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7"/>
  </p:notesMasterIdLst>
  <p:sldIdLst>
    <p:sldId id="276" r:id="rId3"/>
    <p:sldId id="788" r:id="rId4"/>
    <p:sldId id="258" r:id="rId5"/>
    <p:sldId id="260" r:id="rId6"/>
    <p:sldId id="789" r:id="rId7"/>
    <p:sldId id="790" r:id="rId8"/>
    <p:sldId id="791" r:id="rId9"/>
    <p:sldId id="792" r:id="rId10"/>
    <p:sldId id="793" r:id="rId11"/>
    <p:sldId id="266" r:id="rId12"/>
    <p:sldId id="794" r:id="rId13"/>
    <p:sldId id="795" r:id="rId14"/>
    <p:sldId id="269" r:id="rId15"/>
    <p:sldId id="7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D5805-9611-4C63-A274-17C89A9B1AD8}" type="datetimeFigureOut">
              <a:rPr lang="en-GB" smtClean="0"/>
              <a:t>27/03/2019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B7264-A52A-43D2-B2CA-24AE89422B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297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7E5E6-6AEB-4AC4-A8E4-54AD299BDC9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2496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90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309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90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39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06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290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95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34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62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626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62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BCC905-9378-49E7-B41A-1EB35980E40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74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160" descr="A close up of a metal fence&#10;&#10;Description generated with high confidence">
            <a:extLst>
              <a:ext uri="{FF2B5EF4-FFF2-40B4-BE49-F238E27FC236}">
                <a16:creationId xmlns:a16="http://schemas.microsoft.com/office/drawing/2014/main" id="{A0E1A658-D280-4ABB-86C5-54313CBBFA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846" y="0"/>
            <a:ext cx="5274906" cy="6864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57FC1A-D1D7-41DF-9C38-132EB0022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7271" y="3071725"/>
            <a:ext cx="6205329" cy="2896402"/>
          </a:xfrm>
          <a:noFill/>
        </p:spPr>
        <p:txBody>
          <a:bodyPr anchor="t" anchorCtr="0">
            <a:noAutofit/>
          </a:bodyPr>
          <a:lstStyle>
            <a:lvl1pPr algn="l">
              <a:defRPr sz="42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A92183-67E0-42C7-899A-3D39BFAEA1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5969695"/>
            <a:ext cx="6206400" cy="215444"/>
          </a:xfrm>
        </p:spPr>
        <p:txBody>
          <a:bodyPr>
            <a:spAutoFit/>
          </a:bodyPr>
          <a:lstStyle>
            <a:lvl1pPr marL="0" indent="0" algn="l">
              <a:buNone/>
              <a:defRPr sz="1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7B571-A906-45BD-9E11-7E7DC4D90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5B42D600-461E-4D15-98C0-8BB09BE54093}" type="datetime6">
              <a:rPr lang="en-GB" smtClean="0"/>
              <a:t>March 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FCE6B-5B1A-451B-9EA1-51D3FF4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A0F01-F708-4994-9A0A-7F4EBDB76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1829C6DD-656D-4F86-917F-44EAA3EB759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96317" y="621715"/>
            <a:ext cx="2880000" cy="90000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D646815-0BC9-43E3-8B2E-7D90571EB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41412EF2-86FE-4D35-AB43-B685477D2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C73021E-4455-4C07-B410-F8E266E8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519A06D-FA81-4508-BFF4-7D0139E79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8C5C00E5-D2E7-43C9-8B0D-15B55E63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391E570-8439-487A-A9FC-79B33E94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B6668104-EB16-4DF2-B7C6-2F864A8A6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A81F53B-005E-4A11-A847-3ECF3945C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FC61A463-BAC7-48B4-94FC-BEA92D1ED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0F0149C-8686-424E-901F-3366A7DD0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0D20D518-C7B7-40AD-AAD9-6EEB70244C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D69A39F-D43A-4FA7-AAB8-CC938B4C6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864B8E42-960B-42C0-9B35-B95551D7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16C874C2-4F26-451F-AAFE-24FAD4036A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098214D-3ECC-40A3-8F39-93D377179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CEBFF52-2917-4143-8221-69A545C7F6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05236F47-3478-4C18-8FF5-499321BD39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67175700-9935-465F-95AE-2487BB835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C197238-C1E5-4CCB-BD34-6BB0F5877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D2FF285B-CD6B-46D0-8666-0C45DD35B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5912CB7E-BC09-4211-82D6-D2342CB5CA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79A5A34F-EC8B-4C6C-923C-E67B561B7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8AC1BB5-C884-4D45-BA6E-917634D51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01F01A7-69D4-43BC-A647-C870A9D5C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2" name="Picture 161">
            <a:extLst>
              <a:ext uri="{FF2B5EF4-FFF2-40B4-BE49-F238E27FC236}">
                <a16:creationId xmlns:a16="http://schemas.microsoft.com/office/drawing/2014/main" id="{78F340A0-F7E4-C34A-9A40-F7BDF53686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-46301"/>
            <a:ext cx="757024" cy="3802933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7CB03AD6-25F5-2241-802B-381B99AFD7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340" y="3175001"/>
            <a:ext cx="757024" cy="373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24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5" y="126772"/>
            <a:ext cx="910045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584200" y="1657351"/>
            <a:ext cx="10998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86680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552578"/>
            <a:ext cx="10972800" cy="460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2" y="126772"/>
            <a:ext cx="912948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065166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1" y="126772"/>
            <a:ext cx="915851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09600" y="1552576"/>
            <a:ext cx="10972800" cy="3895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6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E5B51B4-B97A-472A-B38A-F7969EE0002C}"/>
              </a:ext>
            </a:extLst>
          </p:cNvPr>
          <p:cNvSpPr/>
          <p:nvPr userDrawn="1"/>
        </p:nvSpPr>
        <p:spPr>
          <a:xfrm>
            <a:off x="0" y="2851"/>
            <a:ext cx="12193200" cy="148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8B526-9B68-4843-BD7F-4AADDBB2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735B1C-0011-47CB-A55C-56F2515F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5EF35FB-004C-443E-91F9-5140C321ADF5}" type="datetime6">
              <a:rPr lang="en-GB" smtClean="0"/>
              <a:t>March 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6BFA9-F8B2-42CC-8501-4A8D738FE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AF458-2376-4568-9D10-12F71191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14948D-F035-4ACD-B9F1-3D656764B5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4">
            <a:extLst>
              <a:ext uri="{FF2B5EF4-FFF2-40B4-BE49-F238E27FC236}">
                <a16:creationId xmlns:a16="http://schemas.microsoft.com/office/drawing/2014/main" id="{90FAB090-B3E1-434E-AD69-B521ADAF13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ECADA16-1069-4021-B525-B3DC94F4B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43B2EB-89F3-468A-BE53-736347C7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5A17DCCF-9202-4FE1-B0CE-F96400E0D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CDD0B34-A1DF-4675-98F3-12EB9402B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BEA2317-7DA7-4EAA-BE9E-9E60040A1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BB97CDDC-82F4-429D-942D-CFBBEE96F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074EE91-685C-4FD7-AE0A-927C21E1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846B494D-7128-4000-9863-3EFBA8FA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988A278-A1CD-4668-97DF-0AB5B4C04A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D72A0421-4D53-4F27-9AC6-DA8A99CF0E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361C7973-09BD-4D90-961E-EB1F0B6CD4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63BD7AA2-D835-40A9-86D7-D1810A4F55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DC73885-F104-47FC-AE41-91188BD20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E89507E7-3CEE-4538-A891-2E43D92BD5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C7ECCF44-3FF9-47ED-8140-A8CD58EC1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964C7ADA-5476-40EC-8464-D9C0B014E0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520EC309-9C94-42FD-BD3E-F456B9E429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5A8A2696-E4D4-46A0-8AF3-A5FD6EDCF8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25118314-1CF0-4150-86FD-6251743A5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2B36E219-784E-4DE8-9441-99766006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8B2F6AB4-4149-4F16-A044-D7B02D9093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2AC0B722-4A4A-41F6-BBCE-5A17422C4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E94F58E6-D47E-4495-AB56-27692159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FE6AF159-1CD6-4022-AB7B-A28CDECC6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A255E23-D35D-45A6-9FDF-D4DF244ABFC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487488"/>
            <a:ext cx="12192000" cy="537051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59639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81E737A2-2E9C-45B0-9CFA-1376F8C7F9AF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680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1909-85AF-46E7-96DF-9463F73A0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9FF05-8C2F-4B95-B404-18ECCEB5D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720839"/>
            <a:ext cx="6192000" cy="4392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8A7A-DD45-40EA-B659-082A74BD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/>
          <a:lstStyle/>
          <a:p>
            <a:fld id="{1DF70A67-7B46-4994-A7F9-F71D28767E31}" type="datetime6">
              <a:rPr lang="en-GB" smtClean="0"/>
              <a:t>March 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B459-2D50-458C-80B5-1C26A9F8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9F04-CB9E-4BA9-A6F4-71189717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86869-B628-4395-96ED-AD53145CB3D4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26961-0939-4F2E-BB71-14A4F6F1BC45}"/>
              </a:ext>
            </a:extLst>
          </p:cNvPr>
          <p:cNvCxnSpPr/>
          <p:nvPr userDrawn="1"/>
        </p:nvCxnSpPr>
        <p:spPr>
          <a:xfrm>
            <a:off x="719400" y="1389854"/>
            <a:ext cx="1075320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4">
            <a:extLst>
              <a:ext uri="{FF2B5EF4-FFF2-40B4-BE49-F238E27FC236}">
                <a16:creationId xmlns:a16="http://schemas.microsoft.com/office/drawing/2014/main" id="{A327FB1A-E972-43A4-A394-0A8FA88483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08376" y="671717"/>
            <a:ext cx="1663200" cy="519750"/>
            <a:chOff x="2931" y="1877"/>
            <a:chExt cx="1821" cy="574"/>
          </a:xfrm>
          <a:solidFill>
            <a:schemeClr val="accent3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F1AFB352-3226-441A-BA0D-5994BC707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178"/>
              <a:ext cx="300" cy="273"/>
            </a:xfrm>
            <a:custGeom>
              <a:avLst/>
              <a:gdLst>
                <a:gd name="T0" fmla="*/ 497 w 497"/>
                <a:gd name="T1" fmla="*/ 3 h 447"/>
                <a:gd name="T2" fmla="*/ 497 w 497"/>
                <a:gd name="T3" fmla="*/ 3 h 447"/>
                <a:gd name="T4" fmla="*/ 452 w 497"/>
                <a:gd name="T5" fmla="*/ 26 h 447"/>
                <a:gd name="T6" fmla="*/ 396 w 497"/>
                <a:gd name="T7" fmla="*/ 0 h 447"/>
                <a:gd name="T8" fmla="*/ 102 w 497"/>
                <a:gd name="T9" fmla="*/ 338 h 447"/>
                <a:gd name="T10" fmla="*/ 101 w 497"/>
                <a:gd name="T11" fmla="*/ 338 h 447"/>
                <a:gd name="T12" fmla="*/ 86 w 497"/>
                <a:gd name="T13" fmla="*/ 341 h 447"/>
                <a:gd name="T14" fmla="*/ 83 w 497"/>
                <a:gd name="T15" fmla="*/ 342 h 447"/>
                <a:gd name="T16" fmla="*/ 70 w 497"/>
                <a:gd name="T17" fmla="*/ 343 h 447"/>
                <a:gd name="T18" fmla="*/ 66 w 497"/>
                <a:gd name="T19" fmla="*/ 344 h 447"/>
                <a:gd name="T20" fmla="*/ 49 w 497"/>
                <a:gd name="T21" fmla="*/ 346 h 447"/>
                <a:gd name="T22" fmla="*/ 2 w 497"/>
                <a:gd name="T23" fmla="*/ 399 h 447"/>
                <a:gd name="T24" fmla="*/ 57 w 497"/>
                <a:gd name="T25" fmla="*/ 445 h 447"/>
                <a:gd name="T26" fmla="*/ 78 w 497"/>
                <a:gd name="T27" fmla="*/ 443 h 447"/>
                <a:gd name="T28" fmla="*/ 83 w 497"/>
                <a:gd name="T29" fmla="*/ 442 h 447"/>
                <a:gd name="T30" fmla="*/ 100 w 497"/>
                <a:gd name="T31" fmla="*/ 440 h 447"/>
                <a:gd name="T32" fmla="*/ 104 w 497"/>
                <a:gd name="T33" fmla="*/ 439 h 447"/>
                <a:gd name="T34" fmla="*/ 122 w 497"/>
                <a:gd name="T35" fmla="*/ 436 h 447"/>
                <a:gd name="T36" fmla="*/ 124 w 497"/>
                <a:gd name="T37" fmla="*/ 435 h 447"/>
                <a:gd name="T38" fmla="*/ 340 w 497"/>
                <a:gd name="T39" fmla="*/ 326 h 447"/>
                <a:gd name="T40" fmla="*/ 344 w 497"/>
                <a:gd name="T41" fmla="*/ 321 h 447"/>
                <a:gd name="T42" fmla="*/ 497 w 497"/>
                <a:gd name="T43" fmla="*/ 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97" h="447">
                  <a:moveTo>
                    <a:pt x="497" y="3"/>
                  </a:moveTo>
                  <a:lnTo>
                    <a:pt x="497" y="3"/>
                  </a:lnTo>
                  <a:cubicBezTo>
                    <a:pt x="486" y="16"/>
                    <a:pt x="470" y="25"/>
                    <a:pt x="452" y="26"/>
                  </a:cubicBezTo>
                  <a:cubicBezTo>
                    <a:pt x="429" y="28"/>
                    <a:pt x="408" y="17"/>
                    <a:pt x="396" y="0"/>
                  </a:cubicBezTo>
                  <a:cubicBezTo>
                    <a:pt x="385" y="165"/>
                    <a:pt x="264" y="303"/>
                    <a:pt x="102" y="338"/>
                  </a:cubicBezTo>
                  <a:cubicBezTo>
                    <a:pt x="101" y="338"/>
                    <a:pt x="101" y="338"/>
                    <a:pt x="101" y="338"/>
                  </a:cubicBezTo>
                  <a:cubicBezTo>
                    <a:pt x="96" y="339"/>
                    <a:pt x="91" y="340"/>
                    <a:pt x="86" y="341"/>
                  </a:cubicBezTo>
                  <a:cubicBezTo>
                    <a:pt x="85" y="341"/>
                    <a:pt x="84" y="341"/>
                    <a:pt x="83" y="342"/>
                  </a:cubicBezTo>
                  <a:cubicBezTo>
                    <a:pt x="79" y="342"/>
                    <a:pt x="74" y="343"/>
                    <a:pt x="70" y="343"/>
                  </a:cubicBezTo>
                  <a:cubicBezTo>
                    <a:pt x="68" y="344"/>
                    <a:pt x="67" y="344"/>
                    <a:pt x="66" y="344"/>
                  </a:cubicBezTo>
                  <a:cubicBezTo>
                    <a:pt x="60" y="345"/>
                    <a:pt x="55" y="345"/>
                    <a:pt x="49" y="346"/>
                  </a:cubicBezTo>
                  <a:cubicBezTo>
                    <a:pt x="21" y="348"/>
                    <a:pt x="0" y="371"/>
                    <a:pt x="2" y="399"/>
                  </a:cubicBezTo>
                  <a:cubicBezTo>
                    <a:pt x="4" y="426"/>
                    <a:pt x="29" y="447"/>
                    <a:pt x="57" y="445"/>
                  </a:cubicBezTo>
                  <a:cubicBezTo>
                    <a:pt x="64" y="445"/>
                    <a:pt x="71" y="444"/>
                    <a:pt x="78" y="443"/>
                  </a:cubicBezTo>
                  <a:cubicBezTo>
                    <a:pt x="80" y="443"/>
                    <a:pt x="81" y="443"/>
                    <a:pt x="83" y="442"/>
                  </a:cubicBezTo>
                  <a:cubicBezTo>
                    <a:pt x="88" y="442"/>
                    <a:pt x="94" y="441"/>
                    <a:pt x="100" y="440"/>
                  </a:cubicBezTo>
                  <a:cubicBezTo>
                    <a:pt x="101" y="440"/>
                    <a:pt x="102" y="440"/>
                    <a:pt x="104" y="439"/>
                  </a:cubicBezTo>
                  <a:cubicBezTo>
                    <a:pt x="110" y="438"/>
                    <a:pt x="116" y="437"/>
                    <a:pt x="122" y="436"/>
                  </a:cubicBezTo>
                  <a:cubicBezTo>
                    <a:pt x="123" y="436"/>
                    <a:pt x="123" y="436"/>
                    <a:pt x="124" y="435"/>
                  </a:cubicBezTo>
                  <a:cubicBezTo>
                    <a:pt x="204" y="418"/>
                    <a:pt x="278" y="381"/>
                    <a:pt x="340" y="326"/>
                  </a:cubicBezTo>
                  <a:cubicBezTo>
                    <a:pt x="342" y="324"/>
                    <a:pt x="343" y="323"/>
                    <a:pt x="344" y="321"/>
                  </a:cubicBezTo>
                  <a:cubicBezTo>
                    <a:pt x="433" y="241"/>
                    <a:pt x="490" y="127"/>
                    <a:pt x="49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2CC99C0-7AA0-4039-BF55-B8AE33377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1877"/>
              <a:ext cx="299" cy="274"/>
            </a:xfrm>
            <a:custGeom>
              <a:avLst/>
              <a:gdLst>
                <a:gd name="T0" fmla="*/ 440 w 496"/>
                <a:gd name="T1" fmla="*/ 2 h 449"/>
                <a:gd name="T2" fmla="*/ 440 w 496"/>
                <a:gd name="T3" fmla="*/ 2 h 449"/>
                <a:gd name="T4" fmla="*/ 0 w 496"/>
                <a:gd name="T5" fmla="*/ 449 h 449"/>
                <a:gd name="T6" fmla="*/ 47 w 496"/>
                <a:gd name="T7" fmla="*/ 423 h 449"/>
                <a:gd name="T8" fmla="*/ 101 w 496"/>
                <a:gd name="T9" fmla="*/ 446 h 449"/>
                <a:gd name="T10" fmla="*/ 447 w 496"/>
                <a:gd name="T11" fmla="*/ 102 h 449"/>
                <a:gd name="T12" fmla="*/ 494 w 496"/>
                <a:gd name="T13" fmla="*/ 48 h 449"/>
                <a:gd name="T14" fmla="*/ 440 w 496"/>
                <a:gd name="T15" fmla="*/ 2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6" h="449">
                  <a:moveTo>
                    <a:pt x="440" y="2"/>
                  </a:moveTo>
                  <a:lnTo>
                    <a:pt x="440" y="2"/>
                  </a:lnTo>
                  <a:cubicBezTo>
                    <a:pt x="197" y="20"/>
                    <a:pt x="10" y="215"/>
                    <a:pt x="0" y="449"/>
                  </a:cubicBezTo>
                  <a:cubicBezTo>
                    <a:pt x="10" y="434"/>
                    <a:pt x="27" y="424"/>
                    <a:pt x="47" y="423"/>
                  </a:cubicBezTo>
                  <a:cubicBezTo>
                    <a:pt x="68" y="421"/>
                    <a:pt x="88" y="431"/>
                    <a:pt x="101" y="446"/>
                  </a:cubicBezTo>
                  <a:cubicBezTo>
                    <a:pt x="113" y="265"/>
                    <a:pt x="259" y="115"/>
                    <a:pt x="447" y="102"/>
                  </a:cubicBezTo>
                  <a:cubicBezTo>
                    <a:pt x="475" y="100"/>
                    <a:pt x="496" y="76"/>
                    <a:pt x="494" y="48"/>
                  </a:cubicBezTo>
                  <a:cubicBezTo>
                    <a:pt x="492" y="21"/>
                    <a:pt x="468" y="0"/>
                    <a:pt x="44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39268F1A-CCF0-435C-A936-FB6FA9D2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1877"/>
              <a:ext cx="273" cy="299"/>
            </a:xfrm>
            <a:custGeom>
              <a:avLst/>
              <a:gdLst>
                <a:gd name="T0" fmla="*/ 0 w 453"/>
                <a:gd name="T1" fmla="*/ 0 h 490"/>
                <a:gd name="T2" fmla="*/ 0 w 453"/>
                <a:gd name="T3" fmla="*/ 0 h 490"/>
                <a:gd name="T4" fmla="*/ 26 w 453"/>
                <a:gd name="T5" fmla="*/ 46 h 490"/>
                <a:gd name="T6" fmla="*/ 1 w 453"/>
                <a:gd name="T7" fmla="*/ 100 h 490"/>
                <a:gd name="T8" fmla="*/ 350 w 453"/>
                <a:gd name="T9" fmla="*/ 442 h 490"/>
                <a:gd name="T10" fmla="*/ 404 w 453"/>
                <a:gd name="T11" fmla="*/ 488 h 490"/>
                <a:gd name="T12" fmla="*/ 451 w 453"/>
                <a:gd name="T13" fmla="*/ 435 h 490"/>
                <a:gd name="T14" fmla="*/ 0 w 453"/>
                <a:gd name="T15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3" h="490">
                  <a:moveTo>
                    <a:pt x="0" y="0"/>
                  </a:moveTo>
                  <a:lnTo>
                    <a:pt x="0" y="0"/>
                  </a:lnTo>
                  <a:cubicBezTo>
                    <a:pt x="14" y="11"/>
                    <a:pt x="24" y="27"/>
                    <a:pt x="26" y="46"/>
                  </a:cubicBezTo>
                  <a:cubicBezTo>
                    <a:pt x="27" y="68"/>
                    <a:pt x="17" y="88"/>
                    <a:pt x="1" y="100"/>
                  </a:cubicBezTo>
                  <a:cubicBezTo>
                    <a:pt x="185" y="112"/>
                    <a:pt x="336" y="256"/>
                    <a:pt x="350" y="442"/>
                  </a:cubicBezTo>
                  <a:cubicBezTo>
                    <a:pt x="352" y="470"/>
                    <a:pt x="377" y="490"/>
                    <a:pt x="404" y="488"/>
                  </a:cubicBezTo>
                  <a:cubicBezTo>
                    <a:pt x="432" y="486"/>
                    <a:pt x="453" y="462"/>
                    <a:pt x="451" y="435"/>
                  </a:cubicBezTo>
                  <a:cubicBezTo>
                    <a:pt x="433" y="196"/>
                    <a:pt x="237" y="12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760FD40-356E-4B73-BCF4-45E36FF5C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151"/>
              <a:ext cx="275" cy="299"/>
            </a:xfrm>
            <a:custGeom>
              <a:avLst/>
              <a:gdLst>
                <a:gd name="T0" fmla="*/ 428 w 455"/>
                <a:gd name="T1" fmla="*/ 446 h 490"/>
                <a:gd name="T2" fmla="*/ 428 w 455"/>
                <a:gd name="T3" fmla="*/ 446 h 490"/>
                <a:gd name="T4" fmla="*/ 455 w 455"/>
                <a:gd name="T5" fmla="*/ 390 h 490"/>
                <a:gd name="T6" fmla="*/ 102 w 455"/>
                <a:gd name="T7" fmla="*/ 48 h 490"/>
                <a:gd name="T8" fmla="*/ 48 w 455"/>
                <a:gd name="T9" fmla="*/ 2 h 490"/>
                <a:gd name="T10" fmla="*/ 1 w 455"/>
                <a:gd name="T11" fmla="*/ 55 h 490"/>
                <a:gd name="T12" fmla="*/ 450 w 455"/>
                <a:gd name="T13" fmla="*/ 490 h 490"/>
                <a:gd name="T14" fmla="*/ 428 w 455"/>
                <a:gd name="T15" fmla="*/ 446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490">
                  <a:moveTo>
                    <a:pt x="428" y="446"/>
                  </a:moveTo>
                  <a:lnTo>
                    <a:pt x="428" y="446"/>
                  </a:lnTo>
                  <a:cubicBezTo>
                    <a:pt x="426" y="423"/>
                    <a:pt x="437" y="402"/>
                    <a:pt x="455" y="390"/>
                  </a:cubicBezTo>
                  <a:cubicBezTo>
                    <a:pt x="270" y="380"/>
                    <a:pt x="116" y="235"/>
                    <a:pt x="102" y="48"/>
                  </a:cubicBezTo>
                  <a:cubicBezTo>
                    <a:pt x="100" y="21"/>
                    <a:pt x="76" y="0"/>
                    <a:pt x="48" y="2"/>
                  </a:cubicBezTo>
                  <a:cubicBezTo>
                    <a:pt x="20" y="4"/>
                    <a:pt x="0" y="28"/>
                    <a:pt x="1" y="55"/>
                  </a:cubicBezTo>
                  <a:cubicBezTo>
                    <a:pt x="19" y="293"/>
                    <a:pt x="214" y="477"/>
                    <a:pt x="450" y="490"/>
                  </a:cubicBezTo>
                  <a:cubicBezTo>
                    <a:pt x="437" y="479"/>
                    <a:pt x="429" y="464"/>
                    <a:pt x="428" y="4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4DF0C088-41D0-4819-9EDD-63FD37676D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5" y="2100"/>
              <a:ext cx="125" cy="155"/>
            </a:xfrm>
            <a:custGeom>
              <a:avLst/>
              <a:gdLst>
                <a:gd name="T0" fmla="*/ 207 w 207"/>
                <a:gd name="T1" fmla="*/ 249 h 254"/>
                <a:gd name="T2" fmla="*/ 207 w 207"/>
                <a:gd name="T3" fmla="*/ 249 h 254"/>
                <a:gd name="T4" fmla="*/ 207 w 207"/>
                <a:gd name="T5" fmla="*/ 92 h 254"/>
                <a:gd name="T6" fmla="*/ 198 w 207"/>
                <a:gd name="T7" fmla="*/ 44 h 254"/>
                <a:gd name="T8" fmla="*/ 174 w 207"/>
                <a:gd name="T9" fmla="*/ 15 h 254"/>
                <a:gd name="T10" fmla="*/ 144 w 207"/>
                <a:gd name="T11" fmla="*/ 3 h 254"/>
                <a:gd name="T12" fmla="*/ 111 w 207"/>
                <a:gd name="T13" fmla="*/ 0 h 254"/>
                <a:gd name="T14" fmla="*/ 16 w 207"/>
                <a:gd name="T15" fmla="*/ 27 h 254"/>
                <a:gd name="T16" fmla="*/ 33 w 207"/>
                <a:gd name="T17" fmla="*/ 72 h 254"/>
                <a:gd name="T18" fmla="*/ 105 w 207"/>
                <a:gd name="T19" fmla="*/ 49 h 254"/>
                <a:gd name="T20" fmla="*/ 141 w 207"/>
                <a:gd name="T21" fmla="*/ 59 h 254"/>
                <a:gd name="T22" fmla="*/ 153 w 207"/>
                <a:gd name="T23" fmla="*/ 93 h 254"/>
                <a:gd name="T24" fmla="*/ 153 w 207"/>
                <a:gd name="T25" fmla="*/ 106 h 254"/>
                <a:gd name="T26" fmla="*/ 95 w 207"/>
                <a:gd name="T27" fmla="*/ 93 h 254"/>
                <a:gd name="T28" fmla="*/ 28 w 207"/>
                <a:gd name="T29" fmla="*/ 114 h 254"/>
                <a:gd name="T30" fmla="*/ 0 w 207"/>
                <a:gd name="T31" fmla="*/ 173 h 254"/>
                <a:gd name="T32" fmla="*/ 25 w 207"/>
                <a:gd name="T33" fmla="*/ 233 h 254"/>
                <a:gd name="T34" fmla="*/ 88 w 207"/>
                <a:gd name="T35" fmla="*/ 254 h 254"/>
                <a:gd name="T36" fmla="*/ 153 w 207"/>
                <a:gd name="T37" fmla="*/ 229 h 254"/>
                <a:gd name="T38" fmla="*/ 153 w 207"/>
                <a:gd name="T39" fmla="*/ 249 h 254"/>
                <a:gd name="T40" fmla="*/ 207 w 207"/>
                <a:gd name="T41" fmla="*/ 249 h 254"/>
                <a:gd name="T42" fmla="*/ 207 w 207"/>
                <a:gd name="T43" fmla="*/ 249 h 254"/>
                <a:gd name="T44" fmla="*/ 66 w 207"/>
                <a:gd name="T45" fmla="*/ 197 h 254"/>
                <a:gd name="T46" fmla="*/ 66 w 207"/>
                <a:gd name="T47" fmla="*/ 197 h 254"/>
                <a:gd name="T48" fmla="*/ 54 w 207"/>
                <a:gd name="T49" fmla="*/ 173 h 254"/>
                <a:gd name="T50" fmla="*/ 68 w 207"/>
                <a:gd name="T51" fmla="*/ 149 h 254"/>
                <a:gd name="T52" fmla="*/ 104 w 207"/>
                <a:gd name="T53" fmla="*/ 141 h 254"/>
                <a:gd name="T54" fmla="*/ 153 w 207"/>
                <a:gd name="T55" fmla="*/ 151 h 254"/>
                <a:gd name="T56" fmla="*/ 153 w 207"/>
                <a:gd name="T57" fmla="*/ 182 h 254"/>
                <a:gd name="T58" fmla="*/ 99 w 207"/>
                <a:gd name="T59" fmla="*/ 205 h 254"/>
                <a:gd name="T60" fmla="*/ 66 w 207"/>
                <a:gd name="T61" fmla="*/ 19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7" h="254">
                  <a:moveTo>
                    <a:pt x="207" y="249"/>
                  </a:moveTo>
                  <a:lnTo>
                    <a:pt x="207" y="249"/>
                  </a:lnTo>
                  <a:lnTo>
                    <a:pt x="207" y="92"/>
                  </a:lnTo>
                  <a:cubicBezTo>
                    <a:pt x="207" y="73"/>
                    <a:pt x="204" y="57"/>
                    <a:pt x="198" y="44"/>
                  </a:cubicBezTo>
                  <a:cubicBezTo>
                    <a:pt x="193" y="31"/>
                    <a:pt x="185" y="21"/>
                    <a:pt x="174" y="15"/>
                  </a:cubicBezTo>
                  <a:cubicBezTo>
                    <a:pt x="164" y="9"/>
                    <a:pt x="154" y="5"/>
                    <a:pt x="144" y="3"/>
                  </a:cubicBezTo>
                  <a:cubicBezTo>
                    <a:pt x="135" y="1"/>
                    <a:pt x="124" y="0"/>
                    <a:pt x="111" y="0"/>
                  </a:cubicBezTo>
                  <a:cubicBezTo>
                    <a:pt x="74" y="0"/>
                    <a:pt x="42" y="9"/>
                    <a:pt x="16" y="27"/>
                  </a:cubicBezTo>
                  <a:lnTo>
                    <a:pt x="33" y="72"/>
                  </a:lnTo>
                  <a:cubicBezTo>
                    <a:pt x="55" y="56"/>
                    <a:pt x="79" y="49"/>
                    <a:pt x="105" y="49"/>
                  </a:cubicBezTo>
                  <a:cubicBezTo>
                    <a:pt x="121" y="49"/>
                    <a:pt x="133" y="52"/>
                    <a:pt x="141" y="59"/>
                  </a:cubicBezTo>
                  <a:cubicBezTo>
                    <a:pt x="149" y="66"/>
                    <a:pt x="153" y="78"/>
                    <a:pt x="153" y="93"/>
                  </a:cubicBezTo>
                  <a:lnTo>
                    <a:pt x="153" y="106"/>
                  </a:lnTo>
                  <a:cubicBezTo>
                    <a:pt x="138" y="97"/>
                    <a:pt x="118" y="93"/>
                    <a:pt x="95" y="93"/>
                  </a:cubicBezTo>
                  <a:cubicBezTo>
                    <a:pt x="69" y="93"/>
                    <a:pt x="47" y="100"/>
                    <a:pt x="28" y="114"/>
                  </a:cubicBezTo>
                  <a:cubicBezTo>
                    <a:pt x="9" y="127"/>
                    <a:pt x="0" y="147"/>
                    <a:pt x="0" y="173"/>
                  </a:cubicBezTo>
                  <a:cubicBezTo>
                    <a:pt x="0" y="199"/>
                    <a:pt x="8" y="219"/>
                    <a:pt x="25" y="233"/>
                  </a:cubicBezTo>
                  <a:cubicBezTo>
                    <a:pt x="41" y="247"/>
                    <a:pt x="62" y="254"/>
                    <a:pt x="88" y="254"/>
                  </a:cubicBezTo>
                  <a:cubicBezTo>
                    <a:pt x="115" y="254"/>
                    <a:pt x="137" y="246"/>
                    <a:pt x="153" y="229"/>
                  </a:cubicBezTo>
                  <a:lnTo>
                    <a:pt x="153" y="249"/>
                  </a:lnTo>
                  <a:lnTo>
                    <a:pt x="207" y="249"/>
                  </a:lnTo>
                  <a:lnTo>
                    <a:pt x="207" y="249"/>
                  </a:lnTo>
                  <a:close/>
                  <a:moveTo>
                    <a:pt x="66" y="197"/>
                  </a:moveTo>
                  <a:lnTo>
                    <a:pt x="66" y="197"/>
                  </a:lnTo>
                  <a:cubicBezTo>
                    <a:pt x="58" y="191"/>
                    <a:pt x="54" y="183"/>
                    <a:pt x="54" y="173"/>
                  </a:cubicBezTo>
                  <a:cubicBezTo>
                    <a:pt x="54" y="162"/>
                    <a:pt x="59" y="154"/>
                    <a:pt x="68" y="149"/>
                  </a:cubicBezTo>
                  <a:cubicBezTo>
                    <a:pt x="77" y="143"/>
                    <a:pt x="89" y="141"/>
                    <a:pt x="104" y="141"/>
                  </a:cubicBezTo>
                  <a:cubicBezTo>
                    <a:pt x="123" y="141"/>
                    <a:pt x="139" y="144"/>
                    <a:pt x="153" y="151"/>
                  </a:cubicBezTo>
                  <a:lnTo>
                    <a:pt x="153" y="182"/>
                  </a:lnTo>
                  <a:cubicBezTo>
                    <a:pt x="138" y="198"/>
                    <a:pt x="120" y="205"/>
                    <a:pt x="99" y="205"/>
                  </a:cubicBezTo>
                  <a:cubicBezTo>
                    <a:pt x="84" y="205"/>
                    <a:pt x="73" y="202"/>
                    <a:pt x="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1E4A575-3938-4CDC-821F-5EBCCFA30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042"/>
              <a:ext cx="94" cy="213"/>
            </a:xfrm>
            <a:custGeom>
              <a:avLst/>
              <a:gdLst>
                <a:gd name="T0" fmla="*/ 149 w 155"/>
                <a:gd name="T1" fmla="*/ 338 h 349"/>
                <a:gd name="T2" fmla="*/ 149 w 155"/>
                <a:gd name="T3" fmla="*/ 338 h 349"/>
                <a:gd name="T4" fmla="*/ 155 w 155"/>
                <a:gd name="T5" fmla="*/ 288 h 349"/>
                <a:gd name="T6" fmla="*/ 117 w 155"/>
                <a:gd name="T7" fmla="*/ 299 h 349"/>
                <a:gd name="T8" fmla="*/ 97 w 155"/>
                <a:gd name="T9" fmla="*/ 276 h 349"/>
                <a:gd name="T10" fmla="*/ 97 w 155"/>
                <a:gd name="T11" fmla="*/ 149 h 349"/>
                <a:gd name="T12" fmla="*/ 153 w 155"/>
                <a:gd name="T13" fmla="*/ 149 h 349"/>
                <a:gd name="T14" fmla="*/ 153 w 155"/>
                <a:gd name="T15" fmla="*/ 101 h 349"/>
                <a:gd name="T16" fmla="*/ 97 w 155"/>
                <a:gd name="T17" fmla="*/ 101 h 349"/>
                <a:gd name="T18" fmla="*/ 97 w 155"/>
                <a:gd name="T19" fmla="*/ 0 h 349"/>
                <a:gd name="T20" fmla="*/ 41 w 155"/>
                <a:gd name="T21" fmla="*/ 27 h 349"/>
                <a:gd name="T22" fmla="*/ 41 w 155"/>
                <a:gd name="T23" fmla="*/ 101 h 349"/>
                <a:gd name="T24" fmla="*/ 0 w 155"/>
                <a:gd name="T25" fmla="*/ 101 h 349"/>
                <a:gd name="T26" fmla="*/ 0 w 155"/>
                <a:gd name="T27" fmla="*/ 149 h 349"/>
                <a:gd name="T28" fmla="*/ 41 w 155"/>
                <a:gd name="T29" fmla="*/ 149 h 349"/>
                <a:gd name="T30" fmla="*/ 41 w 155"/>
                <a:gd name="T31" fmla="*/ 287 h 349"/>
                <a:gd name="T32" fmla="*/ 98 w 155"/>
                <a:gd name="T33" fmla="*/ 349 h 349"/>
                <a:gd name="T34" fmla="*/ 149 w 155"/>
                <a:gd name="T35" fmla="*/ 338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349">
                  <a:moveTo>
                    <a:pt x="149" y="338"/>
                  </a:moveTo>
                  <a:lnTo>
                    <a:pt x="149" y="338"/>
                  </a:lnTo>
                  <a:lnTo>
                    <a:pt x="155" y="288"/>
                  </a:lnTo>
                  <a:cubicBezTo>
                    <a:pt x="142" y="296"/>
                    <a:pt x="130" y="299"/>
                    <a:pt x="117" y="299"/>
                  </a:cubicBezTo>
                  <a:cubicBezTo>
                    <a:pt x="104" y="299"/>
                    <a:pt x="97" y="292"/>
                    <a:pt x="97" y="276"/>
                  </a:cubicBezTo>
                  <a:lnTo>
                    <a:pt x="97" y="149"/>
                  </a:lnTo>
                  <a:lnTo>
                    <a:pt x="153" y="149"/>
                  </a:lnTo>
                  <a:lnTo>
                    <a:pt x="153" y="101"/>
                  </a:lnTo>
                  <a:lnTo>
                    <a:pt x="97" y="101"/>
                  </a:lnTo>
                  <a:lnTo>
                    <a:pt x="97" y="0"/>
                  </a:lnTo>
                  <a:lnTo>
                    <a:pt x="41" y="27"/>
                  </a:lnTo>
                  <a:lnTo>
                    <a:pt x="41" y="101"/>
                  </a:lnTo>
                  <a:lnTo>
                    <a:pt x="0" y="101"/>
                  </a:lnTo>
                  <a:lnTo>
                    <a:pt x="0" y="149"/>
                  </a:lnTo>
                  <a:lnTo>
                    <a:pt x="41" y="149"/>
                  </a:lnTo>
                  <a:lnTo>
                    <a:pt x="41" y="287"/>
                  </a:lnTo>
                  <a:cubicBezTo>
                    <a:pt x="41" y="329"/>
                    <a:pt x="60" y="349"/>
                    <a:pt x="98" y="349"/>
                  </a:cubicBezTo>
                  <a:cubicBezTo>
                    <a:pt x="118" y="349"/>
                    <a:pt x="135" y="346"/>
                    <a:pt x="149" y="33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247B28F9-4146-4C84-B0E6-3CD0E7431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2045"/>
              <a:ext cx="90" cy="207"/>
            </a:xfrm>
            <a:custGeom>
              <a:avLst/>
              <a:gdLst>
                <a:gd name="T0" fmla="*/ 149 w 149"/>
                <a:gd name="T1" fmla="*/ 144 h 338"/>
                <a:gd name="T2" fmla="*/ 149 w 149"/>
                <a:gd name="T3" fmla="*/ 144 h 338"/>
                <a:gd name="T4" fmla="*/ 149 w 149"/>
                <a:gd name="T5" fmla="*/ 95 h 338"/>
                <a:gd name="T6" fmla="*/ 91 w 149"/>
                <a:gd name="T7" fmla="*/ 95 h 338"/>
                <a:gd name="T8" fmla="*/ 91 w 149"/>
                <a:gd name="T9" fmla="*/ 68 h 338"/>
                <a:gd name="T10" fmla="*/ 109 w 149"/>
                <a:gd name="T11" fmla="*/ 49 h 338"/>
                <a:gd name="T12" fmla="*/ 144 w 149"/>
                <a:gd name="T13" fmla="*/ 57 h 338"/>
                <a:gd name="T14" fmla="*/ 144 w 149"/>
                <a:gd name="T15" fmla="*/ 11 h 338"/>
                <a:gd name="T16" fmla="*/ 93 w 149"/>
                <a:gd name="T17" fmla="*/ 0 h 338"/>
                <a:gd name="T18" fmla="*/ 35 w 149"/>
                <a:gd name="T19" fmla="*/ 57 h 338"/>
                <a:gd name="T20" fmla="*/ 35 w 149"/>
                <a:gd name="T21" fmla="*/ 95 h 338"/>
                <a:gd name="T22" fmla="*/ 0 w 149"/>
                <a:gd name="T23" fmla="*/ 95 h 338"/>
                <a:gd name="T24" fmla="*/ 0 w 149"/>
                <a:gd name="T25" fmla="*/ 144 h 338"/>
                <a:gd name="T26" fmla="*/ 35 w 149"/>
                <a:gd name="T27" fmla="*/ 144 h 338"/>
                <a:gd name="T28" fmla="*/ 35 w 149"/>
                <a:gd name="T29" fmla="*/ 338 h 338"/>
                <a:gd name="T30" fmla="*/ 91 w 149"/>
                <a:gd name="T31" fmla="*/ 338 h 338"/>
                <a:gd name="T32" fmla="*/ 91 w 149"/>
                <a:gd name="T33" fmla="*/ 144 h 338"/>
                <a:gd name="T34" fmla="*/ 149 w 149"/>
                <a:gd name="T35" fmla="*/ 14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9" h="338">
                  <a:moveTo>
                    <a:pt x="149" y="144"/>
                  </a:moveTo>
                  <a:lnTo>
                    <a:pt x="149" y="144"/>
                  </a:lnTo>
                  <a:lnTo>
                    <a:pt x="149" y="95"/>
                  </a:lnTo>
                  <a:lnTo>
                    <a:pt x="91" y="95"/>
                  </a:lnTo>
                  <a:lnTo>
                    <a:pt x="91" y="68"/>
                  </a:lnTo>
                  <a:cubicBezTo>
                    <a:pt x="91" y="55"/>
                    <a:pt x="97" y="49"/>
                    <a:pt x="109" y="49"/>
                  </a:cubicBezTo>
                  <a:cubicBezTo>
                    <a:pt x="119" y="49"/>
                    <a:pt x="131" y="52"/>
                    <a:pt x="144" y="57"/>
                  </a:cubicBezTo>
                  <a:lnTo>
                    <a:pt x="144" y="11"/>
                  </a:lnTo>
                  <a:cubicBezTo>
                    <a:pt x="129" y="4"/>
                    <a:pt x="112" y="0"/>
                    <a:pt x="93" y="0"/>
                  </a:cubicBezTo>
                  <a:cubicBezTo>
                    <a:pt x="54" y="0"/>
                    <a:pt x="35" y="19"/>
                    <a:pt x="35" y="57"/>
                  </a:cubicBezTo>
                  <a:lnTo>
                    <a:pt x="35" y="95"/>
                  </a:lnTo>
                  <a:lnTo>
                    <a:pt x="0" y="95"/>
                  </a:lnTo>
                  <a:lnTo>
                    <a:pt x="0" y="144"/>
                  </a:lnTo>
                  <a:lnTo>
                    <a:pt x="35" y="144"/>
                  </a:lnTo>
                  <a:lnTo>
                    <a:pt x="35" y="338"/>
                  </a:lnTo>
                  <a:lnTo>
                    <a:pt x="91" y="338"/>
                  </a:lnTo>
                  <a:lnTo>
                    <a:pt x="91" y="144"/>
                  </a:lnTo>
                  <a:lnTo>
                    <a:pt x="149" y="14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A8D6C23-30E3-4914-8A84-550F7846D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1940"/>
              <a:ext cx="110" cy="181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2 h 298"/>
                <a:gd name="T10" fmla="*/ 184 w 184"/>
                <a:gd name="T11" fmla="*/ 262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2"/>
                  </a:lnTo>
                  <a:lnTo>
                    <a:pt x="184" y="262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26DDA68-E73B-469E-AD24-23B9BFFBC9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1985"/>
              <a:ext cx="113" cy="140"/>
            </a:xfrm>
            <a:custGeom>
              <a:avLst/>
              <a:gdLst>
                <a:gd name="T0" fmla="*/ 37 w 186"/>
                <a:gd name="T1" fmla="*/ 97 h 228"/>
                <a:gd name="T2" fmla="*/ 37 w 186"/>
                <a:gd name="T3" fmla="*/ 97 h 228"/>
                <a:gd name="T4" fmla="*/ 149 w 186"/>
                <a:gd name="T5" fmla="*/ 97 h 228"/>
                <a:gd name="T6" fmla="*/ 133 w 186"/>
                <a:gd name="T7" fmla="*/ 48 h 228"/>
                <a:gd name="T8" fmla="*/ 96 w 186"/>
                <a:gd name="T9" fmla="*/ 33 h 228"/>
                <a:gd name="T10" fmla="*/ 55 w 186"/>
                <a:gd name="T11" fmla="*/ 49 h 228"/>
                <a:gd name="T12" fmla="*/ 37 w 186"/>
                <a:gd name="T13" fmla="*/ 97 h 228"/>
                <a:gd name="T14" fmla="*/ 96 w 186"/>
                <a:gd name="T15" fmla="*/ 228 h 228"/>
                <a:gd name="T16" fmla="*/ 96 w 186"/>
                <a:gd name="T17" fmla="*/ 228 h 228"/>
                <a:gd name="T18" fmla="*/ 26 w 186"/>
                <a:gd name="T19" fmla="*/ 196 h 228"/>
                <a:gd name="T20" fmla="*/ 0 w 186"/>
                <a:gd name="T21" fmla="*/ 114 h 228"/>
                <a:gd name="T22" fmla="*/ 26 w 186"/>
                <a:gd name="T23" fmla="*/ 31 h 228"/>
                <a:gd name="T24" fmla="*/ 96 w 186"/>
                <a:gd name="T25" fmla="*/ 0 h 228"/>
                <a:gd name="T26" fmla="*/ 161 w 186"/>
                <a:gd name="T27" fmla="*/ 27 h 228"/>
                <a:gd name="T28" fmla="*/ 186 w 186"/>
                <a:gd name="T29" fmla="*/ 104 h 228"/>
                <a:gd name="T30" fmla="*/ 185 w 186"/>
                <a:gd name="T31" fmla="*/ 129 h 228"/>
                <a:gd name="T32" fmla="*/ 37 w 186"/>
                <a:gd name="T33" fmla="*/ 129 h 228"/>
                <a:gd name="T34" fmla="*/ 56 w 186"/>
                <a:gd name="T35" fmla="*/ 176 h 228"/>
                <a:gd name="T36" fmla="*/ 97 w 186"/>
                <a:gd name="T37" fmla="*/ 194 h 228"/>
                <a:gd name="T38" fmla="*/ 144 w 186"/>
                <a:gd name="T39" fmla="*/ 175 h 228"/>
                <a:gd name="T40" fmla="*/ 166 w 186"/>
                <a:gd name="T41" fmla="*/ 200 h 228"/>
                <a:gd name="T42" fmla="*/ 96 w 186"/>
                <a:gd name="T4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6" h="228">
                  <a:moveTo>
                    <a:pt x="37" y="97"/>
                  </a:moveTo>
                  <a:lnTo>
                    <a:pt x="37" y="97"/>
                  </a:lnTo>
                  <a:lnTo>
                    <a:pt x="149" y="97"/>
                  </a:lnTo>
                  <a:cubicBezTo>
                    <a:pt x="148" y="75"/>
                    <a:pt x="143" y="58"/>
                    <a:pt x="133" y="48"/>
                  </a:cubicBezTo>
                  <a:cubicBezTo>
                    <a:pt x="122" y="38"/>
                    <a:pt x="110" y="33"/>
                    <a:pt x="96" y="33"/>
                  </a:cubicBezTo>
                  <a:cubicBezTo>
                    <a:pt x="79" y="33"/>
                    <a:pt x="66" y="38"/>
                    <a:pt x="55" y="49"/>
                  </a:cubicBezTo>
                  <a:cubicBezTo>
                    <a:pt x="44" y="60"/>
                    <a:pt x="38" y="76"/>
                    <a:pt x="37" y="97"/>
                  </a:cubicBezTo>
                  <a:close/>
                  <a:moveTo>
                    <a:pt x="96" y="228"/>
                  </a:moveTo>
                  <a:lnTo>
                    <a:pt x="96" y="228"/>
                  </a:lnTo>
                  <a:cubicBezTo>
                    <a:pt x="67" y="228"/>
                    <a:pt x="43" y="218"/>
                    <a:pt x="26" y="196"/>
                  </a:cubicBezTo>
                  <a:cubicBezTo>
                    <a:pt x="8" y="175"/>
                    <a:pt x="0" y="148"/>
                    <a:pt x="0" y="114"/>
                  </a:cubicBezTo>
                  <a:cubicBezTo>
                    <a:pt x="0" y="79"/>
                    <a:pt x="8" y="51"/>
                    <a:pt x="26" y="31"/>
                  </a:cubicBezTo>
                  <a:cubicBezTo>
                    <a:pt x="44" y="10"/>
                    <a:pt x="67" y="0"/>
                    <a:pt x="96" y="0"/>
                  </a:cubicBezTo>
                  <a:cubicBezTo>
                    <a:pt x="122" y="0"/>
                    <a:pt x="144" y="9"/>
                    <a:pt x="161" y="27"/>
                  </a:cubicBezTo>
                  <a:cubicBezTo>
                    <a:pt x="178" y="44"/>
                    <a:pt x="186" y="70"/>
                    <a:pt x="186" y="104"/>
                  </a:cubicBezTo>
                  <a:cubicBezTo>
                    <a:pt x="186" y="112"/>
                    <a:pt x="186" y="120"/>
                    <a:pt x="185" y="129"/>
                  </a:cubicBezTo>
                  <a:lnTo>
                    <a:pt x="37" y="129"/>
                  </a:lnTo>
                  <a:cubicBezTo>
                    <a:pt x="39" y="148"/>
                    <a:pt x="45" y="164"/>
                    <a:pt x="56" y="176"/>
                  </a:cubicBezTo>
                  <a:cubicBezTo>
                    <a:pt x="67" y="188"/>
                    <a:pt x="81" y="194"/>
                    <a:pt x="97" y="194"/>
                  </a:cubicBezTo>
                  <a:cubicBezTo>
                    <a:pt x="115" y="194"/>
                    <a:pt x="131" y="188"/>
                    <a:pt x="144" y="175"/>
                  </a:cubicBezTo>
                  <a:lnTo>
                    <a:pt x="166" y="200"/>
                  </a:lnTo>
                  <a:cubicBezTo>
                    <a:pt x="148" y="219"/>
                    <a:pt x="124" y="228"/>
                    <a:pt x="96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E243ACA-F2F9-4FE5-B7CC-1E7FC4F527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85" y="1985"/>
              <a:ext cx="104" cy="140"/>
            </a:xfrm>
            <a:custGeom>
              <a:avLst/>
              <a:gdLst>
                <a:gd name="T0" fmla="*/ 81 w 172"/>
                <a:gd name="T1" fmla="*/ 195 h 228"/>
                <a:gd name="T2" fmla="*/ 81 w 172"/>
                <a:gd name="T3" fmla="*/ 195 h 228"/>
                <a:gd name="T4" fmla="*/ 137 w 172"/>
                <a:gd name="T5" fmla="*/ 167 h 228"/>
                <a:gd name="T6" fmla="*/ 137 w 172"/>
                <a:gd name="T7" fmla="*/ 129 h 228"/>
                <a:gd name="T8" fmla="*/ 86 w 172"/>
                <a:gd name="T9" fmla="*/ 115 h 228"/>
                <a:gd name="T10" fmla="*/ 49 w 172"/>
                <a:gd name="T11" fmla="*/ 125 h 228"/>
                <a:gd name="T12" fmla="*/ 35 w 172"/>
                <a:gd name="T13" fmla="*/ 155 h 228"/>
                <a:gd name="T14" fmla="*/ 47 w 172"/>
                <a:gd name="T15" fmla="*/ 184 h 228"/>
                <a:gd name="T16" fmla="*/ 81 w 172"/>
                <a:gd name="T17" fmla="*/ 195 h 228"/>
                <a:gd name="T18" fmla="*/ 137 w 172"/>
                <a:gd name="T19" fmla="*/ 223 h 228"/>
                <a:gd name="T20" fmla="*/ 137 w 172"/>
                <a:gd name="T21" fmla="*/ 223 h 228"/>
                <a:gd name="T22" fmla="*/ 137 w 172"/>
                <a:gd name="T23" fmla="*/ 203 h 228"/>
                <a:gd name="T24" fmla="*/ 75 w 172"/>
                <a:gd name="T25" fmla="*/ 228 h 228"/>
                <a:gd name="T26" fmla="*/ 20 w 172"/>
                <a:gd name="T27" fmla="*/ 209 h 228"/>
                <a:gd name="T28" fmla="*/ 0 w 172"/>
                <a:gd name="T29" fmla="*/ 155 h 228"/>
                <a:gd name="T30" fmla="*/ 23 w 172"/>
                <a:gd name="T31" fmla="*/ 101 h 228"/>
                <a:gd name="T32" fmla="*/ 81 w 172"/>
                <a:gd name="T33" fmla="*/ 83 h 228"/>
                <a:gd name="T34" fmla="*/ 137 w 172"/>
                <a:gd name="T35" fmla="*/ 97 h 228"/>
                <a:gd name="T36" fmla="*/ 137 w 172"/>
                <a:gd name="T37" fmla="*/ 82 h 228"/>
                <a:gd name="T38" fmla="*/ 125 w 172"/>
                <a:gd name="T39" fmla="*/ 44 h 228"/>
                <a:gd name="T40" fmla="*/ 90 w 172"/>
                <a:gd name="T41" fmla="*/ 33 h 228"/>
                <a:gd name="T42" fmla="*/ 26 w 172"/>
                <a:gd name="T43" fmla="*/ 54 h 228"/>
                <a:gd name="T44" fmla="*/ 16 w 172"/>
                <a:gd name="T45" fmla="*/ 23 h 228"/>
                <a:gd name="T46" fmla="*/ 95 w 172"/>
                <a:gd name="T47" fmla="*/ 0 h 228"/>
                <a:gd name="T48" fmla="*/ 172 w 172"/>
                <a:gd name="T49" fmla="*/ 79 h 228"/>
                <a:gd name="T50" fmla="*/ 172 w 172"/>
                <a:gd name="T51" fmla="*/ 223 h 228"/>
                <a:gd name="T52" fmla="*/ 137 w 172"/>
                <a:gd name="T53" fmla="*/ 22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2" h="228">
                  <a:moveTo>
                    <a:pt x="81" y="195"/>
                  </a:moveTo>
                  <a:lnTo>
                    <a:pt x="81" y="195"/>
                  </a:lnTo>
                  <a:cubicBezTo>
                    <a:pt x="102" y="195"/>
                    <a:pt x="121" y="186"/>
                    <a:pt x="137" y="167"/>
                  </a:cubicBezTo>
                  <a:lnTo>
                    <a:pt x="137" y="129"/>
                  </a:lnTo>
                  <a:cubicBezTo>
                    <a:pt x="122" y="120"/>
                    <a:pt x="104" y="115"/>
                    <a:pt x="86" y="115"/>
                  </a:cubicBezTo>
                  <a:cubicBezTo>
                    <a:pt x="71" y="115"/>
                    <a:pt x="59" y="118"/>
                    <a:pt x="49" y="125"/>
                  </a:cubicBezTo>
                  <a:cubicBezTo>
                    <a:pt x="39" y="132"/>
                    <a:pt x="35" y="142"/>
                    <a:pt x="35" y="155"/>
                  </a:cubicBezTo>
                  <a:cubicBezTo>
                    <a:pt x="35" y="167"/>
                    <a:pt x="39" y="177"/>
                    <a:pt x="47" y="184"/>
                  </a:cubicBezTo>
                  <a:cubicBezTo>
                    <a:pt x="55" y="192"/>
                    <a:pt x="66" y="195"/>
                    <a:pt x="81" y="195"/>
                  </a:cubicBezTo>
                  <a:close/>
                  <a:moveTo>
                    <a:pt x="137" y="223"/>
                  </a:moveTo>
                  <a:lnTo>
                    <a:pt x="137" y="223"/>
                  </a:lnTo>
                  <a:lnTo>
                    <a:pt x="137" y="203"/>
                  </a:lnTo>
                  <a:cubicBezTo>
                    <a:pt x="119" y="220"/>
                    <a:pt x="99" y="228"/>
                    <a:pt x="75" y="228"/>
                  </a:cubicBezTo>
                  <a:cubicBezTo>
                    <a:pt x="52" y="228"/>
                    <a:pt x="34" y="222"/>
                    <a:pt x="20" y="209"/>
                  </a:cubicBezTo>
                  <a:cubicBezTo>
                    <a:pt x="7" y="197"/>
                    <a:pt x="0" y="178"/>
                    <a:pt x="0" y="155"/>
                  </a:cubicBezTo>
                  <a:cubicBezTo>
                    <a:pt x="0" y="131"/>
                    <a:pt x="7" y="113"/>
                    <a:pt x="23" y="101"/>
                  </a:cubicBezTo>
                  <a:cubicBezTo>
                    <a:pt x="39" y="89"/>
                    <a:pt x="58" y="83"/>
                    <a:pt x="81" y="83"/>
                  </a:cubicBezTo>
                  <a:cubicBezTo>
                    <a:pt x="102" y="83"/>
                    <a:pt x="121" y="88"/>
                    <a:pt x="137" y="97"/>
                  </a:cubicBezTo>
                  <a:lnTo>
                    <a:pt x="137" y="82"/>
                  </a:lnTo>
                  <a:cubicBezTo>
                    <a:pt x="137" y="64"/>
                    <a:pt x="133" y="51"/>
                    <a:pt x="125" y="44"/>
                  </a:cubicBezTo>
                  <a:cubicBezTo>
                    <a:pt x="117" y="36"/>
                    <a:pt x="105" y="33"/>
                    <a:pt x="90" y="33"/>
                  </a:cubicBezTo>
                  <a:cubicBezTo>
                    <a:pt x="68" y="33"/>
                    <a:pt x="47" y="40"/>
                    <a:pt x="26" y="54"/>
                  </a:cubicBezTo>
                  <a:lnTo>
                    <a:pt x="16" y="23"/>
                  </a:lnTo>
                  <a:cubicBezTo>
                    <a:pt x="39" y="8"/>
                    <a:pt x="65" y="0"/>
                    <a:pt x="95" y="0"/>
                  </a:cubicBezTo>
                  <a:cubicBezTo>
                    <a:pt x="146" y="0"/>
                    <a:pt x="172" y="27"/>
                    <a:pt x="172" y="79"/>
                  </a:cubicBezTo>
                  <a:lnTo>
                    <a:pt x="172" y="223"/>
                  </a:lnTo>
                  <a:lnTo>
                    <a:pt x="137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85DC50C-8622-49B7-9150-9A98CE91CF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1" y="1934"/>
              <a:ext cx="109" cy="191"/>
            </a:xfrm>
            <a:custGeom>
              <a:avLst/>
              <a:gdLst>
                <a:gd name="T0" fmla="*/ 95 w 181"/>
                <a:gd name="T1" fmla="*/ 278 h 312"/>
                <a:gd name="T2" fmla="*/ 95 w 181"/>
                <a:gd name="T3" fmla="*/ 278 h 312"/>
                <a:gd name="T4" fmla="*/ 144 w 181"/>
                <a:gd name="T5" fmla="*/ 248 h 312"/>
                <a:gd name="T6" fmla="*/ 144 w 181"/>
                <a:gd name="T7" fmla="*/ 146 h 312"/>
                <a:gd name="T8" fmla="*/ 95 w 181"/>
                <a:gd name="T9" fmla="*/ 118 h 312"/>
                <a:gd name="T10" fmla="*/ 52 w 181"/>
                <a:gd name="T11" fmla="*/ 139 h 312"/>
                <a:gd name="T12" fmla="*/ 37 w 181"/>
                <a:gd name="T13" fmla="*/ 198 h 312"/>
                <a:gd name="T14" fmla="*/ 53 w 181"/>
                <a:gd name="T15" fmla="*/ 255 h 312"/>
                <a:gd name="T16" fmla="*/ 95 w 181"/>
                <a:gd name="T17" fmla="*/ 278 h 312"/>
                <a:gd name="T18" fmla="*/ 89 w 181"/>
                <a:gd name="T19" fmla="*/ 312 h 312"/>
                <a:gd name="T20" fmla="*/ 89 w 181"/>
                <a:gd name="T21" fmla="*/ 312 h 312"/>
                <a:gd name="T22" fmla="*/ 24 w 181"/>
                <a:gd name="T23" fmla="*/ 281 h 312"/>
                <a:gd name="T24" fmla="*/ 0 w 181"/>
                <a:gd name="T25" fmla="*/ 198 h 312"/>
                <a:gd name="T26" fmla="*/ 24 w 181"/>
                <a:gd name="T27" fmla="*/ 115 h 312"/>
                <a:gd name="T28" fmla="*/ 89 w 181"/>
                <a:gd name="T29" fmla="*/ 84 h 312"/>
                <a:gd name="T30" fmla="*/ 144 w 181"/>
                <a:gd name="T31" fmla="*/ 105 h 312"/>
                <a:gd name="T32" fmla="*/ 144 w 181"/>
                <a:gd name="T33" fmla="*/ 17 h 312"/>
                <a:gd name="T34" fmla="*/ 181 w 181"/>
                <a:gd name="T35" fmla="*/ 0 h 312"/>
                <a:gd name="T36" fmla="*/ 181 w 181"/>
                <a:gd name="T37" fmla="*/ 307 h 312"/>
                <a:gd name="T38" fmla="*/ 144 w 181"/>
                <a:gd name="T39" fmla="*/ 307 h 312"/>
                <a:gd name="T40" fmla="*/ 144 w 181"/>
                <a:gd name="T41" fmla="*/ 290 h 312"/>
                <a:gd name="T42" fmla="*/ 89 w 181"/>
                <a:gd name="T43" fmla="*/ 31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312">
                  <a:moveTo>
                    <a:pt x="95" y="278"/>
                  </a:moveTo>
                  <a:lnTo>
                    <a:pt x="95" y="278"/>
                  </a:lnTo>
                  <a:cubicBezTo>
                    <a:pt x="116" y="278"/>
                    <a:pt x="133" y="268"/>
                    <a:pt x="144" y="248"/>
                  </a:cubicBezTo>
                  <a:lnTo>
                    <a:pt x="144" y="146"/>
                  </a:lnTo>
                  <a:cubicBezTo>
                    <a:pt x="133" y="128"/>
                    <a:pt x="116" y="118"/>
                    <a:pt x="95" y="118"/>
                  </a:cubicBezTo>
                  <a:cubicBezTo>
                    <a:pt x="76" y="118"/>
                    <a:pt x="62" y="125"/>
                    <a:pt x="52" y="139"/>
                  </a:cubicBezTo>
                  <a:cubicBezTo>
                    <a:pt x="42" y="153"/>
                    <a:pt x="37" y="172"/>
                    <a:pt x="37" y="198"/>
                  </a:cubicBezTo>
                  <a:cubicBezTo>
                    <a:pt x="37" y="221"/>
                    <a:pt x="42" y="240"/>
                    <a:pt x="53" y="255"/>
                  </a:cubicBezTo>
                  <a:cubicBezTo>
                    <a:pt x="63" y="270"/>
                    <a:pt x="77" y="278"/>
                    <a:pt x="95" y="278"/>
                  </a:cubicBezTo>
                  <a:close/>
                  <a:moveTo>
                    <a:pt x="89" y="312"/>
                  </a:moveTo>
                  <a:lnTo>
                    <a:pt x="89" y="312"/>
                  </a:lnTo>
                  <a:cubicBezTo>
                    <a:pt x="62" y="312"/>
                    <a:pt x="40" y="302"/>
                    <a:pt x="24" y="281"/>
                  </a:cubicBezTo>
                  <a:cubicBezTo>
                    <a:pt x="8" y="261"/>
                    <a:pt x="0" y="233"/>
                    <a:pt x="0" y="198"/>
                  </a:cubicBezTo>
                  <a:cubicBezTo>
                    <a:pt x="0" y="163"/>
                    <a:pt x="8" y="135"/>
                    <a:pt x="24" y="115"/>
                  </a:cubicBezTo>
                  <a:cubicBezTo>
                    <a:pt x="40" y="94"/>
                    <a:pt x="62" y="84"/>
                    <a:pt x="89" y="84"/>
                  </a:cubicBezTo>
                  <a:cubicBezTo>
                    <a:pt x="111" y="84"/>
                    <a:pt x="129" y="91"/>
                    <a:pt x="144" y="105"/>
                  </a:cubicBezTo>
                  <a:lnTo>
                    <a:pt x="144" y="17"/>
                  </a:lnTo>
                  <a:lnTo>
                    <a:pt x="181" y="0"/>
                  </a:lnTo>
                  <a:lnTo>
                    <a:pt x="181" y="307"/>
                  </a:lnTo>
                  <a:lnTo>
                    <a:pt x="144" y="307"/>
                  </a:lnTo>
                  <a:lnTo>
                    <a:pt x="144" y="290"/>
                  </a:lnTo>
                  <a:cubicBezTo>
                    <a:pt x="130" y="305"/>
                    <a:pt x="112" y="312"/>
                    <a:pt x="89" y="3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C5D33661-C546-4D4B-B1A3-635CFFA4A6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9" y="1936"/>
              <a:ext cx="28" cy="185"/>
            </a:xfrm>
            <a:custGeom>
              <a:avLst/>
              <a:gdLst>
                <a:gd name="T0" fmla="*/ 5 w 47"/>
                <a:gd name="T1" fmla="*/ 86 h 304"/>
                <a:gd name="T2" fmla="*/ 5 w 47"/>
                <a:gd name="T3" fmla="*/ 86 h 304"/>
                <a:gd name="T4" fmla="*/ 42 w 47"/>
                <a:gd name="T5" fmla="*/ 86 h 304"/>
                <a:gd name="T6" fmla="*/ 42 w 47"/>
                <a:gd name="T7" fmla="*/ 304 h 304"/>
                <a:gd name="T8" fmla="*/ 5 w 47"/>
                <a:gd name="T9" fmla="*/ 304 h 304"/>
                <a:gd name="T10" fmla="*/ 5 w 47"/>
                <a:gd name="T11" fmla="*/ 86 h 304"/>
                <a:gd name="T12" fmla="*/ 40 w 47"/>
                <a:gd name="T13" fmla="*/ 40 h 304"/>
                <a:gd name="T14" fmla="*/ 40 w 47"/>
                <a:gd name="T15" fmla="*/ 40 h 304"/>
                <a:gd name="T16" fmla="*/ 23 w 47"/>
                <a:gd name="T17" fmla="*/ 47 h 304"/>
                <a:gd name="T18" fmla="*/ 7 w 47"/>
                <a:gd name="T19" fmla="*/ 40 h 304"/>
                <a:gd name="T20" fmla="*/ 0 w 47"/>
                <a:gd name="T21" fmla="*/ 24 h 304"/>
                <a:gd name="T22" fmla="*/ 7 w 47"/>
                <a:gd name="T23" fmla="*/ 7 h 304"/>
                <a:gd name="T24" fmla="*/ 23 w 47"/>
                <a:gd name="T25" fmla="*/ 0 h 304"/>
                <a:gd name="T26" fmla="*/ 40 w 47"/>
                <a:gd name="T27" fmla="*/ 7 h 304"/>
                <a:gd name="T28" fmla="*/ 47 w 47"/>
                <a:gd name="T29" fmla="*/ 24 h 304"/>
                <a:gd name="T30" fmla="*/ 40 w 47"/>
                <a:gd name="T31" fmla="*/ 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4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4"/>
                  </a:lnTo>
                  <a:lnTo>
                    <a:pt x="5" y="304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5"/>
                    <a:pt x="30" y="47"/>
                    <a:pt x="23" y="47"/>
                  </a:cubicBezTo>
                  <a:cubicBezTo>
                    <a:pt x="17" y="47"/>
                    <a:pt x="11" y="45"/>
                    <a:pt x="7" y="40"/>
                  </a:cubicBezTo>
                  <a:cubicBezTo>
                    <a:pt x="2" y="36"/>
                    <a:pt x="0" y="30"/>
                    <a:pt x="0" y="24"/>
                  </a:cubicBezTo>
                  <a:cubicBezTo>
                    <a:pt x="0" y="17"/>
                    <a:pt x="2" y="12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2"/>
                    <a:pt x="47" y="17"/>
                    <a:pt x="47" y="24"/>
                  </a:cubicBezTo>
                  <a:cubicBezTo>
                    <a:pt x="47" y="30"/>
                    <a:pt x="44" y="36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C1D29CB-7EA7-4F0B-A49F-060CF17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" y="1985"/>
              <a:ext cx="103" cy="136"/>
            </a:xfrm>
            <a:custGeom>
              <a:avLst/>
              <a:gdLst>
                <a:gd name="T0" fmla="*/ 134 w 171"/>
                <a:gd name="T1" fmla="*/ 223 h 223"/>
                <a:gd name="T2" fmla="*/ 134 w 171"/>
                <a:gd name="T3" fmla="*/ 223 h 223"/>
                <a:gd name="T4" fmla="*/ 134 w 171"/>
                <a:gd name="T5" fmla="*/ 91 h 223"/>
                <a:gd name="T6" fmla="*/ 122 w 171"/>
                <a:gd name="T7" fmla="*/ 48 h 223"/>
                <a:gd name="T8" fmla="*/ 88 w 171"/>
                <a:gd name="T9" fmla="*/ 34 h 223"/>
                <a:gd name="T10" fmla="*/ 37 w 171"/>
                <a:gd name="T11" fmla="*/ 91 h 223"/>
                <a:gd name="T12" fmla="*/ 37 w 171"/>
                <a:gd name="T13" fmla="*/ 223 h 223"/>
                <a:gd name="T14" fmla="*/ 0 w 171"/>
                <a:gd name="T15" fmla="*/ 223 h 223"/>
                <a:gd name="T16" fmla="*/ 0 w 171"/>
                <a:gd name="T17" fmla="*/ 5 h 223"/>
                <a:gd name="T18" fmla="*/ 37 w 171"/>
                <a:gd name="T19" fmla="*/ 5 h 223"/>
                <a:gd name="T20" fmla="*/ 37 w 171"/>
                <a:gd name="T21" fmla="*/ 28 h 223"/>
                <a:gd name="T22" fmla="*/ 94 w 171"/>
                <a:gd name="T23" fmla="*/ 0 h 223"/>
                <a:gd name="T24" fmla="*/ 152 w 171"/>
                <a:gd name="T25" fmla="*/ 24 h 223"/>
                <a:gd name="T26" fmla="*/ 171 w 171"/>
                <a:gd name="T27" fmla="*/ 98 h 223"/>
                <a:gd name="T28" fmla="*/ 171 w 171"/>
                <a:gd name="T29" fmla="*/ 223 h 223"/>
                <a:gd name="T30" fmla="*/ 134 w 171"/>
                <a:gd name="T31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1" h="223">
                  <a:moveTo>
                    <a:pt x="134" y="223"/>
                  </a:moveTo>
                  <a:lnTo>
                    <a:pt x="134" y="223"/>
                  </a:lnTo>
                  <a:lnTo>
                    <a:pt x="134" y="91"/>
                  </a:lnTo>
                  <a:cubicBezTo>
                    <a:pt x="134" y="72"/>
                    <a:pt x="130" y="57"/>
                    <a:pt x="122" y="48"/>
                  </a:cubicBezTo>
                  <a:cubicBezTo>
                    <a:pt x="114" y="39"/>
                    <a:pt x="102" y="34"/>
                    <a:pt x="88" y="34"/>
                  </a:cubicBezTo>
                  <a:cubicBezTo>
                    <a:pt x="54" y="34"/>
                    <a:pt x="37" y="53"/>
                    <a:pt x="37" y="91"/>
                  </a:cubicBezTo>
                  <a:lnTo>
                    <a:pt x="37" y="223"/>
                  </a:lnTo>
                  <a:lnTo>
                    <a:pt x="0" y="223"/>
                  </a:lnTo>
                  <a:lnTo>
                    <a:pt x="0" y="5"/>
                  </a:lnTo>
                  <a:lnTo>
                    <a:pt x="37" y="5"/>
                  </a:lnTo>
                  <a:lnTo>
                    <a:pt x="37" y="28"/>
                  </a:lnTo>
                  <a:cubicBezTo>
                    <a:pt x="51" y="9"/>
                    <a:pt x="69" y="0"/>
                    <a:pt x="94" y="0"/>
                  </a:cubicBezTo>
                  <a:cubicBezTo>
                    <a:pt x="119" y="0"/>
                    <a:pt x="138" y="8"/>
                    <a:pt x="152" y="24"/>
                  </a:cubicBezTo>
                  <a:cubicBezTo>
                    <a:pt x="165" y="39"/>
                    <a:pt x="171" y="64"/>
                    <a:pt x="171" y="98"/>
                  </a:cubicBezTo>
                  <a:lnTo>
                    <a:pt x="171" y="223"/>
                  </a:lnTo>
                  <a:lnTo>
                    <a:pt x="134" y="22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D5F2813E-1B00-46EC-A540-CF619A3487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31" y="1985"/>
              <a:ext cx="110" cy="190"/>
            </a:xfrm>
            <a:custGeom>
              <a:avLst/>
              <a:gdLst>
                <a:gd name="T0" fmla="*/ 97 w 182"/>
                <a:gd name="T1" fmla="*/ 194 h 311"/>
                <a:gd name="T2" fmla="*/ 97 w 182"/>
                <a:gd name="T3" fmla="*/ 194 h 311"/>
                <a:gd name="T4" fmla="*/ 124 w 182"/>
                <a:gd name="T5" fmla="*/ 185 h 311"/>
                <a:gd name="T6" fmla="*/ 145 w 182"/>
                <a:gd name="T7" fmla="*/ 163 h 311"/>
                <a:gd name="T8" fmla="*/ 145 w 182"/>
                <a:gd name="T9" fmla="*/ 63 h 311"/>
                <a:gd name="T10" fmla="*/ 124 w 182"/>
                <a:gd name="T11" fmla="*/ 43 h 311"/>
                <a:gd name="T12" fmla="*/ 97 w 182"/>
                <a:gd name="T13" fmla="*/ 34 h 311"/>
                <a:gd name="T14" fmla="*/ 53 w 182"/>
                <a:gd name="T15" fmla="*/ 55 h 311"/>
                <a:gd name="T16" fmla="*/ 38 w 182"/>
                <a:gd name="T17" fmla="*/ 114 h 311"/>
                <a:gd name="T18" fmla="*/ 54 w 182"/>
                <a:gd name="T19" fmla="*/ 172 h 311"/>
                <a:gd name="T20" fmla="*/ 97 w 182"/>
                <a:gd name="T21" fmla="*/ 194 h 311"/>
                <a:gd name="T22" fmla="*/ 80 w 182"/>
                <a:gd name="T23" fmla="*/ 311 h 311"/>
                <a:gd name="T24" fmla="*/ 80 w 182"/>
                <a:gd name="T25" fmla="*/ 311 h 311"/>
                <a:gd name="T26" fmla="*/ 62 w 182"/>
                <a:gd name="T27" fmla="*/ 282 h 311"/>
                <a:gd name="T28" fmla="*/ 127 w 182"/>
                <a:gd name="T29" fmla="*/ 266 h 311"/>
                <a:gd name="T30" fmla="*/ 145 w 182"/>
                <a:gd name="T31" fmla="*/ 228 h 311"/>
                <a:gd name="T32" fmla="*/ 145 w 182"/>
                <a:gd name="T33" fmla="*/ 202 h 311"/>
                <a:gd name="T34" fmla="*/ 89 w 182"/>
                <a:gd name="T35" fmla="*/ 228 h 311"/>
                <a:gd name="T36" fmla="*/ 26 w 182"/>
                <a:gd name="T37" fmla="*/ 198 h 311"/>
                <a:gd name="T38" fmla="*/ 0 w 182"/>
                <a:gd name="T39" fmla="*/ 114 h 311"/>
                <a:gd name="T40" fmla="*/ 25 w 182"/>
                <a:gd name="T41" fmla="*/ 31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6 h 311"/>
                <a:gd name="T48" fmla="*/ 182 w 182"/>
                <a:gd name="T49" fmla="*/ 6 h 311"/>
                <a:gd name="T50" fmla="*/ 182 w 182"/>
                <a:gd name="T51" fmla="*/ 214 h 311"/>
                <a:gd name="T52" fmla="*/ 156 w 182"/>
                <a:gd name="T53" fmla="*/ 286 h 311"/>
                <a:gd name="T54" fmla="*/ 80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7" y="194"/>
                  </a:moveTo>
                  <a:lnTo>
                    <a:pt x="97" y="194"/>
                  </a:lnTo>
                  <a:cubicBezTo>
                    <a:pt x="106" y="194"/>
                    <a:pt x="115" y="191"/>
                    <a:pt x="124" y="185"/>
                  </a:cubicBezTo>
                  <a:cubicBezTo>
                    <a:pt x="133" y="180"/>
                    <a:pt x="140" y="172"/>
                    <a:pt x="145" y="163"/>
                  </a:cubicBezTo>
                  <a:lnTo>
                    <a:pt x="145" y="63"/>
                  </a:lnTo>
                  <a:cubicBezTo>
                    <a:pt x="140" y="55"/>
                    <a:pt x="133" y="48"/>
                    <a:pt x="124" y="43"/>
                  </a:cubicBezTo>
                  <a:cubicBezTo>
                    <a:pt x="114" y="37"/>
                    <a:pt x="105" y="34"/>
                    <a:pt x="97" y="34"/>
                  </a:cubicBezTo>
                  <a:cubicBezTo>
                    <a:pt x="78" y="34"/>
                    <a:pt x="63" y="41"/>
                    <a:pt x="53" y="55"/>
                  </a:cubicBezTo>
                  <a:cubicBezTo>
                    <a:pt x="43" y="69"/>
                    <a:pt x="38" y="88"/>
                    <a:pt x="38" y="114"/>
                  </a:cubicBezTo>
                  <a:cubicBezTo>
                    <a:pt x="38" y="139"/>
                    <a:pt x="43" y="158"/>
                    <a:pt x="54" y="172"/>
                  </a:cubicBezTo>
                  <a:cubicBezTo>
                    <a:pt x="65" y="187"/>
                    <a:pt x="79" y="194"/>
                    <a:pt x="97" y="194"/>
                  </a:cubicBezTo>
                  <a:close/>
                  <a:moveTo>
                    <a:pt x="80" y="311"/>
                  </a:moveTo>
                  <a:lnTo>
                    <a:pt x="80" y="311"/>
                  </a:lnTo>
                  <a:lnTo>
                    <a:pt x="62" y="282"/>
                  </a:lnTo>
                  <a:cubicBezTo>
                    <a:pt x="93" y="280"/>
                    <a:pt x="115" y="275"/>
                    <a:pt x="127" y="266"/>
                  </a:cubicBezTo>
                  <a:cubicBezTo>
                    <a:pt x="139" y="257"/>
                    <a:pt x="145" y="244"/>
                    <a:pt x="145" y="228"/>
                  </a:cubicBezTo>
                  <a:lnTo>
                    <a:pt x="145" y="202"/>
                  </a:lnTo>
                  <a:cubicBezTo>
                    <a:pt x="133" y="219"/>
                    <a:pt x="114" y="228"/>
                    <a:pt x="89" y="228"/>
                  </a:cubicBezTo>
                  <a:cubicBezTo>
                    <a:pt x="64" y="228"/>
                    <a:pt x="42" y="218"/>
                    <a:pt x="26" y="198"/>
                  </a:cubicBezTo>
                  <a:cubicBezTo>
                    <a:pt x="9" y="178"/>
                    <a:pt x="0" y="150"/>
                    <a:pt x="0" y="114"/>
                  </a:cubicBezTo>
                  <a:cubicBezTo>
                    <a:pt x="0" y="79"/>
                    <a:pt x="9" y="51"/>
                    <a:pt x="25" y="31"/>
                  </a:cubicBezTo>
                  <a:cubicBezTo>
                    <a:pt x="42" y="11"/>
                    <a:pt x="63" y="0"/>
                    <a:pt x="90" y="0"/>
                  </a:cubicBezTo>
                  <a:cubicBezTo>
                    <a:pt x="113" y="0"/>
                    <a:pt x="131" y="8"/>
                    <a:pt x="145" y="23"/>
                  </a:cubicBezTo>
                  <a:lnTo>
                    <a:pt x="145" y="6"/>
                  </a:lnTo>
                  <a:lnTo>
                    <a:pt x="182" y="6"/>
                  </a:lnTo>
                  <a:lnTo>
                    <a:pt x="182" y="214"/>
                  </a:lnTo>
                  <a:cubicBezTo>
                    <a:pt x="182" y="247"/>
                    <a:pt x="174" y="271"/>
                    <a:pt x="156" y="286"/>
                  </a:cubicBezTo>
                  <a:cubicBezTo>
                    <a:pt x="138" y="301"/>
                    <a:pt x="113" y="309"/>
                    <a:pt x="80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9474E1C-3DB1-403E-BF37-F247D63A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2206"/>
              <a:ext cx="110" cy="182"/>
            </a:xfrm>
            <a:custGeom>
              <a:avLst/>
              <a:gdLst>
                <a:gd name="T0" fmla="*/ 0 w 184"/>
                <a:gd name="T1" fmla="*/ 298 h 298"/>
                <a:gd name="T2" fmla="*/ 0 w 184"/>
                <a:gd name="T3" fmla="*/ 298 h 298"/>
                <a:gd name="T4" fmla="*/ 0 w 184"/>
                <a:gd name="T5" fmla="*/ 0 h 298"/>
                <a:gd name="T6" fmla="*/ 37 w 184"/>
                <a:gd name="T7" fmla="*/ 0 h 298"/>
                <a:gd name="T8" fmla="*/ 37 w 184"/>
                <a:gd name="T9" fmla="*/ 263 h 298"/>
                <a:gd name="T10" fmla="*/ 184 w 184"/>
                <a:gd name="T11" fmla="*/ 263 h 298"/>
                <a:gd name="T12" fmla="*/ 184 w 184"/>
                <a:gd name="T13" fmla="*/ 298 h 298"/>
                <a:gd name="T14" fmla="*/ 0 w 184"/>
                <a:gd name="T15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4" h="298">
                  <a:moveTo>
                    <a:pt x="0" y="298"/>
                  </a:moveTo>
                  <a:lnTo>
                    <a:pt x="0" y="298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263"/>
                  </a:lnTo>
                  <a:lnTo>
                    <a:pt x="184" y="263"/>
                  </a:lnTo>
                  <a:lnTo>
                    <a:pt x="184" y="298"/>
                  </a:lnTo>
                  <a:lnTo>
                    <a:pt x="0" y="29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D45070CE-EAEC-43B5-8078-345740CB1B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56" y="2253"/>
              <a:ext cx="116" cy="139"/>
            </a:xfrm>
            <a:custGeom>
              <a:avLst/>
              <a:gdLst>
                <a:gd name="T0" fmla="*/ 53 w 192"/>
                <a:gd name="T1" fmla="*/ 172 h 228"/>
                <a:gd name="T2" fmla="*/ 53 w 192"/>
                <a:gd name="T3" fmla="*/ 172 h 228"/>
                <a:gd name="T4" fmla="*/ 96 w 192"/>
                <a:gd name="T5" fmla="*/ 193 h 228"/>
                <a:gd name="T6" fmla="*/ 139 w 192"/>
                <a:gd name="T7" fmla="*/ 172 h 228"/>
                <a:gd name="T8" fmla="*/ 154 w 192"/>
                <a:gd name="T9" fmla="*/ 113 h 228"/>
                <a:gd name="T10" fmla="*/ 139 w 192"/>
                <a:gd name="T11" fmla="*/ 55 h 228"/>
                <a:gd name="T12" fmla="*/ 96 w 192"/>
                <a:gd name="T13" fmla="*/ 34 h 228"/>
                <a:gd name="T14" fmla="*/ 53 w 192"/>
                <a:gd name="T15" fmla="*/ 55 h 228"/>
                <a:gd name="T16" fmla="*/ 37 w 192"/>
                <a:gd name="T17" fmla="*/ 114 h 228"/>
                <a:gd name="T18" fmla="*/ 53 w 192"/>
                <a:gd name="T19" fmla="*/ 172 h 228"/>
                <a:gd name="T20" fmla="*/ 166 w 192"/>
                <a:gd name="T21" fmla="*/ 197 h 228"/>
                <a:gd name="T22" fmla="*/ 166 w 192"/>
                <a:gd name="T23" fmla="*/ 197 h 228"/>
                <a:gd name="T24" fmla="*/ 96 w 192"/>
                <a:gd name="T25" fmla="*/ 228 h 228"/>
                <a:gd name="T26" fmla="*/ 26 w 192"/>
                <a:gd name="T27" fmla="*/ 197 h 228"/>
                <a:gd name="T28" fmla="*/ 0 w 192"/>
                <a:gd name="T29" fmla="*/ 114 h 228"/>
                <a:gd name="T30" fmla="*/ 26 w 192"/>
                <a:gd name="T31" fmla="*/ 30 h 228"/>
                <a:gd name="T32" fmla="*/ 96 w 192"/>
                <a:gd name="T33" fmla="*/ 0 h 228"/>
                <a:gd name="T34" fmla="*/ 166 w 192"/>
                <a:gd name="T35" fmla="*/ 30 h 228"/>
                <a:gd name="T36" fmla="*/ 192 w 192"/>
                <a:gd name="T37" fmla="*/ 113 h 228"/>
                <a:gd name="T38" fmla="*/ 166 w 192"/>
                <a:gd name="T39" fmla="*/ 19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228">
                  <a:moveTo>
                    <a:pt x="53" y="172"/>
                  </a:moveTo>
                  <a:lnTo>
                    <a:pt x="53" y="172"/>
                  </a:lnTo>
                  <a:cubicBezTo>
                    <a:pt x="63" y="186"/>
                    <a:pt x="77" y="193"/>
                    <a:pt x="96" y="193"/>
                  </a:cubicBezTo>
                  <a:cubicBezTo>
                    <a:pt x="114" y="193"/>
                    <a:pt x="129" y="186"/>
                    <a:pt x="139" y="172"/>
                  </a:cubicBezTo>
                  <a:cubicBezTo>
                    <a:pt x="149" y="158"/>
                    <a:pt x="154" y="138"/>
                    <a:pt x="154" y="113"/>
                  </a:cubicBezTo>
                  <a:cubicBezTo>
                    <a:pt x="154" y="89"/>
                    <a:pt x="149" y="69"/>
                    <a:pt x="139" y="55"/>
                  </a:cubicBezTo>
                  <a:cubicBezTo>
                    <a:pt x="129" y="41"/>
                    <a:pt x="114" y="34"/>
                    <a:pt x="96" y="34"/>
                  </a:cubicBezTo>
                  <a:cubicBezTo>
                    <a:pt x="77" y="34"/>
                    <a:pt x="63" y="41"/>
                    <a:pt x="53" y="55"/>
                  </a:cubicBezTo>
                  <a:cubicBezTo>
                    <a:pt x="42" y="69"/>
                    <a:pt x="37" y="89"/>
                    <a:pt x="37" y="114"/>
                  </a:cubicBezTo>
                  <a:cubicBezTo>
                    <a:pt x="37" y="139"/>
                    <a:pt x="42" y="158"/>
                    <a:pt x="53" y="172"/>
                  </a:cubicBezTo>
                  <a:close/>
                  <a:moveTo>
                    <a:pt x="166" y="197"/>
                  </a:moveTo>
                  <a:lnTo>
                    <a:pt x="166" y="197"/>
                  </a:lnTo>
                  <a:cubicBezTo>
                    <a:pt x="149" y="217"/>
                    <a:pt x="125" y="228"/>
                    <a:pt x="96" y="228"/>
                  </a:cubicBezTo>
                  <a:cubicBezTo>
                    <a:pt x="66" y="228"/>
                    <a:pt x="43" y="217"/>
                    <a:pt x="26" y="197"/>
                  </a:cubicBezTo>
                  <a:cubicBezTo>
                    <a:pt x="8" y="177"/>
                    <a:pt x="0" y="149"/>
                    <a:pt x="0" y="114"/>
                  </a:cubicBezTo>
                  <a:cubicBezTo>
                    <a:pt x="0" y="78"/>
                    <a:pt x="8" y="51"/>
                    <a:pt x="26" y="30"/>
                  </a:cubicBezTo>
                  <a:cubicBezTo>
                    <a:pt x="43" y="10"/>
                    <a:pt x="66" y="0"/>
                    <a:pt x="96" y="0"/>
                  </a:cubicBezTo>
                  <a:cubicBezTo>
                    <a:pt x="125" y="0"/>
                    <a:pt x="149" y="10"/>
                    <a:pt x="166" y="30"/>
                  </a:cubicBezTo>
                  <a:cubicBezTo>
                    <a:pt x="183" y="50"/>
                    <a:pt x="192" y="78"/>
                    <a:pt x="192" y="113"/>
                  </a:cubicBezTo>
                  <a:cubicBezTo>
                    <a:pt x="192" y="149"/>
                    <a:pt x="183" y="177"/>
                    <a:pt x="166" y="19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22DC4515-45E5-4427-9736-92E9850D53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2" y="2253"/>
              <a:ext cx="110" cy="190"/>
            </a:xfrm>
            <a:custGeom>
              <a:avLst/>
              <a:gdLst>
                <a:gd name="T0" fmla="*/ 96 w 182"/>
                <a:gd name="T1" fmla="*/ 193 h 311"/>
                <a:gd name="T2" fmla="*/ 96 w 182"/>
                <a:gd name="T3" fmla="*/ 193 h 311"/>
                <a:gd name="T4" fmla="*/ 123 w 182"/>
                <a:gd name="T5" fmla="*/ 185 h 311"/>
                <a:gd name="T6" fmla="*/ 145 w 182"/>
                <a:gd name="T7" fmla="*/ 162 h 311"/>
                <a:gd name="T8" fmla="*/ 145 w 182"/>
                <a:gd name="T9" fmla="*/ 63 h 311"/>
                <a:gd name="T10" fmla="*/ 123 w 182"/>
                <a:gd name="T11" fmla="*/ 42 h 311"/>
                <a:gd name="T12" fmla="*/ 96 w 182"/>
                <a:gd name="T13" fmla="*/ 34 h 311"/>
                <a:gd name="T14" fmla="*/ 52 w 182"/>
                <a:gd name="T15" fmla="*/ 55 h 311"/>
                <a:gd name="T16" fmla="*/ 37 w 182"/>
                <a:gd name="T17" fmla="*/ 113 h 311"/>
                <a:gd name="T18" fmla="*/ 54 w 182"/>
                <a:gd name="T19" fmla="*/ 172 h 311"/>
                <a:gd name="T20" fmla="*/ 96 w 182"/>
                <a:gd name="T21" fmla="*/ 193 h 311"/>
                <a:gd name="T22" fmla="*/ 79 w 182"/>
                <a:gd name="T23" fmla="*/ 311 h 311"/>
                <a:gd name="T24" fmla="*/ 79 w 182"/>
                <a:gd name="T25" fmla="*/ 311 h 311"/>
                <a:gd name="T26" fmla="*/ 61 w 182"/>
                <a:gd name="T27" fmla="*/ 282 h 311"/>
                <a:gd name="T28" fmla="*/ 127 w 182"/>
                <a:gd name="T29" fmla="*/ 265 h 311"/>
                <a:gd name="T30" fmla="*/ 145 w 182"/>
                <a:gd name="T31" fmla="*/ 228 h 311"/>
                <a:gd name="T32" fmla="*/ 145 w 182"/>
                <a:gd name="T33" fmla="*/ 201 h 311"/>
                <a:gd name="T34" fmla="*/ 89 w 182"/>
                <a:gd name="T35" fmla="*/ 228 h 311"/>
                <a:gd name="T36" fmla="*/ 25 w 182"/>
                <a:gd name="T37" fmla="*/ 198 h 311"/>
                <a:gd name="T38" fmla="*/ 0 w 182"/>
                <a:gd name="T39" fmla="*/ 113 h 311"/>
                <a:gd name="T40" fmla="*/ 25 w 182"/>
                <a:gd name="T41" fmla="*/ 30 h 311"/>
                <a:gd name="T42" fmla="*/ 90 w 182"/>
                <a:gd name="T43" fmla="*/ 0 h 311"/>
                <a:gd name="T44" fmla="*/ 145 w 182"/>
                <a:gd name="T45" fmla="*/ 23 h 311"/>
                <a:gd name="T46" fmla="*/ 145 w 182"/>
                <a:gd name="T47" fmla="*/ 5 h 311"/>
                <a:gd name="T48" fmla="*/ 182 w 182"/>
                <a:gd name="T49" fmla="*/ 5 h 311"/>
                <a:gd name="T50" fmla="*/ 182 w 182"/>
                <a:gd name="T51" fmla="*/ 213 h 311"/>
                <a:gd name="T52" fmla="*/ 155 w 182"/>
                <a:gd name="T53" fmla="*/ 285 h 311"/>
                <a:gd name="T54" fmla="*/ 79 w 182"/>
                <a:gd name="T55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82" h="311">
                  <a:moveTo>
                    <a:pt x="96" y="193"/>
                  </a:moveTo>
                  <a:lnTo>
                    <a:pt x="96" y="193"/>
                  </a:lnTo>
                  <a:cubicBezTo>
                    <a:pt x="105" y="193"/>
                    <a:pt x="114" y="190"/>
                    <a:pt x="123" y="185"/>
                  </a:cubicBezTo>
                  <a:cubicBezTo>
                    <a:pt x="132" y="179"/>
                    <a:pt x="139" y="172"/>
                    <a:pt x="145" y="162"/>
                  </a:cubicBezTo>
                  <a:lnTo>
                    <a:pt x="145" y="63"/>
                  </a:lnTo>
                  <a:cubicBezTo>
                    <a:pt x="140" y="54"/>
                    <a:pt x="133" y="47"/>
                    <a:pt x="123" y="42"/>
                  </a:cubicBezTo>
                  <a:cubicBezTo>
                    <a:pt x="114" y="37"/>
                    <a:pt x="105" y="34"/>
                    <a:pt x="96" y="34"/>
                  </a:cubicBezTo>
                  <a:cubicBezTo>
                    <a:pt x="77" y="34"/>
                    <a:pt x="62" y="41"/>
                    <a:pt x="52" y="55"/>
                  </a:cubicBezTo>
                  <a:cubicBezTo>
                    <a:pt x="42" y="68"/>
                    <a:pt x="37" y="88"/>
                    <a:pt x="37" y="113"/>
                  </a:cubicBezTo>
                  <a:cubicBezTo>
                    <a:pt x="37" y="138"/>
                    <a:pt x="43" y="158"/>
                    <a:pt x="54" y="172"/>
                  </a:cubicBezTo>
                  <a:cubicBezTo>
                    <a:pt x="64" y="186"/>
                    <a:pt x="79" y="193"/>
                    <a:pt x="96" y="193"/>
                  </a:cubicBezTo>
                  <a:close/>
                  <a:moveTo>
                    <a:pt x="79" y="311"/>
                  </a:moveTo>
                  <a:lnTo>
                    <a:pt x="79" y="311"/>
                  </a:lnTo>
                  <a:lnTo>
                    <a:pt x="61" y="282"/>
                  </a:lnTo>
                  <a:cubicBezTo>
                    <a:pt x="93" y="280"/>
                    <a:pt x="115" y="274"/>
                    <a:pt x="127" y="265"/>
                  </a:cubicBezTo>
                  <a:cubicBezTo>
                    <a:pt x="139" y="256"/>
                    <a:pt x="145" y="243"/>
                    <a:pt x="145" y="228"/>
                  </a:cubicBezTo>
                  <a:lnTo>
                    <a:pt x="145" y="201"/>
                  </a:lnTo>
                  <a:cubicBezTo>
                    <a:pt x="132" y="219"/>
                    <a:pt x="113" y="228"/>
                    <a:pt x="89" y="228"/>
                  </a:cubicBezTo>
                  <a:cubicBezTo>
                    <a:pt x="63" y="228"/>
                    <a:pt x="42" y="218"/>
                    <a:pt x="25" y="198"/>
                  </a:cubicBezTo>
                  <a:cubicBezTo>
                    <a:pt x="8" y="178"/>
                    <a:pt x="0" y="150"/>
                    <a:pt x="0" y="113"/>
                  </a:cubicBezTo>
                  <a:cubicBezTo>
                    <a:pt x="0" y="78"/>
                    <a:pt x="8" y="51"/>
                    <a:pt x="25" y="30"/>
                  </a:cubicBezTo>
                  <a:cubicBezTo>
                    <a:pt x="41" y="10"/>
                    <a:pt x="63" y="0"/>
                    <a:pt x="90" y="0"/>
                  </a:cubicBezTo>
                  <a:cubicBezTo>
                    <a:pt x="113" y="0"/>
                    <a:pt x="131" y="7"/>
                    <a:pt x="145" y="23"/>
                  </a:cubicBezTo>
                  <a:lnTo>
                    <a:pt x="145" y="5"/>
                  </a:lnTo>
                  <a:lnTo>
                    <a:pt x="182" y="5"/>
                  </a:lnTo>
                  <a:lnTo>
                    <a:pt x="182" y="213"/>
                  </a:lnTo>
                  <a:cubicBezTo>
                    <a:pt x="182" y="247"/>
                    <a:pt x="173" y="271"/>
                    <a:pt x="155" y="285"/>
                  </a:cubicBezTo>
                  <a:cubicBezTo>
                    <a:pt x="138" y="300"/>
                    <a:pt x="112" y="309"/>
                    <a:pt x="79" y="3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280C7014-98DF-4401-B8FE-1A98A372C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3" y="35"/>
                    <a:pt x="0" y="30"/>
                    <a:pt x="0" y="23"/>
                  </a:cubicBezTo>
                  <a:cubicBezTo>
                    <a:pt x="0" y="17"/>
                    <a:pt x="3" y="11"/>
                    <a:pt x="7" y="7"/>
                  </a:cubicBezTo>
                  <a:cubicBezTo>
                    <a:pt x="12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30"/>
                    <a:pt x="45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9190D20-4BB4-4226-B9D8-B1D4A24EE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253"/>
              <a:ext cx="94" cy="139"/>
            </a:xfrm>
            <a:custGeom>
              <a:avLst/>
              <a:gdLst>
                <a:gd name="T0" fmla="*/ 78 w 156"/>
                <a:gd name="T1" fmla="*/ 228 h 228"/>
                <a:gd name="T2" fmla="*/ 78 w 156"/>
                <a:gd name="T3" fmla="*/ 228 h 228"/>
                <a:gd name="T4" fmla="*/ 34 w 156"/>
                <a:gd name="T5" fmla="*/ 218 h 228"/>
                <a:gd name="T6" fmla="*/ 0 w 156"/>
                <a:gd name="T7" fmla="*/ 191 h 228"/>
                <a:gd name="T8" fmla="*/ 26 w 156"/>
                <a:gd name="T9" fmla="*/ 168 h 228"/>
                <a:gd name="T10" fmla="*/ 79 w 156"/>
                <a:gd name="T11" fmla="*/ 194 h 228"/>
                <a:gd name="T12" fmla="*/ 109 w 156"/>
                <a:gd name="T13" fmla="*/ 187 h 228"/>
                <a:gd name="T14" fmla="*/ 120 w 156"/>
                <a:gd name="T15" fmla="*/ 167 h 228"/>
                <a:gd name="T16" fmla="*/ 112 w 156"/>
                <a:gd name="T17" fmla="*/ 148 h 228"/>
                <a:gd name="T18" fmla="*/ 95 w 156"/>
                <a:gd name="T19" fmla="*/ 136 h 228"/>
                <a:gd name="T20" fmla="*/ 70 w 156"/>
                <a:gd name="T21" fmla="*/ 125 h 228"/>
                <a:gd name="T22" fmla="*/ 20 w 156"/>
                <a:gd name="T23" fmla="*/ 98 h 228"/>
                <a:gd name="T24" fmla="*/ 3 w 156"/>
                <a:gd name="T25" fmla="*/ 57 h 228"/>
                <a:gd name="T26" fmla="*/ 23 w 156"/>
                <a:gd name="T27" fmla="*/ 15 h 228"/>
                <a:gd name="T28" fmla="*/ 76 w 156"/>
                <a:gd name="T29" fmla="*/ 0 h 228"/>
                <a:gd name="T30" fmla="*/ 149 w 156"/>
                <a:gd name="T31" fmla="*/ 33 h 228"/>
                <a:gd name="T32" fmla="*/ 124 w 156"/>
                <a:gd name="T33" fmla="*/ 54 h 228"/>
                <a:gd name="T34" fmla="*/ 75 w 156"/>
                <a:gd name="T35" fmla="*/ 33 h 228"/>
                <a:gd name="T36" fmla="*/ 49 w 156"/>
                <a:gd name="T37" fmla="*/ 39 h 228"/>
                <a:gd name="T38" fmla="*/ 39 w 156"/>
                <a:gd name="T39" fmla="*/ 57 h 228"/>
                <a:gd name="T40" fmla="*/ 42 w 156"/>
                <a:gd name="T41" fmla="*/ 69 h 228"/>
                <a:gd name="T42" fmla="*/ 54 w 156"/>
                <a:gd name="T43" fmla="*/ 79 h 228"/>
                <a:gd name="T44" fmla="*/ 67 w 156"/>
                <a:gd name="T45" fmla="*/ 86 h 228"/>
                <a:gd name="T46" fmla="*/ 85 w 156"/>
                <a:gd name="T47" fmla="*/ 93 h 228"/>
                <a:gd name="T48" fmla="*/ 138 w 156"/>
                <a:gd name="T49" fmla="*/ 122 h 228"/>
                <a:gd name="T50" fmla="*/ 156 w 156"/>
                <a:gd name="T51" fmla="*/ 166 h 228"/>
                <a:gd name="T52" fmla="*/ 135 w 156"/>
                <a:gd name="T53" fmla="*/ 211 h 228"/>
                <a:gd name="T54" fmla="*/ 78 w 156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28">
                  <a:moveTo>
                    <a:pt x="78" y="228"/>
                  </a:moveTo>
                  <a:lnTo>
                    <a:pt x="78" y="228"/>
                  </a:lnTo>
                  <a:cubicBezTo>
                    <a:pt x="63" y="228"/>
                    <a:pt x="48" y="224"/>
                    <a:pt x="34" y="218"/>
                  </a:cubicBezTo>
                  <a:cubicBezTo>
                    <a:pt x="20" y="211"/>
                    <a:pt x="8" y="202"/>
                    <a:pt x="0" y="191"/>
                  </a:cubicBezTo>
                  <a:lnTo>
                    <a:pt x="26" y="168"/>
                  </a:lnTo>
                  <a:cubicBezTo>
                    <a:pt x="42" y="186"/>
                    <a:pt x="60" y="194"/>
                    <a:pt x="79" y="194"/>
                  </a:cubicBezTo>
                  <a:cubicBezTo>
                    <a:pt x="91" y="194"/>
                    <a:pt x="101" y="192"/>
                    <a:pt x="109" y="187"/>
                  </a:cubicBezTo>
                  <a:cubicBezTo>
                    <a:pt x="116" y="183"/>
                    <a:pt x="120" y="176"/>
                    <a:pt x="120" y="167"/>
                  </a:cubicBezTo>
                  <a:cubicBezTo>
                    <a:pt x="120" y="160"/>
                    <a:pt x="117" y="154"/>
                    <a:pt x="112" y="148"/>
                  </a:cubicBezTo>
                  <a:cubicBezTo>
                    <a:pt x="106" y="143"/>
                    <a:pt x="101" y="139"/>
                    <a:pt x="95" y="136"/>
                  </a:cubicBezTo>
                  <a:cubicBezTo>
                    <a:pt x="89" y="133"/>
                    <a:pt x="81" y="130"/>
                    <a:pt x="70" y="125"/>
                  </a:cubicBezTo>
                  <a:cubicBezTo>
                    <a:pt x="48" y="117"/>
                    <a:pt x="31" y="108"/>
                    <a:pt x="20" y="98"/>
                  </a:cubicBezTo>
                  <a:cubicBezTo>
                    <a:pt x="8" y="88"/>
                    <a:pt x="3" y="74"/>
                    <a:pt x="3" y="57"/>
                  </a:cubicBezTo>
                  <a:cubicBezTo>
                    <a:pt x="3" y="40"/>
                    <a:pt x="10" y="26"/>
                    <a:pt x="23" y="15"/>
                  </a:cubicBezTo>
                  <a:cubicBezTo>
                    <a:pt x="37" y="5"/>
                    <a:pt x="55" y="0"/>
                    <a:pt x="76" y="0"/>
                  </a:cubicBezTo>
                  <a:cubicBezTo>
                    <a:pt x="106" y="0"/>
                    <a:pt x="131" y="11"/>
                    <a:pt x="149" y="33"/>
                  </a:cubicBezTo>
                  <a:lnTo>
                    <a:pt x="124" y="54"/>
                  </a:lnTo>
                  <a:cubicBezTo>
                    <a:pt x="110" y="40"/>
                    <a:pt x="94" y="33"/>
                    <a:pt x="75" y="33"/>
                  </a:cubicBezTo>
                  <a:cubicBezTo>
                    <a:pt x="64" y="33"/>
                    <a:pt x="56" y="35"/>
                    <a:pt x="49" y="39"/>
                  </a:cubicBezTo>
                  <a:cubicBezTo>
                    <a:pt x="43" y="44"/>
                    <a:pt x="39" y="50"/>
                    <a:pt x="39" y="57"/>
                  </a:cubicBezTo>
                  <a:cubicBezTo>
                    <a:pt x="39" y="62"/>
                    <a:pt x="40" y="65"/>
                    <a:pt x="42" y="69"/>
                  </a:cubicBezTo>
                  <a:cubicBezTo>
                    <a:pt x="45" y="73"/>
                    <a:pt x="48" y="76"/>
                    <a:pt x="54" y="79"/>
                  </a:cubicBezTo>
                  <a:cubicBezTo>
                    <a:pt x="59" y="82"/>
                    <a:pt x="64" y="84"/>
                    <a:pt x="67" y="86"/>
                  </a:cubicBezTo>
                  <a:cubicBezTo>
                    <a:pt x="70" y="88"/>
                    <a:pt x="76" y="90"/>
                    <a:pt x="85" y="93"/>
                  </a:cubicBezTo>
                  <a:cubicBezTo>
                    <a:pt x="108" y="102"/>
                    <a:pt x="126" y="111"/>
                    <a:pt x="138" y="122"/>
                  </a:cubicBezTo>
                  <a:cubicBezTo>
                    <a:pt x="150" y="132"/>
                    <a:pt x="156" y="147"/>
                    <a:pt x="156" y="166"/>
                  </a:cubicBezTo>
                  <a:cubicBezTo>
                    <a:pt x="156" y="185"/>
                    <a:pt x="149" y="200"/>
                    <a:pt x="135" y="211"/>
                  </a:cubicBezTo>
                  <a:cubicBezTo>
                    <a:pt x="121" y="222"/>
                    <a:pt x="102" y="228"/>
                    <a:pt x="78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40046F0B-AB0C-4897-8E95-3C21EC707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" y="2201"/>
              <a:ext cx="77" cy="191"/>
            </a:xfrm>
            <a:custGeom>
              <a:avLst/>
              <a:gdLst>
                <a:gd name="T0" fmla="*/ 81 w 127"/>
                <a:gd name="T1" fmla="*/ 313 h 313"/>
                <a:gd name="T2" fmla="*/ 81 w 127"/>
                <a:gd name="T3" fmla="*/ 313 h 313"/>
                <a:gd name="T4" fmla="*/ 35 w 127"/>
                <a:gd name="T5" fmla="*/ 261 h 313"/>
                <a:gd name="T6" fmla="*/ 35 w 127"/>
                <a:gd name="T7" fmla="*/ 122 h 313"/>
                <a:gd name="T8" fmla="*/ 0 w 127"/>
                <a:gd name="T9" fmla="*/ 122 h 313"/>
                <a:gd name="T10" fmla="*/ 0 w 127"/>
                <a:gd name="T11" fmla="*/ 90 h 313"/>
                <a:gd name="T12" fmla="*/ 35 w 127"/>
                <a:gd name="T13" fmla="*/ 90 h 313"/>
                <a:gd name="T14" fmla="*/ 35 w 127"/>
                <a:gd name="T15" fmla="*/ 18 h 313"/>
                <a:gd name="T16" fmla="*/ 72 w 127"/>
                <a:gd name="T17" fmla="*/ 0 h 313"/>
                <a:gd name="T18" fmla="*/ 72 w 127"/>
                <a:gd name="T19" fmla="*/ 90 h 313"/>
                <a:gd name="T20" fmla="*/ 126 w 127"/>
                <a:gd name="T21" fmla="*/ 90 h 313"/>
                <a:gd name="T22" fmla="*/ 126 w 127"/>
                <a:gd name="T23" fmla="*/ 122 h 313"/>
                <a:gd name="T24" fmla="*/ 72 w 127"/>
                <a:gd name="T25" fmla="*/ 122 h 313"/>
                <a:gd name="T26" fmla="*/ 72 w 127"/>
                <a:gd name="T27" fmla="*/ 248 h 313"/>
                <a:gd name="T28" fmla="*/ 77 w 127"/>
                <a:gd name="T29" fmla="*/ 270 h 313"/>
                <a:gd name="T30" fmla="*/ 94 w 127"/>
                <a:gd name="T31" fmla="*/ 278 h 313"/>
                <a:gd name="T32" fmla="*/ 127 w 127"/>
                <a:gd name="T33" fmla="*/ 267 h 313"/>
                <a:gd name="T34" fmla="*/ 123 w 127"/>
                <a:gd name="T35" fmla="*/ 303 h 313"/>
                <a:gd name="T36" fmla="*/ 81 w 127"/>
                <a:gd name="T3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" h="313">
                  <a:moveTo>
                    <a:pt x="81" y="313"/>
                  </a:moveTo>
                  <a:lnTo>
                    <a:pt x="81" y="313"/>
                  </a:lnTo>
                  <a:cubicBezTo>
                    <a:pt x="50" y="313"/>
                    <a:pt x="35" y="295"/>
                    <a:pt x="35" y="261"/>
                  </a:cubicBezTo>
                  <a:lnTo>
                    <a:pt x="35" y="122"/>
                  </a:lnTo>
                  <a:lnTo>
                    <a:pt x="0" y="122"/>
                  </a:lnTo>
                  <a:lnTo>
                    <a:pt x="0" y="90"/>
                  </a:lnTo>
                  <a:lnTo>
                    <a:pt x="35" y="90"/>
                  </a:lnTo>
                  <a:lnTo>
                    <a:pt x="35" y="18"/>
                  </a:lnTo>
                  <a:lnTo>
                    <a:pt x="72" y="0"/>
                  </a:lnTo>
                  <a:lnTo>
                    <a:pt x="72" y="90"/>
                  </a:lnTo>
                  <a:lnTo>
                    <a:pt x="126" y="90"/>
                  </a:lnTo>
                  <a:lnTo>
                    <a:pt x="126" y="122"/>
                  </a:lnTo>
                  <a:lnTo>
                    <a:pt x="72" y="122"/>
                  </a:lnTo>
                  <a:lnTo>
                    <a:pt x="72" y="248"/>
                  </a:lnTo>
                  <a:cubicBezTo>
                    <a:pt x="72" y="258"/>
                    <a:pt x="73" y="265"/>
                    <a:pt x="77" y="270"/>
                  </a:cubicBezTo>
                  <a:cubicBezTo>
                    <a:pt x="80" y="276"/>
                    <a:pt x="86" y="278"/>
                    <a:pt x="94" y="278"/>
                  </a:cubicBezTo>
                  <a:cubicBezTo>
                    <a:pt x="104" y="278"/>
                    <a:pt x="115" y="274"/>
                    <a:pt x="127" y="267"/>
                  </a:cubicBezTo>
                  <a:lnTo>
                    <a:pt x="123" y="303"/>
                  </a:lnTo>
                  <a:cubicBezTo>
                    <a:pt x="110" y="309"/>
                    <a:pt x="96" y="313"/>
                    <a:pt x="81" y="31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AE82D826-2DB9-4495-A15C-6FC545BD80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" y="2203"/>
              <a:ext cx="28" cy="185"/>
            </a:xfrm>
            <a:custGeom>
              <a:avLst/>
              <a:gdLst>
                <a:gd name="T0" fmla="*/ 5 w 47"/>
                <a:gd name="T1" fmla="*/ 86 h 303"/>
                <a:gd name="T2" fmla="*/ 5 w 47"/>
                <a:gd name="T3" fmla="*/ 86 h 303"/>
                <a:gd name="T4" fmla="*/ 42 w 47"/>
                <a:gd name="T5" fmla="*/ 86 h 303"/>
                <a:gd name="T6" fmla="*/ 42 w 47"/>
                <a:gd name="T7" fmla="*/ 303 h 303"/>
                <a:gd name="T8" fmla="*/ 5 w 47"/>
                <a:gd name="T9" fmla="*/ 303 h 303"/>
                <a:gd name="T10" fmla="*/ 5 w 47"/>
                <a:gd name="T11" fmla="*/ 86 h 303"/>
                <a:gd name="T12" fmla="*/ 40 w 47"/>
                <a:gd name="T13" fmla="*/ 40 h 303"/>
                <a:gd name="T14" fmla="*/ 40 w 47"/>
                <a:gd name="T15" fmla="*/ 40 h 303"/>
                <a:gd name="T16" fmla="*/ 23 w 47"/>
                <a:gd name="T17" fmla="*/ 46 h 303"/>
                <a:gd name="T18" fmla="*/ 7 w 47"/>
                <a:gd name="T19" fmla="*/ 40 h 303"/>
                <a:gd name="T20" fmla="*/ 0 w 47"/>
                <a:gd name="T21" fmla="*/ 23 h 303"/>
                <a:gd name="T22" fmla="*/ 7 w 47"/>
                <a:gd name="T23" fmla="*/ 7 h 303"/>
                <a:gd name="T24" fmla="*/ 23 w 47"/>
                <a:gd name="T25" fmla="*/ 0 h 303"/>
                <a:gd name="T26" fmla="*/ 40 w 47"/>
                <a:gd name="T27" fmla="*/ 7 h 303"/>
                <a:gd name="T28" fmla="*/ 47 w 47"/>
                <a:gd name="T29" fmla="*/ 23 h 303"/>
                <a:gd name="T30" fmla="*/ 40 w 47"/>
                <a:gd name="T31" fmla="*/ 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03">
                  <a:moveTo>
                    <a:pt x="5" y="86"/>
                  </a:moveTo>
                  <a:lnTo>
                    <a:pt x="5" y="86"/>
                  </a:lnTo>
                  <a:lnTo>
                    <a:pt x="42" y="86"/>
                  </a:lnTo>
                  <a:lnTo>
                    <a:pt x="42" y="303"/>
                  </a:lnTo>
                  <a:lnTo>
                    <a:pt x="5" y="303"/>
                  </a:lnTo>
                  <a:lnTo>
                    <a:pt x="5" y="86"/>
                  </a:lnTo>
                  <a:close/>
                  <a:moveTo>
                    <a:pt x="40" y="40"/>
                  </a:moveTo>
                  <a:lnTo>
                    <a:pt x="40" y="40"/>
                  </a:lnTo>
                  <a:cubicBezTo>
                    <a:pt x="35" y="44"/>
                    <a:pt x="30" y="46"/>
                    <a:pt x="23" y="46"/>
                  </a:cubicBezTo>
                  <a:cubicBezTo>
                    <a:pt x="17" y="46"/>
                    <a:pt x="11" y="44"/>
                    <a:pt x="7" y="40"/>
                  </a:cubicBezTo>
                  <a:cubicBezTo>
                    <a:pt x="2" y="35"/>
                    <a:pt x="0" y="30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1" y="2"/>
                    <a:pt x="17" y="0"/>
                    <a:pt x="23" y="0"/>
                  </a:cubicBezTo>
                  <a:cubicBezTo>
                    <a:pt x="30" y="0"/>
                    <a:pt x="35" y="2"/>
                    <a:pt x="40" y="7"/>
                  </a:cubicBezTo>
                  <a:cubicBezTo>
                    <a:pt x="44" y="11"/>
                    <a:pt x="47" y="17"/>
                    <a:pt x="47" y="23"/>
                  </a:cubicBezTo>
                  <a:cubicBezTo>
                    <a:pt x="47" y="30"/>
                    <a:pt x="44" y="35"/>
                    <a:pt x="40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44E7CE0-EEE8-4ACA-B386-2D78C7D75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2253"/>
              <a:ext cx="102" cy="139"/>
            </a:xfrm>
            <a:custGeom>
              <a:avLst/>
              <a:gdLst>
                <a:gd name="T0" fmla="*/ 90 w 170"/>
                <a:gd name="T1" fmla="*/ 228 h 228"/>
                <a:gd name="T2" fmla="*/ 90 w 170"/>
                <a:gd name="T3" fmla="*/ 228 h 228"/>
                <a:gd name="T4" fmla="*/ 24 w 170"/>
                <a:gd name="T5" fmla="*/ 198 h 228"/>
                <a:gd name="T6" fmla="*/ 0 w 170"/>
                <a:gd name="T7" fmla="*/ 114 h 228"/>
                <a:gd name="T8" fmla="*/ 25 w 170"/>
                <a:gd name="T9" fmla="*/ 30 h 228"/>
                <a:gd name="T10" fmla="*/ 92 w 170"/>
                <a:gd name="T11" fmla="*/ 0 h 228"/>
                <a:gd name="T12" fmla="*/ 168 w 170"/>
                <a:gd name="T13" fmla="*/ 50 h 228"/>
                <a:gd name="T14" fmla="*/ 133 w 170"/>
                <a:gd name="T15" fmla="*/ 63 h 228"/>
                <a:gd name="T16" fmla="*/ 92 w 170"/>
                <a:gd name="T17" fmla="*/ 34 h 228"/>
                <a:gd name="T18" fmla="*/ 52 w 170"/>
                <a:gd name="T19" fmla="*/ 55 h 228"/>
                <a:gd name="T20" fmla="*/ 38 w 170"/>
                <a:gd name="T21" fmla="*/ 114 h 228"/>
                <a:gd name="T22" fmla="*/ 52 w 170"/>
                <a:gd name="T23" fmla="*/ 172 h 228"/>
                <a:gd name="T24" fmla="*/ 91 w 170"/>
                <a:gd name="T25" fmla="*/ 193 h 228"/>
                <a:gd name="T26" fmla="*/ 135 w 170"/>
                <a:gd name="T27" fmla="*/ 160 h 228"/>
                <a:gd name="T28" fmla="*/ 170 w 170"/>
                <a:gd name="T29" fmla="*/ 172 h 228"/>
                <a:gd name="T30" fmla="*/ 141 w 170"/>
                <a:gd name="T31" fmla="*/ 213 h 228"/>
                <a:gd name="T32" fmla="*/ 90 w 170"/>
                <a:gd name="T33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228">
                  <a:moveTo>
                    <a:pt x="90" y="228"/>
                  </a:moveTo>
                  <a:lnTo>
                    <a:pt x="90" y="228"/>
                  </a:lnTo>
                  <a:cubicBezTo>
                    <a:pt x="63" y="228"/>
                    <a:pt x="41" y="218"/>
                    <a:pt x="24" y="198"/>
                  </a:cubicBezTo>
                  <a:cubicBezTo>
                    <a:pt x="8" y="178"/>
                    <a:pt x="0" y="150"/>
                    <a:pt x="0" y="114"/>
                  </a:cubicBezTo>
                  <a:cubicBezTo>
                    <a:pt x="0" y="78"/>
                    <a:pt x="8" y="50"/>
                    <a:pt x="25" y="30"/>
                  </a:cubicBezTo>
                  <a:cubicBezTo>
                    <a:pt x="41" y="10"/>
                    <a:pt x="63" y="0"/>
                    <a:pt x="92" y="0"/>
                  </a:cubicBezTo>
                  <a:cubicBezTo>
                    <a:pt x="131" y="0"/>
                    <a:pt x="156" y="17"/>
                    <a:pt x="168" y="50"/>
                  </a:cubicBezTo>
                  <a:lnTo>
                    <a:pt x="133" y="63"/>
                  </a:lnTo>
                  <a:cubicBezTo>
                    <a:pt x="126" y="44"/>
                    <a:pt x="112" y="34"/>
                    <a:pt x="92" y="34"/>
                  </a:cubicBezTo>
                  <a:cubicBezTo>
                    <a:pt x="74" y="34"/>
                    <a:pt x="61" y="41"/>
                    <a:pt x="52" y="55"/>
                  </a:cubicBezTo>
                  <a:cubicBezTo>
                    <a:pt x="43" y="69"/>
                    <a:pt x="38" y="89"/>
                    <a:pt x="38" y="114"/>
                  </a:cubicBezTo>
                  <a:cubicBezTo>
                    <a:pt x="38" y="139"/>
                    <a:pt x="43" y="158"/>
                    <a:pt x="52" y="172"/>
                  </a:cubicBezTo>
                  <a:cubicBezTo>
                    <a:pt x="61" y="186"/>
                    <a:pt x="74" y="193"/>
                    <a:pt x="91" y="193"/>
                  </a:cubicBezTo>
                  <a:cubicBezTo>
                    <a:pt x="114" y="193"/>
                    <a:pt x="129" y="182"/>
                    <a:pt x="135" y="160"/>
                  </a:cubicBezTo>
                  <a:lnTo>
                    <a:pt x="170" y="172"/>
                  </a:lnTo>
                  <a:cubicBezTo>
                    <a:pt x="165" y="190"/>
                    <a:pt x="155" y="203"/>
                    <a:pt x="141" y="213"/>
                  </a:cubicBezTo>
                  <a:cubicBezTo>
                    <a:pt x="127" y="223"/>
                    <a:pt x="111" y="228"/>
                    <a:pt x="90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C47F2282-07AC-4265-BDFE-E6ABBB5AC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2253"/>
              <a:ext cx="94" cy="139"/>
            </a:xfrm>
            <a:custGeom>
              <a:avLst/>
              <a:gdLst>
                <a:gd name="T0" fmla="*/ 79 w 157"/>
                <a:gd name="T1" fmla="*/ 228 h 228"/>
                <a:gd name="T2" fmla="*/ 79 w 157"/>
                <a:gd name="T3" fmla="*/ 228 h 228"/>
                <a:gd name="T4" fmla="*/ 35 w 157"/>
                <a:gd name="T5" fmla="*/ 218 h 228"/>
                <a:gd name="T6" fmla="*/ 0 w 157"/>
                <a:gd name="T7" fmla="*/ 191 h 228"/>
                <a:gd name="T8" fmla="*/ 27 w 157"/>
                <a:gd name="T9" fmla="*/ 168 h 228"/>
                <a:gd name="T10" fmla="*/ 80 w 157"/>
                <a:gd name="T11" fmla="*/ 194 h 228"/>
                <a:gd name="T12" fmla="*/ 109 w 157"/>
                <a:gd name="T13" fmla="*/ 187 h 228"/>
                <a:gd name="T14" fmla="*/ 120 w 157"/>
                <a:gd name="T15" fmla="*/ 167 h 228"/>
                <a:gd name="T16" fmla="*/ 112 w 157"/>
                <a:gd name="T17" fmla="*/ 148 h 228"/>
                <a:gd name="T18" fmla="*/ 96 w 157"/>
                <a:gd name="T19" fmla="*/ 136 h 228"/>
                <a:gd name="T20" fmla="*/ 71 w 157"/>
                <a:gd name="T21" fmla="*/ 125 h 228"/>
                <a:gd name="T22" fmla="*/ 20 w 157"/>
                <a:gd name="T23" fmla="*/ 98 h 228"/>
                <a:gd name="T24" fmla="*/ 3 w 157"/>
                <a:gd name="T25" fmla="*/ 57 h 228"/>
                <a:gd name="T26" fmla="*/ 24 w 157"/>
                <a:gd name="T27" fmla="*/ 15 h 228"/>
                <a:gd name="T28" fmla="*/ 77 w 157"/>
                <a:gd name="T29" fmla="*/ 0 h 228"/>
                <a:gd name="T30" fmla="*/ 150 w 157"/>
                <a:gd name="T31" fmla="*/ 33 h 228"/>
                <a:gd name="T32" fmla="*/ 124 w 157"/>
                <a:gd name="T33" fmla="*/ 54 h 228"/>
                <a:gd name="T34" fmla="*/ 76 w 157"/>
                <a:gd name="T35" fmla="*/ 33 h 228"/>
                <a:gd name="T36" fmla="*/ 50 w 157"/>
                <a:gd name="T37" fmla="*/ 39 h 228"/>
                <a:gd name="T38" fmla="*/ 40 w 157"/>
                <a:gd name="T39" fmla="*/ 57 h 228"/>
                <a:gd name="T40" fmla="*/ 43 w 157"/>
                <a:gd name="T41" fmla="*/ 69 h 228"/>
                <a:gd name="T42" fmla="*/ 55 w 157"/>
                <a:gd name="T43" fmla="*/ 79 h 228"/>
                <a:gd name="T44" fmla="*/ 68 w 157"/>
                <a:gd name="T45" fmla="*/ 86 h 228"/>
                <a:gd name="T46" fmla="*/ 86 w 157"/>
                <a:gd name="T47" fmla="*/ 93 h 228"/>
                <a:gd name="T48" fmla="*/ 138 w 157"/>
                <a:gd name="T49" fmla="*/ 122 h 228"/>
                <a:gd name="T50" fmla="*/ 157 w 157"/>
                <a:gd name="T51" fmla="*/ 166 h 228"/>
                <a:gd name="T52" fmla="*/ 136 w 157"/>
                <a:gd name="T53" fmla="*/ 211 h 228"/>
                <a:gd name="T54" fmla="*/ 79 w 157"/>
                <a:gd name="T5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7" h="228">
                  <a:moveTo>
                    <a:pt x="79" y="228"/>
                  </a:moveTo>
                  <a:lnTo>
                    <a:pt x="79" y="228"/>
                  </a:lnTo>
                  <a:cubicBezTo>
                    <a:pt x="63" y="228"/>
                    <a:pt x="49" y="224"/>
                    <a:pt x="35" y="218"/>
                  </a:cubicBezTo>
                  <a:cubicBezTo>
                    <a:pt x="21" y="211"/>
                    <a:pt x="9" y="202"/>
                    <a:pt x="0" y="191"/>
                  </a:cubicBezTo>
                  <a:lnTo>
                    <a:pt x="27" y="168"/>
                  </a:lnTo>
                  <a:cubicBezTo>
                    <a:pt x="43" y="186"/>
                    <a:pt x="61" y="194"/>
                    <a:pt x="80" y="194"/>
                  </a:cubicBezTo>
                  <a:cubicBezTo>
                    <a:pt x="92" y="194"/>
                    <a:pt x="102" y="192"/>
                    <a:pt x="109" y="187"/>
                  </a:cubicBezTo>
                  <a:cubicBezTo>
                    <a:pt x="117" y="183"/>
                    <a:pt x="120" y="176"/>
                    <a:pt x="120" y="167"/>
                  </a:cubicBezTo>
                  <a:cubicBezTo>
                    <a:pt x="120" y="160"/>
                    <a:pt x="118" y="154"/>
                    <a:pt x="112" y="148"/>
                  </a:cubicBezTo>
                  <a:cubicBezTo>
                    <a:pt x="107" y="143"/>
                    <a:pt x="101" y="139"/>
                    <a:pt x="96" y="136"/>
                  </a:cubicBezTo>
                  <a:cubicBezTo>
                    <a:pt x="90" y="133"/>
                    <a:pt x="82" y="130"/>
                    <a:pt x="71" y="125"/>
                  </a:cubicBezTo>
                  <a:cubicBezTo>
                    <a:pt x="48" y="117"/>
                    <a:pt x="32" y="108"/>
                    <a:pt x="20" y="98"/>
                  </a:cubicBezTo>
                  <a:cubicBezTo>
                    <a:pt x="9" y="88"/>
                    <a:pt x="3" y="74"/>
                    <a:pt x="3" y="57"/>
                  </a:cubicBezTo>
                  <a:cubicBezTo>
                    <a:pt x="3" y="40"/>
                    <a:pt x="10" y="26"/>
                    <a:pt x="24" y="15"/>
                  </a:cubicBezTo>
                  <a:cubicBezTo>
                    <a:pt x="38" y="5"/>
                    <a:pt x="55" y="0"/>
                    <a:pt x="77" y="0"/>
                  </a:cubicBezTo>
                  <a:cubicBezTo>
                    <a:pt x="107" y="0"/>
                    <a:pt x="131" y="11"/>
                    <a:pt x="150" y="33"/>
                  </a:cubicBezTo>
                  <a:lnTo>
                    <a:pt x="124" y="54"/>
                  </a:lnTo>
                  <a:cubicBezTo>
                    <a:pt x="111" y="40"/>
                    <a:pt x="95" y="33"/>
                    <a:pt x="76" y="33"/>
                  </a:cubicBezTo>
                  <a:cubicBezTo>
                    <a:pt x="65" y="33"/>
                    <a:pt x="56" y="35"/>
                    <a:pt x="50" y="39"/>
                  </a:cubicBezTo>
                  <a:cubicBezTo>
                    <a:pt x="43" y="44"/>
                    <a:pt x="40" y="50"/>
                    <a:pt x="40" y="57"/>
                  </a:cubicBezTo>
                  <a:cubicBezTo>
                    <a:pt x="40" y="62"/>
                    <a:pt x="41" y="65"/>
                    <a:pt x="43" y="69"/>
                  </a:cubicBezTo>
                  <a:cubicBezTo>
                    <a:pt x="45" y="73"/>
                    <a:pt x="49" y="76"/>
                    <a:pt x="55" y="79"/>
                  </a:cubicBezTo>
                  <a:cubicBezTo>
                    <a:pt x="60" y="82"/>
                    <a:pt x="65" y="84"/>
                    <a:pt x="68" y="86"/>
                  </a:cubicBezTo>
                  <a:cubicBezTo>
                    <a:pt x="71" y="88"/>
                    <a:pt x="77" y="90"/>
                    <a:pt x="86" y="93"/>
                  </a:cubicBezTo>
                  <a:cubicBezTo>
                    <a:pt x="109" y="102"/>
                    <a:pt x="126" y="111"/>
                    <a:pt x="138" y="122"/>
                  </a:cubicBezTo>
                  <a:cubicBezTo>
                    <a:pt x="151" y="132"/>
                    <a:pt x="157" y="147"/>
                    <a:pt x="157" y="166"/>
                  </a:cubicBezTo>
                  <a:cubicBezTo>
                    <a:pt x="157" y="185"/>
                    <a:pt x="150" y="200"/>
                    <a:pt x="136" y="211"/>
                  </a:cubicBezTo>
                  <a:cubicBezTo>
                    <a:pt x="122" y="222"/>
                    <a:pt x="103" y="228"/>
                    <a:pt x="79" y="22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6967E05-A3CD-464E-8B20-CAB8A489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1940"/>
              <a:ext cx="240" cy="185"/>
            </a:xfrm>
            <a:custGeom>
              <a:avLst/>
              <a:gdLst>
                <a:gd name="T0" fmla="*/ 290 w 397"/>
                <a:gd name="T1" fmla="*/ 103 h 303"/>
                <a:gd name="T2" fmla="*/ 290 w 397"/>
                <a:gd name="T3" fmla="*/ 103 h 303"/>
                <a:gd name="T4" fmla="*/ 372 w 397"/>
                <a:gd name="T5" fmla="*/ 0 h 303"/>
                <a:gd name="T6" fmla="*/ 331 w 397"/>
                <a:gd name="T7" fmla="*/ 0 h 303"/>
                <a:gd name="T8" fmla="*/ 214 w 397"/>
                <a:gd name="T9" fmla="*/ 146 h 303"/>
                <a:gd name="T10" fmla="*/ 214 w 397"/>
                <a:gd name="T11" fmla="*/ 0 h 303"/>
                <a:gd name="T12" fmla="*/ 177 w 397"/>
                <a:gd name="T13" fmla="*/ 0 h 303"/>
                <a:gd name="T14" fmla="*/ 177 w 397"/>
                <a:gd name="T15" fmla="*/ 186 h 303"/>
                <a:gd name="T16" fmla="*/ 158 w 397"/>
                <a:gd name="T17" fmla="*/ 250 h 303"/>
                <a:gd name="T18" fmla="*/ 107 w 397"/>
                <a:gd name="T19" fmla="*/ 268 h 303"/>
                <a:gd name="T20" fmla="*/ 56 w 397"/>
                <a:gd name="T21" fmla="*/ 250 h 303"/>
                <a:gd name="T22" fmla="*/ 37 w 397"/>
                <a:gd name="T23" fmla="*/ 186 h 303"/>
                <a:gd name="T24" fmla="*/ 37 w 397"/>
                <a:gd name="T25" fmla="*/ 0 h 303"/>
                <a:gd name="T26" fmla="*/ 0 w 397"/>
                <a:gd name="T27" fmla="*/ 0 h 303"/>
                <a:gd name="T28" fmla="*/ 0 w 397"/>
                <a:gd name="T29" fmla="*/ 186 h 303"/>
                <a:gd name="T30" fmla="*/ 107 w 397"/>
                <a:gd name="T31" fmla="*/ 303 h 303"/>
                <a:gd name="T32" fmla="*/ 214 w 397"/>
                <a:gd name="T33" fmla="*/ 197 h 303"/>
                <a:gd name="T34" fmla="*/ 265 w 397"/>
                <a:gd name="T35" fmla="*/ 134 h 303"/>
                <a:gd name="T36" fmla="*/ 354 w 397"/>
                <a:gd name="T37" fmla="*/ 298 h 303"/>
                <a:gd name="T38" fmla="*/ 397 w 397"/>
                <a:gd name="T39" fmla="*/ 298 h 303"/>
                <a:gd name="T40" fmla="*/ 290 w 397"/>
                <a:gd name="T41" fmla="*/ 1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7" h="303">
                  <a:moveTo>
                    <a:pt x="290" y="103"/>
                  </a:moveTo>
                  <a:lnTo>
                    <a:pt x="290" y="103"/>
                  </a:lnTo>
                  <a:lnTo>
                    <a:pt x="372" y="0"/>
                  </a:lnTo>
                  <a:lnTo>
                    <a:pt x="331" y="0"/>
                  </a:lnTo>
                  <a:lnTo>
                    <a:pt x="214" y="146"/>
                  </a:lnTo>
                  <a:lnTo>
                    <a:pt x="214" y="0"/>
                  </a:lnTo>
                  <a:lnTo>
                    <a:pt x="177" y="0"/>
                  </a:lnTo>
                  <a:lnTo>
                    <a:pt x="177" y="186"/>
                  </a:lnTo>
                  <a:cubicBezTo>
                    <a:pt x="177" y="216"/>
                    <a:pt x="171" y="238"/>
                    <a:pt x="158" y="250"/>
                  </a:cubicBezTo>
                  <a:cubicBezTo>
                    <a:pt x="146" y="262"/>
                    <a:pt x="129" y="268"/>
                    <a:pt x="107" y="268"/>
                  </a:cubicBezTo>
                  <a:cubicBezTo>
                    <a:pt x="86" y="268"/>
                    <a:pt x="69" y="262"/>
                    <a:pt x="56" y="250"/>
                  </a:cubicBezTo>
                  <a:cubicBezTo>
                    <a:pt x="44" y="238"/>
                    <a:pt x="37" y="216"/>
                    <a:pt x="37" y="186"/>
                  </a:cubicBezTo>
                  <a:lnTo>
                    <a:pt x="37" y="0"/>
                  </a:lnTo>
                  <a:lnTo>
                    <a:pt x="0" y="0"/>
                  </a:lnTo>
                  <a:lnTo>
                    <a:pt x="0" y="186"/>
                  </a:lnTo>
                  <a:cubicBezTo>
                    <a:pt x="0" y="264"/>
                    <a:pt x="36" y="303"/>
                    <a:pt x="107" y="303"/>
                  </a:cubicBezTo>
                  <a:cubicBezTo>
                    <a:pt x="175" y="303"/>
                    <a:pt x="211" y="268"/>
                    <a:pt x="214" y="197"/>
                  </a:cubicBezTo>
                  <a:lnTo>
                    <a:pt x="265" y="134"/>
                  </a:lnTo>
                  <a:lnTo>
                    <a:pt x="354" y="298"/>
                  </a:lnTo>
                  <a:lnTo>
                    <a:pt x="397" y="298"/>
                  </a:lnTo>
                  <a:lnTo>
                    <a:pt x="290" y="10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5B8BD674-0BEC-49E2-BF3C-1ADABF772F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05199" y="1720800"/>
            <a:ext cx="4068000" cy="4392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16882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8200" y="6492876"/>
            <a:ext cx="2743200" cy="1538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31D9A-7E60-4A60-8BC9-E9C6E37706E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3281478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A72C16-D8C6-4026-BFFB-317B80BE4324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27/03/2019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15388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4C854-5079-429E-AE87-79460652D3C8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5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99022" y="1185335"/>
            <a:ext cx="9184687" cy="11477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Box 10"/>
          <p:cNvSpPr txBox="1">
            <a:spLocks noChangeArrowheads="1"/>
          </p:cNvSpPr>
          <p:nvPr userDrawn="1"/>
        </p:nvSpPr>
        <p:spPr bwMode="auto">
          <a:xfrm>
            <a:off x="36171" y="6509682"/>
            <a:ext cx="19939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333" dirty="0">
                <a:solidFill>
                  <a:schemeClr val="tx1"/>
                </a:solidFill>
                <a:cs typeface="+mn-cs"/>
              </a:rPr>
              <a:t>© 2018 TRL Ltd</a:t>
            </a:r>
          </a:p>
        </p:txBody>
      </p:sp>
    </p:spTree>
    <p:extLst>
      <p:ext uri="{BB962C8B-B14F-4D97-AF65-F5344CB8AC3E}">
        <p14:creationId xmlns:p14="http://schemas.microsoft.com/office/powerpoint/2010/main" val="35880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84200" y="1162051"/>
            <a:ext cx="10972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6" y="126772"/>
            <a:ext cx="9129484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5607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06401" y="126772"/>
            <a:ext cx="936171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9453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8D329D-9C92-4D14-9137-628BA0624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9400" y="6350000"/>
            <a:ext cx="8520076" cy="15388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6085F-971E-4769-9536-3586F755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746251"/>
            <a:ext cx="8676000" cy="3693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C3E54-A1EC-44E0-AC16-3AAA04AC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400" y="1720839"/>
            <a:ext cx="10753200" cy="439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A7F95-B6E0-4403-8D84-CCD46FFAE4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0038" y="6350000"/>
            <a:ext cx="1800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A5E8-6638-4B31-9845-9F4338CD8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0600" y="6350000"/>
            <a:ext cx="432000" cy="15388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4186869-B628-4395-96ED-AD53145CB3D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757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Overpass Light" panose="00000400000000000000" pitchFamily="2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360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lphaL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5" y="126772"/>
            <a:ext cx="941977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Add Title</a:t>
            </a:r>
            <a:endParaRPr lang="en-GB" alt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38946"/>
            <a:ext cx="10615141" cy="4814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527134" y="6456904"/>
            <a:ext cx="265302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en-US" sz="1867" b="1" dirty="0">
                <a:solidFill>
                  <a:srgbClr val="FF641E"/>
                </a:solidFill>
                <a:latin typeface="Calibri Light" panose="020F0302020204030204" pitchFamily="34" charset="0"/>
              </a:rPr>
              <a:t>the future of transport</a:t>
            </a:r>
            <a:r>
              <a:rPr lang="en-US" altLang="en-US" sz="1867" b="1" dirty="0">
                <a:solidFill>
                  <a:schemeClr val="bg2"/>
                </a:solidFill>
                <a:latin typeface="Calibri Light" panose="020F0302020204030204" pitchFamily="34" charset="0"/>
              </a:rPr>
              <a:t>.</a:t>
            </a:r>
            <a:endParaRPr lang="en-GB" sz="1867" b="1" dirty="0">
              <a:solidFill>
                <a:schemeClr val="bg2"/>
              </a:solidFill>
              <a:latin typeface="Calibri Light" panose="020F0302020204030204" pitchFamily="34" charset="0"/>
            </a:endParaRPr>
          </a:p>
        </p:txBody>
      </p:sp>
      <p:pic>
        <p:nvPicPr>
          <p:cNvPr id="16" name="Picture 6" descr="trl-logo-grey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29" y="153375"/>
            <a:ext cx="1018275" cy="38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6171" y="6509682"/>
            <a:ext cx="1993900" cy="2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GB" altLang="en-US" sz="1333" dirty="0">
                <a:solidFill>
                  <a:schemeClr val="tx1"/>
                </a:solidFill>
                <a:cs typeface="+mn-cs"/>
              </a:rPr>
              <a:t>© 2018 TRL Ltd</a:t>
            </a:r>
          </a:p>
        </p:txBody>
      </p:sp>
    </p:spTree>
    <p:extLst>
      <p:ext uri="{BB962C8B-B14F-4D97-AF65-F5344CB8AC3E}">
        <p14:creationId xmlns:p14="http://schemas.microsoft.com/office/powerpoint/2010/main" val="264121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4267">
          <a:solidFill>
            <a:schemeClr val="tx2"/>
          </a:solidFill>
          <a:latin typeface="Calibri" pitchFamily="34" charset="0"/>
          <a:ea typeface="MS PGothic" pitchFamily="34" charset="-128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133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467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E692-D9C3-4DF4-B161-EB290E9D2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66200" y="2300931"/>
            <a:ext cx="6505629" cy="1520298"/>
          </a:xfrm>
        </p:spPr>
        <p:txBody>
          <a:bodyPr/>
          <a:lstStyle/>
          <a:p>
            <a:r>
              <a:rPr lang="en-US" b="1" dirty="0">
                <a:latin typeface="Overpass Light" panose="000004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Psychological issues in the van driver community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309252-0148-41E7-89D6-5F5E6AF84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6200" y="4620127"/>
            <a:ext cx="6206400" cy="1384995"/>
          </a:xfrm>
        </p:spPr>
        <p:txBody>
          <a:bodyPr/>
          <a:lstStyle/>
          <a:p>
            <a:r>
              <a:rPr lang="en-GB" sz="4200" dirty="0">
                <a:solidFill>
                  <a:srgbClr val="FF0000"/>
                </a:solidFill>
                <a:latin typeface="Overpass Light" panose="00000400000000000000" pitchFamily="2" charset="0"/>
              </a:rPr>
              <a:t>Rebecca Posner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Behavioral Psychologist</a:t>
            </a:r>
          </a:p>
          <a:p>
            <a:r>
              <a:rPr lang="en-US" sz="2400" dirty="0">
                <a:solidFill>
                  <a:srgbClr val="FF0000"/>
                </a:solidFill>
                <a:latin typeface="Overpass Light" panose="00000400000000000000" pitchFamily="2" charset="0"/>
              </a:rPr>
              <a:t>Transport Research Laboratory</a:t>
            </a:r>
            <a:endParaRPr lang="en-GB" sz="2400" dirty="0">
              <a:solidFill>
                <a:srgbClr val="FF0000"/>
              </a:solidFill>
              <a:latin typeface="Overpas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9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476149"/>
            <a:ext cx="12205443" cy="4834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462240" y="3646601"/>
            <a:ext cx="314553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Sleep disorders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981055" y="5142752"/>
            <a:ext cx="3466328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Substance abuse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940373" y="4880381"/>
            <a:ext cx="241057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Stress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981055" y="1562242"/>
            <a:ext cx="3466325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Post-traumatic stress disorder (PTSD)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163575" y="1562241"/>
            <a:ext cx="395979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Verdana"/>
              </a:rPr>
              <a:t>Anxiety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429400" y="3361220"/>
            <a:ext cx="2714073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Depression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and driving behaviour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34400" y="2088278"/>
            <a:ext cx="3181536" cy="2987612"/>
          </a:xfrm>
          <a:prstGeom prst="straightConnector1">
            <a:avLst/>
          </a:prstGeom>
          <a:ln w="12700">
            <a:solidFill>
              <a:schemeClr val="tx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350949" y="2002470"/>
            <a:ext cx="3264987" cy="2960569"/>
          </a:xfrm>
          <a:prstGeom prst="straightConnector1">
            <a:avLst/>
          </a:prstGeom>
          <a:ln w="12700">
            <a:solidFill>
              <a:schemeClr val="tx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763264" y="3571203"/>
            <a:ext cx="4328160" cy="0"/>
          </a:xfrm>
          <a:prstGeom prst="straightConnector1">
            <a:avLst/>
          </a:prstGeom>
          <a:ln w="12700">
            <a:solidFill>
              <a:schemeClr val="tx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17767" y="2631100"/>
            <a:ext cx="4331352" cy="1901965"/>
          </a:xfrm>
          <a:prstGeom prst="straightConnector1">
            <a:avLst/>
          </a:prstGeom>
          <a:ln w="12700">
            <a:solidFill>
              <a:schemeClr val="tx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770094" y="2941542"/>
            <a:ext cx="4484077" cy="1320591"/>
          </a:xfrm>
          <a:prstGeom prst="straightConnector1">
            <a:avLst/>
          </a:prstGeom>
          <a:ln w="12700">
            <a:solidFill>
              <a:schemeClr val="tx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spect="1"/>
          </p:cNvSpPr>
          <p:nvPr/>
        </p:nvSpPr>
        <p:spPr>
          <a:xfrm>
            <a:off x="4350949" y="1867501"/>
            <a:ext cx="3264987" cy="3356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434400" y="2002469"/>
            <a:ext cx="3120000" cy="3120000"/>
            <a:chOff x="5818224" y="1197156"/>
            <a:chExt cx="2680796" cy="2623730"/>
          </a:xfrm>
        </p:grpSpPr>
        <p:sp>
          <p:nvSpPr>
            <p:cNvPr id="52" name="Block Arc 51"/>
            <p:cNvSpPr/>
            <p:nvPr/>
          </p:nvSpPr>
          <p:spPr>
            <a:xfrm>
              <a:off x="5818225" y="1197156"/>
              <a:ext cx="2680795" cy="2623730"/>
            </a:xfrm>
            <a:prstGeom prst="blockArc">
              <a:avLst>
                <a:gd name="adj1" fmla="val 10800000"/>
                <a:gd name="adj2" fmla="val 10800000"/>
                <a:gd name="adj3" fmla="val 1210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>
              <a:off x="5818224" y="1197156"/>
              <a:ext cx="2680795" cy="2623730"/>
            </a:xfrm>
            <a:prstGeom prst="blockArc">
              <a:avLst>
                <a:gd name="adj1" fmla="val 3228"/>
                <a:gd name="adj2" fmla="val 10800000"/>
                <a:gd name="adj3" fmla="val 1210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52134" y="2705100"/>
            <a:ext cx="3119999" cy="225233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910223"/>
              </a:avLst>
            </a:prstTxWarp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Driver behaviour</a:t>
            </a: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82" y="2941542"/>
            <a:ext cx="1431921" cy="118308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4434399" y="2214778"/>
            <a:ext cx="3119999" cy="3200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01290"/>
              </a:avLst>
            </a:prstTxWarp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Mental Health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83677" y="2446433"/>
            <a:ext cx="3959796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Verdana"/>
              </a:rPr>
              <a:t>Attention Deficit Hyperactivity Disorder (ADHD)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07232" y="4182825"/>
            <a:ext cx="241057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Panic disorders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508930" y="2636637"/>
            <a:ext cx="269044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Obsessive compulsive disorder (OCD)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01844" y="4348399"/>
            <a:ext cx="3466328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Psychological traits e.g. psychopathic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08930" y="2212383"/>
            <a:ext cx="346632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Overall wellbeing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5752929"/>
            <a:ext cx="12205443" cy="5580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728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 flipH="1">
            <a:off x="3641344" y="3450595"/>
            <a:ext cx="8560035" cy="28404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641344" y="621323"/>
            <a:ext cx="8564099" cy="282927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3215" y="1383560"/>
            <a:ext cx="3266477" cy="3658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FF641E"/>
              </a:buClr>
              <a:buSzTx/>
              <a:buFontTx/>
              <a:buNone/>
              <a:tabLst/>
              <a:defRPr/>
            </a:pPr>
            <a:r>
              <a:rPr kumimoji="0" lang="en-GB" sz="5333" b="0" i="0" u="none" strike="noStrike" kern="1200" cap="none" spc="0" normalizeH="0" baseline="0" noProof="0" dirty="0">
                <a:ln>
                  <a:noFill/>
                </a:ln>
                <a:solidFill>
                  <a:srgbClr val="FF641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Wellbeing and driver behaviour</a:t>
            </a:r>
            <a:endParaRPr kumimoji="0" lang="en-GB" sz="5333" b="0" i="0" u="none" strike="noStrike" kern="1200" cap="none" spc="0" normalizeH="0" baseline="0" noProof="0" dirty="0">
              <a:ln>
                <a:noFill/>
              </a:ln>
              <a:solidFill>
                <a:srgbClr val="FF641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75449" y="878717"/>
            <a:ext cx="6871884" cy="22840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-27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Those with higher levels of positive wellbeing and appraisal demonstrated more positive driving </a:t>
            </a:r>
            <a:r>
              <a:rPr kumimoji="0" lang="en-US" sz="2667" b="0" i="0" u="none" strike="noStrike" kern="1200" cap="none" spc="-27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behaviour</a:t>
            </a:r>
            <a:r>
              <a:rPr kumimoji="0" lang="en-US" sz="2667" b="0" i="0" u="none" strike="noStrike" kern="1200" cap="none" spc="-27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.</a:t>
            </a:r>
          </a:p>
          <a:p>
            <a:pPr marL="0" marR="0" lvl="0" indent="0" algn="ctr" defTabSz="609585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-27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 Engaging in less violations, such as indicating hostility to other others and missing warning signs.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42149" y="3981195"/>
            <a:ext cx="6810241" cy="1188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89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1200" cap="none" spc="-27" normalizeH="0" baseline="0" noProof="0" dirty="0">
                <a:ln>
                  <a:noFill/>
                </a:ln>
                <a:solidFill>
                  <a:srgbClr val="FF641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Those with higher levels of negative wellbeing and appraisal  reported higher propensity to commit violations.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14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476149"/>
            <a:ext cx="12205443" cy="4834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52929"/>
            <a:ext cx="12205443" cy="5580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02465" y="1730190"/>
            <a:ext cx="2308291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Verdana"/>
              </a:rPr>
              <a:t>Higher levels of anxiety</a:t>
            </a: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and fleet safety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434400" y="2088278"/>
            <a:ext cx="3181536" cy="2987612"/>
          </a:xfrm>
          <a:prstGeom prst="straightConnector1">
            <a:avLst/>
          </a:prstGeom>
          <a:ln w="12700">
            <a:solidFill>
              <a:schemeClr val="tx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4350949" y="2002470"/>
            <a:ext cx="3264987" cy="2960569"/>
          </a:xfrm>
          <a:prstGeom prst="straightConnector1">
            <a:avLst/>
          </a:prstGeom>
          <a:ln w="12700">
            <a:solidFill>
              <a:schemeClr val="tx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spect="1"/>
          </p:cNvSpPr>
          <p:nvPr/>
        </p:nvSpPr>
        <p:spPr>
          <a:xfrm>
            <a:off x="4350949" y="1867501"/>
            <a:ext cx="3264987" cy="3356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434400" y="2002469"/>
            <a:ext cx="3120000" cy="3120000"/>
            <a:chOff x="5818224" y="1197156"/>
            <a:chExt cx="2680796" cy="2623730"/>
          </a:xfrm>
        </p:grpSpPr>
        <p:sp>
          <p:nvSpPr>
            <p:cNvPr id="52" name="Block Arc 51"/>
            <p:cNvSpPr/>
            <p:nvPr/>
          </p:nvSpPr>
          <p:spPr>
            <a:xfrm>
              <a:off x="5818225" y="1197156"/>
              <a:ext cx="2680795" cy="2623730"/>
            </a:xfrm>
            <a:prstGeom prst="blockArc">
              <a:avLst>
                <a:gd name="adj1" fmla="val 10800000"/>
                <a:gd name="adj2" fmla="val 10800000"/>
                <a:gd name="adj3" fmla="val 1210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>
              <a:off x="5818224" y="1197156"/>
              <a:ext cx="2680795" cy="2623730"/>
            </a:xfrm>
            <a:prstGeom prst="blockArc">
              <a:avLst>
                <a:gd name="adj1" fmla="val 3228"/>
                <a:gd name="adj2" fmla="val 10800000"/>
                <a:gd name="adj3" fmla="val 1210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1563302" y="2230881"/>
            <a:ext cx="3119999" cy="3200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301290"/>
              </a:avLst>
            </a:prstTxWarp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7003" y="3131581"/>
            <a:ext cx="1952879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Traffic offenders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563301" y="4011018"/>
            <a:ext cx="2308291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Verdana"/>
              </a:rPr>
              <a:t>Higher levels of depression</a:t>
            </a: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Verdana"/>
            </a:endParaRP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Verdana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793709" y="1730188"/>
            <a:ext cx="2308291" cy="21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Verdana"/>
              </a:rPr>
              <a:t>Higher levels of insomnia </a:t>
            </a: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Verdana"/>
            </a:endParaRP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Verdana"/>
            </a:endParaRP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Verdan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793709" y="3971135"/>
            <a:ext cx="2763639" cy="2144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Verdana"/>
              </a:rPr>
              <a:t>Higher levels of social dysfunction</a:t>
            </a: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Verdana"/>
            </a:endParaRP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Verdana"/>
            </a:endParaRP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30393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-13443" y="1437731"/>
            <a:ext cx="12205443" cy="4834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Perception vs Reality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5277" y="535333"/>
            <a:ext cx="11002507" cy="6614876"/>
            <a:chOff x="-687743" y="490449"/>
            <a:chExt cx="10939252" cy="6576847"/>
          </a:xfrm>
        </p:grpSpPr>
        <p:sp>
          <p:nvSpPr>
            <p:cNvPr id="89" name="Oval 88"/>
            <p:cNvSpPr>
              <a:spLocks/>
            </p:cNvSpPr>
            <p:nvPr/>
          </p:nvSpPr>
          <p:spPr>
            <a:xfrm>
              <a:off x="5318586" y="1439914"/>
              <a:ext cx="1476000" cy="14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val 96"/>
            <p:cNvSpPr>
              <a:spLocks/>
            </p:cNvSpPr>
            <p:nvPr/>
          </p:nvSpPr>
          <p:spPr>
            <a:xfrm>
              <a:off x="3750896" y="3053186"/>
              <a:ext cx="1476000" cy="14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6" name="Oval 135"/>
            <p:cNvSpPr>
              <a:spLocks/>
            </p:cNvSpPr>
            <p:nvPr/>
          </p:nvSpPr>
          <p:spPr>
            <a:xfrm>
              <a:off x="2177801" y="4659587"/>
              <a:ext cx="1476000" cy="14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7" name="Oval 136"/>
            <p:cNvSpPr>
              <a:spLocks/>
            </p:cNvSpPr>
            <p:nvPr/>
          </p:nvSpPr>
          <p:spPr>
            <a:xfrm>
              <a:off x="5320504" y="4659587"/>
              <a:ext cx="1476000" cy="14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8" name="Oval 137"/>
            <p:cNvSpPr>
              <a:spLocks/>
            </p:cNvSpPr>
            <p:nvPr/>
          </p:nvSpPr>
          <p:spPr>
            <a:xfrm>
              <a:off x="2166620" y="1441752"/>
              <a:ext cx="1476000" cy="1476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-106557" y="1690143"/>
              <a:ext cx="2147322" cy="499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MS PGothic" pitchFamily="34" charset="-128"/>
                  <a:cs typeface="Arial" charset="0"/>
                </a:rPr>
                <a:t>Depression</a:t>
              </a:r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175375" y="2999608"/>
              <a:ext cx="3345178" cy="1724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Rated their overall mental health as good, very good or excellent</a:t>
              </a: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-687743" y="5186104"/>
              <a:ext cx="2826015" cy="499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Sleep problems</a:t>
              </a:r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6794587" y="1575605"/>
              <a:ext cx="2218574" cy="499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Anxiety</a:t>
              </a:r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6812967" y="5063703"/>
              <a:ext cx="3438542" cy="9079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MS PGothic" pitchFamily="34" charset="-128"/>
                  <a:cs typeface="Arial" charset="0"/>
                </a:rPr>
                <a:t>Past or current feelings of loneliness</a:t>
              </a: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226713" y="1489889"/>
              <a:ext cx="4526560" cy="4607535"/>
              <a:chOff x="3280246" y="1139697"/>
              <a:chExt cx="5199141" cy="5155798"/>
            </a:xfrm>
          </p:grpSpPr>
          <p:grpSp>
            <p:nvGrpSpPr>
              <p:cNvPr id="145" name="Group 144"/>
              <p:cNvGrpSpPr>
                <a:grpSpLocks noChangeAspect="1"/>
              </p:cNvGrpSpPr>
              <p:nvPr/>
            </p:nvGrpSpPr>
            <p:grpSpPr>
              <a:xfrm rot="10800000">
                <a:off x="3280246" y="1145821"/>
                <a:ext cx="1582960" cy="1549264"/>
                <a:chOff x="5818224" y="1197156"/>
                <a:chExt cx="2680796" cy="2623730"/>
              </a:xfrm>
            </p:grpSpPr>
            <p:sp>
              <p:nvSpPr>
                <p:cNvPr id="158" name="Block Arc 157"/>
                <p:cNvSpPr/>
                <p:nvPr/>
              </p:nvSpPr>
              <p:spPr>
                <a:xfrm>
                  <a:off x="5818225" y="1197156"/>
                  <a:ext cx="2680795" cy="2623730"/>
                </a:xfrm>
                <a:prstGeom prst="blockArc">
                  <a:avLst>
                    <a:gd name="adj1" fmla="val 10800000"/>
                    <a:gd name="adj2" fmla="val 10800000"/>
                    <a:gd name="adj3" fmla="val 12105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Block Arc 158"/>
                <p:cNvSpPr/>
                <p:nvPr/>
              </p:nvSpPr>
              <p:spPr>
                <a:xfrm>
                  <a:off x="5818224" y="1197156"/>
                  <a:ext cx="2680795" cy="2623730"/>
                </a:xfrm>
                <a:prstGeom prst="blockArc">
                  <a:avLst>
                    <a:gd name="adj1" fmla="val 3228"/>
                    <a:gd name="adj2" fmla="val 10800000"/>
                    <a:gd name="adj3" fmla="val 12105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145"/>
              <p:cNvGrpSpPr>
                <a:grpSpLocks noChangeAspect="1"/>
              </p:cNvGrpSpPr>
              <p:nvPr/>
            </p:nvGrpSpPr>
            <p:grpSpPr>
              <a:xfrm rot="10800000">
                <a:off x="6896429" y="1139697"/>
                <a:ext cx="1582958" cy="1549263"/>
                <a:chOff x="5818224" y="1197155"/>
                <a:chExt cx="2680796" cy="2623731"/>
              </a:xfrm>
            </p:grpSpPr>
            <p:sp>
              <p:nvSpPr>
                <p:cNvPr id="156" name="Block Arc 155"/>
                <p:cNvSpPr/>
                <p:nvPr/>
              </p:nvSpPr>
              <p:spPr>
                <a:xfrm>
                  <a:off x="5818225" y="1197155"/>
                  <a:ext cx="2680795" cy="2623730"/>
                </a:xfrm>
                <a:prstGeom prst="blockArc">
                  <a:avLst>
                    <a:gd name="adj1" fmla="val 10800000"/>
                    <a:gd name="adj2" fmla="val 10800000"/>
                    <a:gd name="adj3" fmla="val 12105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Block Arc 156"/>
                <p:cNvSpPr/>
                <p:nvPr/>
              </p:nvSpPr>
              <p:spPr>
                <a:xfrm>
                  <a:off x="5818224" y="1197156"/>
                  <a:ext cx="2680795" cy="2623730"/>
                </a:xfrm>
                <a:prstGeom prst="blockArc">
                  <a:avLst>
                    <a:gd name="adj1" fmla="val 3228"/>
                    <a:gd name="adj2" fmla="val 10800000"/>
                    <a:gd name="adj3" fmla="val 12105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7" name="Group 146"/>
              <p:cNvGrpSpPr>
                <a:grpSpLocks noChangeAspect="1"/>
              </p:cNvGrpSpPr>
              <p:nvPr/>
            </p:nvGrpSpPr>
            <p:grpSpPr>
              <a:xfrm>
                <a:off x="3297779" y="4740868"/>
                <a:ext cx="1582960" cy="1549264"/>
                <a:chOff x="5818224" y="1197156"/>
                <a:chExt cx="2680796" cy="2623730"/>
              </a:xfrm>
            </p:grpSpPr>
            <p:sp>
              <p:nvSpPr>
                <p:cNvPr id="154" name="Block Arc 153"/>
                <p:cNvSpPr/>
                <p:nvPr/>
              </p:nvSpPr>
              <p:spPr>
                <a:xfrm>
                  <a:off x="5818225" y="1197156"/>
                  <a:ext cx="2680795" cy="2623730"/>
                </a:xfrm>
                <a:prstGeom prst="blockArc">
                  <a:avLst>
                    <a:gd name="adj1" fmla="val 10800000"/>
                    <a:gd name="adj2" fmla="val 10800000"/>
                    <a:gd name="adj3" fmla="val 12105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Block Arc 154"/>
                <p:cNvSpPr/>
                <p:nvPr/>
              </p:nvSpPr>
              <p:spPr>
                <a:xfrm>
                  <a:off x="5818224" y="1197156"/>
                  <a:ext cx="2680795" cy="2623730"/>
                </a:xfrm>
                <a:prstGeom prst="blockArc">
                  <a:avLst>
                    <a:gd name="adj1" fmla="val 3228"/>
                    <a:gd name="adj2" fmla="val 10800000"/>
                    <a:gd name="adj3" fmla="val 12105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8" name="Group 147"/>
              <p:cNvGrpSpPr>
                <a:grpSpLocks noChangeAspect="1"/>
              </p:cNvGrpSpPr>
              <p:nvPr/>
            </p:nvGrpSpPr>
            <p:grpSpPr>
              <a:xfrm>
                <a:off x="6896429" y="4746233"/>
                <a:ext cx="1582957" cy="1549262"/>
                <a:chOff x="5818224" y="1197155"/>
                <a:chExt cx="2680796" cy="2623731"/>
              </a:xfrm>
            </p:grpSpPr>
            <p:sp>
              <p:nvSpPr>
                <p:cNvPr id="152" name="Block Arc 151"/>
                <p:cNvSpPr/>
                <p:nvPr/>
              </p:nvSpPr>
              <p:spPr>
                <a:xfrm>
                  <a:off x="5818225" y="1197155"/>
                  <a:ext cx="2680795" cy="2623730"/>
                </a:xfrm>
                <a:prstGeom prst="blockArc">
                  <a:avLst>
                    <a:gd name="adj1" fmla="val 10800000"/>
                    <a:gd name="adj2" fmla="val 10800000"/>
                    <a:gd name="adj3" fmla="val 12105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Block Arc 152"/>
                <p:cNvSpPr/>
                <p:nvPr/>
              </p:nvSpPr>
              <p:spPr>
                <a:xfrm>
                  <a:off x="5818224" y="1197156"/>
                  <a:ext cx="2680795" cy="2623730"/>
                </a:xfrm>
                <a:prstGeom prst="blockArc">
                  <a:avLst>
                    <a:gd name="adj1" fmla="val 3228"/>
                    <a:gd name="adj2" fmla="val 10800000"/>
                    <a:gd name="adj3" fmla="val 12105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9" name="Group 148"/>
              <p:cNvGrpSpPr>
                <a:grpSpLocks noChangeAspect="1"/>
              </p:cNvGrpSpPr>
              <p:nvPr/>
            </p:nvGrpSpPr>
            <p:grpSpPr>
              <a:xfrm>
                <a:off x="5094174" y="2945822"/>
                <a:ext cx="1582958" cy="1549263"/>
                <a:chOff x="5818224" y="1197155"/>
                <a:chExt cx="2680796" cy="2623731"/>
              </a:xfrm>
            </p:grpSpPr>
            <p:sp>
              <p:nvSpPr>
                <p:cNvPr id="150" name="Block Arc 149"/>
                <p:cNvSpPr/>
                <p:nvPr/>
              </p:nvSpPr>
              <p:spPr>
                <a:xfrm>
                  <a:off x="5818225" y="1197155"/>
                  <a:ext cx="2680795" cy="2623730"/>
                </a:xfrm>
                <a:prstGeom prst="blockArc">
                  <a:avLst>
                    <a:gd name="adj1" fmla="val 10800000"/>
                    <a:gd name="adj2" fmla="val 10800000"/>
                    <a:gd name="adj3" fmla="val 12105"/>
                  </a:avLst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Block Arc 150"/>
                <p:cNvSpPr/>
                <p:nvPr/>
              </p:nvSpPr>
              <p:spPr>
                <a:xfrm>
                  <a:off x="5818224" y="1197156"/>
                  <a:ext cx="2680795" cy="2623730"/>
                </a:xfrm>
                <a:prstGeom prst="blockArc">
                  <a:avLst>
                    <a:gd name="adj1" fmla="val 3228"/>
                    <a:gd name="adj2" fmla="val 10800000"/>
                    <a:gd name="adj3" fmla="val 12105"/>
                  </a:avLst>
                </a:prstGeom>
                <a:solidFill>
                  <a:schemeClr val="tx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prstTxWarp prst="textArchUp">
                    <a:avLst/>
                  </a:prstTxWarp>
                </a:bodyPr>
                <a:lstStyle/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  <a:p>
                  <a:pPr marL="0" marR="0" lvl="0" indent="0" algn="ctr" defTabSz="60958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67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160" name="Straight Connector 159"/>
            <p:cNvCxnSpPr/>
            <p:nvPr/>
          </p:nvCxnSpPr>
          <p:spPr>
            <a:xfrm>
              <a:off x="3415034" y="2701272"/>
              <a:ext cx="590757" cy="6024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H="1">
              <a:off x="3415035" y="4294049"/>
              <a:ext cx="590756" cy="6236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/>
          </p:nvCxnSpPr>
          <p:spPr>
            <a:xfrm>
              <a:off x="4970568" y="4294049"/>
              <a:ext cx="613149" cy="6236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5022523" y="2701272"/>
              <a:ext cx="605702" cy="6024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Arc 163"/>
            <p:cNvSpPr/>
            <p:nvPr/>
          </p:nvSpPr>
          <p:spPr>
            <a:xfrm>
              <a:off x="1429512" y="2440803"/>
              <a:ext cx="4377864" cy="4626493"/>
            </a:xfrm>
            <a:prstGeom prst="arc">
              <a:avLst>
                <a:gd name="adj1" fmla="val 16141829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Arc 164"/>
            <p:cNvSpPr/>
            <p:nvPr/>
          </p:nvSpPr>
          <p:spPr>
            <a:xfrm rot="16200000">
              <a:off x="3220202" y="2486696"/>
              <a:ext cx="4493641" cy="4507292"/>
            </a:xfrm>
            <a:prstGeom prst="arc">
              <a:avLst>
                <a:gd name="adj1" fmla="val 16141829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Arc 165"/>
            <p:cNvSpPr/>
            <p:nvPr/>
          </p:nvSpPr>
          <p:spPr>
            <a:xfrm rot="2657188">
              <a:off x="4227944" y="2595602"/>
              <a:ext cx="2304000" cy="2304000"/>
            </a:xfrm>
            <a:prstGeom prst="arc">
              <a:avLst>
                <a:gd name="adj1" fmla="val 15984502"/>
                <a:gd name="adj2" fmla="val 693474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Arc 166"/>
            <p:cNvSpPr/>
            <p:nvPr/>
          </p:nvSpPr>
          <p:spPr>
            <a:xfrm rot="13363868">
              <a:off x="2516661" y="2645170"/>
              <a:ext cx="2304000" cy="2304000"/>
            </a:xfrm>
            <a:prstGeom prst="arc">
              <a:avLst>
                <a:gd name="adj1" fmla="val 15984502"/>
                <a:gd name="adj2" fmla="val 491106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Arc 167"/>
            <p:cNvSpPr>
              <a:spLocks noChangeAspect="1"/>
            </p:cNvSpPr>
            <p:nvPr/>
          </p:nvSpPr>
          <p:spPr>
            <a:xfrm rot="18902123">
              <a:off x="3325356" y="1799463"/>
              <a:ext cx="2304000" cy="2304000"/>
            </a:xfrm>
            <a:prstGeom prst="arc">
              <a:avLst>
                <a:gd name="adj1" fmla="val 15984502"/>
                <a:gd name="adj2" fmla="val 272796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Arc 168"/>
            <p:cNvSpPr/>
            <p:nvPr/>
          </p:nvSpPr>
          <p:spPr>
            <a:xfrm rot="7765036">
              <a:off x="3285059" y="3560786"/>
              <a:ext cx="2304000" cy="2304000"/>
            </a:xfrm>
            <a:prstGeom prst="arc">
              <a:avLst>
                <a:gd name="adj1" fmla="val 16158682"/>
                <a:gd name="adj2" fmla="val 272796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Arc 174"/>
            <p:cNvSpPr/>
            <p:nvPr/>
          </p:nvSpPr>
          <p:spPr>
            <a:xfrm rot="5400000">
              <a:off x="1306909" y="626232"/>
              <a:ext cx="4493641" cy="4507292"/>
            </a:xfrm>
            <a:prstGeom prst="arc">
              <a:avLst>
                <a:gd name="adj1" fmla="val 16141829"/>
                <a:gd name="adj2" fmla="val 0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Arc 175"/>
            <p:cNvSpPr/>
            <p:nvPr/>
          </p:nvSpPr>
          <p:spPr>
            <a:xfrm rot="10800000">
              <a:off x="3170681" y="490449"/>
              <a:ext cx="4377864" cy="4626493"/>
            </a:xfrm>
            <a:prstGeom prst="arc">
              <a:avLst>
                <a:gd name="adj1" fmla="val 16063482"/>
                <a:gd name="adj2" fmla="val 21559512"/>
              </a:avLst>
            </a:prstGeom>
            <a:ln>
              <a:solidFill>
                <a:schemeClr val="bg1">
                  <a:lumMod val="50000"/>
                </a:schemeClr>
              </a:solidFill>
              <a:prstDash val="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5349447" y="3626652"/>
            <a:ext cx="1479664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89.7%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965143" y="2052144"/>
            <a:ext cx="121974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26.9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%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200286" y="2014628"/>
            <a:ext cx="117355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14.5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%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986412" y="5288980"/>
            <a:ext cx="1479664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27.9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%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67322" y="5258137"/>
            <a:ext cx="1385415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20.6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76248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395"/>
            <a:ext cx="12192000" cy="6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88"/>
          <a:stretch>
            <a:fillRect/>
          </a:stretch>
        </p:blipFill>
        <p:spPr bwMode="auto">
          <a:xfrm>
            <a:off x="0" y="4732964"/>
            <a:ext cx="12192000" cy="212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" y="2495551"/>
            <a:ext cx="12195224" cy="305752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34696"/>
            <a:ext cx="10594848" cy="760857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 bwMode="auto">
          <a:xfrm>
            <a:off x="471134" y="1651187"/>
            <a:ext cx="7264988" cy="8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j-cs"/>
              </a:rPr>
              <a:t>Questions?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417" y="2664730"/>
            <a:ext cx="8646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Rebecca Posner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Psychologist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rposner@trl.co.uk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+44 [0]1344 770 431 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TRL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 | Crowthorne House | Nine Mile Ride | Wokingham 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Berkshire | RG40 3GA | United Kingdom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13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tthewmunson.co.uk/wp-content/uploads/2016/06/mental-heal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27" y="-164543"/>
            <a:ext cx="9296752" cy="667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050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Mental health</a:t>
            </a:r>
          </a:p>
        </p:txBody>
      </p:sp>
      <p:sp>
        <p:nvSpPr>
          <p:cNvPr id="4" name="Rectangle 3"/>
          <p:cNvSpPr/>
          <p:nvPr/>
        </p:nvSpPr>
        <p:spPr>
          <a:xfrm>
            <a:off x="4169834" y="1549401"/>
            <a:ext cx="3852333" cy="470111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666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in 6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1549401"/>
            <a:ext cx="4178299" cy="470111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22168" y="1549401"/>
            <a:ext cx="4169833" cy="470111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146" y="2062310"/>
            <a:ext cx="3477295" cy="337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State of well-being in which every individual realises their own potential, can cope with the normal stresses of life, can work productively and fruitfully and is able to make a contribution to their community. </a:t>
            </a: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Verdana"/>
            </a:endParaRPr>
          </a:p>
          <a:p>
            <a:pPr marL="0" marR="0" lvl="1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(WHO, 2016)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9419" y="2032781"/>
            <a:ext cx="3789381" cy="3702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Being mentally healthy is not just the absence of mental health diagnosis,  but it is being able to learn, express and manage a range of emotions, form and maintain good relationships and can cope and manage change and uncertainty </a:t>
            </a:r>
          </a:p>
          <a:p>
            <a:pPr marL="0" marR="0" lvl="1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Verdana"/>
            </a:endParaRPr>
          </a:p>
          <a:p>
            <a:pPr marL="0" marR="0" lvl="1" indent="0" algn="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(Mental health foundation, 2017)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169833" y="1549401"/>
            <a:ext cx="0" cy="47011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022167" y="1549400"/>
            <a:ext cx="0" cy="47011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163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824355" y="949097"/>
            <a:ext cx="6367644" cy="53528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-37233" y="949097"/>
            <a:ext cx="5878884" cy="53528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63637" y="3276709"/>
            <a:ext cx="4379760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32% of men 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attribute poor mental health to their job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06405" y="4804213"/>
            <a:ext cx="4436992" cy="120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30%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 of work-related illnesses within transport and logistics 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due to stress, depression and/or anxiety </a:t>
            </a:r>
            <a:endParaRPr kumimoji="0" lang="en-GB" sz="1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at work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803903" y="1220185"/>
            <a:ext cx="3330480" cy="460916"/>
            <a:chOff x="527823" y="1354891"/>
            <a:chExt cx="3601825" cy="512956"/>
          </a:xfrm>
        </p:grpSpPr>
        <p:grpSp>
          <p:nvGrpSpPr>
            <p:cNvPr id="81" name="Group 80"/>
            <p:cNvGrpSpPr/>
            <p:nvPr/>
          </p:nvGrpSpPr>
          <p:grpSpPr>
            <a:xfrm>
              <a:off x="895811" y="1354891"/>
              <a:ext cx="289932" cy="512956"/>
              <a:chOff x="3033133" y="1137424"/>
              <a:chExt cx="289932" cy="512956"/>
            </a:xfrm>
            <a:solidFill>
              <a:schemeClr val="bg2"/>
            </a:solidFill>
          </p:grpSpPr>
          <p:sp>
            <p:nvSpPr>
              <p:cNvPr id="109" name="Oval 108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1263799" y="1354891"/>
              <a:ext cx="289932" cy="512956"/>
              <a:chOff x="3033133" y="1137424"/>
              <a:chExt cx="289932" cy="512956"/>
            </a:xfrm>
            <a:solidFill>
              <a:schemeClr val="bg2"/>
            </a:solidFill>
          </p:grpSpPr>
          <p:sp>
            <p:nvSpPr>
              <p:cNvPr id="107" name="Oval 106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631787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05" name="Oval 104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solidFill>
                <a:srgbClr val="FF641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solidFill>
                <a:srgbClr val="FF641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999775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03" name="Oval 102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solidFill>
                <a:srgbClr val="FF641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solidFill>
                <a:srgbClr val="FF641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2367763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01" name="Oval 100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2735751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99" name="Oval 98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3103739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97" name="Oval 96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471727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95" name="Oval 94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3839716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93" name="Oval 92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Rounded Rectangle 93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527823" y="1354891"/>
              <a:ext cx="289932" cy="512956"/>
              <a:chOff x="3033133" y="1137424"/>
              <a:chExt cx="289932" cy="512956"/>
            </a:xfrm>
            <a:solidFill>
              <a:schemeClr val="bg2"/>
            </a:solidFill>
          </p:grpSpPr>
          <p:sp>
            <p:nvSpPr>
              <p:cNvPr id="91" name="Oval 90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Rounded Rectangle 91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2" name="Group 141"/>
          <p:cNvGrpSpPr/>
          <p:nvPr/>
        </p:nvGrpSpPr>
        <p:grpSpPr>
          <a:xfrm>
            <a:off x="860616" y="2703690"/>
            <a:ext cx="3330480" cy="460916"/>
            <a:chOff x="527823" y="1354891"/>
            <a:chExt cx="3601825" cy="512956"/>
          </a:xfrm>
        </p:grpSpPr>
        <p:grpSp>
          <p:nvGrpSpPr>
            <p:cNvPr id="143" name="Group 142"/>
            <p:cNvGrpSpPr/>
            <p:nvPr/>
          </p:nvGrpSpPr>
          <p:grpSpPr>
            <a:xfrm>
              <a:off x="895811" y="1354891"/>
              <a:ext cx="289932" cy="512956"/>
              <a:chOff x="3033133" y="1137424"/>
              <a:chExt cx="289932" cy="512956"/>
            </a:xfrm>
            <a:solidFill>
              <a:schemeClr val="bg2"/>
            </a:solidFill>
          </p:grpSpPr>
          <p:sp>
            <p:nvSpPr>
              <p:cNvPr id="171" name="Oval 170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2" name="Rounded Rectangle 171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1263799" y="1354891"/>
              <a:ext cx="289932" cy="512956"/>
              <a:chOff x="3033133" y="1137424"/>
              <a:chExt cx="289932" cy="512956"/>
            </a:xfrm>
            <a:solidFill>
              <a:schemeClr val="bg2"/>
            </a:solidFill>
          </p:grpSpPr>
          <p:sp>
            <p:nvSpPr>
              <p:cNvPr id="169" name="Oval 168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0" name="Rounded Rectangle 169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1631787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67" name="Oval 166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8" name="Rounded Rectangle 167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6" name="Group 145"/>
            <p:cNvGrpSpPr/>
            <p:nvPr/>
          </p:nvGrpSpPr>
          <p:grpSpPr>
            <a:xfrm>
              <a:off x="1999775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65" name="Oval 164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6" name="Rounded Rectangle 165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367763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63" name="Oval 162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4" name="Rounded Rectangle 163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2735751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61" name="Oval 160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2" name="Rounded Rectangle 161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3103739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59" name="Oval 158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0" name="Rounded Rectangle 159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3471727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57" name="Oval 156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8" name="Rounded Rectangle 157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3839716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55" name="Oval 154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" name="Rounded Rectangle 155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527823" y="1354891"/>
              <a:ext cx="289932" cy="512956"/>
              <a:chOff x="3033133" y="1137424"/>
              <a:chExt cx="289932" cy="512956"/>
            </a:xfrm>
            <a:solidFill>
              <a:schemeClr val="bg2"/>
            </a:solidFill>
          </p:grpSpPr>
          <p:sp>
            <p:nvSpPr>
              <p:cNvPr id="153" name="Oval 152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24439" y="1883371"/>
            <a:ext cx="451895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48% of people experienced a mental health </a:t>
            </a: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problem in their current job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949736" y="4207658"/>
            <a:ext cx="3330480" cy="460916"/>
            <a:chOff x="527823" y="1354891"/>
            <a:chExt cx="3601825" cy="512956"/>
          </a:xfrm>
        </p:grpSpPr>
        <p:grpSp>
          <p:nvGrpSpPr>
            <p:cNvPr id="174" name="Group 173"/>
            <p:cNvGrpSpPr/>
            <p:nvPr/>
          </p:nvGrpSpPr>
          <p:grpSpPr>
            <a:xfrm>
              <a:off x="895811" y="1354891"/>
              <a:ext cx="289932" cy="512956"/>
              <a:chOff x="3033133" y="1137424"/>
              <a:chExt cx="289932" cy="512956"/>
            </a:xfrm>
            <a:solidFill>
              <a:schemeClr val="bg2"/>
            </a:solidFill>
          </p:grpSpPr>
          <p:sp>
            <p:nvSpPr>
              <p:cNvPr id="202" name="Oval 201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3" name="Rounded Rectangle 202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1263799" y="1354891"/>
              <a:ext cx="289932" cy="512956"/>
              <a:chOff x="3033133" y="1137424"/>
              <a:chExt cx="289932" cy="512956"/>
            </a:xfrm>
            <a:solidFill>
              <a:schemeClr val="bg2"/>
            </a:solidFill>
          </p:grpSpPr>
          <p:sp>
            <p:nvSpPr>
              <p:cNvPr id="200" name="Oval 199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1" name="Rounded Rectangle 200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1631787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98" name="Oval 197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9" name="Rounded Rectangle 198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1999775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96" name="Oval 195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7" name="Rounded Rectangle 196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2367763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94" name="Oval 193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2735751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92" name="Oval 191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3" name="Rounded Rectangle 192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0" name="Group 179"/>
            <p:cNvGrpSpPr/>
            <p:nvPr/>
          </p:nvGrpSpPr>
          <p:grpSpPr>
            <a:xfrm>
              <a:off x="3103739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90" name="Oval 189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1" name="Rounded Rectangle 190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1" name="Group 180"/>
            <p:cNvGrpSpPr/>
            <p:nvPr/>
          </p:nvGrpSpPr>
          <p:grpSpPr>
            <a:xfrm>
              <a:off x="3471727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88" name="Oval 187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9" name="Rounded Rectangle 188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2" name="Group 181"/>
            <p:cNvGrpSpPr/>
            <p:nvPr/>
          </p:nvGrpSpPr>
          <p:grpSpPr>
            <a:xfrm>
              <a:off x="3839716" y="1354891"/>
              <a:ext cx="289932" cy="512956"/>
              <a:chOff x="3033133" y="1137424"/>
              <a:chExt cx="289932" cy="512956"/>
            </a:xfrm>
            <a:solidFill>
              <a:schemeClr val="tx2"/>
            </a:solidFill>
          </p:grpSpPr>
          <p:sp>
            <p:nvSpPr>
              <p:cNvPr id="186" name="Oval 185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7" name="Rounded Rectangle 186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3" name="Group 182"/>
            <p:cNvGrpSpPr/>
            <p:nvPr/>
          </p:nvGrpSpPr>
          <p:grpSpPr>
            <a:xfrm>
              <a:off x="527823" y="1354891"/>
              <a:ext cx="289932" cy="512956"/>
              <a:chOff x="3033133" y="1137424"/>
              <a:chExt cx="289932" cy="512956"/>
            </a:xfrm>
            <a:solidFill>
              <a:schemeClr val="bg2"/>
            </a:solidFill>
          </p:grpSpPr>
          <p:sp>
            <p:nvSpPr>
              <p:cNvPr id="184" name="Oval 183"/>
              <p:cNvSpPr/>
              <p:nvPr/>
            </p:nvSpPr>
            <p:spPr>
              <a:xfrm>
                <a:off x="3111190" y="1137424"/>
                <a:ext cx="144966" cy="167269"/>
              </a:xfrm>
              <a:prstGeom prst="ellipse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5" name="Rounded Rectangle 184"/>
              <p:cNvSpPr/>
              <p:nvPr/>
            </p:nvSpPr>
            <p:spPr>
              <a:xfrm>
                <a:off x="3033133" y="1304693"/>
                <a:ext cx="289932" cy="345687"/>
              </a:xfrm>
              <a:prstGeom prst="round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Rectangle 6"/>
          <p:cNvSpPr/>
          <p:nvPr/>
        </p:nvSpPr>
        <p:spPr>
          <a:xfrm>
            <a:off x="5960176" y="177692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Stress and mental health problems account for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70 million days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of work absence every year</a:t>
            </a:r>
          </a:p>
        </p:txBody>
      </p:sp>
      <p:sp>
        <p:nvSpPr>
          <p:cNvPr id="204" name="Rectangle 203"/>
          <p:cNvSpPr/>
          <p:nvPr/>
        </p:nvSpPr>
        <p:spPr>
          <a:xfrm>
            <a:off x="6201286" y="3164606"/>
            <a:ext cx="5854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Presentism costs UK business up to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£15.1 billion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p.a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6201285" y="4476689"/>
            <a:ext cx="58548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Staff turnover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due to mental health problems costs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£2.4 billion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each year</a:t>
            </a:r>
          </a:p>
        </p:txBody>
      </p:sp>
    </p:spTree>
    <p:extLst>
      <p:ext uri="{BB962C8B-B14F-4D97-AF65-F5344CB8AC3E}">
        <p14:creationId xmlns:p14="http://schemas.microsoft.com/office/powerpoint/2010/main" val="1714405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209" y="1"/>
            <a:ext cx="5402751" cy="29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reeform 36"/>
          <p:cNvSpPr>
            <a:spLocks noEditPoints="1"/>
          </p:cNvSpPr>
          <p:nvPr/>
        </p:nvSpPr>
        <p:spPr bwMode="auto">
          <a:xfrm>
            <a:off x="3242208" y="-280523"/>
            <a:ext cx="4952325" cy="7138523"/>
          </a:xfrm>
          <a:custGeom>
            <a:avLst/>
            <a:gdLst>
              <a:gd name="T0" fmla="*/ 913 w 1589"/>
              <a:gd name="T1" fmla="*/ 29 h 2169"/>
              <a:gd name="T2" fmla="*/ 126 w 1589"/>
              <a:gd name="T3" fmla="*/ 393 h 2169"/>
              <a:gd name="T4" fmla="*/ 89 w 1589"/>
              <a:gd name="T5" fmla="*/ 690 h 2169"/>
              <a:gd name="T6" fmla="*/ 103 w 1589"/>
              <a:gd name="T7" fmla="*/ 930 h 2169"/>
              <a:gd name="T8" fmla="*/ 20 w 1589"/>
              <a:gd name="T9" fmla="*/ 1132 h 2169"/>
              <a:gd name="T10" fmla="*/ 99 w 1589"/>
              <a:gd name="T11" fmla="*/ 1174 h 2169"/>
              <a:gd name="T12" fmla="*/ 69 w 1589"/>
              <a:gd name="T13" fmla="*/ 1255 h 2169"/>
              <a:gd name="T14" fmla="*/ 107 w 1589"/>
              <a:gd name="T15" fmla="*/ 1335 h 2169"/>
              <a:gd name="T16" fmla="*/ 90 w 1589"/>
              <a:gd name="T17" fmla="*/ 1427 h 2169"/>
              <a:gd name="T18" fmla="*/ 153 w 1589"/>
              <a:gd name="T19" fmla="*/ 1482 h 2169"/>
              <a:gd name="T20" fmla="*/ 229 w 1589"/>
              <a:gd name="T21" fmla="*/ 1642 h 2169"/>
              <a:gd name="T22" fmla="*/ 583 w 1589"/>
              <a:gd name="T23" fmla="*/ 1567 h 2169"/>
              <a:gd name="T24" fmla="*/ 675 w 1589"/>
              <a:gd name="T25" fmla="*/ 1816 h 2169"/>
              <a:gd name="T26" fmla="*/ 630 w 1589"/>
              <a:gd name="T27" fmla="*/ 2057 h 2169"/>
              <a:gd name="T28" fmla="*/ 696 w 1589"/>
              <a:gd name="T29" fmla="*/ 2163 h 2169"/>
              <a:gd name="T30" fmla="*/ 1299 w 1589"/>
              <a:gd name="T31" fmla="*/ 1653 h 2169"/>
              <a:gd name="T32" fmla="*/ 1589 w 1589"/>
              <a:gd name="T33" fmla="*/ 633 h 2169"/>
              <a:gd name="T34" fmla="*/ 1216 w 1589"/>
              <a:gd name="T35" fmla="*/ 1223 h 2169"/>
              <a:gd name="T36" fmla="*/ 1103 w 1589"/>
              <a:gd name="T37" fmla="*/ 1202 h 2169"/>
              <a:gd name="T38" fmla="*/ 1051 w 1589"/>
              <a:gd name="T39" fmla="*/ 1111 h 2169"/>
              <a:gd name="T40" fmla="*/ 975 w 1589"/>
              <a:gd name="T41" fmla="*/ 1004 h 2169"/>
              <a:gd name="T42" fmla="*/ 818 w 1589"/>
              <a:gd name="T43" fmla="*/ 995 h 2169"/>
              <a:gd name="T44" fmla="*/ 630 w 1589"/>
              <a:gd name="T45" fmla="*/ 887 h 2169"/>
              <a:gd name="T46" fmla="*/ 551 w 1589"/>
              <a:gd name="T47" fmla="*/ 808 h 2169"/>
              <a:gd name="T48" fmla="*/ 442 w 1589"/>
              <a:gd name="T49" fmla="*/ 755 h 2169"/>
              <a:gd name="T50" fmla="*/ 341 w 1589"/>
              <a:gd name="T51" fmla="*/ 708 h 2169"/>
              <a:gd name="T52" fmla="*/ 171 w 1589"/>
              <a:gd name="T53" fmla="*/ 590 h 2169"/>
              <a:gd name="T54" fmla="*/ 198 w 1589"/>
              <a:gd name="T55" fmla="*/ 482 h 2169"/>
              <a:gd name="T56" fmla="*/ 244 w 1589"/>
              <a:gd name="T57" fmla="*/ 409 h 2169"/>
              <a:gd name="T58" fmla="*/ 370 w 1589"/>
              <a:gd name="T59" fmla="*/ 283 h 2169"/>
              <a:gd name="T60" fmla="*/ 457 w 1589"/>
              <a:gd name="T61" fmla="*/ 211 h 2169"/>
              <a:gd name="T62" fmla="*/ 592 w 1589"/>
              <a:gd name="T63" fmla="*/ 147 h 2169"/>
              <a:gd name="T64" fmla="*/ 782 w 1589"/>
              <a:gd name="T65" fmla="*/ 96 h 2169"/>
              <a:gd name="T66" fmla="*/ 936 w 1589"/>
              <a:gd name="T67" fmla="*/ 87 h 2169"/>
              <a:gd name="T68" fmla="*/ 1105 w 1589"/>
              <a:gd name="T69" fmla="*/ 108 h 2169"/>
              <a:gd name="T70" fmla="*/ 1373 w 1589"/>
              <a:gd name="T71" fmla="*/ 309 h 2169"/>
              <a:gd name="T72" fmla="*/ 1523 w 1589"/>
              <a:gd name="T73" fmla="*/ 620 h 2169"/>
              <a:gd name="T74" fmla="*/ 1529 w 1589"/>
              <a:gd name="T75" fmla="*/ 754 h 2169"/>
              <a:gd name="T76" fmla="*/ 1439 w 1589"/>
              <a:gd name="T77" fmla="*/ 910 h 2169"/>
              <a:gd name="T78" fmla="*/ 1297 w 1589"/>
              <a:gd name="T79" fmla="*/ 1105 h 2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89" h="2169">
                <a:moveTo>
                  <a:pt x="1589" y="633"/>
                </a:moveTo>
                <a:cubicBezTo>
                  <a:pt x="1589" y="257"/>
                  <a:pt x="1275" y="0"/>
                  <a:pt x="913" y="29"/>
                </a:cubicBezTo>
                <a:cubicBezTo>
                  <a:pt x="552" y="57"/>
                  <a:pt x="378" y="162"/>
                  <a:pt x="302" y="210"/>
                </a:cubicBezTo>
                <a:cubicBezTo>
                  <a:pt x="226" y="257"/>
                  <a:pt x="152" y="341"/>
                  <a:pt x="126" y="393"/>
                </a:cubicBezTo>
                <a:cubicBezTo>
                  <a:pt x="99" y="445"/>
                  <a:pt x="83" y="542"/>
                  <a:pt x="80" y="587"/>
                </a:cubicBezTo>
                <a:cubicBezTo>
                  <a:pt x="77" y="632"/>
                  <a:pt x="82" y="660"/>
                  <a:pt x="89" y="690"/>
                </a:cubicBezTo>
                <a:cubicBezTo>
                  <a:pt x="96" y="720"/>
                  <a:pt x="126" y="769"/>
                  <a:pt x="135" y="806"/>
                </a:cubicBezTo>
                <a:cubicBezTo>
                  <a:pt x="143" y="842"/>
                  <a:pt x="120" y="904"/>
                  <a:pt x="103" y="930"/>
                </a:cubicBezTo>
                <a:cubicBezTo>
                  <a:pt x="87" y="955"/>
                  <a:pt x="29" y="1039"/>
                  <a:pt x="15" y="1060"/>
                </a:cubicBezTo>
                <a:cubicBezTo>
                  <a:pt x="0" y="1081"/>
                  <a:pt x="10" y="1109"/>
                  <a:pt x="20" y="1132"/>
                </a:cubicBezTo>
                <a:cubicBezTo>
                  <a:pt x="30" y="1156"/>
                  <a:pt x="67" y="1165"/>
                  <a:pt x="75" y="1168"/>
                </a:cubicBezTo>
                <a:cubicBezTo>
                  <a:pt x="83" y="1171"/>
                  <a:pt x="96" y="1171"/>
                  <a:pt x="99" y="1174"/>
                </a:cubicBezTo>
                <a:cubicBezTo>
                  <a:pt x="101" y="1177"/>
                  <a:pt x="97" y="1202"/>
                  <a:pt x="92" y="1217"/>
                </a:cubicBezTo>
                <a:cubicBezTo>
                  <a:pt x="88" y="1231"/>
                  <a:pt x="74" y="1247"/>
                  <a:pt x="69" y="1255"/>
                </a:cubicBezTo>
                <a:cubicBezTo>
                  <a:pt x="64" y="1264"/>
                  <a:pt x="72" y="1292"/>
                  <a:pt x="80" y="1309"/>
                </a:cubicBezTo>
                <a:cubicBezTo>
                  <a:pt x="87" y="1326"/>
                  <a:pt x="107" y="1335"/>
                  <a:pt x="107" y="1335"/>
                </a:cubicBezTo>
                <a:cubicBezTo>
                  <a:pt x="107" y="1335"/>
                  <a:pt x="79" y="1358"/>
                  <a:pt x="80" y="1384"/>
                </a:cubicBezTo>
                <a:cubicBezTo>
                  <a:pt x="80" y="1410"/>
                  <a:pt x="84" y="1423"/>
                  <a:pt x="90" y="1427"/>
                </a:cubicBezTo>
                <a:cubicBezTo>
                  <a:pt x="95" y="1431"/>
                  <a:pt x="127" y="1439"/>
                  <a:pt x="135" y="1451"/>
                </a:cubicBezTo>
                <a:cubicBezTo>
                  <a:pt x="143" y="1462"/>
                  <a:pt x="151" y="1473"/>
                  <a:pt x="153" y="1482"/>
                </a:cubicBezTo>
                <a:cubicBezTo>
                  <a:pt x="154" y="1488"/>
                  <a:pt x="150" y="1502"/>
                  <a:pt x="149" y="1511"/>
                </a:cubicBezTo>
                <a:cubicBezTo>
                  <a:pt x="145" y="1553"/>
                  <a:pt x="162" y="1638"/>
                  <a:pt x="229" y="1642"/>
                </a:cubicBezTo>
                <a:cubicBezTo>
                  <a:pt x="282" y="1645"/>
                  <a:pt x="365" y="1614"/>
                  <a:pt x="396" y="1607"/>
                </a:cubicBezTo>
                <a:cubicBezTo>
                  <a:pt x="426" y="1601"/>
                  <a:pt x="559" y="1551"/>
                  <a:pt x="583" y="1567"/>
                </a:cubicBezTo>
                <a:cubicBezTo>
                  <a:pt x="608" y="1584"/>
                  <a:pt x="612" y="1609"/>
                  <a:pt x="619" y="1632"/>
                </a:cubicBezTo>
                <a:cubicBezTo>
                  <a:pt x="627" y="1656"/>
                  <a:pt x="665" y="1773"/>
                  <a:pt x="675" y="1816"/>
                </a:cubicBezTo>
                <a:cubicBezTo>
                  <a:pt x="685" y="1858"/>
                  <a:pt x="708" y="1934"/>
                  <a:pt x="714" y="1957"/>
                </a:cubicBezTo>
                <a:cubicBezTo>
                  <a:pt x="675" y="1967"/>
                  <a:pt x="635" y="2046"/>
                  <a:pt x="630" y="2057"/>
                </a:cubicBezTo>
                <a:cubicBezTo>
                  <a:pt x="609" y="2163"/>
                  <a:pt x="609" y="2163"/>
                  <a:pt x="609" y="2163"/>
                </a:cubicBezTo>
                <a:cubicBezTo>
                  <a:pt x="609" y="2163"/>
                  <a:pt x="697" y="2169"/>
                  <a:pt x="696" y="2163"/>
                </a:cubicBezTo>
                <a:cubicBezTo>
                  <a:pt x="695" y="2158"/>
                  <a:pt x="1263" y="1721"/>
                  <a:pt x="1263" y="1721"/>
                </a:cubicBezTo>
                <a:cubicBezTo>
                  <a:pt x="1299" y="1653"/>
                  <a:pt x="1299" y="1653"/>
                  <a:pt x="1299" y="1653"/>
                </a:cubicBezTo>
                <a:cubicBezTo>
                  <a:pt x="1219" y="1406"/>
                  <a:pt x="1279" y="1307"/>
                  <a:pt x="1355" y="1193"/>
                </a:cubicBezTo>
                <a:cubicBezTo>
                  <a:pt x="1426" y="1087"/>
                  <a:pt x="1589" y="1008"/>
                  <a:pt x="1589" y="633"/>
                </a:cubicBezTo>
                <a:close/>
                <a:moveTo>
                  <a:pt x="1297" y="1119"/>
                </a:moveTo>
                <a:cubicBezTo>
                  <a:pt x="1297" y="1169"/>
                  <a:pt x="1263" y="1211"/>
                  <a:pt x="1216" y="1223"/>
                </a:cubicBezTo>
                <a:cubicBezTo>
                  <a:pt x="1208" y="1245"/>
                  <a:pt x="1187" y="1261"/>
                  <a:pt x="1162" y="1261"/>
                </a:cubicBezTo>
                <a:cubicBezTo>
                  <a:pt x="1129" y="1261"/>
                  <a:pt x="1103" y="1234"/>
                  <a:pt x="1103" y="1202"/>
                </a:cubicBezTo>
                <a:cubicBezTo>
                  <a:pt x="1103" y="1197"/>
                  <a:pt x="1104" y="1191"/>
                  <a:pt x="1106" y="1186"/>
                </a:cubicBezTo>
                <a:cubicBezTo>
                  <a:pt x="1074" y="1176"/>
                  <a:pt x="1051" y="1146"/>
                  <a:pt x="1051" y="1111"/>
                </a:cubicBezTo>
                <a:cubicBezTo>
                  <a:pt x="1051" y="1107"/>
                  <a:pt x="1052" y="1103"/>
                  <a:pt x="1052" y="1099"/>
                </a:cubicBezTo>
                <a:cubicBezTo>
                  <a:pt x="1010" y="1087"/>
                  <a:pt x="978" y="1050"/>
                  <a:pt x="975" y="1004"/>
                </a:cubicBezTo>
                <a:cubicBezTo>
                  <a:pt x="946" y="1001"/>
                  <a:pt x="920" y="993"/>
                  <a:pt x="895" y="981"/>
                </a:cubicBezTo>
                <a:cubicBezTo>
                  <a:pt x="871" y="990"/>
                  <a:pt x="845" y="995"/>
                  <a:pt x="818" y="995"/>
                </a:cubicBezTo>
                <a:cubicBezTo>
                  <a:pt x="738" y="995"/>
                  <a:pt x="668" y="952"/>
                  <a:pt x="631" y="887"/>
                </a:cubicBezTo>
                <a:cubicBezTo>
                  <a:pt x="631" y="887"/>
                  <a:pt x="630" y="887"/>
                  <a:pt x="630" y="887"/>
                </a:cubicBezTo>
                <a:cubicBezTo>
                  <a:pt x="586" y="887"/>
                  <a:pt x="551" y="852"/>
                  <a:pt x="551" y="809"/>
                </a:cubicBezTo>
                <a:cubicBezTo>
                  <a:pt x="551" y="809"/>
                  <a:pt x="551" y="809"/>
                  <a:pt x="551" y="808"/>
                </a:cubicBezTo>
                <a:cubicBezTo>
                  <a:pt x="549" y="809"/>
                  <a:pt x="547" y="809"/>
                  <a:pt x="545" y="809"/>
                </a:cubicBezTo>
                <a:cubicBezTo>
                  <a:pt x="502" y="809"/>
                  <a:pt x="465" y="787"/>
                  <a:pt x="442" y="755"/>
                </a:cubicBezTo>
                <a:cubicBezTo>
                  <a:pt x="433" y="758"/>
                  <a:pt x="424" y="760"/>
                  <a:pt x="414" y="760"/>
                </a:cubicBezTo>
                <a:cubicBezTo>
                  <a:pt x="380" y="760"/>
                  <a:pt x="352" y="738"/>
                  <a:pt x="341" y="708"/>
                </a:cubicBezTo>
                <a:cubicBezTo>
                  <a:pt x="327" y="713"/>
                  <a:pt x="312" y="716"/>
                  <a:pt x="297" y="716"/>
                </a:cubicBezTo>
                <a:cubicBezTo>
                  <a:pt x="227" y="716"/>
                  <a:pt x="171" y="660"/>
                  <a:pt x="171" y="590"/>
                </a:cubicBezTo>
                <a:cubicBezTo>
                  <a:pt x="171" y="559"/>
                  <a:pt x="183" y="530"/>
                  <a:pt x="202" y="508"/>
                </a:cubicBezTo>
                <a:cubicBezTo>
                  <a:pt x="199" y="500"/>
                  <a:pt x="198" y="491"/>
                  <a:pt x="198" y="482"/>
                </a:cubicBezTo>
                <a:cubicBezTo>
                  <a:pt x="198" y="450"/>
                  <a:pt x="217" y="422"/>
                  <a:pt x="244" y="410"/>
                </a:cubicBezTo>
                <a:cubicBezTo>
                  <a:pt x="244" y="410"/>
                  <a:pt x="244" y="409"/>
                  <a:pt x="244" y="409"/>
                </a:cubicBezTo>
                <a:cubicBezTo>
                  <a:pt x="244" y="340"/>
                  <a:pt x="300" y="283"/>
                  <a:pt x="370" y="283"/>
                </a:cubicBezTo>
                <a:cubicBezTo>
                  <a:pt x="370" y="283"/>
                  <a:pt x="370" y="283"/>
                  <a:pt x="370" y="283"/>
                </a:cubicBezTo>
                <a:cubicBezTo>
                  <a:pt x="370" y="282"/>
                  <a:pt x="370" y="281"/>
                  <a:pt x="370" y="280"/>
                </a:cubicBezTo>
                <a:cubicBezTo>
                  <a:pt x="370" y="236"/>
                  <a:pt x="414" y="211"/>
                  <a:pt x="457" y="211"/>
                </a:cubicBezTo>
                <a:cubicBezTo>
                  <a:pt x="470" y="211"/>
                  <a:pt x="481" y="214"/>
                  <a:pt x="492" y="219"/>
                </a:cubicBezTo>
                <a:cubicBezTo>
                  <a:pt x="514" y="181"/>
                  <a:pt x="545" y="147"/>
                  <a:pt x="592" y="147"/>
                </a:cubicBezTo>
                <a:cubicBezTo>
                  <a:pt x="609" y="147"/>
                  <a:pt x="626" y="151"/>
                  <a:pt x="641" y="157"/>
                </a:cubicBezTo>
                <a:cubicBezTo>
                  <a:pt x="679" y="125"/>
                  <a:pt x="728" y="96"/>
                  <a:pt x="782" y="96"/>
                </a:cubicBezTo>
                <a:cubicBezTo>
                  <a:pt x="817" y="96"/>
                  <a:pt x="841" y="99"/>
                  <a:pt x="871" y="114"/>
                </a:cubicBezTo>
                <a:cubicBezTo>
                  <a:pt x="888" y="105"/>
                  <a:pt x="916" y="87"/>
                  <a:pt x="936" y="87"/>
                </a:cubicBezTo>
                <a:cubicBezTo>
                  <a:pt x="980" y="87"/>
                  <a:pt x="1011" y="86"/>
                  <a:pt x="1033" y="120"/>
                </a:cubicBezTo>
                <a:cubicBezTo>
                  <a:pt x="1046" y="111"/>
                  <a:pt x="1088" y="108"/>
                  <a:pt x="1105" y="108"/>
                </a:cubicBezTo>
                <a:cubicBezTo>
                  <a:pt x="1139" y="108"/>
                  <a:pt x="1188" y="156"/>
                  <a:pt x="1199" y="186"/>
                </a:cubicBezTo>
                <a:cubicBezTo>
                  <a:pt x="1279" y="152"/>
                  <a:pt x="1357" y="225"/>
                  <a:pt x="1373" y="309"/>
                </a:cubicBezTo>
                <a:cubicBezTo>
                  <a:pt x="1432" y="305"/>
                  <a:pt x="1485" y="391"/>
                  <a:pt x="1462" y="442"/>
                </a:cubicBezTo>
                <a:cubicBezTo>
                  <a:pt x="1513" y="483"/>
                  <a:pt x="1523" y="549"/>
                  <a:pt x="1523" y="620"/>
                </a:cubicBezTo>
                <a:cubicBezTo>
                  <a:pt x="1523" y="645"/>
                  <a:pt x="1519" y="669"/>
                  <a:pt x="1512" y="692"/>
                </a:cubicBezTo>
                <a:cubicBezTo>
                  <a:pt x="1522" y="710"/>
                  <a:pt x="1529" y="731"/>
                  <a:pt x="1529" y="754"/>
                </a:cubicBezTo>
                <a:cubicBezTo>
                  <a:pt x="1529" y="814"/>
                  <a:pt x="1487" y="864"/>
                  <a:pt x="1432" y="877"/>
                </a:cubicBezTo>
                <a:cubicBezTo>
                  <a:pt x="1437" y="887"/>
                  <a:pt x="1439" y="898"/>
                  <a:pt x="1439" y="910"/>
                </a:cubicBezTo>
                <a:cubicBezTo>
                  <a:pt x="1439" y="946"/>
                  <a:pt x="1415" y="976"/>
                  <a:pt x="1383" y="985"/>
                </a:cubicBezTo>
                <a:cubicBezTo>
                  <a:pt x="1381" y="1040"/>
                  <a:pt x="1346" y="1087"/>
                  <a:pt x="1297" y="1105"/>
                </a:cubicBezTo>
                <a:cubicBezTo>
                  <a:pt x="1297" y="1110"/>
                  <a:pt x="1297" y="1114"/>
                  <a:pt x="1297" y="1119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3175"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solidFill>
                  <a:srgbClr val="515B5E"/>
                </a:solidFill>
              </a:ln>
              <a:solidFill>
                <a:srgbClr val="FF641E"/>
              </a:solidFill>
              <a:effectLst/>
              <a:uLnTx/>
              <a:uFillTx/>
              <a:latin typeface="Gotham Light"/>
              <a:ea typeface="MS PGothic" pitchFamily="34" charset="-128"/>
              <a:cs typeface="Gotham Light"/>
            </a:endParaRPr>
          </a:p>
        </p:txBody>
      </p:sp>
    </p:spTree>
    <p:extLst>
      <p:ext uri="{BB962C8B-B14F-4D97-AF65-F5344CB8AC3E}">
        <p14:creationId xmlns:p14="http://schemas.microsoft.com/office/powerpoint/2010/main" val="346086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7974" y="890864"/>
            <a:ext cx="12209975" cy="535284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616" y="920410"/>
            <a:ext cx="60293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1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Verdana"/>
            </a:endParaRPr>
          </a:p>
          <a:p>
            <a:pPr marL="380990" marR="0" lvl="1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15B5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The adverse reaction people have to excessive pressures or other types of demand placed on them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15B5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380990" marR="0" lvl="1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15B5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Six areas of work design that affect stress levels:</a:t>
            </a:r>
          </a:p>
          <a:p>
            <a:pPr marL="990575" marR="0" lvl="2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15B5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Demand</a:t>
            </a:r>
          </a:p>
          <a:p>
            <a:pPr marL="990575" marR="0" lvl="2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15B5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Control</a:t>
            </a:r>
          </a:p>
          <a:p>
            <a:pPr marL="990575" marR="0" lvl="2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15B5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Support</a:t>
            </a:r>
          </a:p>
          <a:p>
            <a:pPr marL="990575" marR="0" lvl="2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15B5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Relationships</a:t>
            </a:r>
          </a:p>
          <a:p>
            <a:pPr marL="990575" marR="0" lvl="2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15B5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Role</a:t>
            </a:r>
          </a:p>
          <a:p>
            <a:pPr marL="990575" marR="0" lvl="2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15B5E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Change</a:t>
            </a:r>
          </a:p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641E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Stress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74" y="1913610"/>
            <a:ext cx="5993535" cy="300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940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47419" y="3503382"/>
            <a:ext cx="9852791" cy="559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24309" y="4166433"/>
            <a:ext cx="9852791" cy="559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334937" y="4834775"/>
            <a:ext cx="9852791" cy="559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347419" y="5487182"/>
            <a:ext cx="9852791" cy="559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336791" y="2845925"/>
            <a:ext cx="9852791" cy="559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-12727" y="1722054"/>
            <a:ext cx="10512000" cy="694599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rot="0" vert="horz" wrap="square" lIns="121920" tIns="60960" rIns="121920" bIns="60960" rtlCol="0" anchor="t" anchorCtr="0" upright="1"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366047" y="1845877"/>
            <a:ext cx="10795021" cy="44694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j-cs"/>
              </a:rPr>
              <a:t>Working environment and driver mental health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123543" y="2940999"/>
            <a:ext cx="577668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394" marR="0" lvl="0" indent="-230394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High competitiveness and increased company scrutiny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123543" y="3598457"/>
            <a:ext cx="689582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394" marR="0" lvl="0" indent="-230394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Long hours, pressure of  just in time deliveries, irregular shift work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123543" y="4261507"/>
            <a:ext cx="577668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394" marR="0" lvl="0" indent="-230394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High demands for continuous mental </a:t>
            </a:r>
            <a:r>
              <a:rPr kumimoji="0" lang="en-GB" sz="18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altertness</a:t>
            </a: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123543" y="4929851"/>
            <a:ext cx="577668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394" marR="0" lvl="0" indent="-230394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Low job control and high insecurity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123543" y="5582257"/>
            <a:ext cx="577668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394" marR="0" lvl="0" indent="-230394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High work-life conflict and chronic social isolation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at work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51748" y="2686391"/>
            <a:ext cx="3405853" cy="3405853"/>
            <a:chOff x="356614" y="1033322"/>
            <a:chExt cx="3168000" cy="3168000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56614" y="1033322"/>
              <a:ext cx="3168000" cy="31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40568" y="1094215"/>
              <a:ext cx="3024001" cy="3024000"/>
              <a:chOff x="440568" y="1094215"/>
              <a:chExt cx="3024001" cy="3024000"/>
            </a:xfrm>
          </p:grpSpPr>
          <p:sp>
            <p:nvSpPr>
              <p:cNvPr id="29" name="Block Arc 28"/>
              <p:cNvSpPr/>
              <p:nvPr/>
            </p:nvSpPr>
            <p:spPr>
              <a:xfrm>
                <a:off x="440569" y="1094215"/>
                <a:ext cx="3024000" cy="3024000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Block Arc 29"/>
              <p:cNvSpPr/>
              <p:nvPr/>
            </p:nvSpPr>
            <p:spPr>
              <a:xfrm>
                <a:off x="440568" y="1094215"/>
                <a:ext cx="3024000" cy="3024000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917098" y="3712209"/>
            <a:ext cx="2028404" cy="1241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Working environment on driver mental health </a:t>
            </a:r>
          </a:p>
        </p:txBody>
      </p:sp>
    </p:spTree>
    <p:extLst>
      <p:ext uri="{BB962C8B-B14F-4D97-AF65-F5344CB8AC3E}">
        <p14:creationId xmlns:p14="http://schemas.microsoft.com/office/powerpoint/2010/main" val="410161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107232" y="1060704"/>
            <a:ext cx="11098211" cy="41544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347419" y="3503382"/>
            <a:ext cx="9852791" cy="559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24309" y="4166433"/>
            <a:ext cx="9852791" cy="559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334937" y="4834775"/>
            <a:ext cx="9852791" cy="559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347419" y="5487182"/>
            <a:ext cx="9852791" cy="559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336791" y="2845925"/>
            <a:ext cx="9852791" cy="559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round/>
            <a:headEnd/>
            <a:tailEnd/>
          </a:ln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upright="1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-12727" y="1722054"/>
            <a:ext cx="10512000" cy="694599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rot="0" vert="horz" wrap="square" lIns="121920" tIns="60960" rIns="121920" bIns="60960" rtlCol="0" anchor="t" anchorCtr="0" upright="1">
            <a:no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366047" y="1845877"/>
            <a:ext cx="10795021" cy="446947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j-cs"/>
              </a:rPr>
              <a:t>Working environment and driver mental health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427588" y="2920481"/>
            <a:ext cx="598026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Higher levels of poor mental health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427588" y="3573801"/>
            <a:ext cx="72802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Higher prevalence rate of depression, anxiety and stress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427587" y="4240990"/>
            <a:ext cx="774951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High prevalence rates of sleep problems and chronic fatigue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7588" y="4909333"/>
            <a:ext cx="5776685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Higher levels of social dysfunction and loneliness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427588" y="5561739"/>
            <a:ext cx="5711457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394" marR="0" lvl="0" indent="-230394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Fewer seeking professional support  </a:t>
            </a:r>
          </a:p>
          <a:p>
            <a:pPr marL="230394" marR="0" lvl="0" indent="-230394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Mental health at work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251748" y="2686391"/>
            <a:ext cx="3405853" cy="3405853"/>
            <a:chOff x="356614" y="1033322"/>
            <a:chExt cx="3168000" cy="3168000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356614" y="1033322"/>
              <a:ext cx="3168000" cy="31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40568" y="1094215"/>
              <a:ext cx="3024001" cy="3024000"/>
              <a:chOff x="440568" y="1094215"/>
              <a:chExt cx="3024001" cy="3024000"/>
            </a:xfrm>
          </p:grpSpPr>
          <p:sp>
            <p:nvSpPr>
              <p:cNvPr id="29" name="Block Arc 28"/>
              <p:cNvSpPr/>
              <p:nvPr/>
            </p:nvSpPr>
            <p:spPr>
              <a:xfrm>
                <a:off x="440569" y="1094215"/>
                <a:ext cx="3024000" cy="3024000"/>
              </a:xfrm>
              <a:prstGeom prst="blockArc">
                <a:avLst>
                  <a:gd name="adj1" fmla="val 10800000"/>
                  <a:gd name="adj2" fmla="val 10800000"/>
                  <a:gd name="adj3" fmla="val 1210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Block Arc 29"/>
              <p:cNvSpPr/>
              <p:nvPr/>
            </p:nvSpPr>
            <p:spPr>
              <a:xfrm>
                <a:off x="440568" y="1094215"/>
                <a:ext cx="3024000" cy="3024000"/>
              </a:xfrm>
              <a:prstGeom prst="blockArc">
                <a:avLst>
                  <a:gd name="adj1" fmla="val 3228"/>
                  <a:gd name="adj2" fmla="val 10800000"/>
                  <a:gd name="adj3" fmla="val 12105"/>
                </a:avLst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prstTxWarp prst="textArchUp">
                  <a:avLst/>
                </a:prstTxWarp>
              </a:bodyPr>
              <a:lstStyle/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ctr" defTabSz="609585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67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917098" y="3712209"/>
            <a:ext cx="2028404" cy="1241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Arial" charset="0"/>
              </a:rPr>
              <a:t>Working environment on driver mental health </a:t>
            </a:r>
          </a:p>
        </p:txBody>
      </p:sp>
    </p:spTree>
    <p:extLst>
      <p:ext uri="{BB962C8B-B14F-4D97-AF65-F5344CB8AC3E}">
        <p14:creationId xmlns:p14="http://schemas.microsoft.com/office/powerpoint/2010/main" val="301583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1107232" y="928915"/>
            <a:ext cx="11098211" cy="54723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462537"/>
            <a:ext cx="12205443" cy="48348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52929"/>
            <a:ext cx="12205443" cy="55806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995139" y="1495294"/>
            <a:ext cx="4210304" cy="378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Increased self-reported crash involvement</a:t>
            </a: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Verdana"/>
            </a:endParaRP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Increased cognitive lapses</a:t>
            </a: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Verdana"/>
            </a:endParaRP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Increased driving errors </a:t>
            </a: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Verdana"/>
            </a:endParaRP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Increased traffic violations</a:t>
            </a:r>
          </a:p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Verdana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3916545" y="3547505"/>
            <a:ext cx="4174880" cy="23699"/>
          </a:xfrm>
          <a:prstGeom prst="straightConnector1">
            <a:avLst/>
          </a:prstGeom>
          <a:ln w="12700">
            <a:solidFill>
              <a:schemeClr val="tx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spect="1"/>
          </p:cNvSpPr>
          <p:nvPr/>
        </p:nvSpPr>
        <p:spPr>
          <a:xfrm>
            <a:off x="4350949" y="1867501"/>
            <a:ext cx="3264987" cy="335677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434400" y="2002469"/>
            <a:ext cx="3120000" cy="3120000"/>
            <a:chOff x="5818224" y="1197156"/>
            <a:chExt cx="2680796" cy="2623730"/>
          </a:xfrm>
        </p:grpSpPr>
        <p:sp>
          <p:nvSpPr>
            <p:cNvPr id="52" name="Block Arc 51"/>
            <p:cNvSpPr/>
            <p:nvPr/>
          </p:nvSpPr>
          <p:spPr>
            <a:xfrm>
              <a:off x="5818225" y="1197156"/>
              <a:ext cx="2680795" cy="2623730"/>
            </a:xfrm>
            <a:prstGeom prst="blockArc">
              <a:avLst>
                <a:gd name="adj1" fmla="val 10800000"/>
                <a:gd name="adj2" fmla="val 10800000"/>
                <a:gd name="adj3" fmla="val 1210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Block Arc 52"/>
            <p:cNvSpPr/>
            <p:nvPr/>
          </p:nvSpPr>
          <p:spPr>
            <a:xfrm>
              <a:off x="5818224" y="1197156"/>
              <a:ext cx="2680795" cy="2623730"/>
            </a:xfrm>
            <a:prstGeom prst="blockArc">
              <a:avLst>
                <a:gd name="adj1" fmla="val 3228"/>
                <a:gd name="adj2" fmla="val 10800000"/>
                <a:gd name="adj3" fmla="val 1210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ArchUp">
                <a:avLst/>
              </a:prstTxWarp>
            </a:bodyPr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452134" y="2705100"/>
            <a:ext cx="3119999" cy="2252336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0910223"/>
              </a:avLst>
            </a:prstTxWarp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MS PGothic" pitchFamily="34" charset="-128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0710" y="3160164"/>
            <a:ext cx="1545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Arial" charset="0"/>
              </a:rPr>
              <a:t>Stress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4573" y="2521215"/>
            <a:ext cx="3565087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Verdana"/>
              </a:rPr>
              <a:t>Stress is the result of a dynamic relationship between the individual and the environment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06406" y="126772"/>
            <a:ext cx="9129484" cy="822325"/>
          </a:xfrm>
        </p:spPr>
        <p:txBody>
          <a:bodyPr/>
          <a:lstStyle/>
          <a:p>
            <a:r>
              <a:rPr lang="en-GB" dirty="0"/>
              <a:t>Stress and driving behaviour</a:t>
            </a:r>
          </a:p>
        </p:txBody>
      </p:sp>
    </p:spTree>
    <p:extLst>
      <p:ext uri="{BB962C8B-B14F-4D97-AF65-F5344CB8AC3E}">
        <p14:creationId xmlns:p14="http://schemas.microsoft.com/office/powerpoint/2010/main" val="2403288362"/>
      </p:ext>
    </p:extLst>
  </p:cSld>
  <p:clrMapOvr>
    <a:masterClrMapping/>
  </p:clrMapOvr>
</p:sld>
</file>

<file path=ppt/theme/theme1.xml><?xml version="1.0" encoding="utf-8"?>
<a:theme xmlns:a="http://schemas.openxmlformats.org/drawingml/2006/main" name="FTA">
  <a:themeElements>
    <a:clrScheme name="FTA">
      <a:dk1>
        <a:srgbClr val="000000"/>
      </a:dk1>
      <a:lt1>
        <a:sysClr val="window" lastClr="FFFFFF"/>
      </a:lt1>
      <a:dk2>
        <a:srgbClr val="595959"/>
      </a:dk2>
      <a:lt2>
        <a:srgbClr val="D8D8D8"/>
      </a:lt2>
      <a:accent1>
        <a:srgbClr val="090041"/>
      </a:accent1>
      <a:accent2>
        <a:srgbClr val="008CFF"/>
      </a:accent2>
      <a:accent3>
        <a:srgbClr val="FF0000"/>
      </a:accent3>
      <a:accent4>
        <a:srgbClr val="E1EBFF"/>
      </a:accent4>
      <a:accent5>
        <a:srgbClr val="FFFFFF"/>
      </a:accent5>
      <a:accent6>
        <a:srgbClr val="FFFFFF"/>
      </a:accent6>
      <a:hlink>
        <a:srgbClr val="090041"/>
      </a:hlink>
      <a:folHlink>
        <a:srgbClr val="FF0000"/>
      </a:folHlink>
    </a:clrScheme>
    <a:fontScheme name="Custom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TRL COLORS">
      <a:dk1>
        <a:sysClr val="windowText" lastClr="000000"/>
      </a:dk1>
      <a:lt1>
        <a:sysClr val="window" lastClr="FFFFFF"/>
      </a:lt1>
      <a:dk2>
        <a:srgbClr val="515B5E"/>
      </a:dk2>
      <a:lt2>
        <a:srgbClr val="FF641E"/>
      </a:lt2>
      <a:accent1>
        <a:srgbClr val="000000"/>
      </a:accent1>
      <a:accent2>
        <a:srgbClr val="515B5E"/>
      </a:accent2>
      <a:accent3>
        <a:srgbClr val="FFFFFF"/>
      </a:accent3>
      <a:accent4>
        <a:srgbClr val="FF641E"/>
      </a:accent4>
      <a:accent5>
        <a:srgbClr val="000000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Microsoft Office PowerPoint</Application>
  <PresentationFormat>Widescreen</PresentationFormat>
  <Paragraphs>171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Gotham Light</vt:lpstr>
      <vt:lpstr>Overpass Light</vt:lpstr>
      <vt:lpstr>Verdana</vt:lpstr>
      <vt:lpstr>Wingdings</vt:lpstr>
      <vt:lpstr>FTA</vt:lpstr>
      <vt:lpstr>1_blank</vt:lpstr>
      <vt:lpstr>Psychological issues in the van driver community      </vt:lpstr>
      <vt:lpstr>PowerPoint Presentation</vt:lpstr>
      <vt:lpstr>Mental health</vt:lpstr>
      <vt:lpstr>Mental health at work</vt:lpstr>
      <vt:lpstr>PowerPoint Presentation</vt:lpstr>
      <vt:lpstr>Stress</vt:lpstr>
      <vt:lpstr>Mental health at work</vt:lpstr>
      <vt:lpstr>Mental health at work</vt:lpstr>
      <vt:lpstr>Stress and driving behaviour</vt:lpstr>
      <vt:lpstr>Mental health and driving behaviour</vt:lpstr>
      <vt:lpstr>PowerPoint Presentation</vt:lpstr>
      <vt:lpstr>Mental health and fleet safety</vt:lpstr>
      <vt:lpstr>Perception vs Reality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issues in the van driver community      </dc:title>
  <dc:creator>Aimee Redmond</dc:creator>
  <cp:lastModifiedBy>Aimee Redmond</cp:lastModifiedBy>
  <cp:revision>1</cp:revision>
  <dcterms:created xsi:type="dcterms:W3CDTF">2019-03-27T13:03:50Z</dcterms:created>
  <dcterms:modified xsi:type="dcterms:W3CDTF">2019-03-27T13:04:00Z</dcterms:modified>
</cp:coreProperties>
</file>