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sldIdLst>
    <p:sldId id="277" r:id="rId3"/>
    <p:sldId id="784" r:id="rId4"/>
    <p:sldId id="301" r:id="rId5"/>
    <p:sldId id="317" r:id="rId6"/>
    <p:sldId id="291" r:id="rId7"/>
    <p:sldId id="785" r:id="rId8"/>
    <p:sldId id="786" r:id="rId9"/>
    <p:sldId id="303" r:id="rId10"/>
    <p:sldId id="322" r:id="rId11"/>
    <p:sldId id="319" r:id="rId12"/>
    <p:sldId id="320" r:id="rId13"/>
    <p:sldId id="321" r:id="rId14"/>
    <p:sldId id="318" r:id="rId15"/>
    <p:sldId id="299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llimited\individual\pjackson\My%20Documents\FRMS%20Tools\FMQ%20GRP%20Compliance%20Scores%20Overall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Overall Compliance Score</c:v>
                </c:pt>
              </c:strCache>
            </c:strRef>
          </c:tx>
          <c:spPr>
            <a:solidFill>
              <a:srgbClr val="0B6514"/>
            </a:solidFill>
          </c:spPr>
          <c:invertIfNegative val="0"/>
          <c:cat>
            <c:strRef>
              <c:f>Sheet1!$A$3:$A$26</c:f>
              <c:strCache>
                <c:ptCount val="2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</c:strCache>
            </c:strRef>
          </c:cat>
          <c:val>
            <c:numRef>
              <c:f>Sheet1!$B$3:$B$26</c:f>
              <c:numCache>
                <c:formatCode>0%</c:formatCode>
                <c:ptCount val="24"/>
                <c:pt idx="0">
                  <c:v>0.45</c:v>
                </c:pt>
                <c:pt idx="1">
                  <c:v>0.35</c:v>
                </c:pt>
                <c:pt idx="2">
                  <c:v>0.35</c:v>
                </c:pt>
                <c:pt idx="3">
                  <c:v>0.38</c:v>
                </c:pt>
                <c:pt idx="4">
                  <c:v>0.22</c:v>
                </c:pt>
                <c:pt idx="5">
                  <c:v>0.45</c:v>
                </c:pt>
                <c:pt idx="6">
                  <c:v>0.97</c:v>
                </c:pt>
                <c:pt idx="7">
                  <c:v>0.78</c:v>
                </c:pt>
                <c:pt idx="8">
                  <c:v>0.79</c:v>
                </c:pt>
                <c:pt idx="9">
                  <c:v>0.38</c:v>
                </c:pt>
                <c:pt idx="10">
                  <c:v>0.64</c:v>
                </c:pt>
                <c:pt idx="11">
                  <c:v>0.56000000000000005</c:v>
                </c:pt>
                <c:pt idx="12">
                  <c:v>0.87</c:v>
                </c:pt>
                <c:pt idx="13">
                  <c:v>0.87</c:v>
                </c:pt>
                <c:pt idx="14">
                  <c:v>0</c:v>
                </c:pt>
                <c:pt idx="15">
                  <c:v>0.47</c:v>
                </c:pt>
                <c:pt idx="16">
                  <c:v>0.95</c:v>
                </c:pt>
                <c:pt idx="17">
                  <c:v>0.68</c:v>
                </c:pt>
                <c:pt idx="18">
                  <c:v>0.68</c:v>
                </c:pt>
                <c:pt idx="19">
                  <c:v>0.68</c:v>
                </c:pt>
                <c:pt idx="20">
                  <c:v>0.54</c:v>
                </c:pt>
                <c:pt idx="21">
                  <c:v>0.85</c:v>
                </c:pt>
                <c:pt idx="22">
                  <c:v>0.6</c:v>
                </c:pt>
                <c:pt idx="2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2-434E-A69F-63430367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83808"/>
        <c:axId val="110985600"/>
      </c:barChart>
      <c:catAx>
        <c:axId val="1109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985600"/>
        <c:crosses val="autoZero"/>
        <c:auto val="1"/>
        <c:lblAlgn val="ctr"/>
        <c:lblOffset val="100"/>
        <c:noMultiLvlLbl val="0"/>
      </c:catAx>
      <c:valAx>
        <c:axId val="1109856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9838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75FAB-AF88-4893-8FFD-6ECE7885CB8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6933-6FDD-4F8B-9EE2-6C2B12AD6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9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Stress and mental health problems account for 70 million days of work absence every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Staff turnover due to mental health problems costs £2.4 billion each year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Reduced productivity costs UK business up to £15.1 billion per year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8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main contributors</a:t>
            </a:r>
            <a:r>
              <a:rPr lang="en-GB" baseline="0" dirty="0"/>
              <a:t> to fatigue and stress in your operation?</a:t>
            </a:r>
          </a:p>
          <a:p>
            <a:r>
              <a:rPr lang="en-GB" baseline="0" dirty="0"/>
              <a:t>How do you know this?</a:t>
            </a:r>
          </a:p>
          <a:p>
            <a:r>
              <a:rPr lang="en-GB" baseline="0" dirty="0"/>
              <a:t>How are you managing these?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8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53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52578"/>
            <a:ext cx="109728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126772"/>
            <a:ext cx="912948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523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64406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5285" y="5769213"/>
            <a:ext cx="1076671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1585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52576"/>
            <a:ext cx="109728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3617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10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140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88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039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925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4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9022" y="1185335"/>
            <a:ext cx="9184687" cy="11477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66010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200" y="1162051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6" y="126772"/>
            <a:ext cx="91294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509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990118" y="1145923"/>
            <a:ext cx="1092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1600" dirty="0">
                <a:solidFill>
                  <a:prstClr val="white"/>
                </a:solidFill>
              </a:rPr>
              <a:t>Click to add text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5" y="126772"/>
            <a:ext cx="910045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84200" y="1657351"/>
            <a:ext cx="1099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937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0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5" y="126772"/>
            <a:ext cx="941977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38946"/>
            <a:ext cx="10615141" cy="48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27134" y="6456904"/>
            <a:ext cx="26530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867" b="1" dirty="0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</a:t>
            </a:r>
            <a:r>
              <a:rPr lang="en-US" altLang="en-US" sz="1867" b="1" dirty="0">
                <a:solidFill>
                  <a:schemeClr val="bg2"/>
                </a:solidFill>
                <a:latin typeface="Calibri Light" panose="020F0302020204030204" pitchFamily="34" charset="0"/>
              </a:rPr>
              <a:t>.</a:t>
            </a:r>
            <a:endParaRPr lang="en-GB" sz="1867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6" descr="trl-logo-gre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29" y="153375"/>
            <a:ext cx="1018275" cy="3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5532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Pulling it all together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Dr Paul Jackson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Impairment Research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Transport Research Laboratory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9604" r="2431" b="7703"/>
          <a:stretch/>
        </p:blipFill>
        <p:spPr>
          <a:xfrm>
            <a:off x="810320" y="698809"/>
            <a:ext cx="11232997" cy="6110864"/>
          </a:xfrm>
          <a:prstGeom prst="rect">
            <a:avLst/>
          </a:prstGeom>
          <a:ln w="25400">
            <a:solidFill>
              <a:sysClr val="windowText" lastClr="000000"/>
            </a:solidFill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5947317" y="209114"/>
            <a:ext cx="4921407" cy="26320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(4D 4O 4N 4O 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(0600-1800 / 1800-0600)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26819" y="2200509"/>
            <a:ext cx="1382751" cy="1338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24" y="105038"/>
            <a:ext cx="547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Roster analysis to identify fatigue hotspots</a:t>
            </a:r>
          </a:p>
        </p:txBody>
      </p:sp>
      <p:pic>
        <p:nvPicPr>
          <p:cNvPr id="3074" name="Picture 2" descr="C:\Users\pjackson\AppData\Local\Microsoft\Windows\Temporary Internet Files\Content.IE5\WHFKDWS4\back-158491_64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989416"/>
            <a:ext cx="48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8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results to highlight specific issues</a:t>
            </a:r>
          </a:p>
        </p:txBody>
      </p:sp>
      <p:pic>
        <p:nvPicPr>
          <p:cNvPr id="9" name="Picture 2" descr="C:\Users\pjackson\AppData\Local\Microsoft\Windows\Temporary Internet Files\Content.IE5\WHFKDWS4\back-158491_64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989416"/>
            <a:ext cx="48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6" y="853018"/>
            <a:ext cx="10867999" cy="54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331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7" y="0"/>
            <a:ext cx="9471103" cy="6631259"/>
          </a:xfrm>
          <a:prstGeom prst="rect">
            <a:avLst/>
          </a:prstGeom>
        </p:spPr>
      </p:pic>
      <p:pic>
        <p:nvPicPr>
          <p:cNvPr id="8" name="Picture 2" descr="C:\Users\pjackson\AppData\Local\Microsoft\Windows\Temporary Internet Files\Content.IE5\WHFKDWS4\back-158491_64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989416"/>
            <a:ext cx="48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295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compliance against company standard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11045" y="949097"/>
          <a:ext cx="9500839" cy="54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055648" y="2839844"/>
            <a:ext cx="10095571" cy="2973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0839" y="6355301"/>
            <a:ext cx="7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Sites</a:t>
            </a:r>
          </a:p>
        </p:txBody>
      </p:sp>
      <p:pic>
        <p:nvPicPr>
          <p:cNvPr id="9" name="Picture 2" descr="C:\Users\pjackson\AppData\Local\Microsoft\Windows\Temporary Internet Files\Content.IE5\WHFKDWS4\back-158491_64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5989416"/>
            <a:ext cx="4800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1" y="839300"/>
            <a:ext cx="6441848" cy="60679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773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84200" y="1006403"/>
            <a:ext cx="11459117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Poor driver wellbeing affects customer service, performance, leads to increased risk of incidents, crashes and a range of operational costs</a:t>
            </a:r>
          </a:p>
          <a:p>
            <a:pPr>
              <a:lnSpc>
                <a:spcPct val="200000"/>
              </a:lnSpc>
            </a:pPr>
            <a:r>
              <a:rPr lang="en-GB" dirty="0"/>
              <a:t>Many common fleet management practices inadvertently impact on driver wellbeing</a:t>
            </a:r>
          </a:p>
          <a:p>
            <a:pPr>
              <a:lnSpc>
                <a:spcPct val="200000"/>
              </a:lnSpc>
            </a:pPr>
            <a:r>
              <a:rPr lang="en-GB" dirty="0"/>
              <a:t>Effective management of driver wellbeing needs a </a:t>
            </a:r>
            <a:r>
              <a:rPr lang="en-GB" i="1" dirty="0"/>
              <a:t>Shared Responsibility </a:t>
            </a:r>
            <a:r>
              <a:rPr lang="en-GB" dirty="0"/>
              <a:t>approach </a:t>
            </a:r>
          </a:p>
          <a:p>
            <a:pPr>
              <a:lnSpc>
                <a:spcPct val="200000"/>
              </a:lnSpc>
            </a:pPr>
            <a:r>
              <a:rPr lang="en-GB" dirty="0"/>
              <a:t>Solutions include identifying the true costs of operational practices, data collection and analysis, effective policies and procedures, training on fatigue, stress and mental wellbeing. </a:t>
            </a:r>
          </a:p>
          <a:p>
            <a:pPr>
              <a:lnSpc>
                <a:spcPct val="200000"/>
              </a:lnSpc>
            </a:pPr>
            <a:r>
              <a:rPr lang="en-GB" dirty="0"/>
              <a:t>A well-designed driver wellbeing programme can not only save money (by reducing operational costs), but also make money (e.g. improved productivity).</a:t>
            </a:r>
          </a:p>
        </p:txBody>
      </p:sp>
    </p:spTree>
    <p:extLst>
      <p:ext uri="{BB962C8B-B14F-4D97-AF65-F5344CB8AC3E}">
        <p14:creationId xmlns:p14="http://schemas.microsoft.com/office/powerpoint/2010/main" val="355402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95"/>
            <a:ext cx="12192000" cy="6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/>
          <a:stretch>
            <a:fillRect/>
          </a:stretch>
        </p:blipFill>
        <p:spPr bwMode="auto">
          <a:xfrm>
            <a:off x="0" y="4732964"/>
            <a:ext cx="12192000" cy="21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495551"/>
            <a:ext cx="12195224" cy="305752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34696"/>
            <a:ext cx="10594848" cy="7608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471134" y="1651187"/>
            <a:ext cx="7264988" cy="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Thank you for your attention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17" y="2664730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Dr Paul Jackson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pjackson@trl.co.uk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+44 [0]1344 770337 | +44 [0]7870 917939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TRL | Crowthorne House | Nine Mile Ride | Wokingham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Berkshire | RG40 3GA | United Kingdom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64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ngram\Desktop\New folder\New folder\white_overla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"/>
            <a:ext cx="12192000" cy="68656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49"/>
            <a:ext cx="1219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3"/>
          <p:cNvSpPr>
            <a:spLocks noGrp="1"/>
          </p:cNvSpPr>
          <p:nvPr>
            <p:ph type="ctrTitle"/>
          </p:nvPr>
        </p:nvSpPr>
        <p:spPr>
          <a:xfrm>
            <a:off x="1621372" y="2867889"/>
            <a:ext cx="7976585" cy="1147763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Pulling it all together: </a:t>
            </a:r>
            <a:br>
              <a:rPr lang="en-GB" b="1" dirty="0"/>
            </a:br>
            <a:r>
              <a:rPr lang="en-GB" b="1" dirty="0"/>
              <a:t>Developing a Driver Wellbeing Programme</a:t>
            </a:r>
            <a:endParaRPr lang="en-GB" dirty="0"/>
          </a:p>
        </p:txBody>
      </p:sp>
      <p:sp>
        <p:nvSpPr>
          <p:cNvPr id="7174" name="Title 3"/>
          <p:cNvSpPr txBox="1">
            <a:spLocks/>
          </p:cNvSpPr>
          <p:nvPr/>
        </p:nvSpPr>
        <p:spPr bwMode="auto">
          <a:xfrm>
            <a:off x="1621365" y="4397275"/>
            <a:ext cx="105706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32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515B5E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 Paul Jackson CPsychol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Head of Impairment Research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3467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051" name="Picture 3" descr="\\trllimited\data\MKT_Press\Brand &amp; company information\Logos\TRL Logos\TRL logo 2017\strapline\White Background\online\trl_logo_original_rgb_large_colou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7" y="1204422"/>
            <a:ext cx="5885844" cy="11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639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8"/>
          <a:stretch/>
        </p:blipFill>
        <p:spPr>
          <a:xfrm>
            <a:off x="-21626" y="-323724"/>
            <a:ext cx="12213625" cy="71817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7" y="1023438"/>
            <a:ext cx="6312164" cy="5533479"/>
          </a:xfrm>
          <a:solidFill>
            <a:srgbClr val="FFFFFF">
              <a:alpha val="54902"/>
            </a:srgbClr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667" dirty="0"/>
              <a:t>Professionalism and responsibilities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Components of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Contributors to poor driver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Costs of not managing wellbeing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Solutions</a:t>
            </a:r>
          </a:p>
          <a:p>
            <a:pPr>
              <a:lnSpc>
                <a:spcPct val="200000"/>
              </a:lnSpc>
            </a:pPr>
            <a:r>
              <a:rPr lang="en-GB" sz="2667" dirty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6312164" cy="82232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3764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6127595" y="3803787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00096" y="5871725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3"/>
            <a:endCxn id="9" idx="1"/>
          </p:cNvCxnSpPr>
          <p:nvPr/>
        </p:nvCxnSpPr>
        <p:spPr>
          <a:xfrm>
            <a:off x="2542474" y="1108788"/>
            <a:ext cx="7054997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74030" y="566096"/>
            <a:ext cx="1868444" cy="1085385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Diet and Hydration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British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Diatetic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Association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4890" y="566096"/>
            <a:ext cx="1868444" cy="10853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Fatigue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Marcus de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Guingand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Pillar of Health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5750" y="566096"/>
            <a:ext cx="1868444" cy="1085385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Life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Brown, CALM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16C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66610" y="566096"/>
            <a:ext cx="1868444" cy="1085385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Resilience &amp; </a:t>
            </a:r>
            <a:r>
              <a:rPr kumimoji="0" lang="en-GB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Mindset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Andy Neale,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NFE Group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97471" y="566096"/>
            <a:ext cx="1868444" cy="1085385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Health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Rebecca Posner, TRL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557" y="5500158"/>
            <a:ext cx="2007219" cy="789879"/>
          </a:xfrm>
          <a:prstGeom prst="roundRect">
            <a:avLst/>
          </a:prstGeom>
          <a:solidFill>
            <a:srgbClr val="FDBBFA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 of good quality food, water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7909" y="5500158"/>
            <a:ext cx="1868444" cy="7898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protect/ maximise sleep opportunities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01429" y="5498779"/>
            <a:ext cx="1868444" cy="745893"/>
          </a:xfrm>
          <a:prstGeom prst="roundRect">
            <a:avLst/>
          </a:prstGeom>
          <a:solidFill>
            <a:srgbClr val="A6FCFE"/>
          </a:solidFill>
          <a:ln>
            <a:solidFill>
              <a:srgbClr val="016C6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16C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operational practices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80873" y="5522150"/>
            <a:ext cx="1868444" cy="745893"/>
          </a:xfrm>
          <a:prstGeom prst="roundRect">
            <a:avLst/>
          </a:prstGeom>
          <a:solidFill>
            <a:srgbClr val="EAFCA8"/>
          </a:solidFill>
          <a:ln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mechanisms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604921" y="5506352"/>
            <a:ext cx="1868444" cy="777488"/>
          </a:xfrm>
          <a:prstGeom prst="roundRect">
            <a:avLst/>
          </a:prstGeom>
          <a:solidFill>
            <a:srgbClr val="CAC6FE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awareness of mental health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98325" y="2096426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Professionalism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98325" y="4028072"/>
            <a:ext cx="1868444" cy="745893"/>
          </a:xfrm>
          <a:prstGeom prst="roundRect">
            <a:avLst/>
          </a:prstGeom>
          <a:solidFill>
            <a:srgbClr val="BFFE9C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responsibility</a:t>
            </a:r>
          </a:p>
        </p:txBody>
      </p:sp>
      <p:cxnSp>
        <p:nvCxnSpPr>
          <p:cNvPr id="22" name="Straight Connector 21"/>
          <p:cNvCxnSpPr>
            <a:stCxn id="20" idx="0"/>
            <a:endCxn id="17" idx="2"/>
          </p:cNvCxnSpPr>
          <p:nvPr/>
        </p:nvCxnSpPr>
        <p:spPr>
          <a:xfrm flipV="1">
            <a:off x="6132547" y="2842319"/>
            <a:ext cx="0" cy="2416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5" idx="2"/>
          </p:cNvCxnSpPr>
          <p:nvPr/>
        </p:nvCxnSpPr>
        <p:spPr>
          <a:xfrm rot="10800000">
            <a:off x="1608252" y="1651482"/>
            <a:ext cx="3590072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9113" y="1666349"/>
            <a:ext cx="1" cy="177565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00834" y="1643357"/>
            <a:ext cx="1" cy="17756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9" idx="2"/>
          </p:cNvCxnSpPr>
          <p:nvPr/>
        </p:nvCxnSpPr>
        <p:spPr>
          <a:xfrm flipV="1">
            <a:off x="8300831" y="1651481"/>
            <a:ext cx="2230863" cy="1805393"/>
          </a:xfrm>
          <a:prstGeom prst="bentConnector2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8251" y="3419014"/>
            <a:ext cx="9916" cy="209601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39112" y="3442005"/>
            <a:ext cx="13019" cy="205815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117679" y="1651481"/>
            <a:ext cx="0" cy="41520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  <a:endCxn id="14" idx="0"/>
          </p:cNvCxnSpPr>
          <p:nvPr/>
        </p:nvCxnSpPr>
        <p:spPr>
          <a:xfrm>
            <a:off x="6132547" y="4773966"/>
            <a:ext cx="3104" cy="72481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0834" y="3427137"/>
            <a:ext cx="14261" cy="208014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531697" y="3412270"/>
            <a:ext cx="7447" cy="207921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66769" y="3471741"/>
            <a:ext cx="1234063" cy="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377088" y="1211226"/>
            <a:ext cx="1246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01355" y="5310782"/>
            <a:ext cx="14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4965" y="0"/>
            <a:ext cx="12192000" cy="347174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Elements of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05" y="3485451"/>
            <a:ext cx="12192004" cy="33725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Formalise in a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 Wellbeing Programme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8325" y="3083927"/>
            <a:ext cx="1868444" cy="745893"/>
          </a:xfrm>
          <a:prstGeom prst="roundRect">
            <a:avLst/>
          </a:prstGeom>
          <a:solidFill>
            <a:schemeClr val="bg1"/>
          </a:solidFill>
          <a:ln>
            <a:solidFill>
              <a:srgbClr val="0B65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B65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Driver as Athlete</a:t>
            </a:r>
          </a:p>
        </p:txBody>
      </p:sp>
    </p:spTree>
    <p:extLst>
      <p:ext uri="{BB962C8B-B14F-4D97-AF65-F5344CB8AC3E}">
        <p14:creationId xmlns:p14="http://schemas.microsoft.com/office/powerpoint/2010/main" val="11390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31" grpId="0"/>
      <p:bldP spid="33" grpId="0" animBg="1"/>
      <p:bldP spid="3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435" y="126772"/>
            <a:ext cx="9289455" cy="822325"/>
          </a:xfrm>
        </p:spPr>
        <p:txBody>
          <a:bodyPr/>
          <a:lstStyle/>
          <a:p>
            <a:r>
              <a:rPr lang="en-GB" dirty="0"/>
              <a:t>How does driving for a living affect wellbeing? </a:t>
            </a:r>
          </a:p>
        </p:txBody>
      </p:sp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2" y="1011189"/>
            <a:ext cx="5494056" cy="4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16101"/>
            <a:ext cx="3216000" cy="74879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support services are available for drivers?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3657600"/>
            <a:ext cx="3216612" cy="74879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opportunities for physical exercise exist?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295" y="1851160"/>
            <a:ext cx="3216000" cy="10770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patterns allow drivers to engage  in social activities?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2945" y="949097"/>
            <a:ext cx="4332051" cy="7487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What impact do drivers’ schedules have on family life?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387" y="1852343"/>
            <a:ext cx="3216000" cy="7487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work practices increase stress and anxiety?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8357" y="3679069"/>
            <a:ext cx="3216000" cy="10770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pay rates / pay structure encourage fatigue?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8357" y="5616103"/>
            <a:ext cx="3216000" cy="7487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Do company 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and individual values align? </a:t>
            </a:r>
          </a:p>
        </p:txBody>
      </p:sp>
    </p:spTree>
    <p:extLst>
      <p:ext uri="{BB962C8B-B14F-4D97-AF65-F5344CB8AC3E}">
        <p14:creationId xmlns:p14="http://schemas.microsoft.com/office/powerpoint/2010/main" val="75917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5009E-6 L 3.61111E-6 0.1392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063343" y="1458728"/>
            <a:ext cx="4065600" cy="5003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4452" y="1060704"/>
            <a:ext cx="11530992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452" y="1067263"/>
            <a:ext cx="115097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Operational, roster and lifestyle contributors combine to increase driver stress, fatigue and affect mental wellbeing</a:t>
            </a:r>
            <a:endParaRPr kumimoji="0" lang="en-GB" sz="1867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2152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1476147"/>
            <a:ext cx="4065600" cy="498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777" y="3833515"/>
            <a:ext cx="3504000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OPERATIONAL CONTRIBUTORS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Customer-driven KPIs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Delivery slots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Unrealistic delivery schedules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Road conditions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Pay rates/structure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Difficult customers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46642" y="3828805"/>
            <a:ext cx="3782301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ROSTER CONTRIBUTORS</a:t>
            </a: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Early starts, late finishes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Sleeping during day = poor sleep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Use of caffeine to stay awake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Long hours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Overtime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Working on rest days etc.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2408" y="3833515"/>
            <a:ext cx="3619592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LIFESTYLE CONTRIBUTORS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Isolation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Diet &amp; Hydration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Work-related health issues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Opportunities for exercise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Sleep disorders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Access to health care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Male bravado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Contributors to driver mental wellbeing issues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6207" y="1673214"/>
            <a:ext cx="1979959" cy="1979959"/>
            <a:chOff x="732886" y="1254910"/>
            <a:chExt cx="1484969" cy="1484969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732886" y="1254910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 rot="16200000">
              <a:off x="769826" y="1293749"/>
              <a:ext cx="1421779" cy="1421779"/>
              <a:chOff x="285750" y="1193762"/>
              <a:chExt cx="1369846" cy="1370007"/>
            </a:xfrm>
          </p:grpSpPr>
          <p:sp>
            <p:nvSpPr>
              <p:cNvPr id="46" name="Block Arc 45"/>
              <p:cNvSpPr/>
              <p:nvPr/>
            </p:nvSpPr>
            <p:spPr>
              <a:xfrm rot="16200000">
                <a:off x="285750" y="1195770"/>
                <a:ext cx="1367999" cy="136800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6200000">
                <a:off x="287596" y="1193762"/>
                <a:ext cx="1367999" cy="136800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50" descr="speed-monitor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80" y="1632373"/>
              <a:ext cx="850669" cy="56491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164261" y="1660851"/>
            <a:ext cx="1979959" cy="1979959"/>
            <a:chOff x="6869570" y="1213577"/>
            <a:chExt cx="1571447" cy="1571447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869570" y="1213577"/>
              <a:ext cx="1571447" cy="15714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10800000">
              <a:off x="6899200" y="1253156"/>
              <a:ext cx="1504577" cy="1504577"/>
              <a:chOff x="5818224" y="1197156"/>
              <a:chExt cx="2680796" cy="2623730"/>
            </a:xfrm>
          </p:grpSpPr>
          <p:sp>
            <p:nvSpPr>
              <p:cNvPr id="43" name="Block Arc 42"/>
              <p:cNvSpPr/>
              <p:nvPr/>
            </p:nvSpPr>
            <p:spPr>
              <a:xfrm>
                <a:off x="5818225" y="1197156"/>
                <a:ext cx="2680795" cy="262373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Block Arc 43"/>
              <p:cNvSpPr/>
              <p:nvPr/>
            </p:nvSpPr>
            <p:spPr>
              <a:xfrm>
                <a:off x="5818224" y="1197156"/>
                <a:ext cx="2680795" cy="262373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089699" y="1663157"/>
            <a:ext cx="1979959" cy="1979959"/>
            <a:chOff x="3817274" y="1247367"/>
            <a:chExt cx="1484969" cy="1484969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817274" y="1247367"/>
              <a:ext cx="1484969" cy="14849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862423" y="1283697"/>
              <a:ext cx="1421779" cy="1421777"/>
              <a:chOff x="5818224" y="1300823"/>
              <a:chExt cx="2680796" cy="2623729"/>
            </a:xfrm>
          </p:grpSpPr>
          <p:sp>
            <p:nvSpPr>
              <p:cNvPr id="49" name="Block Arc 48"/>
              <p:cNvSpPr/>
              <p:nvPr/>
            </p:nvSpPr>
            <p:spPr>
              <a:xfrm>
                <a:off x="5818226" y="1300823"/>
                <a:ext cx="2680794" cy="2623729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Block Arc 49"/>
              <p:cNvSpPr/>
              <p:nvPr/>
            </p:nvSpPr>
            <p:spPr>
              <a:xfrm>
                <a:off x="5818224" y="1300826"/>
                <a:ext cx="2680794" cy="2623726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515B5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67089" b="43412"/>
          <a:stretch/>
        </p:blipFill>
        <p:spPr bwMode="auto">
          <a:xfrm>
            <a:off x="5616679" y="2202237"/>
            <a:ext cx="962144" cy="94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649" y="3020511"/>
            <a:ext cx="230595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nap ITC" panose="04040A07060A02020202" pitchFamily="82" charset="0"/>
                <a:ea typeface="MS PGothic" pitchFamily="34" charset="-128"/>
                <a:cs typeface="Arial" charset="0"/>
              </a:rPr>
              <a:t>Stress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8055" y="3061547"/>
            <a:ext cx="21483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owcard Gothic" panose="04020904020102020604" pitchFamily="82" charset="0"/>
                <a:ea typeface="MS PGothic" pitchFamily="34" charset="-128"/>
                <a:cs typeface="Arial" charset="0"/>
              </a:rPr>
              <a:t>Fatigue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27" y="2296379"/>
            <a:ext cx="2225501" cy="19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6516" y="4202562"/>
            <a:ext cx="24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Extra Bold" panose="02060903040505020403" pitchFamily="18" charset="0"/>
                <a:ea typeface="MS PGothic" pitchFamily="34" charset="-128"/>
                <a:cs typeface="Arial" charset="0"/>
              </a:rPr>
              <a:t>MENTAL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Extra Bold" panose="02060903040505020403" pitchFamily="18" charset="0"/>
                <a:ea typeface="MS PGothic" pitchFamily="34" charset="-128"/>
                <a:cs typeface="Arial" charset="0"/>
              </a:rPr>
              <a:t>WELLBEING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Extra Bold" panose="02060903040505020403" pitchFamily="18" charset="0"/>
                <a:ea typeface="MS PGothic" pitchFamily="34" charset="-128"/>
                <a:cs typeface="Arial" charset="0"/>
              </a:rPr>
              <a:t>ISSUES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75" y="2202238"/>
            <a:ext cx="888339" cy="9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5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1573E-6 L 0.32743 4.51573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1573E-6 L -0.35694 4.5157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6" grpId="0" animBg="1"/>
      <p:bldP spid="26" grpId="1" animBg="1"/>
      <p:bldP spid="56" grpId="0"/>
      <p:bldP spid="56" grpId="1"/>
      <p:bldP spid="57" grpId="0"/>
      <p:bldP spid="57" grpId="1"/>
      <p:bldP spid="58" grpId="0"/>
      <p:bldP spid="58" grpId="1"/>
      <p:bldP spid="6" grpId="0"/>
      <p:bldP spid="6" grpId="1"/>
      <p:bldP spid="6" grpId="2"/>
      <p:bldP spid="30" grpId="0"/>
      <p:bldP spid="30" grpId="1"/>
      <p:bldP spid="30" grpId="2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jackson\AppData\Local\Microsoft\Windows\Temporary Internet Files\Content.IE5\YLW8S3E4\iceberg-333-1024x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44"/>
            <a:ext cx="12192000" cy="69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126772"/>
            <a:ext cx="9904913" cy="822325"/>
          </a:xfrm>
        </p:spPr>
        <p:txBody>
          <a:bodyPr/>
          <a:lstStyle/>
          <a:p>
            <a:r>
              <a:rPr lang="en-GB" dirty="0"/>
              <a:t>Effects of poor wellbeing on driver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068" y="1595549"/>
            <a:ext cx="240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Incidents/Crashes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5051" y="3119578"/>
            <a:ext cx="296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customer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956" y="5184834"/>
            <a:ext cx="22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Insurance claims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5499" y="3808708"/>
            <a:ext cx="241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Fuel consumption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7107" y="4567501"/>
            <a:ext cx="224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Bent metal costs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1787" y="3103352"/>
            <a:ext cx="171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Poor morale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3604" y="4481033"/>
            <a:ext cx="12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Sickness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953" y="5059944"/>
            <a:ext cx="179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Absenteeism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4416" y="3988590"/>
            <a:ext cx="158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4062" y="3578841"/>
            <a:ext cx="111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Anxiety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941" y="5785318"/>
            <a:ext cx="15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reputation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4245" y="3810969"/>
            <a:ext cx="2273443" cy="1241237"/>
          </a:xfrm>
          <a:prstGeom prst="rect">
            <a:avLst/>
          </a:prstGeom>
          <a:solidFill>
            <a:srgbClr val="D9D9D9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Increased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5704" y="5553308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Attrition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6777" y="6034624"/>
            <a:ext cx="117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Training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7421" y="5553308"/>
            <a:ext cx="173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Recruitment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0028" y="5788402"/>
            <a:ext cx="297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Vehicles out of service</a:t>
            </a:r>
          </a:p>
        </p:txBody>
      </p:sp>
    </p:spTree>
    <p:extLst>
      <p:ext uri="{BB962C8B-B14F-4D97-AF65-F5344CB8AC3E}">
        <p14:creationId xmlns:p14="http://schemas.microsoft.com/office/powerpoint/2010/main" val="145822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276699" y="739303"/>
            <a:ext cx="3026211" cy="5622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980456" y="760914"/>
            <a:ext cx="3562603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88456" y="760914"/>
            <a:ext cx="3136616" cy="5600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6" y="74890"/>
            <a:ext cx="10551527" cy="822325"/>
          </a:xfrm>
        </p:spPr>
        <p:txBody>
          <a:bodyPr/>
          <a:lstStyle/>
          <a:p>
            <a:r>
              <a:rPr lang="en-GB" dirty="0"/>
              <a:t>Components of a driver wellbeing programme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406" y="3514928"/>
            <a:ext cx="1133163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9939" y="3013236"/>
            <a:ext cx="1391085" cy="9543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Stakeholder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Engagement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Workshop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2339" y="860647"/>
            <a:ext cx="3444120" cy="2666643"/>
            <a:chOff x="3774254" y="645485"/>
            <a:chExt cx="2583090" cy="1999982"/>
          </a:xfrm>
        </p:grpSpPr>
        <p:sp>
          <p:nvSpPr>
            <p:cNvPr id="68" name="Rectangle 67"/>
            <p:cNvSpPr/>
            <p:nvPr/>
          </p:nvSpPr>
          <p:spPr>
            <a:xfrm>
              <a:off x="3783982" y="953478"/>
              <a:ext cx="2573362" cy="15562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74254" y="645485"/>
              <a:ext cx="258309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2: Development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5070495" y="2509735"/>
              <a:ext cx="168" cy="135732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75109" y="1328556"/>
            <a:ext cx="3164732" cy="379656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5109" y="2461881"/>
            <a:ext cx="3164732" cy="6669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Integration of data streams: quantify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5109" y="1881549"/>
            <a:ext cx="3164732" cy="37965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Development of procedures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823613" y="3696503"/>
            <a:ext cx="1828800" cy="2509328"/>
            <a:chOff x="4367710" y="2772377"/>
            <a:chExt cx="1371600" cy="1881996"/>
          </a:xfrm>
        </p:grpSpPr>
        <p:sp>
          <p:nvSpPr>
            <p:cNvPr id="67" name="Rectangle 66"/>
            <p:cNvSpPr/>
            <p:nvPr/>
          </p:nvSpPr>
          <p:spPr>
            <a:xfrm>
              <a:off x="4367710" y="2772377"/>
              <a:ext cx="1371600" cy="18819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67710" y="4366052"/>
              <a:ext cx="1371600" cy="28474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Training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75160" y="3779965"/>
            <a:ext cx="1554354" cy="379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5160" y="4297715"/>
            <a:ext cx="155435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Transport Office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5159" y="4812100"/>
            <a:ext cx="1554356" cy="379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Drivers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5161" y="5362555"/>
            <a:ext cx="1554356" cy="3796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Families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751548" y="3373170"/>
            <a:ext cx="0" cy="310377"/>
          </a:xfrm>
          <a:prstGeom prst="line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4229" y="860649"/>
            <a:ext cx="2611571" cy="2104631"/>
            <a:chOff x="363172" y="645486"/>
            <a:chExt cx="1958678" cy="1578473"/>
          </a:xfrm>
        </p:grpSpPr>
        <p:sp>
          <p:nvSpPr>
            <p:cNvPr id="87" name="Rectangle 86"/>
            <p:cNvSpPr/>
            <p:nvPr/>
          </p:nvSpPr>
          <p:spPr>
            <a:xfrm>
              <a:off x="363172" y="953263"/>
              <a:ext cx="1958678" cy="12706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172" y="645486"/>
              <a:ext cx="1958678" cy="28474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1: Assessment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0219" y="1354824"/>
            <a:ext cx="2316188" cy="379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19" y="1880681"/>
            <a:ext cx="2316189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Analysis of rosters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220" y="2428600"/>
            <a:ext cx="2249911" cy="379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Surveys/focus groups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58313" y="2965279"/>
            <a:ext cx="0" cy="553371"/>
          </a:xfrm>
          <a:prstGeom prst="line">
            <a:avLst/>
          </a:prstGeom>
          <a:ln w="19050"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096569" y="3998121"/>
            <a:ext cx="1" cy="721832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69383" y="752273"/>
            <a:ext cx="0" cy="5622176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557927" y="760914"/>
            <a:ext cx="12971" cy="5600565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800726" y="860937"/>
            <a:ext cx="2779393" cy="2670684"/>
            <a:chOff x="6600544" y="645702"/>
            <a:chExt cx="2084545" cy="2003013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635607" y="1674866"/>
              <a:ext cx="729" cy="973849"/>
            </a:xfrm>
            <a:prstGeom prst="line">
              <a:avLst/>
            </a:prstGeom>
            <a:ln w="19050"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14809" y="983615"/>
              <a:ext cx="2060552" cy="9136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0544" y="645702"/>
              <a:ext cx="2084545" cy="284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Phase 3: Improvement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97566" y="1405072"/>
            <a:ext cx="2555132" cy="9543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Check compliance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against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Company Standard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3276968" y="747943"/>
            <a:ext cx="0" cy="56221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6699" y="6352587"/>
            <a:ext cx="3026211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1-3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4515" y="6361479"/>
            <a:ext cx="3614485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Months 4-6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942" y="6352587"/>
            <a:ext cx="3143101" cy="420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Month 6 onwards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89939" y="4721045"/>
            <a:ext cx="165160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Implementation 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Plan and Cost Benefit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298" y="5434350"/>
            <a:ext cx="25615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(Baseline)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26668" y="5777814"/>
            <a:ext cx="25615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Measure wellbeing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185322" y="3531620"/>
            <a:ext cx="8125" cy="466501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212300" y="4483814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332904" y="4788939"/>
            <a:ext cx="1778696" cy="6669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Refinement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of system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02384" y="3998122"/>
            <a:ext cx="0" cy="48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35799" y="3791324"/>
            <a:ext cx="1792644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Site Audits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332904" y="4279879"/>
            <a:ext cx="1778696" cy="379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Benchmarking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28238" y="1263517"/>
            <a:ext cx="7951881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Gap analysis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against best practice: what policies and procedures are in place/need to be added?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28238" y="1866847"/>
            <a:ext cx="7951881" cy="913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Scientific analysis of rosters to identify </a:t>
            </a:r>
            <a:r>
              <a:rPr kumimoji="0" lang="en-GB" sz="26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fatigue hotspots</a:t>
            </a:r>
            <a:r>
              <a:rPr kumimoji="0" lang="en-GB" sz="26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: where is fatigue risk elevated?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49916" y="2408082"/>
            <a:ext cx="79302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How do people’s experiences compare with what the science says? </a:t>
            </a:r>
          </a:p>
        </p:txBody>
      </p:sp>
    </p:spTree>
    <p:extLst>
      <p:ext uri="{BB962C8B-B14F-4D97-AF65-F5344CB8AC3E}">
        <p14:creationId xmlns:p14="http://schemas.microsoft.com/office/powerpoint/2010/main" val="34662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113" grpId="0" animBg="1"/>
      <p:bldP spid="10" grpId="0" animBg="1"/>
      <p:bldP spid="6" grpId="0" animBg="1"/>
      <p:bldP spid="17" grpId="0" animBg="1"/>
      <p:bldP spid="21" grpId="0" animBg="1"/>
      <p:bldP spid="18" grpId="0" animBg="1"/>
      <p:bldP spid="19" grpId="0" animBg="1"/>
      <p:bldP spid="20" grpId="0" animBg="1"/>
      <p:bldP spid="22" grpId="0" animBg="1"/>
      <p:bldP spid="4" grpId="0" animBg="1"/>
      <p:bldP spid="8" grpId="0" animBg="1"/>
      <p:bldP spid="9" grpId="0" animBg="1"/>
      <p:bldP spid="14" grpId="0" animBg="1"/>
      <p:bldP spid="5" grpId="0" animBg="1"/>
      <p:bldP spid="42" grpId="0" animBg="1"/>
      <p:bldP spid="43" grpId="0" animBg="1"/>
      <p:bldP spid="91" grpId="0" animBg="1"/>
      <p:bldP spid="11" grpId="0" animBg="1"/>
      <p:bldP spid="54" grpId="0" animBg="1"/>
      <p:bldP spid="52" grpId="0" animBg="1"/>
      <p:bldP spid="15" grpId="0" animBg="1"/>
      <p:bldP spid="55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jackson\AppData\Local\Microsoft\Windows\Temporary Internet Files\Content.IE5\OVR1XESF\Raquer-Heco-toolbox-at-Monapart-Living-op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59">
            <a:off x="3316087" y="0"/>
            <a:ext cx="8057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 rot="21442994">
            <a:off x="4912327" y="1128233"/>
            <a:ext cx="1992352" cy="1858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Roster Analysis Output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788856" y="624765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perspectiveHeroicExtremeRightFacing" fov="4800000">
              <a:rot lat="1080000" lon="20040000" rev="300000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Survey Output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 rot="21061657">
            <a:off x="5664767" y="2666394"/>
            <a:ext cx="1992352" cy="18585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Fatigue Training Scenario</a:t>
            </a: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 rot="21116015">
            <a:off x="7654015" y="1955477"/>
            <a:ext cx="1992352" cy="1858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Compliance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675" y="2561259"/>
            <a:ext cx="3120636" cy="822325"/>
          </a:xfrm>
        </p:spPr>
        <p:txBody>
          <a:bodyPr/>
          <a:lstStyle/>
          <a:p>
            <a:r>
              <a:rPr lang="en-GB" sz="3733" dirty="0"/>
              <a:t>Examples of tools for managing driver wellbeing</a:t>
            </a:r>
          </a:p>
        </p:txBody>
      </p:sp>
      <p:pic>
        <p:nvPicPr>
          <p:cNvPr id="4099" name="Picture 3" descr="C:\Users\pjackson\AppData\Local\Microsoft\Windows\Temporary Internet Files\Content.IE5\9DMGIRPI\button-24836_64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67" y="5670302"/>
            <a:ext cx="515435" cy="5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997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Widescreen</PresentationFormat>
  <Paragraphs>185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Overpass Light</vt:lpstr>
      <vt:lpstr>Rockwell Extra Bold</vt:lpstr>
      <vt:lpstr>Showcard Gothic</vt:lpstr>
      <vt:lpstr>Snap ITC</vt:lpstr>
      <vt:lpstr>Verdana</vt:lpstr>
      <vt:lpstr>Wingdings</vt:lpstr>
      <vt:lpstr>FTA</vt:lpstr>
      <vt:lpstr>blank</vt:lpstr>
      <vt:lpstr>Pulling it all together     </vt:lpstr>
      <vt:lpstr>Pulling it all together:  Developing a Driver Wellbeing Programme</vt:lpstr>
      <vt:lpstr>Overview</vt:lpstr>
      <vt:lpstr>PowerPoint Presentation</vt:lpstr>
      <vt:lpstr>How does driving for a living affect wellbeing? </vt:lpstr>
      <vt:lpstr>Contributors to driver mental wellbeing issues</vt:lpstr>
      <vt:lpstr>Effects of poor wellbeing on driver performance</vt:lpstr>
      <vt:lpstr>Components of a driver wellbeing programme</vt:lpstr>
      <vt:lpstr>Examples of tools for managing driver wellbeing</vt:lpstr>
      <vt:lpstr>PowerPoint Presentation</vt:lpstr>
      <vt:lpstr>Survey results to highlight specific issues</vt:lpstr>
      <vt:lpstr>PowerPoint Presentation</vt:lpstr>
      <vt:lpstr>Checking compliance against company standard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Pulling it all together     </dc:title>
  <dc:creator>Aimee Redmond</dc:creator>
  <cp:lastModifiedBy>Aimee Redmond</cp:lastModifiedBy>
  <cp:revision>1</cp:revision>
  <dcterms:created xsi:type="dcterms:W3CDTF">2019-03-27T13:00:13Z</dcterms:created>
  <dcterms:modified xsi:type="dcterms:W3CDTF">2019-03-27T13:00:25Z</dcterms:modified>
</cp:coreProperties>
</file>