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sldIdLst>
    <p:sldId id="275" r:id="rId3"/>
    <p:sldId id="1254" r:id="rId4"/>
    <p:sldId id="900" r:id="rId5"/>
    <p:sldId id="1255" r:id="rId6"/>
    <p:sldId id="1256" r:id="rId7"/>
    <p:sldId id="897" r:id="rId8"/>
    <p:sldId id="901" r:id="rId9"/>
    <p:sldId id="898" r:id="rId10"/>
    <p:sldId id="1257" r:id="rId11"/>
    <p:sldId id="1258" r:id="rId12"/>
    <p:sldId id="1259" r:id="rId13"/>
    <p:sldId id="1260" r:id="rId14"/>
    <p:sldId id="899" r:id="rId15"/>
    <p:sldId id="1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colourbox.com/image/contour-of-the-van-under-the-white-background-image-1649368" TargetMode="External"/><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colourbox.com/image/contour-of-the-van-under-the-white-background-image-1649368" TargetMode="External"/><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B06E5-B93F-4871-A92B-049FFB8EE322}" type="doc">
      <dgm:prSet loTypeId="urn:microsoft.com/office/officeart/2005/8/layout/vList3" loCatId="list" qsTypeId="urn:microsoft.com/office/officeart/2005/8/quickstyle/simple1" qsCatId="simple" csTypeId="urn:microsoft.com/office/officeart/2005/8/colors/accent1_2" csCatId="accent1" phldr="1"/>
      <dgm:spPr/>
    </dgm:pt>
    <dgm:pt modelId="{AC055007-1F08-4C85-B9B4-7140CE3DAE38}">
      <dgm:prSet phldrT="[Text]"/>
      <dgm:spPr>
        <a:solidFill>
          <a:schemeClr val="accent3"/>
        </a:solidFill>
      </dgm:spPr>
      <dgm:t>
        <a:bodyPr/>
        <a:lstStyle/>
        <a:p>
          <a:r>
            <a:rPr lang="en-GB" dirty="0"/>
            <a:t>13% 43,000</a:t>
          </a:r>
        </a:p>
      </dgm:t>
    </dgm:pt>
    <dgm:pt modelId="{D41631A1-5B0B-476E-A72E-3D8B0085A15E}" type="parTrans" cxnId="{302EA977-5F06-4833-B094-EFCF4612FE17}">
      <dgm:prSet/>
      <dgm:spPr/>
      <dgm:t>
        <a:bodyPr/>
        <a:lstStyle/>
        <a:p>
          <a:endParaRPr lang="en-GB"/>
        </a:p>
      </dgm:t>
    </dgm:pt>
    <dgm:pt modelId="{CA372BD0-93EC-4016-9760-74FF188B6CAC}" type="sibTrans" cxnId="{302EA977-5F06-4833-B094-EFCF4612FE17}">
      <dgm:prSet/>
      <dgm:spPr/>
      <dgm:t>
        <a:bodyPr/>
        <a:lstStyle/>
        <a:p>
          <a:endParaRPr lang="en-GB"/>
        </a:p>
      </dgm:t>
    </dgm:pt>
    <dgm:pt modelId="{E1728C59-6AF6-403D-8234-CEC6603A8601}">
      <dgm:prSet phldrT="[Text]"/>
      <dgm:spPr>
        <a:solidFill>
          <a:schemeClr val="accent3"/>
        </a:solidFill>
      </dgm:spPr>
      <dgm:t>
        <a:bodyPr/>
        <a:lstStyle/>
        <a:p>
          <a:r>
            <a:rPr lang="en-GB" dirty="0"/>
            <a:t>19% 113,000</a:t>
          </a:r>
        </a:p>
      </dgm:t>
    </dgm:pt>
    <dgm:pt modelId="{F0733D0C-6553-4D28-AC99-C615BF615479}" type="parTrans" cxnId="{B63B7656-013C-480F-9056-1E12138E118B}">
      <dgm:prSet/>
      <dgm:spPr/>
      <dgm:t>
        <a:bodyPr/>
        <a:lstStyle/>
        <a:p>
          <a:endParaRPr lang="en-GB"/>
        </a:p>
      </dgm:t>
    </dgm:pt>
    <dgm:pt modelId="{CD5D2FB5-9E2C-4DD6-AC84-D9BF515ED82D}" type="sibTrans" cxnId="{B63B7656-013C-480F-9056-1E12138E118B}">
      <dgm:prSet/>
      <dgm:spPr/>
      <dgm:t>
        <a:bodyPr/>
        <a:lstStyle/>
        <a:p>
          <a:endParaRPr lang="en-GB"/>
        </a:p>
      </dgm:t>
    </dgm:pt>
    <dgm:pt modelId="{BA0A07FF-EDBE-4826-9C41-6E8B56847517}">
      <dgm:prSet phldrT="[Text]"/>
      <dgm:spPr>
        <a:solidFill>
          <a:schemeClr val="accent3"/>
        </a:solidFill>
      </dgm:spPr>
      <dgm:t>
        <a:bodyPr/>
        <a:lstStyle/>
        <a:p>
          <a:r>
            <a:rPr lang="en-GB" dirty="0"/>
            <a:t>11% 29,000</a:t>
          </a:r>
        </a:p>
      </dgm:t>
    </dgm:pt>
    <dgm:pt modelId="{23460285-50E2-48D2-BAD8-DF49D4C49B0C}" type="parTrans" cxnId="{F777B013-B8E9-4A9F-8430-2AC16BA55339}">
      <dgm:prSet/>
      <dgm:spPr/>
      <dgm:t>
        <a:bodyPr/>
        <a:lstStyle/>
        <a:p>
          <a:endParaRPr lang="en-GB"/>
        </a:p>
      </dgm:t>
    </dgm:pt>
    <dgm:pt modelId="{037DEA34-E633-4C21-8FA9-A0CA8D7302C4}" type="sibTrans" cxnId="{F777B013-B8E9-4A9F-8430-2AC16BA55339}">
      <dgm:prSet/>
      <dgm:spPr/>
      <dgm:t>
        <a:bodyPr/>
        <a:lstStyle/>
        <a:p>
          <a:endParaRPr lang="en-GB"/>
        </a:p>
      </dgm:t>
    </dgm:pt>
    <dgm:pt modelId="{C68DEF8F-5F86-4FE7-AA02-A323C1A92CC4}" type="pres">
      <dgm:prSet presAssocID="{1A9B06E5-B93F-4871-A92B-049FFB8EE322}" presName="linearFlow" presStyleCnt="0">
        <dgm:presLayoutVars>
          <dgm:dir/>
          <dgm:resizeHandles val="exact"/>
        </dgm:presLayoutVars>
      </dgm:prSet>
      <dgm:spPr/>
    </dgm:pt>
    <dgm:pt modelId="{2CB0310E-7274-4161-B61A-55660A041B14}" type="pres">
      <dgm:prSet presAssocID="{AC055007-1F08-4C85-B9B4-7140CE3DAE38}" presName="composite" presStyleCnt="0"/>
      <dgm:spPr/>
    </dgm:pt>
    <dgm:pt modelId="{029297E7-2C34-4E9B-B749-450467589CA0}" type="pres">
      <dgm:prSet presAssocID="{AC055007-1F08-4C85-B9B4-7140CE3DAE38}" presName="imgShp" presStyleLbl="fgImgPlace1" presStyleIdx="0" presStyleCnt="3" custScaleX="142531" custScaleY="129667" custLinFactNeighborX="-78362" custLinFactNeighborY="-108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uck"/>
        </a:ext>
      </dgm:extLst>
    </dgm:pt>
    <dgm:pt modelId="{0F4FB22D-ACA3-45B1-9D87-E40BC6B209E2}" type="pres">
      <dgm:prSet presAssocID="{AC055007-1F08-4C85-B9B4-7140CE3DAE38}" presName="txShp" presStyleLbl="node1" presStyleIdx="0" presStyleCnt="3" custScaleX="97731">
        <dgm:presLayoutVars>
          <dgm:bulletEnabled val="1"/>
        </dgm:presLayoutVars>
      </dgm:prSet>
      <dgm:spPr/>
    </dgm:pt>
    <dgm:pt modelId="{1E40D35A-FEA5-4454-8613-7B4A3F2B1442}" type="pres">
      <dgm:prSet presAssocID="{CA372BD0-93EC-4016-9760-74FF188B6CAC}" presName="spacing" presStyleCnt="0"/>
      <dgm:spPr/>
    </dgm:pt>
    <dgm:pt modelId="{F69430B2-9343-41AC-9055-7B2701453A12}" type="pres">
      <dgm:prSet presAssocID="{E1728C59-6AF6-403D-8234-CEC6603A8601}" presName="composite" presStyleCnt="0"/>
      <dgm:spPr/>
    </dgm:pt>
    <dgm:pt modelId="{C931A403-AB89-4765-9372-3F5C07526B3E}" type="pres">
      <dgm:prSet presAssocID="{E1728C59-6AF6-403D-8234-CEC6603A8601}" presName="imgShp" presStyleLbl="fgImgPlace1" presStyleIdx="1" presStyleCnt="3" custScaleX="159092" custScaleY="152273" custLinFactNeighborX="-94254" custLinFactNeighborY="-6491"/>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5DA4ECB6-F73C-4CA6-8552-0A8422858E24}" type="pres">
      <dgm:prSet presAssocID="{E1728C59-6AF6-403D-8234-CEC6603A8601}" presName="txShp" presStyleLbl="node1" presStyleIdx="1" presStyleCnt="3" custLinFactNeighborX="-1707" custLinFactNeighborY="1532">
        <dgm:presLayoutVars>
          <dgm:bulletEnabled val="1"/>
        </dgm:presLayoutVars>
      </dgm:prSet>
      <dgm:spPr/>
    </dgm:pt>
    <dgm:pt modelId="{76C8B93E-ADD8-4414-80F8-49AAE4D8697C}" type="pres">
      <dgm:prSet presAssocID="{CD5D2FB5-9E2C-4DD6-AC84-D9BF515ED82D}" presName="spacing" presStyleCnt="0"/>
      <dgm:spPr/>
    </dgm:pt>
    <dgm:pt modelId="{A94F8F16-2C3D-403D-8090-2D851202C186}" type="pres">
      <dgm:prSet presAssocID="{BA0A07FF-EDBE-4826-9C41-6E8B56847517}" presName="composite" presStyleCnt="0"/>
      <dgm:spPr/>
    </dgm:pt>
    <dgm:pt modelId="{BB8483E9-BBDC-440B-AC3A-093C49CD9466}" type="pres">
      <dgm:prSet presAssocID="{BA0A07FF-EDBE-4826-9C41-6E8B56847517}" presName="imgShp" presStyleLbl="fgImgPlace1" presStyleIdx="2" presStyleCnt="3" custScaleX="148265" custLinFactNeighborX="-79170" custLinFactNeighborY="-140"/>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 r="-1000"/>
          </a:stretch>
        </a:blipFill>
      </dgm:spPr>
    </dgm:pt>
    <dgm:pt modelId="{1E408C05-7015-4582-8101-413E6062ECFC}" type="pres">
      <dgm:prSet presAssocID="{BA0A07FF-EDBE-4826-9C41-6E8B56847517}" presName="txShp" presStyleLbl="node1" presStyleIdx="2" presStyleCnt="3" custLinFactNeighborX="-1280" custLinFactNeighborY="-128">
        <dgm:presLayoutVars>
          <dgm:bulletEnabled val="1"/>
        </dgm:presLayoutVars>
      </dgm:prSet>
      <dgm:spPr/>
    </dgm:pt>
  </dgm:ptLst>
  <dgm:cxnLst>
    <dgm:cxn modelId="{F777B013-B8E9-4A9F-8430-2AC16BA55339}" srcId="{1A9B06E5-B93F-4871-A92B-049FFB8EE322}" destId="{BA0A07FF-EDBE-4826-9C41-6E8B56847517}" srcOrd="2" destOrd="0" parTransId="{23460285-50E2-48D2-BAD8-DF49D4C49B0C}" sibTransId="{037DEA34-E633-4C21-8FA9-A0CA8D7302C4}"/>
    <dgm:cxn modelId="{FAADB53B-51A3-4CDA-A0DD-7435CF837C06}" type="presOf" srcId="{1A9B06E5-B93F-4871-A92B-049FFB8EE322}" destId="{C68DEF8F-5F86-4FE7-AA02-A323C1A92CC4}" srcOrd="0" destOrd="0" presId="urn:microsoft.com/office/officeart/2005/8/layout/vList3"/>
    <dgm:cxn modelId="{B63B7656-013C-480F-9056-1E12138E118B}" srcId="{1A9B06E5-B93F-4871-A92B-049FFB8EE322}" destId="{E1728C59-6AF6-403D-8234-CEC6603A8601}" srcOrd="1" destOrd="0" parTransId="{F0733D0C-6553-4D28-AC99-C615BF615479}" sibTransId="{CD5D2FB5-9E2C-4DD6-AC84-D9BF515ED82D}"/>
    <dgm:cxn modelId="{302EA977-5F06-4833-B094-EFCF4612FE17}" srcId="{1A9B06E5-B93F-4871-A92B-049FFB8EE322}" destId="{AC055007-1F08-4C85-B9B4-7140CE3DAE38}" srcOrd="0" destOrd="0" parTransId="{D41631A1-5B0B-476E-A72E-3D8B0085A15E}" sibTransId="{CA372BD0-93EC-4016-9760-74FF188B6CAC}"/>
    <dgm:cxn modelId="{0B8F488A-1969-469C-B5E4-0A63BCFB0433}" type="presOf" srcId="{AC055007-1F08-4C85-B9B4-7140CE3DAE38}" destId="{0F4FB22D-ACA3-45B1-9D87-E40BC6B209E2}" srcOrd="0" destOrd="0" presId="urn:microsoft.com/office/officeart/2005/8/layout/vList3"/>
    <dgm:cxn modelId="{8ADDFEBD-F63C-46C5-B211-A92C03661FC9}" type="presOf" srcId="{BA0A07FF-EDBE-4826-9C41-6E8B56847517}" destId="{1E408C05-7015-4582-8101-413E6062ECFC}" srcOrd="0" destOrd="0" presId="urn:microsoft.com/office/officeart/2005/8/layout/vList3"/>
    <dgm:cxn modelId="{E75DF5E2-C823-42CB-8E79-793C6E3B7006}" type="presOf" srcId="{E1728C59-6AF6-403D-8234-CEC6603A8601}" destId="{5DA4ECB6-F73C-4CA6-8552-0A8422858E24}" srcOrd="0" destOrd="0" presId="urn:microsoft.com/office/officeart/2005/8/layout/vList3"/>
    <dgm:cxn modelId="{5CC1CBE2-03B3-4365-8FF2-2495B53C3DAE}" type="presParOf" srcId="{C68DEF8F-5F86-4FE7-AA02-A323C1A92CC4}" destId="{2CB0310E-7274-4161-B61A-55660A041B14}" srcOrd="0" destOrd="0" presId="urn:microsoft.com/office/officeart/2005/8/layout/vList3"/>
    <dgm:cxn modelId="{21F1F026-BC05-4277-9A12-F8A737D302E3}" type="presParOf" srcId="{2CB0310E-7274-4161-B61A-55660A041B14}" destId="{029297E7-2C34-4E9B-B749-450467589CA0}" srcOrd="0" destOrd="0" presId="urn:microsoft.com/office/officeart/2005/8/layout/vList3"/>
    <dgm:cxn modelId="{499AFEC9-38BC-4BBB-B2C9-5AEDF5E88A6A}" type="presParOf" srcId="{2CB0310E-7274-4161-B61A-55660A041B14}" destId="{0F4FB22D-ACA3-45B1-9D87-E40BC6B209E2}" srcOrd="1" destOrd="0" presId="urn:microsoft.com/office/officeart/2005/8/layout/vList3"/>
    <dgm:cxn modelId="{0FE3DD3F-6C0B-42C6-825D-0F4AC927D088}" type="presParOf" srcId="{C68DEF8F-5F86-4FE7-AA02-A323C1A92CC4}" destId="{1E40D35A-FEA5-4454-8613-7B4A3F2B1442}" srcOrd="1" destOrd="0" presId="urn:microsoft.com/office/officeart/2005/8/layout/vList3"/>
    <dgm:cxn modelId="{B71F555F-D8E5-4FE4-A754-77F8FCD3E3D2}" type="presParOf" srcId="{C68DEF8F-5F86-4FE7-AA02-A323C1A92CC4}" destId="{F69430B2-9343-41AC-9055-7B2701453A12}" srcOrd="2" destOrd="0" presId="urn:microsoft.com/office/officeart/2005/8/layout/vList3"/>
    <dgm:cxn modelId="{74F829C2-3844-4938-9E03-E760D41863A8}" type="presParOf" srcId="{F69430B2-9343-41AC-9055-7B2701453A12}" destId="{C931A403-AB89-4765-9372-3F5C07526B3E}" srcOrd="0" destOrd="0" presId="urn:microsoft.com/office/officeart/2005/8/layout/vList3"/>
    <dgm:cxn modelId="{26E2CD37-3A58-4456-BDF7-6B6F7CA9185A}" type="presParOf" srcId="{F69430B2-9343-41AC-9055-7B2701453A12}" destId="{5DA4ECB6-F73C-4CA6-8552-0A8422858E24}" srcOrd="1" destOrd="0" presId="urn:microsoft.com/office/officeart/2005/8/layout/vList3"/>
    <dgm:cxn modelId="{AEEB6C42-5C71-4FB5-8D66-7CA5E4FB0A57}" type="presParOf" srcId="{C68DEF8F-5F86-4FE7-AA02-A323C1A92CC4}" destId="{76C8B93E-ADD8-4414-80F8-49AAE4D8697C}" srcOrd="3" destOrd="0" presId="urn:microsoft.com/office/officeart/2005/8/layout/vList3"/>
    <dgm:cxn modelId="{A5DC31DD-7E11-413D-BEFE-16127E17A667}" type="presParOf" srcId="{C68DEF8F-5F86-4FE7-AA02-A323C1A92CC4}" destId="{A94F8F16-2C3D-403D-8090-2D851202C186}" srcOrd="4" destOrd="0" presId="urn:microsoft.com/office/officeart/2005/8/layout/vList3"/>
    <dgm:cxn modelId="{8D050788-0032-4245-B4EF-1B70442F8598}" type="presParOf" srcId="{A94F8F16-2C3D-403D-8090-2D851202C186}" destId="{BB8483E9-BBDC-440B-AC3A-093C49CD9466}" srcOrd="0" destOrd="0" presId="urn:microsoft.com/office/officeart/2005/8/layout/vList3"/>
    <dgm:cxn modelId="{0170DFC3-B11B-4E77-87E7-1D4D9AC6FC65}" type="presParOf" srcId="{A94F8F16-2C3D-403D-8090-2D851202C186}" destId="{1E408C05-7015-4582-8101-413E6062ECF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F6D6F-8E36-475C-8A86-EC205B94A8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029ADE5-235E-44EB-86B3-10C0DBA82FB0}">
      <dgm:prSet phldrT="[Text]" custT="1"/>
      <dgm:spPr>
        <a:xfrm>
          <a:off x="1420"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Settled Status</a:t>
          </a:r>
        </a:p>
      </dgm:t>
    </dgm:pt>
    <dgm:pt modelId="{36D5C130-3D70-4586-B8BD-6286749A8157}" type="parTrans" cxnId="{839E4769-CE4F-438B-B753-3284B999B8E6}">
      <dgm:prSet/>
      <dgm:spPr/>
      <dgm:t>
        <a:bodyPr/>
        <a:lstStyle/>
        <a:p>
          <a:endParaRPr lang="en-GB"/>
        </a:p>
      </dgm:t>
    </dgm:pt>
    <dgm:pt modelId="{A4AAFF09-49C5-4ADA-8013-18A8BA5D0EED}" type="sibTrans" cxnId="{839E4769-CE4F-438B-B753-3284B999B8E6}">
      <dgm:prSet/>
      <dgm:spPr>
        <a:xfrm>
          <a:off x="2056654"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85F6BF16-AB80-4D9B-84FF-D415926DB2AA}">
      <dgm:prSet phldrT="[Text]"/>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5 years or more continuous residency</a:t>
          </a:r>
        </a:p>
      </dgm:t>
    </dgm:pt>
    <dgm:pt modelId="{2B1AEBB5-C9A1-4368-9DDB-CFC56A2F2681}" type="parTrans" cxnId="{6D355A40-3E36-4288-8CC7-835BB35F901F}">
      <dgm:prSet/>
      <dgm:spPr/>
      <dgm:t>
        <a:bodyPr/>
        <a:lstStyle/>
        <a:p>
          <a:endParaRPr lang="en-GB"/>
        </a:p>
      </dgm:t>
    </dgm:pt>
    <dgm:pt modelId="{AEF21002-BC94-4002-B8AF-FF4CB434C02F}" type="sibTrans" cxnId="{6D355A40-3E36-4288-8CC7-835BB35F901F}">
      <dgm:prSet/>
      <dgm:spPr/>
      <dgm:t>
        <a:bodyPr/>
        <a:lstStyle/>
        <a:p>
          <a:endParaRPr lang="en-GB"/>
        </a:p>
      </dgm:t>
    </dgm:pt>
    <dgm:pt modelId="{79510B04-563A-454F-88E2-BF20B9528AAF}">
      <dgm:prSet phldrT="[Text]" custT="1"/>
      <dgm:spPr>
        <a:xfrm>
          <a:off x="2868308"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Pre-Settled Status</a:t>
          </a:r>
        </a:p>
      </dgm:t>
    </dgm:pt>
    <dgm:pt modelId="{F1652581-A0B9-4AA2-881C-40A698D41EE9}" type="parTrans" cxnId="{1BBFD9A2-CBAD-475B-8536-42C157A301C3}">
      <dgm:prSet/>
      <dgm:spPr/>
      <dgm:t>
        <a:bodyPr/>
        <a:lstStyle/>
        <a:p>
          <a:endParaRPr lang="en-GB"/>
        </a:p>
      </dgm:t>
    </dgm:pt>
    <dgm:pt modelId="{8FADA87A-F681-4735-9243-A7E5B8BE71CD}" type="sibTrans" cxnId="{1BBFD9A2-CBAD-475B-8536-42C157A301C3}">
      <dgm:prSet/>
      <dgm:spPr>
        <a:xfrm>
          <a:off x="4923542"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77AC9CBA-7235-40D8-A816-0D4A31C75C08}">
      <dgm:prSet phldrT="[Text]"/>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Under 5 years continuous residency</a:t>
          </a:r>
        </a:p>
      </dgm:t>
    </dgm:pt>
    <dgm:pt modelId="{EE714AAA-55F2-4829-A407-2EB47BC482C1}" type="parTrans" cxnId="{EA44E1F7-79C0-4987-8DFA-CBE472B58480}">
      <dgm:prSet/>
      <dgm:spPr/>
      <dgm:t>
        <a:bodyPr/>
        <a:lstStyle/>
        <a:p>
          <a:endParaRPr lang="en-GB"/>
        </a:p>
      </dgm:t>
    </dgm:pt>
    <dgm:pt modelId="{7ABB8868-4740-43D6-81D8-45F26D6EBFBF}" type="sibTrans" cxnId="{EA44E1F7-79C0-4987-8DFA-CBE472B58480}">
      <dgm:prSet/>
      <dgm:spPr/>
      <dgm:t>
        <a:bodyPr/>
        <a:lstStyle/>
        <a:p>
          <a:endParaRPr lang="en-GB"/>
        </a:p>
      </dgm:t>
    </dgm:pt>
    <dgm:pt modelId="{577A2B41-A6E4-45C3-92FC-0CBF509F5BB2}">
      <dgm:prSet phldrT="[Text]" custT="1"/>
      <dgm:spPr>
        <a:xfrm>
          <a:off x="5735196"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Post 12</a:t>
          </a:r>
          <a:r>
            <a:rPr lang="en-GB" sz="2000" b="1" baseline="30000" dirty="0">
              <a:solidFill>
                <a:sysClr val="window" lastClr="FFFFFF"/>
              </a:solidFill>
              <a:latin typeface="Calibri" panose="020F0502020204030204"/>
              <a:ea typeface="+mn-ea"/>
              <a:cs typeface="+mn-cs"/>
            </a:rPr>
            <a:t>th</a:t>
          </a:r>
          <a:r>
            <a:rPr lang="en-GB" sz="2000" b="1" dirty="0">
              <a:solidFill>
                <a:sysClr val="window" lastClr="FFFFFF"/>
              </a:solidFill>
              <a:latin typeface="Calibri" panose="020F0502020204030204"/>
              <a:ea typeface="+mn-ea"/>
              <a:cs typeface="+mn-cs"/>
            </a:rPr>
            <a:t> April 2019</a:t>
          </a:r>
        </a:p>
      </dgm:t>
    </dgm:pt>
    <dgm:pt modelId="{EADC2875-2518-4F5A-A311-0994B58F4B6B}" type="parTrans" cxnId="{975DFF3A-0CC1-4454-BCF2-E430BC3561D4}">
      <dgm:prSet/>
      <dgm:spPr/>
      <dgm:t>
        <a:bodyPr/>
        <a:lstStyle/>
        <a:p>
          <a:endParaRPr lang="en-GB"/>
        </a:p>
      </dgm:t>
    </dgm:pt>
    <dgm:pt modelId="{807E7C9C-D987-4B17-A54E-4BE9D4236900}" type="sibTrans" cxnId="{975DFF3A-0CC1-4454-BCF2-E430BC3561D4}">
      <dgm:prSet/>
      <dgm:spPr>
        <a:xfrm>
          <a:off x="7790430"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6077A29F-EA4A-4D6C-8484-1F90A29E0586}">
      <dgm:prSet phldrT="[Text]"/>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Free movement will continue throughout the transition period - 31/12/20</a:t>
          </a:r>
        </a:p>
      </dgm:t>
    </dgm:pt>
    <dgm:pt modelId="{2680C8B3-A917-4A88-B9F0-C34F24FECEB7}" type="parTrans" cxnId="{1ABDAB24-FED1-4DDF-8FCA-B55E3893C617}">
      <dgm:prSet/>
      <dgm:spPr/>
      <dgm:t>
        <a:bodyPr/>
        <a:lstStyle/>
        <a:p>
          <a:endParaRPr lang="en-GB"/>
        </a:p>
      </dgm:t>
    </dgm:pt>
    <dgm:pt modelId="{7D589EAC-68F3-49F9-BB5B-E714EDBEF180}" type="sibTrans" cxnId="{1ABDAB24-FED1-4DDF-8FCA-B55E3893C617}">
      <dgm:prSet/>
      <dgm:spPr/>
      <dgm:t>
        <a:bodyPr/>
        <a:lstStyle/>
        <a:p>
          <a:endParaRPr lang="en-GB"/>
        </a:p>
      </dgm:t>
    </dgm:pt>
    <dgm:pt modelId="{0CB33F5F-317F-49A4-AB9E-17E29E5E3A9C}">
      <dgm:prSet phldrT="[Text]"/>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Applications open fully from March 2019</a:t>
          </a:r>
        </a:p>
      </dgm:t>
    </dgm:pt>
    <dgm:pt modelId="{51E782E4-6161-4E71-A3D4-E59F11674799}" type="parTrans" cxnId="{7C9909E3-0AE9-45BC-A6FA-D2E2D90E7E2E}">
      <dgm:prSet/>
      <dgm:spPr/>
      <dgm:t>
        <a:bodyPr/>
        <a:lstStyle/>
        <a:p>
          <a:endParaRPr lang="en-GB"/>
        </a:p>
      </dgm:t>
    </dgm:pt>
    <dgm:pt modelId="{9E971DE9-98F3-4976-A8C1-22E870629390}" type="sibTrans" cxnId="{7C9909E3-0AE9-45BC-A6FA-D2E2D90E7E2E}">
      <dgm:prSet/>
      <dgm:spPr/>
      <dgm:t>
        <a:bodyPr/>
        <a:lstStyle/>
        <a:p>
          <a:endParaRPr lang="en-GB"/>
        </a:p>
      </dgm:t>
    </dgm:pt>
    <dgm:pt modelId="{F7F7B97E-4F74-4405-B26F-7AC704FBCF99}">
      <dgm:prSet phldrT="[Text]"/>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a:solidFill>
                <a:sysClr val="windowText" lastClr="000000">
                  <a:hueOff val="0"/>
                  <a:satOff val="0"/>
                  <a:lumOff val="0"/>
                  <a:alphaOff val="0"/>
                </a:sysClr>
              </a:solidFill>
              <a:latin typeface="Calibri" panose="020F0502020204030204"/>
              <a:ea typeface="+mn-ea"/>
              <a:cs typeface="+mn-cs"/>
            </a:rPr>
            <a:t>Apply for pre-settled status until 5 years completed</a:t>
          </a:r>
        </a:p>
      </dgm:t>
    </dgm:pt>
    <dgm:pt modelId="{68F4422D-0B2B-4564-A357-295F2FE53C69}" type="parTrans" cxnId="{0345E14E-0D64-489A-A7A8-7DB6417FB1D9}">
      <dgm:prSet/>
      <dgm:spPr/>
      <dgm:t>
        <a:bodyPr/>
        <a:lstStyle/>
        <a:p>
          <a:endParaRPr lang="en-GB"/>
        </a:p>
      </dgm:t>
    </dgm:pt>
    <dgm:pt modelId="{68365E54-AD8F-4E67-A3FA-E6D342A8C42A}" type="sibTrans" cxnId="{0345E14E-0D64-489A-A7A8-7DB6417FB1D9}">
      <dgm:prSet/>
      <dgm:spPr/>
      <dgm:t>
        <a:bodyPr/>
        <a:lstStyle/>
        <a:p>
          <a:endParaRPr lang="en-GB"/>
        </a:p>
      </dgm:t>
    </dgm:pt>
    <dgm:pt modelId="{CBED1F84-020B-4F5E-B3A4-B27298D35EDB}">
      <dgm:prSet phldrT="[Text]"/>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Applications can be made during this time for Pre-Settled Status</a:t>
          </a:r>
        </a:p>
      </dgm:t>
    </dgm:pt>
    <dgm:pt modelId="{E884CDFB-F271-4960-B6BD-C21FEB54FD72}" type="parTrans" cxnId="{6E41A25F-57E0-4CAA-BDBC-7C28D10B1CE1}">
      <dgm:prSet/>
      <dgm:spPr/>
      <dgm:t>
        <a:bodyPr/>
        <a:lstStyle/>
        <a:p>
          <a:endParaRPr lang="en-GB"/>
        </a:p>
      </dgm:t>
    </dgm:pt>
    <dgm:pt modelId="{E4BD3D97-36C1-4922-98DD-331D9DEFF252}" type="sibTrans" cxnId="{6E41A25F-57E0-4CAA-BDBC-7C28D10B1CE1}">
      <dgm:prSet/>
      <dgm:spPr/>
      <dgm:t>
        <a:bodyPr/>
        <a:lstStyle/>
        <a:p>
          <a:endParaRPr lang="en-GB"/>
        </a:p>
      </dgm:t>
    </dgm:pt>
    <dgm:pt modelId="{444273F8-0DB0-41F3-8874-7AED7A53F1AE}">
      <dgm:prSet custT="1"/>
      <dgm:spPr>
        <a:xfrm>
          <a:off x="8602084"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Irish citizens	</a:t>
          </a:r>
        </a:p>
      </dgm:t>
    </dgm:pt>
    <dgm:pt modelId="{7B86390C-21FA-4C88-923C-7F8005B7383C}" type="parTrans" cxnId="{DE33CA70-3372-41FB-9D53-0D18866FFEA1}">
      <dgm:prSet/>
      <dgm:spPr/>
      <dgm:t>
        <a:bodyPr/>
        <a:lstStyle/>
        <a:p>
          <a:endParaRPr lang="en-GB"/>
        </a:p>
      </dgm:t>
    </dgm:pt>
    <dgm:pt modelId="{C203D076-D81D-4AEB-A6B5-9D67EF6E8EA4}" type="sibTrans" cxnId="{DE33CA70-3372-41FB-9D53-0D18866FFEA1}">
      <dgm:prSet/>
      <dgm:spPr/>
      <dgm:t>
        <a:bodyPr/>
        <a:lstStyle/>
        <a:p>
          <a:endParaRPr lang="en-GB"/>
        </a:p>
      </dgm:t>
    </dgm:pt>
    <dgm:pt modelId="{1E221EFC-51E1-4172-B210-70D0D08C8579}">
      <dgm:prSet/>
      <dgm:spPr>
        <a:xfrm>
          <a:off x="8967622"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Irish citizens can continue to work and live in UK as part of </a:t>
          </a:r>
          <a:r>
            <a:rPr lang="en-GB">
              <a:solidFill>
                <a:sysClr val="windowText" lastClr="000000">
                  <a:hueOff val="0"/>
                  <a:satOff val="0"/>
                  <a:lumOff val="0"/>
                  <a:alphaOff val="0"/>
                </a:sysClr>
              </a:solidFill>
              <a:latin typeface="Calibri" panose="020F0502020204030204"/>
              <a:ea typeface="+mn-ea"/>
              <a:cs typeface="+mn-cs"/>
            </a:rPr>
            <a:t>the Common Travel Area</a:t>
          </a:r>
          <a:endParaRPr lang="en-GB" dirty="0">
            <a:solidFill>
              <a:sysClr val="windowText" lastClr="000000">
                <a:hueOff val="0"/>
                <a:satOff val="0"/>
                <a:lumOff val="0"/>
                <a:alphaOff val="0"/>
              </a:sysClr>
            </a:solidFill>
            <a:latin typeface="Calibri" panose="020F0502020204030204"/>
            <a:ea typeface="+mn-ea"/>
            <a:cs typeface="+mn-cs"/>
          </a:endParaRPr>
        </a:p>
      </dgm:t>
    </dgm:pt>
    <dgm:pt modelId="{1903F9E3-A415-4175-9E44-8C81C6AF131C}" type="parTrans" cxnId="{DEE6A277-E439-412B-A32F-0CA3030FE7C1}">
      <dgm:prSet/>
      <dgm:spPr/>
      <dgm:t>
        <a:bodyPr/>
        <a:lstStyle/>
        <a:p>
          <a:endParaRPr lang="en-GB"/>
        </a:p>
      </dgm:t>
    </dgm:pt>
    <dgm:pt modelId="{2E357244-1C6D-464E-8E16-7A6CE82C0904}" type="sibTrans" cxnId="{DEE6A277-E439-412B-A32F-0CA3030FE7C1}">
      <dgm:prSet/>
      <dgm:spPr/>
      <dgm:t>
        <a:bodyPr/>
        <a:lstStyle/>
        <a:p>
          <a:endParaRPr lang="en-GB"/>
        </a:p>
      </dgm:t>
    </dgm:pt>
    <dgm:pt modelId="{D69C8F87-02CD-4140-9E88-1F3DEDFB5503}" type="pres">
      <dgm:prSet presAssocID="{3A8F6D6F-8E36-475C-8A86-EC205B94A845}" presName="linearFlow" presStyleCnt="0">
        <dgm:presLayoutVars>
          <dgm:dir/>
          <dgm:animLvl val="lvl"/>
          <dgm:resizeHandles val="exact"/>
        </dgm:presLayoutVars>
      </dgm:prSet>
      <dgm:spPr/>
    </dgm:pt>
    <dgm:pt modelId="{621BBE5A-39F8-4A79-8ABB-7076A197535D}" type="pres">
      <dgm:prSet presAssocID="{6029ADE5-235E-44EB-86B3-10C0DBA82FB0}" presName="composite" presStyleCnt="0"/>
      <dgm:spPr/>
    </dgm:pt>
    <dgm:pt modelId="{62FE62A2-8712-4DD5-98D2-87A11774EC27}" type="pres">
      <dgm:prSet presAssocID="{6029ADE5-235E-44EB-86B3-10C0DBA82FB0}" presName="parTx" presStyleLbl="node1" presStyleIdx="0" presStyleCnt="4">
        <dgm:presLayoutVars>
          <dgm:chMax val="0"/>
          <dgm:chPref val="0"/>
          <dgm:bulletEnabled val="1"/>
        </dgm:presLayoutVars>
      </dgm:prSet>
      <dgm:spPr/>
    </dgm:pt>
    <dgm:pt modelId="{9EA2B704-691D-4B0D-80A8-56F20D575BE5}" type="pres">
      <dgm:prSet presAssocID="{6029ADE5-235E-44EB-86B3-10C0DBA82FB0}" presName="parSh" presStyleLbl="node1" presStyleIdx="0" presStyleCnt="4"/>
      <dgm:spPr/>
    </dgm:pt>
    <dgm:pt modelId="{927987CA-08C3-4B29-9BA7-66E6E95ABA97}" type="pres">
      <dgm:prSet presAssocID="{6029ADE5-235E-44EB-86B3-10C0DBA82FB0}" presName="desTx" presStyleLbl="fgAcc1" presStyleIdx="0" presStyleCnt="4" custScaleY="90076">
        <dgm:presLayoutVars>
          <dgm:bulletEnabled val="1"/>
        </dgm:presLayoutVars>
      </dgm:prSet>
      <dgm:spPr/>
    </dgm:pt>
    <dgm:pt modelId="{27D4D92F-2725-455C-A319-27AD1B0DA5F7}" type="pres">
      <dgm:prSet presAssocID="{A4AAFF09-49C5-4ADA-8013-18A8BA5D0EED}" presName="sibTrans" presStyleLbl="sibTrans2D1" presStyleIdx="0" presStyleCnt="3"/>
      <dgm:spPr/>
    </dgm:pt>
    <dgm:pt modelId="{E3352E73-02A0-4048-95F3-5C61F7B7C3CA}" type="pres">
      <dgm:prSet presAssocID="{A4AAFF09-49C5-4ADA-8013-18A8BA5D0EED}" presName="connTx" presStyleLbl="sibTrans2D1" presStyleIdx="0" presStyleCnt="3"/>
      <dgm:spPr/>
    </dgm:pt>
    <dgm:pt modelId="{F6ED71A4-C3F9-4AA9-AFD6-B387FAAB13D0}" type="pres">
      <dgm:prSet presAssocID="{79510B04-563A-454F-88E2-BF20B9528AAF}" presName="composite" presStyleCnt="0"/>
      <dgm:spPr/>
    </dgm:pt>
    <dgm:pt modelId="{6DAED625-69D7-4398-8FD8-FE9FBD68287E}" type="pres">
      <dgm:prSet presAssocID="{79510B04-563A-454F-88E2-BF20B9528AAF}" presName="parTx" presStyleLbl="node1" presStyleIdx="0" presStyleCnt="4">
        <dgm:presLayoutVars>
          <dgm:chMax val="0"/>
          <dgm:chPref val="0"/>
          <dgm:bulletEnabled val="1"/>
        </dgm:presLayoutVars>
      </dgm:prSet>
      <dgm:spPr/>
    </dgm:pt>
    <dgm:pt modelId="{084ACC3F-2FD5-48EC-AA31-21492AC48622}" type="pres">
      <dgm:prSet presAssocID="{79510B04-563A-454F-88E2-BF20B9528AAF}" presName="parSh" presStyleLbl="node1" presStyleIdx="1" presStyleCnt="4"/>
      <dgm:spPr/>
    </dgm:pt>
    <dgm:pt modelId="{882A108A-73EB-4174-839C-EF76132A0344}" type="pres">
      <dgm:prSet presAssocID="{79510B04-563A-454F-88E2-BF20B9528AAF}" presName="desTx" presStyleLbl="fgAcc1" presStyleIdx="1" presStyleCnt="4" custScaleY="92981">
        <dgm:presLayoutVars>
          <dgm:bulletEnabled val="1"/>
        </dgm:presLayoutVars>
      </dgm:prSet>
      <dgm:spPr/>
    </dgm:pt>
    <dgm:pt modelId="{CA2C3196-033E-494A-A8AA-24023D8DD778}" type="pres">
      <dgm:prSet presAssocID="{8FADA87A-F681-4735-9243-A7E5B8BE71CD}" presName="sibTrans" presStyleLbl="sibTrans2D1" presStyleIdx="1" presStyleCnt="3"/>
      <dgm:spPr/>
    </dgm:pt>
    <dgm:pt modelId="{D4963F2A-E02C-496B-BC38-7B9A12738245}" type="pres">
      <dgm:prSet presAssocID="{8FADA87A-F681-4735-9243-A7E5B8BE71CD}" presName="connTx" presStyleLbl="sibTrans2D1" presStyleIdx="1" presStyleCnt="3"/>
      <dgm:spPr/>
    </dgm:pt>
    <dgm:pt modelId="{52E8D78D-671E-44E3-9C9B-E42C04380E80}" type="pres">
      <dgm:prSet presAssocID="{577A2B41-A6E4-45C3-92FC-0CBF509F5BB2}" presName="composite" presStyleCnt="0"/>
      <dgm:spPr/>
    </dgm:pt>
    <dgm:pt modelId="{BF7C4978-18A4-450C-9F9E-33CFC232695E}" type="pres">
      <dgm:prSet presAssocID="{577A2B41-A6E4-45C3-92FC-0CBF509F5BB2}" presName="parTx" presStyleLbl="node1" presStyleIdx="1" presStyleCnt="4">
        <dgm:presLayoutVars>
          <dgm:chMax val="0"/>
          <dgm:chPref val="0"/>
          <dgm:bulletEnabled val="1"/>
        </dgm:presLayoutVars>
      </dgm:prSet>
      <dgm:spPr/>
    </dgm:pt>
    <dgm:pt modelId="{7581C031-443C-4FE4-B8C3-E35CE9AD8DCB}" type="pres">
      <dgm:prSet presAssocID="{577A2B41-A6E4-45C3-92FC-0CBF509F5BB2}" presName="parSh" presStyleLbl="node1" presStyleIdx="2" presStyleCnt="4"/>
      <dgm:spPr/>
    </dgm:pt>
    <dgm:pt modelId="{B6369E1E-C60D-40DB-8739-9D59E6861D17}" type="pres">
      <dgm:prSet presAssocID="{577A2B41-A6E4-45C3-92FC-0CBF509F5BB2}" presName="desTx" presStyleLbl="fgAcc1" presStyleIdx="2" presStyleCnt="4" custScaleY="93804">
        <dgm:presLayoutVars>
          <dgm:bulletEnabled val="1"/>
        </dgm:presLayoutVars>
      </dgm:prSet>
      <dgm:spPr/>
    </dgm:pt>
    <dgm:pt modelId="{822FF284-900D-4272-A5AA-324E30090081}" type="pres">
      <dgm:prSet presAssocID="{807E7C9C-D987-4B17-A54E-4BE9D4236900}" presName="sibTrans" presStyleLbl="sibTrans2D1" presStyleIdx="2" presStyleCnt="3"/>
      <dgm:spPr/>
    </dgm:pt>
    <dgm:pt modelId="{AD3ED1D8-716B-4E25-A819-DFB727C1A790}" type="pres">
      <dgm:prSet presAssocID="{807E7C9C-D987-4B17-A54E-4BE9D4236900}" presName="connTx" presStyleLbl="sibTrans2D1" presStyleIdx="2" presStyleCnt="3"/>
      <dgm:spPr/>
    </dgm:pt>
    <dgm:pt modelId="{7EA0F49E-C659-44A3-9E8A-E5E14C4C356E}" type="pres">
      <dgm:prSet presAssocID="{444273F8-0DB0-41F3-8874-7AED7A53F1AE}" presName="composite" presStyleCnt="0"/>
      <dgm:spPr/>
    </dgm:pt>
    <dgm:pt modelId="{9E8E9FB1-E0A5-4073-A05B-8225E7F2C71C}" type="pres">
      <dgm:prSet presAssocID="{444273F8-0DB0-41F3-8874-7AED7A53F1AE}" presName="parTx" presStyleLbl="node1" presStyleIdx="2" presStyleCnt="4">
        <dgm:presLayoutVars>
          <dgm:chMax val="0"/>
          <dgm:chPref val="0"/>
          <dgm:bulletEnabled val="1"/>
        </dgm:presLayoutVars>
      </dgm:prSet>
      <dgm:spPr/>
    </dgm:pt>
    <dgm:pt modelId="{3E044F14-810B-4E6F-A120-B33F2A1CA6D7}" type="pres">
      <dgm:prSet presAssocID="{444273F8-0DB0-41F3-8874-7AED7A53F1AE}" presName="parSh" presStyleLbl="node1" presStyleIdx="3" presStyleCnt="4"/>
      <dgm:spPr/>
    </dgm:pt>
    <dgm:pt modelId="{F8FF03DC-0C80-4668-A0F9-6E86E1DEB72E}" type="pres">
      <dgm:prSet presAssocID="{444273F8-0DB0-41F3-8874-7AED7A53F1AE}" presName="desTx" presStyleLbl="fgAcc1" presStyleIdx="3" presStyleCnt="4" custScaleY="90900">
        <dgm:presLayoutVars>
          <dgm:bulletEnabled val="1"/>
        </dgm:presLayoutVars>
      </dgm:prSet>
      <dgm:spPr/>
    </dgm:pt>
  </dgm:ptLst>
  <dgm:cxnLst>
    <dgm:cxn modelId="{C07A2806-2E5E-4FD6-8171-995FF43016F6}" type="presOf" srcId="{444273F8-0DB0-41F3-8874-7AED7A53F1AE}" destId="{9E8E9FB1-E0A5-4073-A05B-8225E7F2C71C}" srcOrd="0" destOrd="0" presId="urn:microsoft.com/office/officeart/2005/8/layout/process3"/>
    <dgm:cxn modelId="{C5498F0D-49B7-42CE-A723-39F5CCE2CF10}" type="presOf" srcId="{A4AAFF09-49C5-4ADA-8013-18A8BA5D0EED}" destId="{E3352E73-02A0-4048-95F3-5C61F7B7C3CA}" srcOrd="1" destOrd="0" presId="urn:microsoft.com/office/officeart/2005/8/layout/process3"/>
    <dgm:cxn modelId="{B56D0E1D-E140-45F5-99B3-7D778FB480B5}" type="presOf" srcId="{807E7C9C-D987-4B17-A54E-4BE9D4236900}" destId="{822FF284-900D-4272-A5AA-324E30090081}" srcOrd="0" destOrd="0" presId="urn:microsoft.com/office/officeart/2005/8/layout/process3"/>
    <dgm:cxn modelId="{1ABDAB24-FED1-4DDF-8FCA-B55E3893C617}" srcId="{577A2B41-A6E4-45C3-92FC-0CBF509F5BB2}" destId="{6077A29F-EA4A-4D6C-8484-1F90A29E0586}" srcOrd="0" destOrd="0" parTransId="{2680C8B3-A917-4A88-B9F0-C34F24FECEB7}" sibTransId="{7D589EAC-68F3-49F9-BB5B-E714EDBEF180}"/>
    <dgm:cxn modelId="{88A2DA26-9B91-48FB-8234-BF7B4D24B5FC}" type="presOf" srcId="{807E7C9C-D987-4B17-A54E-4BE9D4236900}" destId="{AD3ED1D8-716B-4E25-A819-DFB727C1A790}" srcOrd="1" destOrd="0" presId="urn:microsoft.com/office/officeart/2005/8/layout/process3"/>
    <dgm:cxn modelId="{D52D6237-8685-4D70-9458-E21BAE1ED6C4}" type="presOf" srcId="{79510B04-563A-454F-88E2-BF20B9528AAF}" destId="{084ACC3F-2FD5-48EC-AA31-21492AC48622}" srcOrd="1" destOrd="0" presId="urn:microsoft.com/office/officeart/2005/8/layout/process3"/>
    <dgm:cxn modelId="{975DFF3A-0CC1-4454-BCF2-E430BC3561D4}" srcId="{3A8F6D6F-8E36-475C-8A86-EC205B94A845}" destId="{577A2B41-A6E4-45C3-92FC-0CBF509F5BB2}" srcOrd="2" destOrd="0" parTransId="{EADC2875-2518-4F5A-A311-0994B58F4B6B}" sibTransId="{807E7C9C-D987-4B17-A54E-4BE9D4236900}"/>
    <dgm:cxn modelId="{6D355A40-3E36-4288-8CC7-835BB35F901F}" srcId="{6029ADE5-235E-44EB-86B3-10C0DBA82FB0}" destId="{85F6BF16-AB80-4D9B-84FF-D415926DB2AA}" srcOrd="0" destOrd="0" parTransId="{2B1AEBB5-C9A1-4368-9DDB-CFC56A2F2681}" sibTransId="{AEF21002-BC94-4002-B8AF-FF4CB434C02F}"/>
    <dgm:cxn modelId="{6E41A25F-57E0-4CAA-BDBC-7C28D10B1CE1}" srcId="{577A2B41-A6E4-45C3-92FC-0CBF509F5BB2}" destId="{CBED1F84-020B-4F5E-B3A4-B27298D35EDB}" srcOrd="1" destOrd="0" parTransId="{E884CDFB-F271-4960-B6BD-C21FEB54FD72}" sibTransId="{E4BD3D97-36C1-4922-98DD-331D9DEFF252}"/>
    <dgm:cxn modelId="{3E302642-A0AC-4F64-BC0F-54A0424AE831}" type="presOf" srcId="{CBED1F84-020B-4F5E-B3A4-B27298D35EDB}" destId="{B6369E1E-C60D-40DB-8739-9D59E6861D17}" srcOrd="0" destOrd="1" presId="urn:microsoft.com/office/officeart/2005/8/layout/process3"/>
    <dgm:cxn modelId="{2DAA7265-62CC-4D01-A472-7E4EC4AB84F3}" type="presOf" srcId="{444273F8-0DB0-41F3-8874-7AED7A53F1AE}" destId="{3E044F14-810B-4E6F-A120-B33F2A1CA6D7}" srcOrd="1" destOrd="0" presId="urn:microsoft.com/office/officeart/2005/8/layout/process3"/>
    <dgm:cxn modelId="{839E4769-CE4F-438B-B753-3284B999B8E6}" srcId="{3A8F6D6F-8E36-475C-8A86-EC205B94A845}" destId="{6029ADE5-235E-44EB-86B3-10C0DBA82FB0}" srcOrd="0" destOrd="0" parTransId="{36D5C130-3D70-4586-B8BD-6286749A8157}" sibTransId="{A4AAFF09-49C5-4ADA-8013-18A8BA5D0EED}"/>
    <dgm:cxn modelId="{0345E14E-0D64-489A-A7A8-7DB6417FB1D9}" srcId="{79510B04-563A-454F-88E2-BF20B9528AAF}" destId="{F7F7B97E-4F74-4405-B26F-7AC704FBCF99}" srcOrd="1" destOrd="0" parTransId="{68F4422D-0B2B-4564-A357-295F2FE53C69}" sibTransId="{68365E54-AD8F-4E67-A3FA-E6D342A8C42A}"/>
    <dgm:cxn modelId="{DE33CA70-3372-41FB-9D53-0D18866FFEA1}" srcId="{3A8F6D6F-8E36-475C-8A86-EC205B94A845}" destId="{444273F8-0DB0-41F3-8874-7AED7A53F1AE}" srcOrd="3" destOrd="0" parTransId="{7B86390C-21FA-4C88-923C-7F8005B7383C}" sibTransId="{C203D076-D81D-4AEB-A6B5-9D67EF6E8EA4}"/>
    <dgm:cxn modelId="{538EFA72-EA9B-4172-BD2E-B57FDE988163}" type="presOf" srcId="{0CB33F5F-317F-49A4-AB9E-17E29E5E3A9C}" destId="{927987CA-08C3-4B29-9BA7-66E6E95ABA97}" srcOrd="0" destOrd="1" presId="urn:microsoft.com/office/officeart/2005/8/layout/process3"/>
    <dgm:cxn modelId="{3EBD3D76-A011-426D-AF6E-3E3579DC2292}" type="presOf" srcId="{577A2B41-A6E4-45C3-92FC-0CBF509F5BB2}" destId="{7581C031-443C-4FE4-B8C3-E35CE9AD8DCB}" srcOrd="1" destOrd="0" presId="urn:microsoft.com/office/officeart/2005/8/layout/process3"/>
    <dgm:cxn modelId="{DEE6A277-E439-412B-A32F-0CA3030FE7C1}" srcId="{444273F8-0DB0-41F3-8874-7AED7A53F1AE}" destId="{1E221EFC-51E1-4172-B210-70D0D08C8579}" srcOrd="0" destOrd="0" parTransId="{1903F9E3-A415-4175-9E44-8C81C6AF131C}" sibTransId="{2E357244-1C6D-464E-8E16-7A6CE82C0904}"/>
    <dgm:cxn modelId="{A235F892-3173-4A47-8C0C-E1DCDA194FA8}" type="presOf" srcId="{F7F7B97E-4F74-4405-B26F-7AC704FBCF99}" destId="{882A108A-73EB-4174-839C-EF76132A0344}" srcOrd="0" destOrd="1" presId="urn:microsoft.com/office/officeart/2005/8/layout/process3"/>
    <dgm:cxn modelId="{F13A7B97-12BB-43D0-ADF8-248E111C6ED8}" type="presOf" srcId="{1E221EFC-51E1-4172-B210-70D0D08C8579}" destId="{F8FF03DC-0C80-4668-A0F9-6E86E1DEB72E}" srcOrd="0" destOrd="0" presId="urn:microsoft.com/office/officeart/2005/8/layout/process3"/>
    <dgm:cxn modelId="{B62A14A0-E564-46F9-93D1-2FBE01EA5B7C}" type="presOf" srcId="{A4AAFF09-49C5-4ADA-8013-18A8BA5D0EED}" destId="{27D4D92F-2725-455C-A319-27AD1B0DA5F7}" srcOrd="0" destOrd="0" presId="urn:microsoft.com/office/officeart/2005/8/layout/process3"/>
    <dgm:cxn modelId="{A1850EA2-E539-478F-9359-0E462498F56C}" type="presOf" srcId="{85F6BF16-AB80-4D9B-84FF-D415926DB2AA}" destId="{927987CA-08C3-4B29-9BA7-66E6E95ABA97}" srcOrd="0" destOrd="0" presId="urn:microsoft.com/office/officeart/2005/8/layout/process3"/>
    <dgm:cxn modelId="{1BBFD9A2-CBAD-475B-8536-42C157A301C3}" srcId="{3A8F6D6F-8E36-475C-8A86-EC205B94A845}" destId="{79510B04-563A-454F-88E2-BF20B9528AAF}" srcOrd="1" destOrd="0" parTransId="{F1652581-A0B9-4AA2-881C-40A698D41EE9}" sibTransId="{8FADA87A-F681-4735-9243-A7E5B8BE71CD}"/>
    <dgm:cxn modelId="{779305AD-876B-4AD0-9E82-A1A53F78D21E}" type="presOf" srcId="{6029ADE5-235E-44EB-86B3-10C0DBA82FB0}" destId="{9EA2B704-691D-4B0D-80A8-56F20D575BE5}" srcOrd="1" destOrd="0" presId="urn:microsoft.com/office/officeart/2005/8/layout/process3"/>
    <dgm:cxn modelId="{2EB713AF-72F0-4325-A882-E0A7D6EF2F65}" type="presOf" srcId="{6029ADE5-235E-44EB-86B3-10C0DBA82FB0}" destId="{62FE62A2-8712-4DD5-98D2-87A11774EC27}" srcOrd="0" destOrd="0" presId="urn:microsoft.com/office/officeart/2005/8/layout/process3"/>
    <dgm:cxn modelId="{42C047B6-105B-4906-BEA4-D316EAD2B239}" type="presOf" srcId="{8FADA87A-F681-4735-9243-A7E5B8BE71CD}" destId="{CA2C3196-033E-494A-A8AA-24023D8DD778}" srcOrd="0" destOrd="0" presId="urn:microsoft.com/office/officeart/2005/8/layout/process3"/>
    <dgm:cxn modelId="{A26904C3-E668-4CBE-9701-5D6865FAC520}" type="presOf" srcId="{77AC9CBA-7235-40D8-A816-0D4A31C75C08}" destId="{882A108A-73EB-4174-839C-EF76132A0344}" srcOrd="0" destOrd="0" presId="urn:microsoft.com/office/officeart/2005/8/layout/process3"/>
    <dgm:cxn modelId="{3EF494D9-DA85-46F6-98F2-FF2AE1282E8D}" type="presOf" srcId="{577A2B41-A6E4-45C3-92FC-0CBF509F5BB2}" destId="{BF7C4978-18A4-450C-9F9E-33CFC232695E}" srcOrd="0" destOrd="0" presId="urn:microsoft.com/office/officeart/2005/8/layout/process3"/>
    <dgm:cxn modelId="{7C9909E3-0AE9-45BC-A6FA-D2E2D90E7E2E}" srcId="{6029ADE5-235E-44EB-86B3-10C0DBA82FB0}" destId="{0CB33F5F-317F-49A4-AB9E-17E29E5E3A9C}" srcOrd="1" destOrd="0" parTransId="{51E782E4-6161-4E71-A3D4-E59F11674799}" sibTransId="{9E971DE9-98F3-4976-A8C1-22E870629390}"/>
    <dgm:cxn modelId="{E130DFF3-986E-4CE0-9101-A360E06F856A}" type="presOf" srcId="{6077A29F-EA4A-4D6C-8484-1F90A29E0586}" destId="{B6369E1E-C60D-40DB-8739-9D59E6861D17}" srcOrd="0" destOrd="0" presId="urn:microsoft.com/office/officeart/2005/8/layout/process3"/>
    <dgm:cxn modelId="{EA44E1F7-79C0-4987-8DFA-CBE472B58480}" srcId="{79510B04-563A-454F-88E2-BF20B9528AAF}" destId="{77AC9CBA-7235-40D8-A816-0D4A31C75C08}" srcOrd="0" destOrd="0" parTransId="{EE714AAA-55F2-4829-A407-2EB47BC482C1}" sibTransId="{7ABB8868-4740-43D6-81D8-45F26D6EBFBF}"/>
    <dgm:cxn modelId="{F93612FA-06AE-4F19-8927-F522F832008F}" type="presOf" srcId="{3A8F6D6F-8E36-475C-8A86-EC205B94A845}" destId="{D69C8F87-02CD-4140-9E88-1F3DEDFB5503}" srcOrd="0" destOrd="0" presId="urn:microsoft.com/office/officeart/2005/8/layout/process3"/>
    <dgm:cxn modelId="{073748FC-5CB1-4202-94BD-10F6EF9054E2}" type="presOf" srcId="{8FADA87A-F681-4735-9243-A7E5B8BE71CD}" destId="{D4963F2A-E02C-496B-BC38-7B9A12738245}" srcOrd="1" destOrd="0" presId="urn:microsoft.com/office/officeart/2005/8/layout/process3"/>
    <dgm:cxn modelId="{470E74FC-08EF-4593-928B-2EB47099E14D}" type="presOf" srcId="{79510B04-563A-454F-88E2-BF20B9528AAF}" destId="{6DAED625-69D7-4398-8FD8-FE9FBD68287E}" srcOrd="0" destOrd="0" presId="urn:microsoft.com/office/officeart/2005/8/layout/process3"/>
    <dgm:cxn modelId="{91965494-797E-498F-A927-70374EF23C04}" type="presParOf" srcId="{D69C8F87-02CD-4140-9E88-1F3DEDFB5503}" destId="{621BBE5A-39F8-4A79-8ABB-7076A197535D}" srcOrd="0" destOrd="0" presId="urn:microsoft.com/office/officeart/2005/8/layout/process3"/>
    <dgm:cxn modelId="{833E6E49-AA20-471D-82E6-1EC970628799}" type="presParOf" srcId="{621BBE5A-39F8-4A79-8ABB-7076A197535D}" destId="{62FE62A2-8712-4DD5-98D2-87A11774EC27}" srcOrd="0" destOrd="0" presId="urn:microsoft.com/office/officeart/2005/8/layout/process3"/>
    <dgm:cxn modelId="{4EBD7951-683C-4969-8705-A0B41D85392D}" type="presParOf" srcId="{621BBE5A-39F8-4A79-8ABB-7076A197535D}" destId="{9EA2B704-691D-4B0D-80A8-56F20D575BE5}" srcOrd="1" destOrd="0" presId="urn:microsoft.com/office/officeart/2005/8/layout/process3"/>
    <dgm:cxn modelId="{0412DA13-3E79-485D-A6E9-D1E41FAA20D5}" type="presParOf" srcId="{621BBE5A-39F8-4A79-8ABB-7076A197535D}" destId="{927987CA-08C3-4B29-9BA7-66E6E95ABA97}" srcOrd="2" destOrd="0" presId="urn:microsoft.com/office/officeart/2005/8/layout/process3"/>
    <dgm:cxn modelId="{2E740D3E-DB62-475F-AFE9-1F95BD8D0FF4}" type="presParOf" srcId="{D69C8F87-02CD-4140-9E88-1F3DEDFB5503}" destId="{27D4D92F-2725-455C-A319-27AD1B0DA5F7}" srcOrd="1" destOrd="0" presId="urn:microsoft.com/office/officeart/2005/8/layout/process3"/>
    <dgm:cxn modelId="{978BC541-2A2F-484C-98BE-E74F634B4EB8}" type="presParOf" srcId="{27D4D92F-2725-455C-A319-27AD1B0DA5F7}" destId="{E3352E73-02A0-4048-95F3-5C61F7B7C3CA}" srcOrd="0" destOrd="0" presId="urn:microsoft.com/office/officeart/2005/8/layout/process3"/>
    <dgm:cxn modelId="{C4D7458A-B579-40AB-892A-32CDC9D133F8}" type="presParOf" srcId="{D69C8F87-02CD-4140-9E88-1F3DEDFB5503}" destId="{F6ED71A4-C3F9-4AA9-AFD6-B387FAAB13D0}" srcOrd="2" destOrd="0" presId="urn:microsoft.com/office/officeart/2005/8/layout/process3"/>
    <dgm:cxn modelId="{5A6D1C53-E5C8-499B-9E4C-1B60337E3139}" type="presParOf" srcId="{F6ED71A4-C3F9-4AA9-AFD6-B387FAAB13D0}" destId="{6DAED625-69D7-4398-8FD8-FE9FBD68287E}" srcOrd="0" destOrd="0" presId="urn:microsoft.com/office/officeart/2005/8/layout/process3"/>
    <dgm:cxn modelId="{5FC9BE1E-4D17-4DDA-89E3-5128E2C35B85}" type="presParOf" srcId="{F6ED71A4-C3F9-4AA9-AFD6-B387FAAB13D0}" destId="{084ACC3F-2FD5-48EC-AA31-21492AC48622}" srcOrd="1" destOrd="0" presId="urn:microsoft.com/office/officeart/2005/8/layout/process3"/>
    <dgm:cxn modelId="{FB191FF7-44D3-4CD1-9F31-B164F626B0F1}" type="presParOf" srcId="{F6ED71A4-C3F9-4AA9-AFD6-B387FAAB13D0}" destId="{882A108A-73EB-4174-839C-EF76132A0344}" srcOrd="2" destOrd="0" presId="urn:microsoft.com/office/officeart/2005/8/layout/process3"/>
    <dgm:cxn modelId="{233BD108-3AE1-4F26-B220-518E06216903}" type="presParOf" srcId="{D69C8F87-02CD-4140-9E88-1F3DEDFB5503}" destId="{CA2C3196-033E-494A-A8AA-24023D8DD778}" srcOrd="3" destOrd="0" presId="urn:microsoft.com/office/officeart/2005/8/layout/process3"/>
    <dgm:cxn modelId="{A9C005BB-FE42-499E-9A14-23DC552A94BD}" type="presParOf" srcId="{CA2C3196-033E-494A-A8AA-24023D8DD778}" destId="{D4963F2A-E02C-496B-BC38-7B9A12738245}" srcOrd="0" destOrd="0" presId="urn:microsoft.com/office/officeart/2005/8/layout/process3"/>
    <dgm:cxn modelId="{6D79B21C-BDF2-41F3-9760-73E3F7F6046B}" type="presParOf" srcId="{D69C8F87-02CD-4140-9E88-1F3DEDFB5503}" destId="{52E8D78D-671E-44E3-9C9B-E42C04380E80}" srcOrd="4" destOrd="0" presId="urn:microsoft.com/office/officeart/2005/8/layout/process3"/>
    <dgm:cxn modelId="{F8DA3DE8-7911-451E-812D-96905B701E4D}" type="presParOf" srcId="{52E8D78D-671E-44E3-9C9B-E42C04380E80}" destId="{BF7C4978-18A4-450C-9F9E-33CFC232695E}" srcOrd="0" destOrd="0" presId="urn:microsoft.com/office/officeart/2005/8/layout/process3"/>
    <dgm:cxn modelId="{D0626BF0-202C-434B-9D80-B824196E6A27}" type="presParOf" srcId="{52E8D78D-671E-44E3-9C9B-E42C04380E80}" destId="{7581C031-443C-4FE4-B8C3-E35CE9AD8DCB}" srcOrd="1" destOrd="0" presId="urn:microsoft.com/office/officeart/2005/8/layout/process3"/>
    <dgm:cxn modelId="{BDAE9CC7-9D04-4B0B-8F80-AF90B41002D1}" type="presParOf" srcId="{52E8D78D-671E-44E3-9C9B-E42C04380E80}" destId="{B6369E1E-C60D-40DB-8739-9D59E6861D17}" srcOrd="2" destOrd="0" presId="urn:microsoft.com/office/officeart/2005/8/layout/process3"/>
    <dgm:cxn modelId="{24923FC8-28AF-4B27-94F6-21B966A797BC}" type="presParOf" srcId="{D69C8F87-02CD-4140-9E88-1F3DEDFB5503}" destId="{822FF284-900D-4272-A5AA-324E30090081}" srcOrd="5" destOrd="0" presId="urn:microsoft.com/office/officeart/2005/8/layout/process3"/>
    <dgm:cxn modelId="{83EC5404-B9DE-40FF-988F-E796E0585BDB}" type="presParOf" srcId="{822FF284-900D-4272-A5AA-324E30090081}" destId="{AD3ED1D8-716B-4E25-A819-DFB727C1A790}" srcOrd="0" destOrd="0" presId="urn:microsoft.com/office/officeart/2005/8/layout/process3"/>
    <dgm:cxn modelId="{20DD7F15-A550-4E85-A0D1-249E4141539E}" type="presParOf" srcId="{D69C8F87-02CD-4140-9E88-1F3DEDFB5503}" destId="{7EA0F49E-C659-44A3-9E8A-E5E14C4C356E}" srcOrd="6" destOrd="0" presId="urn:microsoft.com/office/officeart/2005/8/layout/process3"/>
    <dgm:cxn modelId="{799B4948-380C-4271-B137-DEC8C204A1F4}" type="presParOf" srcId="{7EA0F49E-C659-44A3-9E8A-E5E14C4C356E}" destId="{9E8E9FB1-E0A5-4073-A05B-8225E7F2C71C}" srcOrd="0" destOrd="0" presId="urn:microsoft.com/office/officeart/2005/8/layout/process3"/>
    <dgm:cxn modelId="{4F573A97-A83B-4CED-B09B-6CE3ED1F10C6}" type="presParOf" srcId="{7EA0F49E-C659-44A3-9E8A-E5E14C4C356E}" destId="{3E044F14-810B-4E6F-A120-B33F2A1CA6D7}" srcOrd="1" destOrd="0" presId="urn:microsoft.com/office/officeart/2005/8/layout/process3"/>
    <dgm:cxn modelId="{82173589-9643-413B-9292-FBB13E127334}" type="presParOf" srcId="{7EA0F49E-C659-44A3-9E8A-E5E14C4C356E}" destId="{F8FF03DC-0C80-4668-A0F9-6E86E1DEB7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A8F6D6F-8E36-475C-8A86-EC205B94A8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029ADE5-235E-44EB-86B3-10C0DBA82FB0}">
      <dgm:prSet phldrT="[Text]" custT="1"/>
      <dgm:spPr>
        <a:xfrm>
          <a:off x="1420"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ysClr val="window" lastClr="FFFFFF"/>
              </a:solidFill>
              <a:latin typeface="Calibri" panose="020F0502020204030204"/>
              <a:ea typeface="+mn-ea"/>
              <a:cs typeface="+mn-cs"/>
            </a:rPr>
            <a:t>Settled Status</a:t>
          </a:r>
        </a:p>
      </dgm:t>
    </dgm:pt>
    <dgm:pt modelId="{36D5C130-3D70-4586-B8BD-6286749A8157}" type="parTrans" cxnId="{839E4769-CE4F-438B-B753-3284B999B8E6}">
      <dgm:prSet/>
      <dgm:spPr/>
      <dgm:t>
        <a:bodyPr/>
        <a:lstStyle/>
        <a:p>
          <a:endParaRPr lang="en-GB"/>
        </a:p>
      </dgm:t>
    </dgm:pt>
    <dgm:pt modelId="{A4AAFF09-49C5-4ADA-8013-18A8BA5D0EED}" type="sibTrans" cxnId="{839E4769-CE4F-438B-B753-3284B999B8E6}">
      <dgm:prSet/>
      <dgm:spPr>
        <a:xfrm>
          <a:off x="2056654"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85F6BF16-AB80-4D9B-84FF-D415926DB2AA}">
      <dgm:prSet phldrT="[Text]" custT="1"/>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600">
              <a:solidFill>
                <a:sysClr val="windowText" lastClr="000000">
                  <a:hueOff val="0"/>
                  <a:satOff val="0"/>
                  <a:lumOff val="0"/>
                  <a:alphaOff val="0"/>
                </a:sysClr>
              </a:solidFill>
              <a:latin typeface="Calibri" panose="020F0502020204030204"/>
              <a:ea typeface="+mn-ea"/>
              <a:cs typeface="+mn-cs"/>
            </a:rPr>
            <a:t>5 years or more continuous residency</a:t>
          </a:r>
        </a:p>
      </dgm:t>
    </dgm:pt>
    <dgm:pt modelId="{2B1AEBB5-C9A1-4368-9DDB-CFC56A2F2681}" type="parTrans" cxnId="{6D355A40-3E36-4288-8CC7-835BB35F901F}">
      <dgm:prSet/>
      <dgm:spPr/>
      <dgm:t>
        <a:bodyPr/>
        <a:lstStyle/>
        <a:p>
          <a:endParaRPr lang="en-GB"/>
        </a:p>
      </dgm:t>
    </dgm:pt>
    <dgm:pt modelId="{AEF21002-BC94-4002-B8AF-FF4CB434C02F}" type="sibTrans" cxnId="{6D355A40-3E36-4288-8CC7-835BB35F901F}">
      <dgm:prSet/>
      <dgm:spPr/>
      <dgm:t>
        <a:bodyPr/>
        <a:lstStyle/>
        <a:p>
          <a:endParaRPr lang="en-GB"/>
        </a:p>
      </dgm:t>
    </dgm:pt>
    <dgm:pt modelId="{79510B04-563A-454F-88E2-BF20B9528AAF}">
      <dgm:prSet phldrT="[Text]" custT="1"/>
      <dgm:spPr>
        <a:xfrm>
          <a:off x="2868308"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ysClr val="window" lastClr="FFFFFF"/>
              </a:solidFill>
              <a:latin typeface="Calibri" panose="020F0502020204030204"/>
              <a:ea typeface="+mn-ea"/>
              <a:cs typeface="+mn-cs"/>
            </a:rPr>
            <a:t>Pre-Settled Status</a:t>
          </a:r>
        </a:p>
      </dgm:t>
    </dgm:pt>
    <dgm:pt modelId="{F1652581-A0B9-4AA2-881C-40A698D41EE9}" type="parTrans" cxnId="{1BBFD9A2-CBAD-475B-8536-42C157A301C3}">
      <dgm:prSet/>
      <dgm:spPr/>
      <dgm:t>
        <a:bodyPr/>
        <a:lstStyle/>
        <a:p>
          <a:endParaRPr lang="en-GB"/>
        </a:p>
      </dgm:t>
    </dgm:pt>
    <dgm:pt modelId="{8FADA87A-F681-4735-9243-A7E5B8BE71CD}" type="sibTrans" cxnId="{1BBFD9A2-CBAD-475B-8536-42C157A301C3}">
      <dgm:prSet/>
      <dgm:spPr>
        <a:xfrm>
          <a:off x="4923542"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77AC9CBA-7235-40D8-A816-0D4A31C75C08}">
      <dgm:prSet phldrT="[Text]" custT="1"/>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Under 5 years continuous residency</a:t>
          </a:r>
        </a:p>
      </dgm:t>
    </dgm:pt>
    <dgm:pt modelId="{EE714AAA-55F2-4829-A407-2EB47BC482C1}" type="parTrans" cxnId="{EA44E1F7-79C0-4987-8DFA-CBE472B58480}">
      <dgm:prSet/>
      <dgm:spPr/>
      <dgm:t>
        <a:bodyPr/>
        <a:lstStyle/>
        <a:p>
          <a:endParaRPr lang="en-GB"/>
        </a:p>
      </dgm:t>
    </dgm:pt>
    <dgm:pt modelId="{7ABB8868-4740-43D6-81D8-45F26D6EBFBF}" type="sibTrans" cxnId="{EA44E1F7-79C0-4987-8DFA-CBE472B58480}">
      <dgm:prSet/>
      <dgm:spPr/>
      <dgm:t>
        <a:bodyPr/>
        <a:lstStyle/>
        <a:p>
          <a:endParaRPr lang="en-GB"/>
        </a:p>
      </dgm:t>
    </dgm:pt>
    <dgm:pt modelId="{577A2B41-A6E4-45C3-92FC-0CBF509F5BB2}">
      <dgm:prSet phldrT="[Text]" custT="1"/>
      <dgm:spPr>
        <a:xfrm>
          <a:off x="5735196"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Post 12</a:t>
          </a:r>
          <a:r>
            <a:rPr lang="en-GB" sz="2000" b="1" baseline="30000" dirty="0">
              <a:solidFill>
                <a:sysClr val="window" lastClr="FFFFFF"/>
              </a:solidFill>
              <a:latin typeface="Calibri" panose="020F0502020204030204"/>
              <a:ea typeface="+mn-ea"/>
              <a:cs typeface="+mn-cs"/>
            </a:rPr>
            <a:t>th</a:t>
          </a:r>
          <a:r>
            <a:rPr lang="en-GB" sz="2000" b="1" dirty="0">
              <a:solidFill>
                <a:sysClr val="window" lastClr="FFFFFF"/>
              </a:solidFill>
              <a:latin typeface="Calibri" panose="020F0502020204030204"/>
              <a:ea typeface="+mn-ea"/>
              <a:cs typeface="+mn-cs"/>
            </a:rPr>
            <a:t> April 2019</a:t>
          </a:r>
        </a:p>
      </dgm:t>
    </dgm:pt>
    <dgm:pt modelId="{EADC2875-2518-4F5A-A311-0994B58F4B6B}" type="parTrans" cxnId="{975DFF3A-0CC1-4454-BCF2-E430BC3561D4}">
      <dgm:prSet/>
      <dgm:spPr/>
      <dgm:t>
        <a:bodyPr/>
        <a:lstStyle/>
        <a:p>
          <a:endParaRPr lang="en-GB"/>
        </a:p>
      </dgm:t>
    </dgm:pt>
    <dgm:pt modelId="{807E7C9C-D987-4B17-A54E-4BE9D4236900}" type="sibTrans" cxnId="{975DFF3A-0CC1-4454-BCF2-E430BC3561D4}">
      <dgm:prSet/>
      <dgm:spPr>
        <a:xfrm>
          <a:off x="7790430"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6077A29F-EA4A-4D6C-8484-1F90A29E0586}">
      <dgm:prSet phldrT="[Text]" custT="1"/>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EU nationals wanting to stay longer than </a:t>
          </a:r>
          <a:r>
            <a:rPr lang="en-US" sz="1200">
              <a:solidFill>
                <a:sysClr val="windowText" lastClr="000000">
                  <a:hueOff val="0"/>
                  <a:satOff val="0"/>
                  <a:lumOff val="0"/>
                  <a:alphaOff val="0"/>
                </a:sysClr>
              </a:solidFill>
              <a:latin typeface="Calibri" panose="020F0502020204030204"/>
              <a:ea typeface="+mn-ea"/>
              <a:cs typeface="+mn-cs"/>
            </a:rPr>
            <a:t>3mths </a:t>
          </a:r>
          <a:r>
            <a:rPr lang="en-GB" sz="1200">
              <a:solidFill>
                <a:sysClr val="windowText" lastClr="000000">
                  <a:hueOff val="0"/>
                  <a:satOff val="0"/>
                  <a:lumOff val="0"/>
                  <a:alphaOff val="0"/>
                </a:sysClr>
              </a:solidFill>
              <a:latin typeface="Calibri" panose="020F0502020204030204"/>
              <a:ea typeface="+mn-ea"/>
              <a:cs typeface="+mn-cs"/>
            </a:rPr>
            <a:t>can apply for European Temporary Leave to Remain</a:t>
          </a:r>
          <a:r>
            <a:rPr lang="en-US" sz="1200">
              <a:solidFill>
                <a:sysClr val="windowText" lastClr="000000">
                  <a:hueOff val="0"/>
                  <a:satOff val="0"/>
                  <a:lumOff val="0"/>
                  <a:alphaOff val="0"/>
                </a:sysClr>
              </a:solidFill>
              <a:latin typeface="Calibri" panose="020F0502020204030204"/>
              <a:ea typeface="+mn-ea"/>
              <a:cs typeface="+mn-cs"/>
            </a:rPr>
            <a:t> </a:t>
          </a:r>
          <a:r>
            <a:rPr lang="en-GB" sz="1200">
              <a:solidFill>
                <a:sysClr val="windowText" lastClr="000000">
                  <a:hueOff val="0"/>
                  <a:satOff val="0"/>
                  <a:lumOff val="0"/>
                  <a:alphaOff val="0"/>
                </a:sysClr>
              </a:solidFill>
              <a:latin typeface="Calibri" panose="020F0502020204030204"/>
              <a:ea typeface="+mn-ea"/>
              <a:cs typeface="+mn-cs"/>
            </a:rPr>
            <a:t>for max 36mths, open until end 2020.</a:t>
          </a:r>
        </a:p>
      </dgm:t>
    </dgm:pt>
    <dgm:pt modelId="{2680C8B3-A917-4A88-B9F0-C34F24FECEB7}" type="parTrans" cxnId="{1ABDAB24-FED1-4DDF-8FCA-B55E3893C617}">
      <dgm:prSet/>
      <dgm:spPr/>
      <dgm:t>
        <a:bodyPr/>
        <a:lstStyle/>
        <a:p>
          <a:endParaRPr lang="en-GB"/>
        </a:p>
      </dgm:t>
    </dgm:pt>
    <dgm:pt modelId="{7D589EAC-68F3-49F9-BB5B-E714EDBEF180}" type="sibTrans" cxnId="{1ABDAB24-FED1-4DDF-8FCA-B55E3893C617}">
      <dgm:prSet/>
      <dgm:spPr/>
      <dgm:t>
        <a:bodyPr/>
        <a:lstStyle/>
        <a:p>
          <a:endParaRPr lang="en-GB"/>
        </a:p>
      </dgm:t>
    </dgm:pt>
    <dgm:pt modelId="{0CB33F5F-317F-49A4-AB9E-17E29E5E3A9C}">
      <dgm:prSet phldrT="[Text]" custT="1"/>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600">
              <a:solidFill>
                <a:sysClr val="windowText" lastClr="000000">
                  <a:hueOff val="0"/>
                  <a:satOff val="0"/>
                  <a:lumOff val="0"/>
                  <a:alphaOff val="0"/>
                </a:sysClr>
              </a:solidFill>
              <a:latin typeface="Calibri" panose="020F0502020204030204"/>
              <a:ea typeface="+mn-ea"/>
              <a:cs typeface="+mn-cs"/>
            </a:rPr>
            <a:t>Applications open fully from March 2019 until Dec 2020 (March 2021 if transition)</a:t>
          </a:r>
        </a:p>
      </dgm:t>
    </dgm:pt>
    <dgm:pt modelId="{51E782E4-6161-4E71-A3D4-E59F11674799}" type="parTrans" cxnId="{7C9909E3-0AE9-45BC-A6FA-D2E2D90E7E2E}">
      <dgm:prSet/>
      <dgm:spPr/>
      <dgm:t>
        <a:bodyPr/>
        <a:lstStyle/>
        <a:p>
          <a:endParaRPr lang="en-GB"/>
        </a:p>
      </dgm:t>
    </dgm:pt>
    <dgm:pt modelId="{9E971DE9-98F3-4976-A8C1-22E870629390}" type="sibTrans" cxnId="{7C9909E3-0AE9-45BC-A6FA-D2E2D90E7E2E}">
      <dgm:prSet/>
      <dgm:spPr/>
      <dgm:t>
        <a:bodyPr/>
        <a:lstStyle/>
        <a:p>
          <a:endParaRPr lang="en-GB"/>
        </a:p>
      </dgm:t>
    </dgm:pt>
    <dgm:pt modelId="{F7F7B97E-4F74-4405-B26F-7AC704FBCF99}">
      <dgm:prSet phldrT="[Text]" custT="1"/>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Apply for pre-settled status until 5 years completed, then settled status will be granted</a:t>
          </a:r>
        </a:p>
      </dgm:t>
    </dgm:pt>
    <dgm:pt modelId="{68F4422D-0B2B-4564-A357-295F2FE53C69}" type="parTrans" cxnId="{0345E14E-0D64-489A-A7A8-7DB6417FB1D9}">
      <dgm:prSet/>
      <dgm:spPr/>
      <dgm:t>
        <a:bodyPr/>
        <a:lstStyle/>
        <a:p>
          <a:endParaRPr lang="en-GB"/>
        </a:p>
      </dgm:t>
    </dgm:pt>
    <dgm:pt modelId="{68365E54-AD8F-4E67-A3FA-E6D342A8C42A}" type="sibTrans" cxnId="{0345E14E-0D64-489A-A7A8-7DB6417FB1D9}">
      <dgm:prSet/>
      <dgm:spPr/>
      <dgm:t>
        <a:bodyPr/>
        <a:lstStyle/>
        <a:p>
          <a:endParaRPr lang="en-GB"/>
        </a:p>
      </dgm:t>
    </dgm:pt>
    <dgm:pt modelId="{444273F8-0DB0-41F3-8874-7AED7A53F1AE}">
      <dgm:prSet custT="1"/>
      <dgm:spPr>
        <a:xfrm>
          <a:off x="8602084"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Irish citizens	</a:t>
          </a:r>
        </a:p>
      </dgm:t>
    </dgm:pt>
    <dgm:pt modelId="{7B86390C-21FA-4C88-923C-7F8005B7383C}" type="parTrans" cxnId="{DE33CA70-3372-41FB-9D53-0D18866FFEA1}">
      <dgm:prSet/>
      <dgm:spPr/>
      <dgm:t>
        <a:bodyPr/>
        <a:lstStyle/>
        <a:p>
          <a:endParaRPr lang="en-GB"/>
        </a:p>
      </dgm:t>
    </dgm:pt>
    <dgm:pt modelId="{C203D076-D81D-4AEB-A6B5-9D67EF6E8EA4}" type="sibTrans" cxnId="{DE33CA70-3372-41FB-9D53-0D18866FFEA1}">
      <dgm:prSet/>
      <dgm:spPr/>
      <dgm:t>
        <a:bodyPr/>
        <a:lstStyle/>
        <a:p>
          <a:endParaRPr lang="en-GB"/>
        </a:p>
      </dgm:t>
    </dgm:pt>
    <dgm:pt modelId="{1E221EFC-51E1-4172-B210-70D0D08C8579}">
      <dgm:prSet custT="1"/>
      <dgm:spPr>
        <a:xfrm>
          <a:off x="8967622"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Irish citizens can continue to work and live in UK as part of the Common Travel Area</a:t>
          </a:r>
        </a:p>
      </dgm:t>
    </dgm:pt>
    <dgm:pt modelId="{1903F9E3-A415-4175-9E44-8C81C6AF131C}" type="parTrans" cxnId="{DEE6A277-E439-412B-A32F-0CA3030FE7C1}">
      <dgm:prSet/>
      <dgm:spPr/>
      <dgm:t>
        <a:bodyPr/>
        <a:lstStyle/>
        <a:p>
          <a:endParaRPr lang="en-GB"/>
        </a:p>
      </dgm:t>
    </dgm:pt>
    <dgm:pt modelId="{2E357244-1C6D-464E-8E16-7A6CE82C0904}" type="sibTrans" cxnId="{DEE6A277-E439-412B-A32F-0CA3030FE7C1}">
      <dgm:prSet/>
      <dgm:spPr/>
      <dgm:t>
        <a:bodyPr/>
        <a:lstStyle/>
        <a:p>
          <a:endParaRPr lang="en-GB"/>
        </a:p>
      </dgm:t>
    </dgm:pt>
    <dgm:pt modelId="{133642DC-5B9F-46E0-9D30-38E3078BB427}">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200">
              <a:solidFill>
                <a:sysClr val="windowText" lastClr="000000">
                  <a:hueOff val="0"/>
                  <a:satOff val="0"/>
                  <a:lumOff val="0"/>
                  <a:alphaOff val="0"/>
                </a:sysClr>
              </a:solidFill>
              <a:latin typeface="Calibri" panose="020F0502020204030204"/>
              <a:ea typeface="+mn-ea"/>
              <a:cs typeface="+mn-cs"/>
            </a:rPr>
            <a:t>Can then apply to stay via new Immigration scheme</a:t>
          </a:r>
        </a:p>
      </dgm:t>
    </dgm:pt>
    <dgm:pt modelId="{584D8728-40EF-4970-A158-93645DF15A5E}" type="parTrans" cxnId="{35B6FBF0-610A-414A-9EFA-3817BA86C2DF}">
      <dgm:prSet/>
      <dgm:spPr/>
      <dgm:t>
        <a:bodyPr/>
        <a:lstStyle/>
        <a:p>
          <a:endParaRPr lang="en-GB"/>
        </a:p>
      </dgm:t>
    </dgm:pt>
    <dgm:pt modelId="{F092A641-C0E1-4B78-8D2F-B5D1C6FD51A5}" type="sibTrans" cxnId="{35B6FBF0-610A-414A-9EFA-3817BA86C2DF}">
      <dgm:prSet/>
      <dgm:spPr/>
      <dgm:t>
        <a:bodyPr/>
        <a:lstStyle/>
        <a:p>
          <a:endParaRPr lang="en-GB"/>
        </a:p>
      </dgm:t>
    </dgm:pt>
    <dgm:pt modelId="{D19674B2-DE21-4545-B2EA-E1DA8E253941}">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EU Nationals allowed to stay for up to </a:t>
          </a:r>
          <a:r>
            <a:rPr lang="en-US" sz="1200">
              <a:solidFill>
                <a:sysClr val="windowText" lastClr="000000">
                  <a:hueOff val="0"/>
                  <a:satOff val="0"/>
                  <a:lumOff val="0"/>
                  <a:alphaOff val="0"/>
                </a:sysClr>
              </a:solidFill>
              <a:latin typeface="Calibri" panose="020F0502020204030204"/>
              <a:ea typeface="+mn-ea"/>
              <a:cs typeface="+mn-cs"/>
            </a:rPr>
            <a:t>3mths </a:t>
          </a:r>
          <a:r>
            <a:rPr lang="en-GB" sz="1200">
              <a:solidFill>
                <a:sysClr val="windowText" lastClr="000000">
                  <a:hueOff val="0"/>
                  <a:satOff val="0"/>
                  <a:lumOff val="0"/>
                  <a:alphaOff val="0"/>
                </a:sysClr>
              </a:solidFill>
              <a:latin typeface="Calibri" panose="020F0502020204030204"/>
              <a:ea typeface="+mn-ea"/>
              <a:cs typeface="+mn-cs"/>
            </a:rPr>
            <a:t>without a visa</a:t>
          </a:r>
        </a:p>
      </dgm:t>
    </dgm:pt>
    <dgm:pt modelId="{2EBC18AB-79FF-481C-8A05-50D27784F28C}" type="parTrans" cxnId="{BDF8C03F-6589-4740-A024-E9E16472D19B}">
      <dgm:prSet/>
      <dgm:spPr/>
      <dgm:t>
        <a:bodyPr/>
        <a:lstStyle/>
        <a:p>
          <a:endParaRPr lang="en-GB"/>
        </a:p>
      </dgm:t>
    </dgm:pt>
    <dgm:pt modelId="{3ACA4A7F-0414-4FF3-A88A-F955F01021CD}" type="sibTrans" cxnId="{BDF8C03F-6589-4740-A024-E9E16472D19B}">
      <dgm:prSet/>
      <dgm:spPr/>
      <dgm:t>
        <a:bodyPr/>
        <a:lstStyle/>
        <a:p>
          <a:endParaRPr lang="en-GB"/>
        </a:p>
      </dgm:t>
    </dgm:pt>
    <dgm:pt modelId="{97E546CF-7926-4E7D-BA89-5A2164E227EA}">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There will be a fee for the European Temporary Leave to Remain, cost not yet confirmed</a:t>
          </a:r>
        </a:p>
      </dgm:t>
    </dgm:pt>
    <dgm:pt modelId="{126EA028-735D-4073-86CD-ACBA0A8984CF}" type="sibTrans" cxnId="{4ADF37AC-893A-4737-84EF-944EAF3EBA63}">
      <dgm:prSet/>
      <dgm:spPr/>
      <dgm:t>
        <a:bodyPr/>
        <a:lstStyle/>
        <a:p>
          <a:endParaRPr lang="en-GB"/>
        </a:p>
      </dgm:t>
    </dgm:pt>
    <dgm:pt modelId="{3433E494-8643-4448-B8D4-D9A94AA10506}" type="parTrans" cxnId="{4ADF37AC-893A-4737-84EF-944EAF3EBA63}">
      <dgm:prSet/>
      <dgm:spPr/>
      <dgm:t>
        <a:bodyPr/>
        <a:lstStyle/>
        <a:p>
          <a:endParaRPr lang="en-GB"/>
        </a:p>
      </dgm:t>
    </dgm:pt>
    <dgm:pt modelId="{D69C8F87-02CD-4140-9E88-1F3DEDFB5503}" type="pres">
      <dgm:prSet presAssocID="{3A8F6D6F-8E36-475C-8A86-EC205B94A845}" presName="linearFlow" presStyleCnt="0">
        <dgm:presLayoutVars>
          <dgm:dir/>
          <dgm:animLvl val="lvl"/>
          <dgm:resizeHandles val="exact"/>
        </dgm:presLayoutVars>
      </dgm:prSet>
      <dgm:spPr/>
    </dgm:pt>
    <dgm:pt modelId="{621BBE5A-39F8-4A79-8ABB-7076A197535D}" type="pres">
      <dgm:prSet presAssocID="{6029ADE5-235E-44EB-86B3-10C0DBA82FB0}" presName="composite" presStyleCnt="0"/>
      <dgm:spPr/>
    </dgm:pt>
    <dgm:pt modelId="{62FE62A2-8712-4DD5-98D2-87A11774EC27}" type="pres">
      <dgm:prSet presAssocID="{6029ADE5-235E-44EB-86B3-10C0DBA82FB0}" presName="parTx" presStyleLbl="node1" presStyleIdx="0" presStyleCnt="4">
        <dgm:presLayoutVars>
          <dgm:chMax val="0"/>
          <dgm:chPref val="0"/>
          <dgm:bulletEnabled val="1"/>
        </dgm:presLayoutVars>
      </dgm:prSet>
      <dgm:spPr/>
    </dgm:pt>
    <dgm:pt modelId="{9EA2B704-691D-4B0D-80A8-56F20D575BE5}" type="pres">
      <dgm:prSet presAssocID="{6029ADE5-235E-44EB-86B3-10C0DBA82FB0}" presName="parSh" presStyleLbl="node1" presStyleIdx="0" presStyleCnt="4" custScaleY="140498"/>
      <dgm:spPr/>
    </dgm:pt>
    <dgm:pt modelId="{927987CA-08C3-4B29-9BA7-66E6E95ABA97}" type="pres">
      <dgm:prSet presAssocID="{6029ADE5-235E-44EB-86B3-10C0DBA82FB0}" presName="desTx" presStyleLbl="fgAcc1" presStyleIdx="0" presStyleCnt="4" custScaleY="93758" custLinFactNeighborX="1037" custLinFactNeighborY="7124">
        <dgm:presLayoutVars>
          <dgm:bulletEnabled val="1"/>
        </dgm:presLayoutVars>
      </dgm:prSet>
      <dgm:spPr/>
    </dgm:pt>
    <dgm:pt modelId="{27D4D92F-2725-455C-A319-27AD1B0DA5F7}" type="pres">
      <dgm:prSet presAssocID="{A4AAFF09-49C5-4ADA-8013-18A8BA5D0EED}" presName="sibTrans" presStyleLbl="sibTrans2D1" presStyleIdx="0" presStyleCnt="3"/>
      <dgm:spPr/>
    </dgm:pt>
    <dgm:pt modelId="{E3352E73-02A0-4048-95F3-5C61F7B7C3CA}" type="pres">
      <dgm:prSet presAssocID="{A4AAFF09-49C5-4ADA-8013-18A8BA5D0EED}" presName="connTx" presStyleLbl="sibTrans2D1" presStyleIdx="0" presStyleCnt="3"/>
      <dgm:spPr/>
    </dgm:pt>
    <dgm:pt modelId="{F6ED71A4-C3F9-4AA9-AFD6-B387FAAB13D0}" type="pres">
      <dgm:prSet presAssocID="{79510B04-563A-454F-88E2-BF20B9528AAF}" presName="composite" presStyleCnt="0"/>
      <dgm:spPr/>
    </dgm:pt>
    <dgm:pt modelId="{6DAED625-69D7-4398-8FD8-FE9FBD68287E}" type="pres">
      <dgm:prSet presAssocID="{79510B04-563A-454F-88E2-BF20B9528AAF}" presName="parTx" presStyleLbl="node1" presStyleIdx="0" presStyleCnt="4">
        <dgm:presLayoutVars>
          <dgm:chMax val="0"/>
          <dgm:chPref val="0"/>
          <dgm:bulletEnabled val="1"/>
        </dgm:presLayoutVars>
      </dgm:prSet>
      <dgm:spPr/>
    </dgm:pt>
    <dgm:pt modelId="{084ACC3F-2FD5-48EC-AA31-21492AC48622}" type="pres">
      <dgm:prSet presAssocID="{79510B04-563A-454F-88E2-BF20B9528AAF}" presName="parSh" presStyleLbl="node1" presStyleIdx="1" presStyleCnt="4" custScaleY="144554"/>
      <dgm:spPr/>
    </dgm:pt>
    <dgm:pt modelId="{882A108A-73EB-4174-839C-EF76132A0344}" type="pres">
      <dgm:prSet presAssocID="{79510B04-563A-454F-88E2-BF20B9528AAF}" presName="desTx" presStyleLbl="fgAcc1" presStyleIdx="1" presStyleCnt="4" custScaleY="95787" custLinFactNeighborX="-2075" custLinFactNeighborY="6397">
        <dgm:presLayoutVars>
          <dgm:bulletEnabled val="1"/>
        </dgm:presLayoutVars>
      </dgm:prSet>
      <dgm:spPr/>
    </dgm:pt>
    <dgm:pt modelId="{CA2C3196-033E-494A-A8AA-24023D8DD778}" type="pres">
      <dgm:prSet presAssocID="{8FADA87A-F681-4735-9243-A7E5B8BE71CD}" presName="sibTrans" presStyleLbl="sibTrans2D1" presStyleIdx="1" presStyleCnt="3"/>
      <dgm:spPr/>
    </dgm:pt>
    <dgm:pt modelId="{D4963F2A-E02C-496B-BC38-7B9A12738245}" type="pres">
      <dgm:prSet presAssocID="{8FADA87A-F681-4735-9243-A7E5B8BE71CD}" presName="connTx" presStyleLbl="sibTrans2D1" presStyleIdx="1" presStyleCnt="3"/>
      <dgm:spPr/>
    </dgm:pt>
    <dgm:pt modelId="{52E8D78D-671E-44E3-9C9B-E42C04380E80}" type="pres">
      <dgm:prSet presAssocID="{577A2B41-A6E4-45C3-92FC-0CBF509F5BB2}" presName="composite" presStyleCnt="0"/>
      <dgm:spPr/>
    </dgm:pt>
    <dgm:pt modelId="{BF7C4978-18A4-450C-9F9E-33CFC232695E}" type="pres">
      <dgm:prSet presAssocID="{577A2B41-A6E4-45C3-92FC-0CBF509F5BB2}" presName="parTx" presStyleLbl="node1" presStyleIdx="1" presStyleCnt="4">
        <dgm:presLayoutVars>
          <dgm:chMax val="0"/>
          <dgm:chPref val="0"/>
          <dgm:bulletEnabled val="1"/>
        </dgm:presLayoutVars>
      </dgm:prSet>
      <dgm:spPr/>
    </dgm:pt>
    <dgm:pt modelId="{7581C031-443C-4FE4-B8C3-E35CE9AD8DCB}" type="pres">
      <dgm:prSet presAssocID="{577A2B41-A6E4-45C3-92FC-0CBF509F5BB2}" presName="parSh" presStyleLbl="node1" presStyleIdx="2" presStyleCnt="4" custScaleY="135185"/>
      <dgm:spPr/>
    </dgm:pt>
    <dgm:pt modelId="{B6369E1E-C60D-40DB-8739-9D59E6861D17}" type="pres">
      <dgm:prSet presAssocID="{577A2B41-A6E4-45C3-92FC-0CBF509F5BB2}" presName="desTx" presStyleLbl="fgAcc1" presStyleIdx="2" presStyleCnt="4" custScaleX="114172" custScaleY="93804" custLinFactNeighborX="-1037" custLinFactNeighborY="6192">
        <dgm:presLayoutVars>
          <dgm:bulletEnabled val="1"/>
        </dgm:presLayoutVars>
      </dgm:prSet>
      <dgm:spPr>
        <a:prstGeom prst="roundRect">
          <a:avLst>
            <a:gd name="adj" fmla="val 10000"/>
          </a:avLst>
        </a:prstGeom>
      </dgm:spPr>
    </dgm:pt>
    <dgm:pt modelId="{822FF284-900D-4272-A5AA-324E30090081}" type="pres">
      <dgm:prSet presAssocID="{807E7C9C-D987-4B17-A54E-4BE9D4236900}" presName="sibTrans" presStyleLbl="sibTrans2D1" presStyleIdx="2" presStyleCnt="3"/>
      <dgm:spPr/>
    </dgm:pt>
    <dgm:pt modelId="{AD3ED1D8-716B-4E25-A819-DFB727C1A790}" type="pres">
      <dgm:prSet presAssocID="{807E7C9C-D987-4B17-A54E-4BE9D4236900}" presName="connTx" presStyleLbl="sibTrans2D1" presStyleIdx="2" presStyleCnt="3"/>
      <dgm:spPr/>
    </dgm:pt>
    <dgm:pt modelId="{7EA0F49E-C659-44A3-9E8A-E5E14C4C356E}" type="pres">
      <dgm:prSet presAssocID="{444273F8-0DB0-41F3-8874-7AED7A53F1AE}" presName="composite" presStyleCnt="0"/>
      <dgm:spPr/>
    </dgm:pt>
    <dgm:pt modelId="{9E8E9FB1-E0A5-4073-A05B-8225E7F2C71C}" type="pres">
      <dgm:prSet presAssocID="{444273F8-0DB0-41F3-8874-7AED7A53F1AE}" presName="parTx" presStyleLbl="node1" presStyleIdx="2" presStyleCnt="4">
        <dgm:presLayoutVars>
          <dgm:chMax val="0"/>
          <dgm:chPref val="0"/>
          <dgm:bulletEnabled val="1"/>
        </dgm:presLayoutVars>
      </dgm:prSet>
      <dgm:spPr/>
    </dgm:pt>
    <dgm:pt modelId="{3E044F14-810B-4E6F-A120-B33F2A1CA6D7}" type="pres">
      <dgm:prSet presAssocID="{444273F8-0DB0-41F3-8874-7AED7A53F1AE}" presName="parSh" presStyleLbl="node1" presStyleIdx="3" presStyleCnt="4" custScaleY="129309"/>
      <dgm:spPr/>
    </dgm:pt>
    <dgm:pt modelId="{F8FF03DC-0C80-4668-A0F9-6E86E1DEB72E}" type="pres">
      <dgm:prSet presAssocID="{444273F8-0DB0-41F3-8874-7AED7A53F1AE}" presName="desTx" presStyleLbl="fgAcc1" presStyleIdx="3" presStyleCnt="4" custScaleY="96144" custLinFactNeighborX="-6172" custLinFactNeighborY="5949">
        <dgm:presLayoutVars>
          <dgm:bulletEnabled val="1"/>
        </dgm:presLayoutVars>
      </dgm:prSet>
      <dgm:spPr/>
    </dgm:pt>
  </dgm:ptLst>
  <dgm:cxnLst>
    <dgm:cxn modelId="{C07A2806-2E5E-4FD6-8171-995FF43016F6}" type="presOf" srcId="{444273F8-0DB0-41F3-8874-7AED7A53F1AE}" destId="{9E8E9FB1-E0A5-4073-A05B-8225E7F2C71C}" srcOrd="0" destOrd="0" presId="urn:microsoft.com/office/officeart/2005/8/layout/process3"/>
    <dgm:cxn modelId="{C5498F0D-49B7-42CE-A723-39F5CCE2CF10}" type="presOf" srcId="{A4AAFF09-49C5-4ADA-8013-18A8BA5D0EED}" destId="{E3352E73-02A0-4048-95F3-5C61F7B7C3CA}" srcOrd="1" destOrd="0" presId="urn:microsoft.com/office/officeart/2005/8/layout/process3"/>
    <dgm:cxn modelId="{B56D0E1D-E140-45F5-99B3-7D778FB480B5}" type="presOf" srcId="{807E7C9C-D987-4B17-A54E-4BE9D4236900}" destId="{822FF284-900D-4272-A5AA-324E30090081}" srcOrd="0" destOrd="0" presId="urn:microsoft.com/office/officeart/2005/8/layout/process3"/>
    <dgm:cxn modelId="{1ABDAB24-FED1-4DDF-8FCA-B55E3893C617}" srcId="{577A2B41-A6E4-45C3-92FC-0CBF509F5BB2}" destId="{6077A29F-EA4A-4D6C-8484-1F90A29E0586}" srcOrd="1" destOrd="0" parTransId="{2680C8B3-A917-4A88-B9F0-C34F24FECEB7}" sibTransId="{7D589EAC-68F3-49F9-BB5B-E714EDBEF180}"/>
    <dgm:cxn modelId="{88A2DA26-9B91-48FB-8234-BF7B4D24B5FC}" type="presOf" srcId="{807E7C9C-D987-4B17-A54E-4BE9D4236900}" destId="{AD3ED1D8-716B-4E25-A819-DFB727C1A790}" srcOrd="1" destOrd="0" presId="urn:microsoft.com/office/officeart/2005/8/layout/process3"/>
    <dgm:cxn modelId="{D52D6237-8685-4D70-9458-E21BAE1ED6C4}" type="presOf" srcId="{79510B04-563A-454F-88E2-BF20B9528AAF}" destId="{084ACC3F-2FD5-48EC-AA31-21492AC48622}" srcOrd="1" destOrd="0" presId="urn:microsoft.com/office/officeart/2005/8/layout/process3"/>
    <dgm:cxn modelId="{975DFF3A-0CC1-4454-BCF2-E430BC3561D4}" srcId="{3A8F6D6F-8E36-475C-8A86-EC205B94A845}" destId="{577A2B41-A6E4-45C3-92FC-0CBF509F5BB2}" srcOrd="2" destOrd="0" parTransId="{EADC2875-2518-4F5A-A311-0994B58F4B6B}" sibTransId="{807E7C9C-D987-4B17-A54E-4BE9D4236900}"/>
    <dgm:cxn modelId="{BDF8C03F-6589-4740-A024-E9E16472D19B}" srcId="{577A2B41-A6E4-45C3-92FC-0CBF509F5BB2}" destId="{D19674B2-DE21-4545-B2EA-E1DA8E253941}" srcOrd="0" destOrd="0" parTransId="{2EBC18AB-79FF-481C-8A05-50D27784F28C}" sibTransId="{3ACA4A7F-0414-4FF3-A88A-F955F01021CD}"/>
    <dgm:cxn modelId="{6D355A40-3E36-4288-8CC7-835BB35F901F}" srcId="{6029ADE5-235E-44EB-86B3-10C0DBA82FB0}" destId="{85F6BF16-AB80-4D9B-84FF-D415926DB2AA}" srcOrd="0" destOrd="0" parTransId="{2B1AEBB5-C9A1-4368-9DDB-CFC56A2F2681}" sibTransId="{AEF21002-BC94-4002-B8AF-FF4CB434C02F}"/>
    <dgm:cxn modelId="{2DAA7265-62CC-4D01-A472-7E4EC4AB84F3}" type="presOf" srcId="{444273F8-0DB0-41F3-8874-7AED7A53F1AE}" destId="{3E044F14-810B-4E6F-A120-B33F2A1CA6D7}" srcOrd="1" destOrd="0" presId="urn:microsoft.com/office/officeart/2005/8/layout/process3"/>
    <dgm:cxn modelId="{839E4769-CE4F-438B-B753-3284B999B8E6}" srcId="{3A8F6D6F-8E36-475C-8A86-EC205B94A845}" destId="{6029ADE5-235E-44EB-86B3-10C0DBA82FB0}" srcOrd="0" destOrd="0" parTransId="{36D5C130-3D70-4586-B8BD-6286749A8157}" sibTransId="{A4AAFF09-49C5-4ADA-8013-18A8BA5D0EED}"/>
    <dgm:cxn modelId="{C4A36F4B-E02A-4A44-8DE0-2E6389C75F9B}" type="presOf" srcId="{133642DC-5B9F-46E0-9D30-38E3078BB427}" destId="{B6369E1E-C60D-40DB-8739-9D59E6861D17}" srcOrd="0" destOrd="3" presId="urn:microsoft.com/office/officeart/2005/8/layout/process3"/>
    <dgm:cxn modelId="{2832C84B-5B74-4846-A031-6C505FAC0762}" type="presOf" srcId="{D19674B2-DE21-4545-B2EA-E1DA8E253941}" destId="{B6369E1E-C60D-40DB-8739-9D59E6861D17}" srcOrd="0" destOrd="0" presId="urn:microsoft.com/office/officeart/2005/8/layout/process3"/>
    <dgm:cxn modelId="{0345E14E-0D64-489A-A7A8-7DB6417FB1D9}" srcId="{79510B04-563A-454F-88E2-BF20B9528AAF}" destId="{F7F7B97E-4F74-4405-B26F-7AC704FBCF99}" srcOrd="1" destOrd="0" parTransId="{68F4422D-0B2B-4564-A357-295F2FE53C69}" sibTransId="{68365E54-AD8F-4E67-A3FA-E6D342A8C42A}"/>
    <dgm:cxn modelId="{DE33CA70-3372-41FB-9D53-0D18866FFEA1}" srcId="{3A8F6D6F-8E36-475C-8A86-EC205B94A845}" destId="{444273F8-0DB0-41F3-8874-7AED7A53F1AE}" srcOrd="3" destOrd="0" parTransId="{7B86390C-21FA-4C88-923C-7F8005B7383C}" sibTransId="{C203D076-D81D-4AEB-A6B5-9D67EF6E8EA4}"/>
    <dgm:cxn modelId="{538EFA72-EA9B-4172-BD2E-B57FDE988163}" type="presOf" srcId="{0CB33F5F-317F-49A4-AB9E-17E29E5E3A9C}" destId="{927987CA-08C3-4B29-9BA7-66E6E95ABA97}" srcOrd="0" destOrd="1" presId="urn:microsoft.com/office/officeart/2005/8/layout/process3"/>
    <dgm:cxn modelId="{3EBD3D76-A011-426D-AF6E-3E3579DC2292}" type="presOf" srcId="{577A2B41-A6E4-45C3-92FC-0CBF509F5BB2}" destId="{7581C031-443C-4FE4-B8C3-E35CE9AD8DCB}" srcOrd="1" destOrd="0" presId="urn:microsoft.com/office/officeart/2005/8/layout/process3"/>
    <dgm:cxn modelId="{DEE6A277-E439-412B-A32F-0CA3030FE7C1}" srcId="{444273F8-0DB0-41F3-8874-7AED7A53F1AE}" destId="{1E221EFC-51E1-4172-B210-70D0D08C8579}" srcOrd="0" destOrd="0" parTransId="{1903F9E3-A415-4175-9E44-8C81C6AF131C}" sibTransId="{2E357244-1C6D-464E-8E16-7A6CE82C0904}"/>
    <dgm:cxn modelId="{A235F892-3173-4A47-8C0C-E1DCDA194FA8}" type="presOf" srcId="{F7F7B97E-4F74-4405-B26F-7AC704FBCF99}" destId="{882A108A-73EB-4174-839C-EF76132A0344}" srcOrd="0" destOrd="1" presId="urn:microsoft.com/office/officeart/2005/8/layout/process3"/>
    <dgm:cxn modelId="{F13A7B97-12BB-43D0-ADF8-248E111C6ED8}" type="presOf" srcId="{1E221EFC-51E1-4172-B210-70D0D08C8579}" destId="{F8FF03DC-0C80-4668-A0F9-6E86E1DEB72E}" srcOrd="0" destOrd="0" presId="urn:microsoft.com/office/officeart/2005/8/layout/process3"/>
    <dgm:cxn modelId="{B62A14A0-E564-46F9-93D1-2FBE01EA5B7C}" type="presOf" srcId="{A4AAFF09-49C5-4ADA-8013-18A8BA5D0EED}" destId="{27D4D92F-2725-455C-A319-27AD1B0DA5F7}" srcOrd="0" destOrd="0" presId="urn:microsoft.com/office/officeart/2005/8/layout/process3"/>
    <dgm:cxn modelId="{A1850EA2-E539-478F-9359-0E462498F56C}" type="presOf" srcId="{85F6BF16-AB80-4D9B-84FF-D415926DB2AA}" destId="{927987CA-08C3-4B29-9BA7-66E6E95ABA97}" srcOrd="0" destOrd="0" presId="urn:microsoft.com/office/officeart/2005/8/layout/process3"/>
    <dgm:cxn modelId="{1BBFD9A2-CBAD-475B-8536-42C157A301C3}" srcId="{3A8F6D6F-8E36-475C-8A86-EC205B94A845}" destId="{79510B04-563A-454F-88E2-BF20B9528AAF}" srcOrd="1" destOrd="0" parTransId="{F1652581-A0B9-4AA2-881C-40A698D41EE9}" sibTransId="{8FADA87A-F681-4735-9243-A7E5B8BE71CD}"/>
    <dgm:cxn modelId="{4ADF37AC-893A-4737-84EF-944EAF3EBA63}" srcId="{577A2B41-A6E4-45C3-92FC-0CBF509F5BB2}" destId="{97E546CF-7926-4E7D-BA89-5A2164E227EA}" srcOrd="2" destOrd="0" parTransId="{3433E494-8643-4448-B8D4-D9A94AA10506}" sibTransId="{126EA028-735D-4073-86CD-ACBA0A8984CF}"/>
    <dgm:cxn modelId="{779305AD-876B-4AD0-9E82-A1A53F78D21E}" type="presOf" srcId="{6029ADE5-235E-44EB-86B3-10C0DBA82FB0}" destId="{9EA2B704-691D-4B0D-80A8-56F20D575BE5}" srcOrd="1" destOrd="0" presId="urn:microsoft.com/office/officeart/2005/8/layout/process3"/>
    <dgm:cxn modelId="{2EB713AF-72F0-4325-A882-E0A7D6EF2F65}" type="presOf" srcId="{6029ADE5-235E-44EB-86B3-10C0DBA82FB0}" destId="{62FE62A2-8712-4DD5-98D2-87A11774EC27}" srcOrd="0" destOrd="0" presId="urn:microsoft.com/office/officeart/2005/8/layout/process3"/>
    <dgm:cxn modelId="{42C047B6-105B-4906-BEA4-D316EAD2B239}" type="presOf" srcId="{8FADA87A-F681-4735-9243-A7E5B8BE71CD}" destId="{CA2C3196-033E-494A-A8AA-24023D8DD778}" srcOrd="0" destOrd="0" presId="urn:microsoft.com/office/officeart/2005/8/layout/process3"/>
    <dgm:cxn modelId="{A26904C3-E668-4CBE-9701-5D6865FAC520}" type="presOf" srcId="{77AC9CBA-7235-40D8-A816-0D4A31C75C08}" destId="{882A108A-73EB-4174-839C-EF76132A0344}" srcOrd="0" destOrd="0" presId="urn:microsoft.com/office/officeart/2005/8/layout/process3"/>
    <dgm:cxn modelId="{DA98FDC7-09D8-41F8-A980-F80E5D990136}" type="presOf" srcId="{97E546CF-7926-4E7D-BA89-5A2164E227EA}" destId="{B6369E1E-C60D-40DB-8739-9D59E6861D17}" srcOrd="0" destOrd="2" presId="urn:microsoft.com/office/officeart/2005/8/layout/process3"/>
    <dgm:cxn modelId="{3EF494D9-DA85-46F6-98F2-FF2AE1282E8D}" type="presOf" srcId="{577A2B41-A6E4-45C3-92FC-0CBF509F5BB2}" destId="{BF7C4978-18A4-450C-9F9E-33CFC232695E}" srcOrd="0" destOrd="0" presId="urn:microsoft.com/office/officeart/2005/8/layout/process3"/>
    <dgm:cxn modelId="{7C9909E3-0AE9-45BC-A6FA-D2E2D90E7E2E}" srcId="{6029ADE5-235E-44EB-86B3-10C0DBA82FB0}" destId="{0CB33F5F-317F-49A4-AB9E-17E29E5E3A9C}" srcOrd="1" destOrd="0" parTransId="{51E782E4-6161-4E71-A3D4-E59F11674799}" sibTransId="{9E971DE9-98F3-4976-A8C1-22E870629390}"/>
    <dgm:cxn modelId="{35B6FBF0-610A-414A-9EFA-3817BA86C2DF}" srcId="{577A2B41-A6E4-45C3-92FC-0CBF509F5BB2}" destId="{133642DC-5B9F-46E0-9D30-38E3078BB427}" srcOrd="3" destOrd="0" parTransId="{584D8728-40EF-4970-A158-93645DF15A5E}" sibTransId="{F092A641-C0E1-4B78-8D2F-B5D1C6FD51A5}"/>
    <dgm:cxn modelId="{E130DFF3-986E-4CE0-9101-A360E06F856A}" type="presOf" srcId="{6077A29F-EA4A-4D6C-8484-1F90A29E0586}" destId="{B6369E1E-C60D-40DB-8739-9D59E6861D17}" srcOrd="0" destOrd="1" presId="urn:microsoft.com/office/officeart/2005/8/layout/process3"/>
    <dgm:cxn modelId="{EA44E1F7-79C0-4987-8DFA-CBE472B58480}" srcId="{79510B04-563A-454F-88E2-BF20B9528AAF}" destId="{77AC9CBA-7235-40D8-A816-0D4A31C75C08}" srcOrd="0" destOrd="0" parTransId="{EE714AAA-55F2-4829-A407-2EB47BC482C1}" sibTransId="{7ABB8868-4740-43D6-81D8-45F26D6EBFBF}"/>
    <dgm:cxn modelId="{F93612FA-06AE-4F19-8927-F522F832008F}" type="presOf" srcId="{3A8F6D6F-8E36-475C-8A86-EC205B94A845}" destId="{D69C8F87-02CD-4140-9E88-1F3DEDFB5503}" srcOrd="0" destOrd="0" presId="urn:microsoft.com/office/officeart/2005/8/layout/process3"/>
    <dgm:cxn modelId="{073748FC-5CB1-4202-94BD-10F6EF9054E2}" type="presOf" srcId="{8FADA87A-F681-4735-9243-A7E5B8BE71CD}" destId="{D4963F2A-E02C-496B-BC38-7B9A12738245}" srcOrd="1" destOrd="0" presId="urn:microsoft.com/office/officeart/2005/8/layout/process3"/>
    <dgm:cxn modelId="{470E74FC-08EF-4593-928B-2EB47099E14D}" type="presOf" srcId="{79510B04-563A-454F-88E2-BF20B9528AAF}" destId="{6DAED625-69D7-4398-8FD8-FE9FBD68287E}" srcOrd="0" destOrd="0" presId="urn:microsoft.com/office/officeart/2005/8/layout/process3"/>
    <dgm:cxn modelId="{91965494-797E-498F-A927-70374EF23C04}" type="presParOf" srcId="{D69C8F87-02CD-4140-9E88-1F3DEDFB5503}" destId="{621BBE5A-39F8-4A79-8ABB-7076A197535D}" srcOrd="0" destOrd="0" presId="urn:microsoft.com/office/officeart/2005/8/layout/process3"/>
    <dgm:cxn modelId="{833E6E49-AA20-471D-82E6-1EC970628799}" type="presParOf" srcId="{621BBE5A-39F8-4A79-8ABB-7076A197535D}" destId="{62FE62A2-8712-4DD5-98D2-87A11774EC27}" srcOrd="0" destOrd="0" presId="urn:microsoft.com/office/officeart/2005/8/layout/process3"/>
    <dgm:cxn modelId="{4EBD7951-683C-4969-8705-A0B41D85392D}" type="presParOf" srcId="{621BBE5A-39F8-4A79-8ABB-7076A197535D}" destId="{9EA2B704-691D-4B0D-80A8-56F20D575BE5}" srcOrd="1" destOrd="0" presId="urn:microsoft.com/office/officeart/2005/8/layout/process3"/>
    <dgm:cxn modelId="{0412DA13-3E79-485D-A6E9-D1E41FAA20D5}" type="presParOf" srcId="{621BBE5A-39F8-4A79-8ABB-7076A197535D}" destId="{927987CA-08C3-4B29-9BA7-66E6E95ABA97}" srcOrd="2" destOrd="0" presId="urn:microsoft.com/office/officeart/2005/8/layout/process3"/>
    <dgm:cxn modelId="{2E740D3E-DB62-475F-AFE9-1F95BD8D0FF4}" type="presParOf" srcId="{D69C8F87-02CD-4140-9E88-1F3DEDFB5503}" destId="{27D4D92F-2725-455C-A319-27AD1B0DA5F7}" srcOrd="1" destOrd="0" presId="urn:microsoft.com/office/officeart/2005/8/layout/process3"/>
    <dgm:cxn modelId="{978BC541-2A2F-484C-98BE-E74F634B4EB8}" type="presParOf" srcId="{27D4D92F-2725-455C-A319-27AD1B0DA5F7}" destId="{E3352E73-02A0-4048-95F3-5C61F7B7C3CA}" srcOrd="0" destOrd="0" presId="urn:microsoft.com/office/officeart/2005/8/layout/process3"/>
    <dgm:cxn modelId="{C4D7458A-B579-40AB-892A-32CDC9D133F8}" type="presParOf" srcId="{D69C8F87-02CD-4140-9E88-1F3DEDFB5503}" destId="{F6ED71A4-C3F9-4AA9-AFD6-B387FAAB13D0}" srcOrd="2" destOrd="0" presId="urn:microsoft.com/office/officeart/2005/8/layout/process3"/>
    <dgm:cxn modelId="{5A6D1C53-E5C8-499B-9E4C-1B60337E3139}" type="presParOf" srcId="{F6ED71A4-C3F9-4AA9-AFD6-B387FAAB13D0}" destId="{6DAED625-69D7-4398-8FD8-FE9FBD68287E}" srcOrd="0" destOrd="0" presId="urn:microsoft.com/office/officeart/2005/8/layout/process3"/>
    <dgm:cxn modelId="{5FC9BE1E-4D17-4DDA-89E3-5128E2C35B85}" type="presParOf" srcId="{F6ED71A4-C3F9-4AA9-AFD6-B387FAAB13D0}" destId="{084ACC3F-2FD5-48EC-AA31-21492AC48622}" srcOrd="1" destOrd="0" presId="urn:microsoft.com/office/officeart/2005/8/layout/process3"/>
    <dgm:cxn modelId="{FB191FF7-44D3-4CD1-9F31-B164F626B0F1}" type="presParOf" srcId="{F6ED71A4-C3F9-4AA9-AFD6-B387FAAB13D0}" destId="{882A108A-73EB-4174-839C-EF76132A0344}" srcOrd="2" destOrd="0" presId="urn:microsoft.com/office/officeart/2005/8/layout/process3"/>
    <dgm:cxn modelId="{233BD108-3AE1-4F26-B220-518E06216903}" type="presParOf" srcId="{D69C8F87-02CD-4140-9E88-1F3DEDFB5503}" destId="{CA2C3196-033E-494A-A8AA-24023D8DD778}" srcOrd="3" destOrd="0" presId="urn:microsoft.com/office/officeart/2005/8/layout/process3"/>
    <dgm:cxn modelId="{A9C005BB-FE42-499E-9A14-23DC552A94BD}" type="presParOf" srcId="{CA2C3196-033E-494A-A8AA-24023D8DD778}" destId="{D4963F2A-E02C-496B-BC38-7B9A12738245}" srcOrd="0" destOrd="0" presId="urn:microsoft.com/office/officeart/2005/8/layout/process3"/>
    <dgm:cxn modelId="{6D79B21C-BDF2-41F3-9760-73E3F7F6046B}" type="presParOf" srcId="{D69C8F87-02CD-4140-9E88-1F3DEDFB5503}" destId="{52E8D78D-671E-44E3-9C9B-E42C04380E80}" srcOrd="4" destOrd="0" presId="urn:microsoft.com/office/officeart/2005/8/layout/process3"/>
    <dgm:cxn modelId="{F8DA3DE8-7911-451E-812D-96905B701E4D}" type="presParOf" srcId="{52E8D78D-671E-44E3-9C9B-E42C04380E80}" destId="{BF7C4978-18A4-450C-9F9E-33CFC232695E}" srcOrd="0" destOrd="0" presId="urn:microsoft.com/office/officeart/2005/8/layout/process3"/>
    <dgm:cxn modelId="{D0626BF0-202C-434B-9D80-B824196E6A27}" type="presParOf" srcId="{52E8D78D-671E-44E3-9C9B-E42C04380E80}" destId="{7581C031-443C-4FE4-B8C3-E35CE9AD8DCB}" srcOrd="1" destOrd="0" presId="urn:microsoft.com/office/officeart/2005/8/layout/process3"/>
    <dgm:cxn modelId="{BDAE9CC7-9D04-4B0B-8F80-AF90B41002D1}" type="presParOf" srcId="{52E8D78D-671E-44E3-9C9B-E42C04380E80}" destId="{B6369E1E-C60D-40DB-8739-9D59E6861D17}" srcOrd="2" destOrd="0" presId="urn:microsoft.com/office/officeart/2005/8/layout/process3"/>
    <dgm:cxn modelId="{24923FC8-28AF-4B27-94F6-21B966A797BC}" type="presParOf" srcId="{D69C8F87-02CD-4140-9E88-1F3DEDFB5503}" destId="{822FF284-900D-4272-A5AA-324E30090081}" srcOrd="5" destOrd="0" presId="urn:microsoft.com/office/officeart/2005/8/layout/process3"/>
    <dgm:cxn modelId="{83EC5404-B9DE-40FF-988F-E796E0585BDB}" type="presParOf" srcId="{822FF284-900D-4272-A5AA-324E30090081}" destId="{AD3ED1D8-716B-4E25-A819-DFB727C1A790}" srcOrd="0" destOrd="0" presId="urn:microsoft.com/office/officeart/2005/8/layout/process3"/>
    <dgm:cxn modelId="{20DD7F15-A550-4E85-A0D1-249E4141539E}" type="presParOf" srcId="{D69C8F87-02CD-4140-9E88-1F3DEDFB5503}" destId="{7EA0F49E-C659-44A3-9E8A-E5E14C4C356E}" srcOrd="6" destOrd="0" presId="urn:microsoft.com/office/officeart/2005/8/layout/process3"/>
    <dgm:cxn modelId="{799B4948-380C-4271-B137-DEC8C204A1F4}" type="presParOf" srcId="{7EA0F49E-C659-44A3-9E8A-E5E14C4C356E}" destId="{9E8E9FB1-E0A5-4073-A05B-8225E7F2C71C}" srcOrd="0" destOrd="0" presId="urn:microsoft.com/office/officeart/2005/8/layout/process3"/>
    <dgm:cxn modelId="{4F573A97-A83B-4CED-B09B-6CE3ED1F10C6}" type="presParOf" srcId="{7EA0F49E-C659-44A3-9E8A-E5E14C4C356E}" destId="{3E044F14-810B-4E6F-A120-B33F2A1CA6D7}" srcOrd="1" destOrd="0" presId="urn:microsoft.com/office/officeart/2005/8/layout/process3"/>
    <dgm:cxn modelId="{82173589-9643-413B-9292-FBB13E127334}" type="presParOf" srcId="{7EA0F49E-C659-44A3-9E8A-E5E14C4C356E}" destId="{F8FF03DC-0C80-4668-A0F9-6E86E1DEB7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FB22D-ACA3-45B1-9D87-E40BC6B209E2}">
      <dsp:nvSpPr>
        <dsp:cNvPr id="0" name=""/>
        <dsp:cNvSpPr/>
      </dsp:nvSpPr>
      <dsp:spPr>
        <a:xfrm rot="10800000">
          <a:off x="2275086" y="147833"/>
          <a:ext cx="6980917"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13% 43,000</a:t>
          </a:r>
        </a:p>
      </dsp:txBody>
      <dsp:txXfrm rot="10800000">
        <a:off x="2523702" y="147833"/>
        <a:ext cx="6732301" cy="994465"/>
      </dsp:txXfrm>
    </dsp:sp>
    <dsp:sp modelId="{029297E7-2C34-4E9B-B749-450467589CA0}">
      <dsp:nvSpPr>
        <dsp:cNvPr id="0" name=""/>
        <dsp:cNvSpPr/>
      </dsp:nvSpPr>
      <dsp:spPr>
        <a:xfrm>
          <a:off x="706054" y="0"/>
          <a:ext cx="1417421" cy="12894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4ECB6-F73C-4CA6-8552-0A8422858E24}">
      <dsp:nvSpPr>
        <dsp:cNvPr id="0" name=""/>
        <dsp:cNvSpPr/>
      </dsp:nvSpPr>
      <dsp:spPr>
        <a:xfrm rot="10800000">
          <a:off x="2072772" y="1861822"/>
          <a:ext cx="7142992"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19% 113,000</a:t>
          </a:r>
        </a:p>
      </dsp:txBody>
      <dsp:txXfrm rot="10800000">
        <a:off x="2321388" y="1861822"/>
        <a:ext cx="6894376" cy="994465"/>
      </dsp:txXfrm>
    </dsp:sp>
    <dsp:sp modelId="{C931A403-AB89-4765-9372-3F5C07526B3E}">
      <dsp:nvSpPr>
        <dsp:cNvPr id="0" name=""/>
        <dsp:cNvSpPr/>
      </dsp:nvSpPr>
      <dsp:spPr>
        <a:xfrm>
          <a:off x="466322" y="1522118"/>
          <a:ext cx="1582115" cy="15143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408C05-7015-4582-8101-413E6062ECFC}">
      <dsp:nvSpPr>
        <dsp:cNvPr id="0" name=""/>
        <dsp:cNvSpPr/>
      </dsp:nvSpPr>
      <dsp:spPr>
        <a:xfrm rot="10800000">
          <a:off x="2076355" y="3396554"/>
          <a:ext cx="7142992"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11% 29,000</a:t>
          </a:r>
        </a:p>
      </dsp:txBody>
      <dsp:txXfrm rot="10800000">
        <a:off x="2324971" y="3396554"/>
        <a:ext cx="6894376" cy="994465"/>
      </dsp:txXfrm>
    </dsp:sp>
    <dsp:sp modelId="{BB8483E9-BBDC-440B-AC3A-093C49CD9466}">
      <dsp:nvSpPr>
        <dsp:cNvPr id="0" name=""/>
        <dsp:cNvSpPr/>
      </dsp:nvSpPr>
      <dsp:spPr>
        <a:xfrm>
          <a:off x="643245" y="3396435"/>
          <a:ext cx="1474444" cy="994465"/>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B704-691D-4B0D-80A8-56F20D575BE5}">
      <dsp:nvSpPr>
        <dsp:cNvPr id="0" name=""/>
        <dsp:cNvSpPr/>
      </dsp:nvSpPr>
      <dsp:spPr>
        <a:xfrm>
          <a:off x="1420" y="51283"/>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Settled Status</a:t>
          </a:r>
        </a:p>
      </dsp:txBody>
      <dsp:txXfrm>
        <a:off x="16961" y="66824"/>
        <a:ext cx="1753600" cy="499535"/>
      </dsp:txXfrm>
    </dsp:sp>
    <dsp:sp modelId="{927987CA-08C3-4B29-9BA7-66E6E95ABA97}">
      <dsp:nvSpPr>
        <dsp:cNvPr id="0" name=""/>
        <dsp:cNvSpPr/>
      </dsp:nvSpPr>
      <dsp:spPr>
        <a:xfrm>
          <a:off x="366957" y="778183"/>
          <a:ext cx="1784682" cy="3563146"/>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5 years or more continuous residency</a:t>
          </a:r>
        </a:p>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Applications open fully from March 2019</a:t>
          </a:r>
        </a:p>
      </dsp:txBody>
      <dsp:txXfrm>
        <a:off x="419229" y="830455"/>
        <a:ext cx="1680138" cy="3458602"/>
      </dsp:txXfrm>
    </dsp:sp>
    <dsp:sp modelId="{27D4D92F-2725-455C-A319-27AD1B0DA5F7}">
      <dsp:nvSpPr>
        <dsp:cNvPr id="0" name=""/>
        <dsp:cNvSpPr/>
      </dsp:nvSpPr>
      <dsp:spPr>
        <a:xfrm rot="21565552">
          <a:off x="2056639" y="79898"/>
          <a:ext cx="573597"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2056642" y="169433"/>
        <a:ext cx="440297" cy="266600"/>
      </dsp:txXfrm>
    </dsp:sp>
    <dsp:sp modelId="{084ACC3F-2FD5-48EC-AA31-21492AC48622}">
      <dsp:nvSpPr>
        <dsp:cNvPr id="0" name=""/>
        <dsp:cNvSpPr/>
      </dsp:nvSpPr>
      <dsp:spPr>
        <a:xfrm>
          <a:off x="2868308" y="22555"/>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Pre-Settled Status</a:t>
          </a:r>
        </a:p>
      </dsp:txBody>
      <dsp:txXfrm>
        <a:off x="2883849" y="38096"/>
        <a:ext cx="1753600" cy="499535"/>
      </dsp:txXfrm>
    </dsp:sp>
    <dsp:sp modelId="{882A108A-73EB-4174-839C-EF76132A0344}">
      <dsp:nvSpPr>
        <dsp:cNvPr id="0" name=""/>
        <dsp:cNvSpPr/>
      </dsp:nvSpPr>
      <dsp:spPr>
        <a:xfrm>
          <a:off x="3233845" y="691998"/>
          <a:ext cx="1784682" cy="3678059"/>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Under 5 years continuous residency</a:t>
          </a:r>
        </a:p>
        <a:p>
          <a:pPr marL="171450" lvl="1" indent="-171450" algn="l" defTabSz="755650">
            <a:lnSpc>
              <a:spcPct val="90000"/>
            </a:lnSpc>
            <a:spcBef>
              <a:spcPct val="0"/>
            </a:spcBef>
            <a:spcAft>
              <a:spcPct val="15000"/>
            </a:spcAft>
            <a:buChar char="•"/>
          </a:pPr>
          <a:r>
            <a:rPr lang="en-GB" sz="1700" kern="1200">
              <a:solidFill>
                <a:sysClr val="windowText" lastClr="000000">
                  <a:hueOff val="0"/>
                  <a:satOff val="0"/>
                  <a:lumOff val="0"/>
                  <a:alphaOff val="0"/>
                </a:sysClr>
              </a:solidFill>
              <a:latin typeface="Calibri" panose="020F0502020204030204"/>
              <a:ea typeface="+mn-ea"/>
              <a:cs typeface="+mn-cs"/>
            </a:rPr>
            <a:t>Apply for pre-settled status until 5 years completed</a:t>
          </a:r>
        </a:p>
      </dsp:txBody>
      <dsp:txXfrm>
        <a:off x="3286117" y="744270"/>
        <a:ext cx="1680138" cy="3573515"/>
      </dsp:txXfrm>
    </dsp:sp>
    <dsp:sp modelId="{CA2C3196-033E-494A-A8AA-24023D8DD778}">
      <dsp:nvSpPr>
        <dsp:cNvPr id="0" name=""/>
        <dsp:cNvSpPr/>
      </dsp:nvSpPr>
      <dsp:spPr>
        <a:xfrm rot="21590241">
          <a:off x="4923541" y="61581"/>
          <a:ext cx="573571"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4923541" y="150637"/>
        <a:ext cx="440271" cy="266600"/>
      </dsp:txXfrm>
    </dsp:sp>
    <dsp:sp modelId="{7581C031-443C-4FE4-B8C3-E35CE9AD8DCB}">
      <dsp:nvSpPr>
        <dsp:cNvPr id="0" name=""/>
        <dsp:cNvSpPr/>
      </dsp:nvSpPr>
      <dsp:spPr>
        <a:xfrm>
          <a:off x="5735196" y="14416"/>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Post 12</a:t>
          </a:r>
          <a:r>
            <a:rPr lang="en-GB" sz="2000" b="1" kern="1200" baseline="30000" dirty="0">
              <a:solidFill>
                <a:sysClr val="window" lastClr="FFFFFF"/>
              </a:solidFill>
              <a:latin typeface="Calibri" panose="020F0502020204030204"/>
              <a:ea typeface="+mn-ea"/>
              <a:cs typeface="+mn-cs"/>
            </a:rPr>
            <a:t>th</a:t>
          </a:r>
          <a:r>
            <a:rPr lang="en-GB" sz="2000" b="1" kern="1200" dirty="0">
              <a:solidFill>
                <a:sysClr val="window" lastClr="FFFFFF"/>
              </a:solidFill>
              <a:latin typeface="Calibri" panose="020F0502020204030204"/>
              <a:ea typeface="+mn-ea"/>
              <a:cs typeface="+mn-cs"/>
            </a:rPr>
            <a:t> April 2019</a:t>
          </a:r>
        </a:p>
      </dsp:txBody>
      <dsp:txXfrm>
        <a:off x="5750737" y="29957"/>
        <a:ext cx="1753600" cy="499535"/>
      </dsp:txXfrm>
    </dsp:sp>
    <dsp:sp modelId="{B6369E1E-C60D-40DB-8739-9D59E6861D17}">
      <dsp:nvSpPr>
        <dsp:cNvPr id="0" name=""/>
        <dsp:cNvSpPr/>
      </dsp:nvSpPr>
      <dsp:spPr>
        <a:xfrm>
          <a:off x="6100734" y="667581"/>
          <a:ext cx="1784682" cy="3710615"/>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Free movement will continue throughout the transition period - 31/12/20</a:t>
          </a:r>
        </a:p>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Applications can be made during this time for Pre-Settled Status</a:t>
          </a:r>
        </a:p>
      </dsp:txBody>
      <dsp:txXfrm>
        <a:off x="6153006" y="719853"/>
        <a:ext cx="1680138" cy="3606071"/>
      </dsp:txXfrm>
    </dsp:sp>
    <dsp:sp modelId="{822FF284-900D-4272-A5AA-324E30090081}">
      <dsp:nvSpPr>
        <dsp:cNvPr id="0" name=""/>
        <dsp:cNvSpPr/>
      </dsp:nvSpPr>
      <dsp:spPr>
        <a:xfrm rot="34436">
          <a:off x="7790416" y="72079"/>
          <a:ext cx="573597"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7790419" y="160278"/>
        <a:ext cx="440297" cy="266600"/>
      </dsp:txXfrm>
    </dsp:sp>
    <dsp:sp modelId="{3E044F14-810B-4E6F-A120-B33F2A1CA6D7}">
      <dsp:nvSpPr>
        <dsp:cNvPr id="0" name=""/>
        <dsp:cNvSpPr/>
      </dsp:nvSpPr>
      <dsp:spPr>
        <a:xfrm>
          <a:off x="8602084" y="43134"/>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Irish citizens	</a:t>
          </a:r>
        </a:p>
      </dsp:txBody>
      <dsp:txXfrm>
        <a:off x="8617625" y="58675"/>
        <a:ext cx="1753600" cy="499535"/>
      </dsp:txXfrm>
    </dsp:sp>
    <dsp:sp modelId="{F8FF03DC-0C80-4668-A0F9-6E86E1DEB72E}">
      <dsp:nvSpPr>
        <dsp:cNvPr id="0" name=""/>
        <dsp:cNvSpPr/>
      </dsp:nvSpPr>
      <dsp:spPr>
        <a:xfrm>
          <a:off x="8967622" y="753736"/>
          <a:ext cx="1784682" cy="3595741"/>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Irish citizens can continue to work and live in UK as part of </a:t>
          </a:r>
          <a:r>
            <a:rPr lang="en-GB" sz="1700" kern="1200">
              <a:solidFill>
                <a:sysClr val="windowText" lastClr="000000">
                  <a:hueOff val="0"/>
                  <a:satOff val="0"/>
                  <a:lumOff val="0"/>
                  <a:alphaOff val="0"/>
                </a:sysClr>
              </a:solidFill>
              <a:latin typeface="Calibri" panose="020F0502020204030204"/>
              <a:ea typeface="+mn-ea"/>
              <a:cs typeface="+mn-cs"/>
            </a:rPr>
            <a:t>the Common Travel Area</a:t>
          </a:r>
          <a:endParaRPr lang="en-GB" sz="1700" kern="1200" dirty="0">
            <a:solidFill>
              <a:sysClr val="windowText" lastClr="000000">
                <a:hueOff val="0"/>
                <a:satOff val="0"/>
                <a:lumOff val="0"/>
                <a:alphaOff val="0"/>
              </a:sysClr>
            </a:solidFill>
            <a:latin typeface="Calibri" panose="020F0502020204030204"/>
            <a:ea typeface="+mn-ea"/>
            <a:cs typeface="+mn-cs"/>
          </a:endParaRPr>
        </a:p>
      </dsp:txBody>
      <dsp:txXfrm>
        <a:off x="9019894" y="806008"/>
        <a:ext cx="1680138" cy="3491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B704-691D-4B0D-80A8-56F20D575BE5}">
      <dsp:nvSpPr>
        <dsp:cNvPr id="0" name=""/>
        <dsp:cNvSpPr/>
      </dsp:nvSpPr>
      <dsp:spPr>
        <a:xfrm>
          <a:off x="4595" y="40459"/>
          <a:ext cx="1762891" cy="2063634"/>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a:solidFill>
                <a:sysClr val="window" lastClr="FFFFFF"/>
              </a:solidFill>
              <a:latin typeface="Calibri" panose="020F0502020204030204"/>
              <a:ea typeface="+mn-ea"/>
              <a:cs typeface="+mn-cs"/>
            </a:rPr>
            <a:t>Settled Status</a:t>
          </a:r>
        </a:p>
      </dsp:txBody>
      <dsp:txXfrm>
        <a:off x="33612" y="69476"/>
        <a:ext cx="1704857" cy="932696"/>
      </dsp:txXfrm>
    </dsp:sp>
    <dsp:sp modelId="{927987CA-08C3-4B29-9BA7-66E6E95ABA97}">
      <dsp:nvSpPr>
        <dsp:cNvPr id="0" name=""/>
        <dsp:cNvSpPr/>
      </dsp:nvSpPr>
      <dsp:spPr>
        <a:xfrm>
          <a:off x="383950" y="1190097"/>
          <a:ext cx="1762891" cy="3202515"/>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kern="1200">
              <a:solidFill>
                <a:sysClr val="windowText" lastClr="000000">
                  <a:hueOff val="0"/>
                  <a:satOff val="0"/>
                  <a:lumOff val="0"/>
                  <a:alphaOff val="0"/>
                </a:sysClr>
              </a:solidFill>
              <a:latin typeface="Calibri" panose="020F0502020204030204"/>
              <a:ea typeface="+mn-ea"/>
              <a:cs typeface="+mn-cs"/>
            </a:rPr>
            <a:t>5 years or more continuous residency</a:t>
          </a:r>
        </a:p>
        <a:p>
          <a:pPr marL="171450" lvl="1" indent="-171450" algn="l" defTabSz="711200">
            <a:lnSpc>
              <a:spcPct val="90000"/>
            </a:lnSpc>
            <a:spcBef>
              <a:spcPct val="0"/>
            </a:spcBef>
            <a:spcAft>
              <a:spcPct val="15000"/>
            </a:spcAft>
            <a:buFont typeface="Arial" panose="020B0604020202020204" pitchFamily="34" charset="0"/>
            <a:buChar char="•"/>
          </a:pPr>
          <a:r>
            <a:rPr lang="en-GB" sz="1600" kern="1200">
              <a:solidFill>
                <a:sysClr val="windowText" lastClr="000000">
                  <a:hueOff val="0"/>
                  <a:satOff val="0"/>
                  <a:lumOff val="0"/>
                  <a:alphaOff val="0"/>
                </a:sysClr>
              </a:solidFill>
              <a:latin typeface="Calibri" panose="020F0502020204030204"/>
              <a:ea typeface="+mn-ea"/>
              <a:cs typeface="+mn-cs"/>
            </a:rPr>
            <a:t>Applications open fully from March 2019 until Dec 2020 (March 2021 if transition)</a:t>
          </a:r>
        </a:p>
      </dsp:txBody>
      <dsp:txXfrm>
        <a:off x="435583" y="1241730"/>
        <a:ext cx="1659625" cy="3099249"/>
      </dsp:txXfrm>
    </dsp:sp>
    <dsp:sp modelId="{27D4D92F-2725-455C-A319-27AD1B0DA5F7}">
      <dsp:nvSpPr>
        <dsp:cNvPr id="0" name=""/>
        <dsp:cNvSpPr/>
      </dsp:nvSpPr>
      <dsp:spPr>
        <a:xfrm rot="21578247">
          <a:off x="2034729" y="307309"/>
          <a:ext cx="566577"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2034730" y="395508"/>
        <a:ext cx="434904" cy="263345"/>
      </dsp:txXfrm>
    </dsp:sp>
    <dsp:sp modelId="{084ACC3F-2FD5-48EC-AA31-21492AC48622}">
      <dsp:nvSpPr>
        <dsp:cNvPr id="0" name=""/>
        <dsp:cNvSpPr/>
      </dsp:nvSpPr>
      <dsp:spPr>
        <a:xfrm>
          <a:off x="2836478" y="8239"/>
          <a:ext cx="1762891" cy="2123209"/>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a:solidFill>
                <a:sysClr val="window" lastClr="FFFFFF"/>
              </a:solidFill>
              <a:latin typeface="Calibri" panose="020F0502020204030204"/>
              <a:ea typeface="+mn-ea"/>
              <a:cs typeface="+mn-cs"/>
            </a:rPr>
            <a:t>Pre-Settled Status</a:t>
          </a:r>
        </a:p>
      </dsp:txBody>
      <dsp:txXfrm>
        <a:off x="2866333" y="38094"/>
        <a:ext cx="1703181" cy="959622"/>
      </dsp:txXfrm>
    </dsp:sp>
    <dsp:sp modelId="{882A108A-73EB-4174-839C-EF76132A0344}">
      <dsp:nvSpPr>
        <dsp:cNvPr id="0" name=""/>
        <dsp:cNvSpPr/>
      </dsp:nvSpPr>
      <dsp:spPr>
        <a:xfrm>
          <a:off x="3160972" y="1120792"/>
          <a:ext cx="1762891" cy="3271820"/>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Under 5 years continuous residency</a:t>
          </a:r>
        </a:p>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Apply for pre-settled status until 5 years completed, then settled status will be granted</a:t>
          </a:r>
        </a:p>
      </dsp:txBody>
      <dsp:txXfrm>
        <a:off x="3212605" y="1172425"/>
        <a:ext cx="1659625" cy="3168554"/>
      </dsp:txXfrm>
    </dsp:sp>
    <dsp:sp modelId="{CA2C3196-033E-494A-A8AA-24023D8DD778}">
      <dsp:nvSpPr>
        <dsp:cNvPr id="0" name=""/>
        <dsp:cNvSpPr/>
      </dsp:nvSpPr>
      <dsp:spPr>
        <a:xfrm rot="22219">
          <a:off x="4866612" y="307706"/>
          <a:ext cx="566577"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4866613" y="395062"/>
        <a:ext cx="434904" cy="263345"/>
      </dsp:txXfrm>
    </dsp:sp>
    <dsp:sp modelId="{7581C031-443C-4FE4-B8C3-E35CE9AD8DCB}">
      <dsp:nvSpPr>
        <dsp:cNvPr id="0" name=""/>
        <dsp:cNvSpPr/>
      </dsp:nvSpPr>
      <dsp:spPr>
        <a:xfrm>
          <a:off x="5668362" y="59575"/>
          <a:ext cx="1762891" cy="1985597"/>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Post 12</a:t>
          </a:r>
          <a:r>
            <a:rPr lang="en-GB" sz="2000" b="1" kern="1200" baseline="30000" dirty="0">
              <a:solidFill>
                <a:sysClr val="window" lastClr="FFFFFF"/>
              </a:solidFill>
              <a:latin typeface="Calibri" panose="020F0502020204030204"/>
              <a:ea typeface="+mn-ea"/>
              <a:cs typeface="+mn-cs"/>
            </a:rPr>
            <a:t>th</a:t>
          </a:r>
          <a:r>
            <a:rPr lang="en-GB" sz="2000" b="1" kern="1200" dirty="0">
              <a:solidFill>
                <a:sysClr val="window" lastClr="FFFFFF"/>
              </a:solidFill>
              <a:latin typeface="Calibri" panose="020F0502020204030204"/>
              <a:ea typeface="+mn-ea"/>
              <a:cs typeface="+mn-cs"/>
            </a:rPr>
            <a:t> April 2019</a:t>
          </a:r>
        </a:p>
      </dsp:txBody>
      <dsp:txXfrm>
        <a:off x="5696282" y="87495"/>
        <a:ext cx="1707051" cy="897425"/>
      </dsp:txXfrm>
    </dsp:sp>
    <dsp:sp modelId="{B6369E1E-C60D-40DB-8739-9D59E6861D17}">
      <dsp:nvSpPr>
        <dsp:cNvPr id="0" name=""/>
        <dsp:cNvSpPr/>
      </dsp:nvSpPr>
      <dsp:spPr>
        <a:xfrm>
          <a:off x="5886236" y="1188526"/>
          <a:ext cx="2012728" cy="3204086"/>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EU Nationals allowed to stay for up to </a:t>
          </a:r>
          <a:r>
            <a:rPr lang="en-US" sz="1200" kern="1200">
              <a:solidFill>
                <a:sysClr val="windowText" lastClr="000000">
                  <a:hueOff val="0"/>
                  <a:satOff val="0"/>
                  <a:lumOff val="0"/>
                  <a:alphaOff val="0"/>
                </a:sysClr>
              </a:solidFill>
              <a:latin typeface="Calibri" panose="020F0502020204030204"/>
              <a:ea typeface="+mn-ea"/>
              <a:cs typeface="+mn-cs"/>
            </a:rPr>
            <a:t>3mths </a:t>
          </a:r>
          <a:r>
            <a:rPr lang="en-GB" sz="1200" kern="1200">
              <a:solidFill>
                <a:sysClr val="windowText" lastClr="000000">
                  <a:hueOff val="0"/>
                  <a:satOff val="0"/>
                  <a:lumOff val="0"/>
                  <a:alphaOff val="0"/>
                </a:sysClr>
              </a:solidFill>
              <a:latin typeface="Calibri" panose="020F0502020204030204"/>
              <a:ea typeface="+mn-ea"/>
              <a:cs typeface="+mn-cs"/>
            </a:rPr>
            <a:t>without a visa</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EU nationals wanting to stay longer than </a:t>
          </a:r>
          <a:r>
            <a:rPr lang="en-US" sz="1200" kern="1200">
              <a:solidFill>
                <a:sysClr val="windowText" lastClr="000000">
                  <a:hueOff val="0"/>
                  <a:satOff val="0"/>
                  <a:lumOff val="0"/>
                  <a:alphaOff val="0"/>
                </a:sysClr>
              </a:solidFill>
              <a:latin typeface="Calibri" panose="020F0502020204030204"/>
              <a:ea typeface="+mn-ea"/>
              <a:cs typeface="+mn-cs"/>
            </a:rPr>
            <a:t>3mths </a:t>
          </a:r>
          <a:r>
            <a:rPr lang="en-GB" sz="1200" kern="1200">
              <a:solidFill>
                <a:sysClr val="windowText" lastClr="000000">
                  <a:hueOff val="0"/>
                  <a:satOff val="0"/>
                  <a:lumOff val="0"/>
                  <a:alphaOff val="0"/>
                </a:sysClr>
              </a:solidFill>
              <a:latin typeface="Calibri" panose="020F0502020204030204"/>
              <a:ea typeface="+mn-ea"/>
              <a:cs typeface="+mn-cs"/>
            </a:rPr>
            <a:t>can apply for European Temporary Leave to Remain</a:t>
          </a:r>
          <a:r>
            <a:rPr lang="en-US" sz="1200" kern="1200">
              <a:solidFill>
                <a:sysClr val="windowText" lastClr="000000">
                  <a:hueOff val="0"/>
                  <a:satOff val="0"/>
                  <a:lumOff val="0"/>
                  <a:alphaOff val="0"/>
                </a:sysClr>
              </a:solidFill>
              <a:latin typeface="Calibri" panose="020F0502020204030204"/>
              <a:ea typeface="+mn-ea"/>
              <a:cs typeface="+mn-cs"/>
            </a:rPr>
            <a:t> </a:t>
          </a:r>
          <a:r>
            <a:rPr lang="en-GB" sz="1200" kern="1200">
              <a:solidFill>
                <a:sysClr val="windowText" lastClr="000000">
                  <a:hueOff val="0"/>
                  <a:satOff val="0"/>
                  <a:lumOff val="0"/>
                  <a:alphaOff val="0"/>
                </a:sysClr>
              </a:solidFill>
              <a:latin typeface="Calibri" panose="020F0502020204030204"/>
              <a:ea typeface="+mn-ea"/>
              <a:cs typeface="+mn-cs"/>
            </a:rPr>
            <a:t>for max 36mths, open until end 2020.</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There will be a fee for the European Temporary Leave to Remain, cost not yet confirmed</a:t>
          </a:r>
        </a:p>
        <a:p>
          <a:pPr marL="114300" lvl="1" indent="-114300" algn="l" defTabSz="533400">
            <a:lnSpc>
              <a:spcPct val="90000"/>
            </a:lnSpc>
            <a:spcBef>
              <a:spcPct val="0"/>
            </a:spcBef>
            <a:spcAft>
              <a:spcPct val="15000"/>
            </a:spcAft>
            <a:buChar char="•"/>
          </a:pPr>
          <a:r>
            <a:rPr lang="en-GB" sz="1200" kern="1200">
              <a:solidFill>
                <a:sysClr val="windowText" lastClr="000000">
                  <a:hueOff val="0"/>
                  <a:satOff val="0"/>
                  <a:lumOff val="0"/>
                  <a:alphaOff val="0"/>
                </a:sysClr>
              </a:solidFill>
              <a:latin typeface="Calibri" panose="020F0502020204030204"/>
              <a:ea typeface="+mn-ea"/>
              <a:cs typeface="+mn-cs"/>
            </a:rPr>
            <a:t>Can then apply to stay via new Immigration scheme</a:t>
          </a:r>
        </a:p>
      </dsp:txBody>
      <dsp:txXfrm>
        <a:off x="5945187" y="1247477"/>
        <a:ext cx="1894826" cy="3086184"/>
      </dsp:txXfrm>
    </dsp:sp>
    <dsp:sp modelId="{822FF284-900D-4272-A5AA-324E30090081}">
      <dsp:nvSpPr>
        <dsp:cNvPr id="0" name=""/>
        <dsp:cNvSpPr/>
      </dsp:nvSpPr>
      <dsp:spPr>
        <a:xfrm rot="21577767">
          <a:off x="7729724" y="307077"/>
          <a:ext cx="632785"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7729725" y="395285"/>
        <a:ext cx="501112" cy="263345"/>
      </dsp:txXfrm>
    </dsp:sp>
    <dsp:sp modelId="{3E044F14-810B-4E6F-A120-B33F2A1CA6D7}">
      <dsp:nvSpPr>
        <dsp:cNvPr id="0" name=""/>
        <dsp:cNvSpPr/>
      </dsp:nvSpPr>
      <dsp:spPr>
        <a:xfrm>
          <a:off x="8625164" y="61170"/>
          <a:ext cx="1762891" cy="1899290"/>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Irish citizens	</a:t>
          </a:r>
        </a:p>
      </dsp:txBody>
      <dsp:txXfrm>
        <a:off x="8651871" y="87877"/>
        <a:ext cx="1709477" cy="858416"/>
      </dsp:txXfrm>
    </dsp:sp>
    <dsp:sp modelId="{F8FF03DC-0C80-4668-A0F9-6E86E1DEB72E}">
      <dsp:nvSpPr>
        <dsp:cNvPr id="0" name=""/>
        <dsp:cNvSpPr/>
      </dsp:nvSpPr>
      <dsp:spPr>
        <a:xfrm>
          <a:off x="8877432" y="1108598"/>
          <a:ext cx="1762891" cy="3284014"/>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Irish citizens can continue to work and live in UK as part of the Common Travel Area</a:t>
          </a:r>
        </a:p>
      </dsp:txBody>
      <dsp:txXfrm>
        <a:off x="8929065" y="1160231"/>
        <a:ext cx="1659625" cy="318074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6AFD6-F37C-43A5-9601-F7A12D5CC36C}"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8702F-92E8-4CD2-9BA2-95A5005CB8E6}" type="slidenum">
              <a:rPr lang="en-GB" smtClean="0"/>
              <a:t>‹#›</a:t>
            </a:fld>
            <a:endParaRPr lang="en-GB"/>
          </a:p>
        </p:txBody>
      </p:sp>
    </p:spTree>
    <p:extLst>
      <p:ext uri="{BB962C8B-B14F-4D97-AF65-F5344CB8AC3E}">
        <p14:creationId xmlns:p14="http://schemas.microsoft.com/office/powerpoint/2010/main" val="226921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57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have announced that the £30k salary will go out for consultation, however we don’t yet have a date for that</a:t>
            </a:r>
          </a:p>
          <a:p>
            <a:endParaRPr lang="en-GB" dirty="0"/>
          </a:p>
          <a:p>
            <a:r>
              <a:rPr lang="en-GB" dirty="0"/>
              <a:t>They have suggested a transitional measure which would allow workers to come here for up to 12 months, however this is not a long term policy</a:t>
            </a:r>
          </a:p>
          <a:p>
            <a:endParaRPr lang="en-GB" dirty="0"/>
          </a:p>
          <a:p>
            <a:r>
              <a:rPr lang="en-GB" dirty="0"/>
              <a:t>Government took the advice of the Migration Advisory committee and focused on higher skilled workers.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8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90% of logistics workers RQF level 2 or below and 88% earning less than £30k, the proposed new Skills Based Immigration System would have a detrimental effect on our ability to recruit from outside of the UK</a:t>
            </a:r>
          </a:p>
          <a:p>
            <a:endParaRPr lang="en-US" dirty="0"/>
          </a:p>
          <a:p>
            <a:r>
              <a:rPr lang="en-US" dirty="0"/>
              <a:t>The salary restrictions are felt harder in Northern Ireland, </a:t>
            </a:r>
            <a:r>
              <a:rPr lang="en-US" dirty="0" err="1"/>
              <a:t>Scotand</a:t>
            </a:r>
            <a:r>
              <a:rPr lang="en-US" dirty="0"/>
              <a:t> Wales where average wages are lower.</a:t>
            </a:r>
          </a:p>
          <a:p>
            <a:endParaRPr lang="en-US" dirty="0"/>
          </a:p>
          <a:p>
            <a:r>
              <a:rPr lang="en-US" dirty="0"/>
              <a:t>Without a long term solution for seasonal workers, this will be even harder during our seasonal peaks, especially within the courier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8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pressure will build to train home grown talent as UK businesses will no longer be able to guarantee access to labour outside of the UK below a salary of £30k or a qualification level lower than 3.</a:t>
            </a:r>
          </a:p>
          <a:p>
            <a:endParaRPr lang="en-GB" dirty="0"/>
          </a:p>
          <a:p>
            <a:r>
              <a:rPr lang="en-GB" dirty="0"/>
              <a:t>Therefore we need to focus on what funding is available.</a:t>
            </a:r>
          </a:p>
          <a:p>
            <a:endParaRPr lang="en-GB" dirty="0"/>
          </a:p>
          <a:p>
            <a:r>
              <a:rPr lang="en-GB" dirty="0"/>
              <a:t>There have been grants made available to help cope post Brexit, these have been made available from both UK and devolved governments.</a:t>
            </a:r>
          </a:p>
          <a:p>
            <a:endParaRPr lang="en-GB" dirty="0"/>
          </a:p>
          <a:p>
            <a:r>
              <a:rPr lang="en-GB" dirty="0"/>
              <a:t>However, the main funding is through apprenticeships.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12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Logistics specific apprenticeships are limited but there are some van based standards for courier available and in development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9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skills agenda will continue to be a priority area for FTA.</a:t>
            </a:r>
          </a:p>
          <a:p>
            <a:endParaRPr lang="en-GB" dirty="0"/>
          </a:p>
          <a:p>
            <a:r>
              <a:rPr lang="en-GB" dirty="0"/>
              <a:t>Logistics will need continued access to lower skilled workers – therefore we will keep pushing for a lower salary and qualification threshold</a:t>
            </a:r>
          </a:p>
          <a:p>
            <a:endParaRPr lang="en-GB" dirty="0"/>
          </a:p>
          <a:p>
            <a:r>
              <a:rPr lang="en-GB" dirty="0"/>
              <a:t>It will also be key to get our main skills shortages listed on the Shortage Occupation Lists in Scotland and the rest of the UK.</a:t>
            </a:r>
          </a:p>
          <a:p>
            <a:endParaRPr lang="en-GB" dirty="0"/>
          </a:p>
          <a:p>
            <a:r>
              <a:rPr lang="en-GB" dirty="0"/>
              <a:t>As logistics have had limited access to make use of levy funds, we’re asking for emergency Brexit funds to be made available for other vocational training</a:t>
            </a:r>
          </a:p>
          <a:p>
            <a:endParaRPr lang="en-GB" dirty="0"/>
          </a:p>
          <a:p>
            <a:r>
              <a:rPr lang="en-GB" dirty="0"/>
              <a:t>Ultimately we want the Apprenticeship Levy to become a Training levy, paying for all quality vocational training. Apprenticeships are excellent and to be encouraged but training is not one size fits all so we need greater funding for a range of training options.</a:t>
            </a:r>
          </a:p>
          <a:p>
            <a:endParaRPr lang="en-GB" dirty="0"/>
          </a:p>
          <a:p>
            <a:r>
              <a:rPr lang="en-GB" dirty="0"/>
              <a:t>Ultimately FTA will be keeping logistics skills shortages on the government agendas, ensuring they are seen as a priority.</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3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a HGV driver shortage of 52,000. Add to this the number of EU nationals we are currently reliant on and across logistics we have a potential problem. </a:t>
            </a:r>
          </a:p>
          <a:p>
            <a:r>
              <a:rPr lang="en-GB" dirty="0"/>
              <a:t>19% of warehouse workers and 11% of van drivers</a:t>
            </a:r>
          </a:p>
          <a:p>
            <a:r>
              <a:rPr lang="en-GB" dirty="0"/>
              <a:t>However, the 11% for Van driver will be substantially higher due to the way that job roles are classified, therefore our exposure around these jobs will be much higher.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88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almost impossible to predict exactly how Brexit will play out</a:t>
            </a:r>
          </a:p>
          <a:p>
            <a:endParaRPr lang="en-GB" dirty="0"/>
          </a:p>
          <a:p>
            <a:r>
              <a:rPr lang="en-GB" dirty="0"/>
              <a:t>However as it stands, these are the current important dates</a:t>
            </a:r>
          </a:p>
          <a:p>
            <a:endParaRPr lang="en-GB" dirty="0"/>
          </a:p>
          <a:p>
            <a:r>
              <a:rPr lang="en-GB" dirty="0"/>
              <a:t>Theresa May requested an extension to Article 50, this was granted until 22</a:t>
            </a:r>
            <a:r>
              <a:rPr lang="en-GB" baseline="30000" dirty="0"/>
              <a:t>nd</a:t>
            </a:r>
            <a:r>
              <a:rPr lang="en-GB" dirty="0"/>
              <a:t> May but only if the Withdrawal Agreement was approved which would then give UK parliament time to put through the necessary legislation</a:t>
            </a:r>
          </a:p>
          <a:p>
            <a:endParaRPr lang="en-GB" dirty="0"/>
          </a:p>
          <a:p>
            <a:r>
              <a:rPr lang="en-GB" dirty="0"/>
              <a:t>However if the Withdrawal Bill is not agreed then the extension will end on 12</a:t>
            </a:r>
            <a:r>
              <a:rPr lang="en-GB" baseline="30000" dirty="0"/>
              <a:t>th</a:t>
            </a:r>
            <a:r>
              <a:rPr lang="en-GB" dirty="0"/>
              <a:t> April</a:t>
            </a:r>
          </a:p>
          <a:p>
            <a:endParaRPr lang="en-GB" dirty="0"/>
          </a:p>
          <a:p>
            <a:r>
              <a:rPr lang="en-GB" dirty="0"/>
              <a:t>At this point the UK could request a further extension but would need a specific reason for this and would need to take part in the European Elections.</a:t>
            </a:r>
          </a:p>
          <a:p>
            <a:endParaRPr lang="en-GB" dirty="0"/>
          </a:p>
          <a:p>
            <a:r>
              <a:rPr lang="en-GB" dirty="0"/>
              <a:t>If no further extension is requested then we will leave the EU without a deal on 12</a:t>
            </a:r>
            <a:r>
              <a:rPr lang="en-GB" baseline="30000" dirty="0"/>
              <a:t>th</a:t>
            </a:r>
            <a:r>
              <a:rPr lang="en-GB" dirty="0"/>
              <a:t> April at 11pm</a:t>
            </a:r>
          </a:p>
          <a:p>
            <a:endParaRPr lang="en-GB" dirty="0"/>
          </a:p>
          <a:p>
            <a:r>
              <a:rPr lang="en-GB" dirty="0"/>
              <a:t>There are many ways this could play out and it is constantly evolving. As of now, we are expecting a number of indicative votes that are not legally binding to take place to indicate what kind of deal, if any would be passed by parliament. </a:t>
            </a:r>
          </a:p>
          <a:p>
            <a:endParaRPr lang="en-GB" dirty="0"/>
          </a:p>
          <a:p>
            <a:r>
              <a:rPr lang="en-GB" dirty="0"/>
              <a:t>Our advice to members remains to prepare for No Deal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96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 all EU countries except Italy: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Van transport is liberalised; no ECMT permit is required; there are no specific restrictions.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 Italy (even if the journey only includes transit through Italy):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rules and restrictions described in the table apply. If a given transport operation fits in one of the blue boxes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ECMT permit required), Italian authorities will look at the whole journey and will apply all ECMT rules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t>
            </a:r>
            <a:r>
              <a:rPr lang="en-GB" sz="1200" kern="1200">
                <a:solidFill>
                  <a:schemeClr val="tx1"/>
                </a:solidFill>
                <a:effectLst/>
                <a:latin typeface="+mn-lt"/>
                <a:ea typeface="+mn-ea"/>
                <a:cs typeface="+mn-cs"/>
              </a:rPr>
              <a:t>3 cross trade operations maximum).</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6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quick explanation of the system for EU/EEA Citizens to apply to stay post Brexit</a:t>
            </a:r>
          </a:p>
          <a:p>
            <a:endParaRPr lang="en-GB" dirty="0"/>
          </a:p>
          <a:p>
            <a:r>
              <a:rPr lang="en-GB" dirty="0"/>
              <a:t>For any EU/EEA Citizen that has been in the UK for 5 years or more and that means live in the UK for 6 months or more in a year. They will be invited to apply for settled status. This was opened to EU citizens in February and will be open to all EU/EEA citizens by the end of this month</a:t>
            </a:r>
          </a:p>
          <a:p>
            <a:endParaRPr lang="en-GB" dirty="0"/>
          </a:p>
          <a:p>
            <a:r>
              <a:rPr lang="en-GB" dirty="0"/>
              <a:t>For anyone who has been here for less than 5 years, they can apply for pre settled status and then once the 5 years are completed they can apply for settled status</a:t>
            </a:r>
          </a:p>
          <a:p>
            <a:endParaRPr lang="en-GB" dirty="0"/>
          </a:p>
          <a:p>
            <a:r>
              <a:rPr lang="en-GB" dirty="0"/>
              <a:t>In the case of a transition period, freedom of movement will continue and anyone arriving during this time can apply for pre settled status</a:t>
            </a:r>
          </a:p>
          <a:p>
            <a:endParaRPr lang="en-GB" dirty="0"/>
          </a:p>
          <a:p>
            <a:r>
              <a:rPr lang="en-GB" dirty="0"/>
              <a:t>Irish Citizens have a separate agreement via the Common Travel Area and will be able to live and work across the UK whatever the scenario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6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a no deal; any EU/EEA citizens already living here will continue to apply for settled or pre settled status as before.</a:t>
            </a:r>
          </a:p>
          <a:p>
            <a:endParaRPr lang="en-US" dirty="0"/>
          </a:p>
          <a:p>
            <a:r>
              <a:rPr lang="en-US" dirty="0"/>
              <a:t>However, Freedom of Movement will end, therefore any EU/EEA citizen arriving after the 12</a:t>
            </a:r>
            <a:r>
              <a:rPr lang="en-US" baseline="30000" dirty="0"/>
              <a:t>th</a:t>
            </a:r>
            <a:r>
              <a:rPr lang="en-US" dirty="0"/>
              <a:t> April will be able to stay for up  to 3 months for travel, tourism and business but if they want to stay longer then they will have to apply for a European Temporary Leave to Remain. </a:t>
            </a:r>
          </a:p>
          <a:p>
            <a:r>
              <a:rPr lang="en-US" dirty="0"/>
              <a:t>There are no salary or qualification restrictions to this however they will have to pay for this visa.</a:t>
            </a:r>
          </a:p>
          <a:p>
            <a:endParaRPr lang="en-US" dirty="0"/>
          </a:p>
          <a:p>
            <a:r>
              <a:rPr lang="en-US" dirty="0"/>
              <a:t>This will allow them to stay for up to 36mths, once the time has expired they would have to leave or apply via the new Skills Based Immigration System. If they don’t fit this criteria then they will have to leave immediately</a:t>
            </a:r>
          </a:p>
          <a:p>
            <a:endParaRPr lang="en-US" dirty="0"/>
          </a:p>
          <a:p>
            <a:r>
              <a:rPr lang="en-US" dirty="0"/>
              <a:t>Again, Irish Citizens in the UK and UK citizens in Ireland will continue to have freedom of movement via the Common Travel Area</a:t>
            </a:r>
          </a:p>
          <a:p>
            <a:endParaRPr lang="en-US" dirty="0"/>
          </a:p>
          <a:p>
            <a:r>
              <a:rPr lang="en-US" dirty="0"/>
              <a:t>It’s worth noting that only 5% have so far applied so there are many people to process and </a:t>
            </a:r>
            <a:r>
              <a:rPr lang="en-US"/>
              <a:t>get the message out to!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4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understand what employers will be expected to do with regards to right to work checks</a:t>
            </a:r>
          </a:p>
          <a:p>
            <a:endParaRPr lang="en-GB" dirty="0"/>
          </a:p>
          <a:p>
            <a:r>
              <a:rPr lang="en-GB" dirty="0"/>
              <a:t>In the case of a transition period – as freedom of movement continues there will be no additional checks for employers regarding EU/EEA citizens.</a:t>
            </a:r>
          </a:p>
          <a:p>
            <a:endParaRPr lang="en-GB" dirty="0"/>
          </a:p>
          <a:p>
            <a:r>
              <a:rPr lang="en-GB" dirty="0"/>
              <a:t>In the case of a no deal until 2021, EU and EEA citizens will be able to evidence their right to work using a passport or national identity card.</a:t>
            </a:r>
          </a:p>
          <a:p>
            <a:endParaRPr lang="en-GB" dirty="0"/>
          </a:p>
          <a:p>
            <a:r>
              <a:rPr lang="en-GB" dirty="0"/>
              <a:t>However, once the new Skills Based Immigration System is on place then employers will need to distinguish between EU citizens who were resident before Brexit and post Brexit arrivals. </a:t>
            </a:r>
          </a:p>
          <a:p>
            <a:endParaRPr lang="en-GB" dirty="0"/>
          </a:p>
          <a:p>
            <a:r>
              <a:rPr lang="en-GB" dirty="0"/>
              <a:t>Employers will need to check via the Home Office’s Digital Status Checker2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04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Systems for UK National in the EU differ per country</a:t>
            </a:r>
          </a:p>
          <a:p>
            <a:r>
              <a:rPr lang="en-GB" sz="1200" kern="1200" dirty="0">
                <a:solidFill>
                  <a:schemeClr val="tx1"/>
                </a:solidFill>
                <a:effectLst/>
                <a:latin typeface="+mn-lt"/>
                <a:ea typeface="+mn-ea"/>
                <a:cs typeface="+mn-cs"/>
              </a:rPr>
              <a:t>UK can’t unilaterally agree their rights within the EU as every country has there own immigration policy</a:t>
            </a:r>
          </a:p>
          <a:p>
            <a:r>
              <a:rPr lang="en-GB" sz="1200" kern="1200" dirty="0">
                <a:solidFill>
                  <a:schemeClr val="tx1"/>
                </a:solidFill>
                <a:effectLst/>
                <a:latin typeface="+mn-lt"/>
                <a:ea typeface="+mn-ea"/>
                <a:cs typeface="+mn-cs"/>
              </a:rPr>
              <a:t>Those UK citizens who are legally residing in members states will continue to be considered as legally residing</a:t>
            </a:r>
          </a:p>
          <a:p>
            <a:r>
              <a:rPr lang="en-GB" sz="1200" kern="1200" dirty="0">
                <a:solidFill>
                  <a:schemeClr val="tx1"/>
                </a:solidFill>
                <a:effectLst/>
                <a:latin typeface="+mn-lt"/>
                <a:ea typeface="+mn-ea"/>
                <a:cs typeface="+mn-cs"/>
              </a:rPr>
              <a:t>Some member states have said that certain benefits may not continue in the case of a no deal</a:t>
            </a:r>
          </a:p>
          <a:p>
            <a:r>
              <a:rPr lang="en-GB" sz="1200" kern="1200" dirty="0">
                <a:solidFill>
                  <a:schemeClr val="tx1"/>
                </a:solidFill>
                <a:effectLst/>
                <a:latin typeface="+mn-lt"/>
                <a:ea typeface="+mn-ea"/>
                <a:cs typeface="+mn-cs"/>
              </a:rPr>
              <a:t>UK Nationals will be able to return to the UK for access to the NHS if this was the case</a:t>
            </a:r>
          </a:p>
          <a:p>
            <a:r>
              <a:rPr lang="en-GB" sz="1200" kern="1200" dirty="0">
                <a:solidFill>
                  <a:schemeClr val="tx1"/>
                </a:solidFill>
                <a:effectLst/>
                <a:latin typeface="+mn-lt"/>
                <a:ea typeface="+mn-ea"/>
                <a:cs typeface="+mn-cs"/>
              </a:rPr>
              <a:t>As freedom of movement for UK Nationals in EU ends it’s important to remember that this will restrict those already living in one member state from freely moving to another member state</a:t>
            </a:r>
          </a:p>
          <a:p>
            <a:r>
              <a:rPr lang="en-GB" sz="1200" kern="1200" dirty="0">
                <a:solidFill>
                  <a:schemeClr val="tx1"/>
                </a:solidFill>
                <a:effectLst/>
                <a:latin typeface="+mn-lt"/>
                <a:ea typeface="+mn-ea"/>
                <a:cs typeface="+mn-cs"/>
              </a:rPr>
              <a:t>Full information for each country is on the Gov.uk website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2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released the White Paper for future immigration in December last year.</a:t>
            </a:r>
          </a:p>
          <a:p>
            <a:endParaRPr lang="en-GB" dirty="0"/>
          </a:p>
          <a:p>
            <a:r>
              <a:rPr lang="en-GB" dirty="0"/>
              <a:t>The focus is on higher skilled workers</a:t>
            </a:r>
          </a:p>
          <a:p>
            <a:r>
              <a:rPr lang="en-GB" dirty="0"/>
              <a:t>There will be no preferential treatment for EU/EEA citizens, therefore there will be recruitment from countries across the world</a:t>
            </a:r>
          </a:p>
          <a:p>
            <a:r>
              <a:rPr lang="en-GB" dirty="0"/>
              <a:t>There will no longer be a cap on the number of skilled immigrants coming to the UK to work</a:t>
            </a:r>
          </a:p>
          <a:p>
            <a:r>
              <a:rPr lang="en-GB" dirty="0"/>
              <a:t>Currently you must be level 6 (Degree) or above, this is proposed to be lowered to level 3 (A level)</a:t>
            </a:r>
          </a:p>
          <a:p>
            <a:r>
              <a:rPr lang="en-GB" dirty="0"/>
              <a:t>However they are retaining a min salary of £30k</a:t>
            </a:r>
          </a:p>
          <a:p>
            <a:r>
              <a:rPr lang="en-GB" dirty="0"/>
              <a:t>There will be no special lower skilled worker schemes accept for agricultural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433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April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3743559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7637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April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23966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942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24341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6555670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04/04/2019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237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April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23063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April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8569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45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231528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April 19</a:t>
            </a:fld>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8374866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k-nationals-living-e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US" b="1" dirty="0">
                <a:latin typeface="Overpass Light" panose="00000400000000000000" pitchFamily="2" charset="0"/>
                <a:ea typeface="Verdana" panose="020B0604030504040204" pitchFamily="34" charset="0"/>
                <a:cs typeface="Verdana" panose="020B0604030504040204" pitchFamily="34" charset="0"/>
              </a:rPr>
              <a:t>EU workers and the future of Immigration Policy</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Sally Gilson</a:t>
            </a:r>
          </a:p>
          <a:p>
            <a:r>
              <a:rPr lang="en-US" sz="2400" dirty="0">
                <a:solidFill>
                  <a:srgbClr val="FF0000"/>
                </a:solidFill>
                <a:latin typeface="Overpass Light" panose="00000400000000000000" pitchFamily="2" charset="0"/>
              </a:rPr>
              <a:t>Head of Skills Campaigns </a:t>
            </a:r>
          </a:p>
          <a:p>
            <a:r>
              <a:rPr lang="en-US" sz="2400" dirty="0">
                <a:solidFill>
                  <a:srgbClr val="FF0000"/>
                </a:solidFill>
                <a:latin typeface="Overpass Light" panose="00000400000000000000" pitchFamily="2" charset="0"/>
              </a:rPr>
              <a:t>FTA</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35817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1C91-9EE8-4CF0-83CC-0F9263EBCC36}"/>
              </a:ext>
            </a:extLst>
          </p:cNvPr>
          <p:cNvSpPr>
            <a:spLocks noGrp="1"/>
          </p:cNvSpPr>
          <p:nvPr>
            <p:ph type="title"/>
          </p:nvPr>
        </p:nvSpPr>
        <p:spPr/>
        <p:txBody>
          <a:bodyPr/>
          <a:lstStyle/>
          <a:p>
            <a:r>
              <a:rPr lang="en-GB" dirty="0"/>
              <a:t>White Paper Future Immigration – New Skills Based System</a:t>
            </a:r>
          </a:p>
        </p:txBody>
      </p:sp>
      <p:sp>
        <p:nvSpPr>
          <p:cNvPr id="3" name="Content Placeholder 2">
            <a:extLst>
              <a:ext uri="{FF2B5EF4-FFF2-40B4-BE49-F238E27FC236}">
                <a16:creationId xmlns:a16="http://schemas.microsoft.com/office/drawing/2014/main" id="{4F5F8184-DA0E-4B7C-BD24-640563059C3B}"/>
              </a:ext>
            </a:extLst>
          </p:cNvPr>
          <p:cNvSpPr>
            <a:spLocks noGrp="1"/>
          </p:cNvSpPr>
          <p:nvPr>
            <p:ph idx="1"/>
          </p:nvPr>
        </p:nvSpPr>
        <p:spPr/>
        <p:txBody>
          <a:bodyPr/>
          <a:lstStyle/>
          <a:p>
            <a:r>
              <a:rPr lang="en-GB" dirty="0"/>
              <a:t>£30k Salary will be put out for consultation – will engage with businesses and employers as to what salary threshold should be set</a:t>
            </a:r>
          </a:p>
          <a:p>
            <a:endParaRPr lang="en-GB" dirty="0"/>
          </a:p>
          <a:p>
            <a:r>
              <a:rPr lang="en-GB" dirty="0"/>
              <a:t>Propose a transitional measure, time limited route for short term workers – up to 12 months</a:t>
            </a:r>
          </a:p>
          <a:p>
            <a:endParaRPr lang="en-GB" dirty="0"/>
          </a:p>
          <a:p>
            <a:r>
              <a:rPr lang="en-GB" dirty="0"/>
              <a:t>“The MAC did not recommend a route specifically for low skilled workers and we intend to accept that recommendation</a:t>
            </a:r>
          </a:p>
        </p:txBody>
      </p:sp>
    </p:spTree>
    <p:extLst>
      <p:ext uri="{BB962C8B-B14F-4D97-AF65-F5344CB8AC3E}">
        <p14:creationId xmlns:p14="http://schemas.microsoft.com/office/powerpoint/2010/main" val="128670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3617-70F1-4417-8320-3BD2FEDEBB39}"/>
              </a:ext>
            </a:extLst>
          </p:cNvPr>
          <p:cNvSpPr>
            <a:spLocks noGrp="1"/>
          </p:cNvSpPr>
          <p:nvPr>
            <p:ph type="title"/>
          </p:nvPr>
        </p:nvSpPr>
        <p:spPr/>
        <p:txBody>
          <a:bodyPr/>
          <a:lstStyle/>
          <a:p>
            <a:r>
              <a:rPr lang="en-GB" dirty="0"/>
              <a:t>How the logistics sector would fare under recommendations</a:t>
            </a:r>
          </a:p>
        </p:txBody>
      </p:sp>
      <p:sp>
        <p:nvSpPr>
          <p:cNvPr id="3" name="Content Placeholder 2">
            <a:extLst>
              <a:ext uri="{FF2B5EF4-FFF2-40B4-BE49-F238E27FC236}">
                <a16:creationId xmlns:a16="http://schemas.microsoft.com/office/drawing/2014/main" id="{73D75394-83DE-424D-9251-DE5C64577873}"/>
              </a:ext>
            </a:extLst>
          </p:cNvPr>
          <p:cNvSpPr>
            <a:spLocks noGrp="1"/>
          </p:cNvSpPr>
          <p:nvPr>
            <p:ph idx="1"/>
          </p:nvPr>
        </p:nvSpPr>
        <p:spPr/>
        <p:txBody>
          <a:bodyPr/>
          <a:lstStyle/>
          <a:p>
            <a:pPr marL="342900" indent="-342900">
              <a:buFont typeface="Arial" panose="020B0604020202020204" pitchFamily="34" charset="0"/>
              <a:buChar char="•"/>
            </a:pPr>
            <a:r>
              <a:rPr lang="en-GB" dirty="0"/>
              <a:t>90% of logistics workers are below RQF level 2</a:t>
            </a:r>
          </a:p>
          <a:p>
            <a:endParaRPr lang="en-GB" dirty="0"/>
          </a:p>
          <a:p>
            <a:pPr marL="342900" indent="-342900">
              <a:buFont typeface="Arial" panose="020B0604020202020204" pitchFamily="34" charset="0"/>
              <a:buChar char="•"/>
            </a:pPr>
            <a:r>
              <a:rPr lang="en-GB" dirty="0"/>
              <a:t>88% earn below £30k</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Minimum £30,000 salary restrictive – especially for Northern Ireland, Scotland and Wales where average wages are lower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 long term provision for seasonal workers beyond Youth Mobility Scheme</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6005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3F7-05BB-4686-A170-12EB9EBF52EC}"/>
              </a:ext>
            </a:extLst>
          </p:cNvPr>
          <p:cNvSpPr>
            <a:spLocks noGrp="1"/>
          </p:cNvSpPr>
          <p:nvPr>
            <p:ph type="title"/>
          </p:nvPr>
        </p:nvSpPr>
        <p:spPr/>
        <p:txBody>
          <a:bodyPr/>
          <a:lstStyle/>
          <a:p>
            <a:r>
              <a:rPr lang="en-GB" dirty="0"/>
              <a:t>How can we train new staff</a:t>
            </a:r>
          </a:p>
        </p:txBody>
      </p:sp>
      <p:sp>
        <p:nvSpPr>
          <p:cNvPr id="3" name="Content Placeholder 2">
            <a:extLst>
              <a:ext uri="{FF2B5EF4-FFF2-40B4-BE49-F238E27FC236}">
                <a16:creationId xmlns:a16="http://schemas.microsoft.com/office/drawing/2014/main" id="{535B75A3-9739-4BCA-9176-0923E0B96D21}"/>
              </a:ext>
            </a:extLst>
          </p:cNvPr>
          <p:cNvSpPr>
            <a:spLocks noGrp="1"/>
          </p:cNvSpPr>
          <p:nvPr>
            <p:ph idx="1"/>
          </p:nvPr>
        </p:nvSpPr>
        <p:spPr/>
        <p:txBody>
          <a:bodyPr/>
          <a:lstStyle/>
          <a:p>
            <a:r>
              <a:rPr lang="en-GB" dirty="0"/>
              <a:t>Brexit will create further skills gaps through skills shortages and new regulations/ procedures</a:t>
            </a:r>
          </a:p>
          <a:p>
            <a:endParaRPr lang="en-GB" dirty="0"/>
          </a:p>
          <a:p>
            <a:r>
              <a:rPr lang="en-GB" dirty="0"/>
              <a:t>Freight Forwarders and Customs Experts – can utilise apprenticeships and additional money from Government in the form of customs training grants</a:t>
            </a:r>
          </a:p>
          <a:p>
            <a:endParaRPr lang="en-GB" dirty="0"/>
          </a:p>
          <a:p>
            <a:r>
              <a:rPr lang="en-GB" dirty="0"/>
              <a:t>HGV and Van Drivers – Apprenticeships currently only funded route, occasionally DWP training programmes but money limited</a:t>
            </a:r>
          </a:p>
          <a:p>
            <a:endParaRPr lang="en-GB" dirty="0"/>
          </a:p>
        </p:txBody>
      </p:sp>
    </p:spTree>
    <p:extLst>
      <p:ext uri="{BB962C8B-B14F-4D97-AF65-F5344CB8AC3E}">
        <p14:creationId xmlns:p14="http://schemas.microsoft.com/office/powerpoint/2010/main" val="23351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618A-1D8E-402B-960F-CE57245896CD}"/>
              </a:ext>
            </a:extLst>
          </p:cNvPr>
          <p:cNvSpPr>
            <a:spLocks noGrp="1"/>
          </p:cNvSpPr>
          <p:nvPr>
            <p:ph type="title"/>
          </p:nvPr>
        </p:nvSpPr>
        <p:spPr/>
        <p:txBody>
          <a:bodyPr/>
          <a:lstStyle/>
          <a:p>
            <a:r>
              <a:rPr lang="en-GB" dirty="0"/>
              <a:t>Logistics Apprenticeships</a:t>
            </a:r>
          </a:p>
        </p:txBody>
      </p:sp>
      <p:graphicFrame>
        <p:nvGraphicFramePr>
          <p:cNvPr id="4" name="Content Placeholder 3">
            <a:extLst>
              <a:ext uri="{FF2B5EF4-FFF2-40B4-BE49-F238E27FC236}">
                <a16:creationId xmlns:a16="http://schemas.microsoft.com/office/drawing/2014/main" id="{CB01152B-16AD-425B-9AD1-9F0124029C49}"/>
              </a:ext>
            </a:extLst>
          </p:cNvPr>
          <p:cNvGraphicFramePr>
            <a:graphicFrameLocks noGrp="1"/>
          </p:cNvGraphicFramePr>
          <p:nvPr>
            <p:ph idx="1"/>
            <p:extLst/>
          </p:nvPr>
        </p:nvGraphicFramePr>
        <p:xfrm>
          <a:off x="719138" y="1720849"/>
          <a:ext cx="10753726" cy="4441760"/>
        </p:xfrm>
        <a:graphic>
          <a:graphicData uri="http://schemas.openxmlformats.org/drawingml/2006/table">
            <a:tbl>
              <a:tblPr firstRow="1" bandRow="1">
                <a:tableStyleId>{5C22544A-7EE6-4342-B048-85BDC9FD1C3A}</a:tableStyleId>
              </a:tblPr>
              <a:tblGrid>
                <a:gridCol w="811950">
                  <a:extLst>
                    <a:ext uri="{9D8B030D-6E8A-4147-A177-3AD203B41FA5}">
                      <a16:colId xmlns:a16="http://schemas.microsoft.com/office/drawing/2014/main" val="812661288"/>
                    </a:ext>
                  </a:extLst>
                </a:gridCol>
                <a:gridCol w="9941776">
                  <a:extLst>
                    <a:ext uri="{9D8B030D-6E8A-4147-A177-3AD203B41FA5}">
                      <a16:colId xmlns:a16="http://schemas.microsoft.com/office/drawing/2014/main" val="1580701359"/>
                    </a:ext>
                  </a:extLst>
                </a:gridCol>
              </a:tblGrid>
              <a:tr h="589220">
                <a:tc>
                  <a:txBody>
                    <a:bodyPr/>
                    <a:lstStyle/>
                    <a:p>
                      <a:r>
                        <a:rPr lang="en-GB" dirty="0"/>
                        <a:t>Level</a:t>
                      </a:r>
                    </a:p>
                  </a:txBody>
                  <a:tcPr/>
                </a:tc>
                <a:tc>
                  <a:txBody>
                    <a:bodyPr/>
                    <a:lstStyle/>
                    <a:p>
                      <a:r>
                        <a:rPr lang="en-GB" dirty="0"/>
                        <a:t>Apprenticeship Standard</a:t>
                      </a:r>
                    </a:p>
                  </a:txBody>
                  <a:tcPr/>
                </a:tc>
                <a:extLst>
                  <a:ext uri="{0D108BD9-81ED-4DB2-BD59-A6C34878D82A}">
                    <a16:rowId xmlns:a16="http://schemas.microsoft.com/office/drawing/2014/main" val="2717459877"/>
                  </a:ext>
                </a:extLst>
              </a:tr>
              <a:tr h="1017010">
                <a:tc>
                  <a:txBody>
                    <a:bodyPr/>
                    <a:lstStyle/>
                    <a:p>
                      <a:pPr algn="ctr"/>
                      <a:r>
                        <a:rPr lang="en-GB" dirty="0"/>
                        <a:t>2</a:t>
                      </a:r>
                    </a:p>
                  </a:txBody>
                  <a:tcPr/>
                </a:tc>
                <a:tc>
                  <a:txBody>
                    <a:bodyPr/>
                    <a:lstStyle/>
                    <a:p>
                      <a:r>
                        <a:rPr lang="en-GB" dirty="0"/>
                        <a:t>LGV Driver, Metal Recycling General Operative, Passenger Transport Driver, Supply Chain Operator, Supply Chain Warehouse Operative, Express Delivery Operative, </a:t>
                      </a:r>
                      <a:r>
                        <a:rPr lang="en-GB" dirty="0" err="1"/>
                        <a:t>Autocare</a:t>
                      </a:r>
                      <a:r>
                        <a:rPr lang="en-GB" dirty="0"/>
                        <a:t> Technician</a:t>
                      </a:r>
                    </a:p>
                  </a:txBody>
                  <a:tcPr/>
                </a:tc>
                <a:extLst>
                  <a:ext uri="{0D108BD9-81ED-4DB2-BD59-A6C34878D82A}">
                    <a16:rowId xmlns:a16="http://schemas.microsoft.com/office/drawing/2014/main" val="1291367476"/>
                  </a:ext>
                </a:extLst>
              </a:tr>
              <a:tr h="1017010">
                <a:tc>
                  <a:txBody>
                    <a:bodyPr/>
                    <a:lstStyle/>
                    <a:p>
                      <a:pPr algn="ctr"/>
                      <a:r>
                        <a:rPr lang="en-GB" dirty="0"/>
                        <a:t>3</a:t>
                      </a:r>
                    </a:p>
                  </a:txBody>
                  <a:tcPr/>
                </a:tc>
                <a:tc>
                  <a:txBody>
                    <a:bodyPr/>
                    <a:lstStyle/>
                    <a:p>
                      <a:r>
                        <a:rPr lang="en-GB" dirty="0"/>
                        <a:t>International Freight Forwarding Specialist, Transport and Warehousing Operative*, Heavy Vehicle Service and Maintenance Technician, Bus and Coach Engineering Technician, Accident and Repair Technician</a:t>
                      </a:r>
                    </a:p>
                  </a:txBody>
                  <a:tcPr/>
                </a:tc>
                <a:extLst>
                  <a:ext uri="{0D108BD9-81ED-4DB2-BD59-A6C34878D82A}">
                    <a16:rowId xmlns:a16="http://schemas.microsoft.com/office/drawing/2014/main" val="2811239725"/>
                  </a:ext>
                </a:extLst>
              </a:tr>
              <a:tr h="589220">
                <a:tc>
                  <a:txBody>
                    <a:bodyPr/>
                    <a:lstStyle/>
                    <a:p>
                      <a:pPr algn="ctr"/>
                      <a:r>
                        <a:rPr lang="en-GB" dirty="0"/>
                        <a:t>4</a:t>
                      </a:r>
                    </a:p>
                  </a:txBody>
                  <a:tcPr/>
                </a:tc>
                <a:tc>
                  <a:txBody>
                    <a:bodyPr/>
                    <a:lstStyle/>
                    <a:p>
                      <a:r>
                        <a:rPr lang="en-GB" dirty="0"/>
                        <a:t>Passenger Transport Operations Manager, Automation and Controls Engineering Technician*, Road Transport Engineering Manager</a:t>
                      </a:r>
                    </a:p>
                  </a:txBody>
                  <a:tcPr/>
                </a:tc>
                <a:extLst>
                  <a:ext uri="{0D108BD9-81ED-4DB2-BD59-A6C34878D82A}">
                    <a16:rowId xmlns:a16="http://schemas.microsoft.com/office/drawing/2014/main" val="315730460"/>
                  </a:ext>
                </a:extLst>
              </a:tr>
              <a:tr h="589220">
                <a:tc>
                  <a:txBody>
                    <a:bodyPr/>
                    <a:lstStyle/>
                    <a:p>
                      <a:pPr algn="ctr"/>
                      <a:r>
                        <a:rPr lang="en-GB" dirty="0"/>
                        <a:t>5</a:t>
                      </a:r>
                    </a:p>
                  </a:txBody>
                  <a:tcPr/>
                </a:tc>
                <a:tc>
                  <a:txBody>
                    <a:bodyPr/>
                    <a:lstStyle/>
                    <a:p>
                      <a:r>
                        <a:rPr lang="en-GB" dirty="0"/>
                        <a:t>Transport and Warehousing Supervisor*</a:t>
                      </a:r>
                    </a:p>
                  </a:txBody>
                  <a:tcPr/>
                </a:tc>
                <a:extLst>
                  <a:ext uri="{0D108BD9-81ED-4DB2-BD59-A6C34878D82A}">
                    <a16:rowId xmlns:a16="http://schemas.microsoft.com/office/drawing/2014/main" val="2244258521"/>
                  </a:ext>
                </a:extLst>
              </a:tr>
              <a:tr h="589220">
                <a:tc>
                  <a:txBody>
                    <a:bodyPr/>
                    <a:lstStyle/>
                    <a:p>
                      <a:pPr algn="ctr"/>
                      <a:r>
                        <a:rPr lang="en-GB" dirty="0"/>
                        <a:t>6</a:t>
                      </a:r>
                    </a:p>
                  </a:txBody>
                  <a:tcPr/>
                </a:tc>
                <a:tc>
                  <a:txBody>
                    <a:bodyPr/>
                    <a:lstStyle/>
                    <a:p>
                      <a:r>
                        <a:rPr lang="en-GB" dirty="0"/>
                        <a:t>Express Delivery Manager*</a:t>
                      </a:r>
                    </a:p>
                  </a:txBody>
                  <a:tcPr/>
                </a:tc>
                <a:extLst>
                  <a:ext uri="{0D108BD9-81ED-4DB2-BD59-A6C34878D82A}">
                    <a16:rowId xmlns:a16="http://schemas.microsoft.com/office/drawing/2014/main" val="833366961"/>
                  </a:ext>
                </a:extLst>
              </a:tr>
            </a:tbl>
          </a:graphicData>
        </a:graphic>
      </p:graphicFrame>
    </p:spTree>
    <p:extLst>
      <p:ext uri="{BB962C8B-B14F-4D97-AF65-F5344CB8AC3E}">
        <p14:creationId xmlns:p14="http://schemas.microsoft.com/office/powerpoint/2010/main" val="18281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5650-2B59-4CE1-96C0-C215D76DE9AD}"/>
              </a:ext>
            </a:extLst>
          </p:cNvPr>
          <p:cNvSpPr>
            <a:spLocks noGrp="1"/>
          </p:cNvSpPr>
          <p:nvPr>
            <p:ph type="title"/>
          </p:nvPr>
        </p:nvSpPr>
        <p:spPr/>
        <p:txBody>
          <a:bodyPr/>
          <a:lstStyle/>
          <a:p>
            <a:r>
              <a:rPr lang="en-GB" dirty="0"/>
              <a:t>What is FTA campaigning for</a:t>
            </a:r>
          </a:p>
        </p:txBody>
      </p:sp>
      <p:sp>
        <p:nvSpPr>
          <p:cNvPr id="3" name="Content Placeholder 2">
            <a:extLst>
              <a:ext uri="{FF2B5EF4-FFF2-40B4-BE49-F238E27FC236}">
                <a16:creationId xmlns:a16="http://schemas.microsoft.com/office/drawing/2014/main" id="{417FBCE4-E461-4234-BAD1-F51DCAF51B46}"/>
              </a:ext>
            </a:extLst>
          </p:cNvPr>
          <p:cNvSpPr>
            <a:spLocks noGrp="1"/>
          </p:cNvSpPr>
          <p:nvPr>
            <p:ph idx="1"/>
          </p:nvPr>
        </p:nvSpPr>
        <p:spPr/>
        <p:txBody>
          <a:bodyPr/>
          <a:lstStyle/>
          <a:p>
            <a:r>
              <a:rPr lang="en-GB" dirty="0"/>
              <a:t>Continued access to lower skilled workers</a:t>
            </a:r>
          </a:p>
          <a:p>
            <a:endParaRPr lang="en-GB" dirty="0"/>
          </a:p>
          <a:p>
            <a:r>
              <a:rPr lang="en-GB" dirty="0"/>
              <a:t>Amendment to Shortage Occupation List and Future Immigration White Paper to reduce salary and qualification restrictions</a:t>
            </a:r>
          </a:p>
          <a:p>
            <a:endParaRPr lang="en-GB" dirty="0"/>
          </a:p>
          <a:p>
            <a:r>
              <a:rPr lang="en-GB" dirty="0"/>
              <a:t>Unused Apprenticeship Levy funds to be utilised for emergency Brexit training</a:t>
            </a:r>
          </a:p>
          <a:p>
            <a:endParaRPr lang="en-GB" dirty="0"/>
          </a:p>
          <a:p>
            <a:r>
              <a:rPr lang="en-GB" dirty="0"/>
              <a:t>Ultimately convert to Training Levy to include all vocational training</a:t>
            </a:r>
          </a:p>
          <a:p>
            <a:endParaRPr lang="en-GB" dirty="0"/>
          </a:p>
          <a:p>
            <a:endParaRPr lang="en-GB" dirty="0"/>
          </a:p>
        </p:txBody>
      </p:sp>
    </p:spTree>
    <p:extLst>
      <p:ext uri="{BB962C8B-B14F-4D97-AF65-F5344CB8AC3E}">
        <p14:creationId xmlns:p14="http://schemas.microsoft.com/office/powerpoint/2010/main" val="41125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3BC-73B8-4E39-9C48-D00463590371}"/>
              </a:ext>
            </a:extLst>
          </p:cNvPr>
          <p:cNvSpPr>
            <a:spLocks noGrp="1"/>
          </p:cNvSpPr>
          <p:nvPr>
            <p:ph type="title"/>
          </p:nvPr>
        </p:nvSpPr>
        <p:spPr/>
        <p:txBody>
          <a:bodyPr/>
          <a:lstStyle/>
          <a:p>
            <a:r>
              <a:rPr lang="en-GB" dirty="0"/>
              <a:t>Logistics and EU Workers</a:t>
            </a:r>
          </a:p>
        </p:txBody>
      </p:sp>
      <p:graphicFrame>
        <p:nvGraphicFramePr>
          <p:cNvPr id="11" name="Content Placeholder 10">
            <a:extLst>
              <a:ext uri="{FF2B5EF4-FFF2-40B4-BE49-F238E27FC236}">
                <a16:creationId xmlns:a16="http://schemas.microsoft.com/office/drawing/2014/main" id="{33377E7D-1FA2-4095-B588-C22E546628E5}"/>
              </a:ext>
            </a:extLst>
          </p:cNvPr>
          <p:cNvGraphicFramePr>
            <a:graphicFrameLocks noGrp="1"/>
          </p:cNvGraphicFramePr>
          <p:nvPr>
            <p:ph idx="1"/>
            <p:extLst/>
          </p:nvPr>
        </p:nvGraphicFramePr>
        <p:xfrm>
          <a:off x="719138" y="1720850"/>
          <a:ext cx="10741342"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8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C21E-73F8-407E-8113-1BCE931392C6}"/>
              </a:ext>
            </a:extLst>
          </p:cNvPr>
          <p:cNvSpPr>
            <a:spLocks noGrp="1"/>
          </p:cNvSpPr>
          <p:nvPr>
            <p:ph type="title"/>
          </p:nvPr>
        </p:nvSpPr>
        <p:spPr/>
        <p:txBody>
          <a:bodyPr/>
          <a:lstStyle/>
          <a:p>
            <a:r>
              <a:rPr lang="en-GB" dirty="0"/>
              <a:t>Brexit: Current State of Play</a:t>
            </a:r>
          </a:p>
        </p:txBody>
      </p:sp>
      <p:sp>
        <p:nvSpPr>
          <p:cNvPr id="3" name="Content Placeholder 2">
            <a:extLst>
              <a:ext uri="{FF2B5EF4-FFF2-40B4-BE49-F238E27FC236}">
                <a16:creationId xmlns:a16="http://schemas.microsoft.com/office/drawing/2014/main" id="{B8F50A8E-0930-4126-BDB9-35AC53813446}"/>
              </a:ext>
            </a:extLst>
          </p:cNvPr>
          <p:cNvSpPr>
            <a:spLocks noGrp="1"/>
          </p:cNvSpPr>
          <p:nvPr>
            <p:ph idx="1"/>
          </p:nvPr>
        </p:nvSpPr>
        <p:spPr/>
        <p:txBody>
          <a:bodyPr/>
          <a:lstStyle/>
          <a:p>
            <a:r>
              <a:rPr lang="en-GB" dirty="0"/>
              <a:t>EU27 agrees to Article 50 extension until 22</a:t>
            </a:r>
            <a:r>
              <a:rPr lang="en-GB" baseline="30000" dirty="0"/>
              <a:t>nd</a:t>
            </a:r>
            <a:r>
              <a:rPr lang="en-GB" dirty="0"/>
              <a:t> May if Withdrawal Agreement approved</a:t>
            </a:r>
          </a:p>
          <a:p>
            <a:endParaRPr lang="en-GB" dirty="0"/>
          </a:p>
          <a:p>
            <a:r>
              <a:rPr lang="en-GB" dirty="0"/>
              <a:t>If Withdrawal Bill not agreed then extension to 12</a:t>
            </a:r>
            <a:r>
              <a:rPr lang="en-GB" baseline="30000" dirty="0"/>
              <a:t>th</a:t>
            </a:r>
            <a:r>
              <a:rPr lang="en-GB" dirty="0"/>
              <a:t> April </a:t>
            </a:r>
          </a:p>
          <a:p>
            <a:endParaRPr lang="en-GB" dirty="0"/>
          </a:p>
          <a:p>
            <a:r>
              <a:rPr lang="en-GB" dirty="0"/>
              <a:t>Before the 12</a:t>
            </a:r>
            <a:r>
              <a:rPr lang="en-GB" baseline="30000" dirty="0"/>
              <a:t>th</a:t>
            </a:r>
            <a:r>
              <a:rPr lang="en-GB" dirty="0"/>
              <a:t> April, UK will need to decide whether to ask for longer extension or leave with no deal</a:t>
            </a:r>
          </a:p>
          <a:p>
            <a:endParaRPr lang="en-GB" dirty="0"/>
          </a:p>
          <a:p>
            <a:r>
              <a:rPr lang="en-GB" dirty="0"/>
              <a:t>FTA Brexit advice is still to prepare for a No Deal </a:t>
            </a:r>
          </a:p>
          <a:p>
            <a:endParaRPr lang="en-GB" dirty="0"/>
          </a:p>
          <a:p>
            <a:endParaRPr lang="en-GB" dirty="0"/>
          </a:p>
        </p:txBody>
      </p:sp>
    </p:spTree>
    <p:extLst>
      <p:ext uri="{BB962C8B-B14F-4D97-AF65-F5344CB8AC3E}">
        <p14:creationId xmlns:p14="http://schemas.microsoft.com/office/powerpoint/2010/main" val="41105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7D4-4EEA-463D-A05A-B20B0A0366A9}"/>
              </a:ext>
            </a:extLst>
          </p:cNvPr>
          <p:cNvSpPr>
            <a:spLocks noGrp="1"/>
          </p:cNvSpPr>
          <p:nvPr>
            <p:ph type="title"/>
          </p:nvPr>
        </p:nvSpPr>
        <p:spPr>
          <a:xfrm>
            <a:off x="719400" y="234679"/>
            <a:ext cx="8676000" cy="1107996"/>
          </a:xfrm>
        </p:spPr>
        <p:txBody>
          <a:bodyPr/>
          <a:lstStyle/>
          <a:p>
            <a:r>
              <a:rPr lang="en-GB" dirty="0"/>
              <a:t>Transport of goods by motor vehicles whose Total Permissible Laden Weight (TPLW), including trailers, does not exceed 3.5 tonnes </a:t>
            </a:r>
          </a:p>
        </p:txBody>
      </p:sp>
      <p:sp>
        <p:nvSpPr>
          <p:cNvPr id="6" name="Rectangle 5">
            <a:extLst>
              <a:ext uri="{FF2B5EF4-FFF2-40B4-BE49-F238E27FC236}">
                <a16:creationId xmlns:a16="http://schemas.microsoft.com/office/drawing/2014/main" id="{F73DEBC3-F010-40CA-9140-1DC9CE6B0B72}"/>
              </a:ext>
            </a:extLst>
          </p:cNvPr>
          <p:cNvSpPr/>
          <p:nvPr/>
        </p:nvSpPr>
        <p:spPr>
          <a:xfrm>
            <a:off x="955040" y="2682240"/>
            <a:ext cx="579120" cy="369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139EEE2-F4D8-4F49-B539-910C522D1E03}"/>
              </a:ext>
            </a:extLst>
          </p:cNvPr>
          <p:cNvSpPr/>
          <p:nvPr/>
        </p:nvSpPr>
        <p:spPr>
          <a:xfrm>
            <a:off x="955040" y="3955257"/>
            <a:ext cx="579120" cy="369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0FE18108-11BE-410E-BECA-C1C55D1BAB01}"/>
              </a:ext>
            </a:extLst>
          </p:cNvPr>
          <p:cNvSpPr txBox="1"/>
          <p:nvPr/>
        </p:nvSpPr>
        <p:spPr>
          <a:xfrm>
            <a:off x="1747520" y="2682240"/>
            <a:ext cx="3474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Permit </a:t>
            </a:r>
            <a:r>
              <a:rPr kumimoji="0" lang="en-GB" sz="1800" b="0" i="0" u="sng" strike="noStrike" kern="1200" cap="none" spc="0" normalizeH="0" baseline="0" noProof="0">
                <a:ln>
                  <a:noFill/>
                </a:ln>
                <a:solidFill>
                  <a:srgbClr val="000000"/>
                </a:solidFill>
                <a:effectLst/>
                <a:uLnTx/>
                <a:uFillTx/>
                <a:latin typeface="Arial"/>
                <a:ea typeface="+mn-ea"/>
                <a:cs typeface="+mn-cs"/>
              </a:rPr>
              <a:t>not</a:t>
            </a:r>
            <a:r>
              <a:rPr kumimoji="0" lang="en-GB" sz="1800" b="0" i="0" u="none" strike="noStrike" kern="1200" cap="none" spc="0" normalizeH="0" baseline="0" noProof="0">
                <a:ln>
                  <a:noFill/>
                </a:ln>
                <a:solidFill>
                  <a:srgbClr val="000000"/>
                </a:solidFill>
                <a:effectLst/>
                <a:uLnTx/>
                <a:uFillTx/>
                <a:latin typeface="Arial"/>
                <a:ea typeface="+mn-ea"/>
                <a:cs typeface="+mn-cs"/>
              </a:rPr>
              <a:t> required</a:t>
            </a:r>
          </a:p>
        </p:txBody>
      </p:sp>
      <p:sp>
        <p:nvSpPr>
          <p:cNvPr id="9" name="TextBox 8">
            <a:extLst>
              <a:ext uri="{FF2B5EF4-FFF2-40B4-BE49-F238E27FC236}">
                <a16:creationId xmlns:a16="http://schemas.microsoft.com/office/drawing/2014/main" id="{CF1E8866-955E-4108-BC1E-3ACDFB656B81}"/>
              </a:ext>
            </a:extLst>
          </p:cNvPr>
          <p:cNvSpPr txBox="1"/>
          <p:nvPr/>
        </p:nvSpPr>
        <p:spPr>
          <a:xfrm>
            <a:off x="1778000" y="3969157"/>
            <a:ext cx="3474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ECMT permit (or bilateral permit) </a:t>
            </a:r>
            <a:r>
              <a:rPr kumimoji="0" lang="en-GB" sz="1800" b="0" i="0" u="sng" strike="noStrike" kern="1200" cap="none" spc="0" normalizeH="0" baseline="0" noProof="0">
                <a:ln>
                  <a:noFill/>
                </a:ln>
                <a:solidFill>
                  <a:srgbClr val="000000"/>
                </a:solidFill>
                <a:effectLst/>
                <a:uLnTx/>
                <a:uFillTx/>
                <a:latin typeface="Arial"/>
                <a:ea typeface="+mn-ea"/>
                <a:cs typeface="+mn-cs"/>
              </a:rPr>
              <a:t>required</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694900F5-8199-46B7-99FF-EC96EA01D346}"/>
              </a:ext>
            </a:extLst>
          </p:cNvPr>
          <p:cNvSpPr txBox="1"/>
          <p:nvPr/>
        </p:nvSpPr>
        <p:spPr>
          <a:xfrm>
            <a:off x="1747520" y="4641031"/>
            <a:ext cx="1483658"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a:ea typeface="+mn-ea"/>
                <a:cs typeface="+mn-cs"/>
              </a:rPr>
              <a:t>Italy</a:t>
            </a:r>
          </a:p>
        </p:txBody>
      </p:sp>
      <p:pic>
        <p:nvPicPr>
          <p:cNvPr id="4" name="Picture 3">
            <a:extLst>
              <a:ext uri="{FF2B5EF4-FFF2-40B4-BE49-F238E27FC236}">
                <a16:creationId xmlns:a16="http://schemas.microsoft.com/office/drawing/2014/main" id="{ACEF3C7A-3479-42F7-A4DF-22473229A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06" y="1589214"/>
            <a:ext cx="5468054" cy="4893276"/>
          </a:xfrm>
          <a:prstGeom prst="rect">
            <a:avLst/>
          </a:prstGeom>
        </p:spPr>
      </p:pic>
    </p:spTree>
    <p:extLst>
      <p:ext uri="{BB962C8B-B14F-4D97-AF65-F5344CB8AC3E}">
        <p14:creationId xmlns:p14="http://schemas.microsoft.com/office/powerpoint/2010/main" val="22165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623141"/>
            <a:ext cx="8676000" cy="615553"/>
          </a:xfrm>
        </p:spPr>
        <p:txBody>
          <a:bodyPr/>
          <a:lstStyle/>
          <a:p>
            <a:r>
              <a:rPr lang="en-GB" sz="4000" dirty="0"/>
              <a:t>Status of EU/EEA Citizens - Transition</a:t>
            </a:r>
          </a:p>
        </p:txBody>
      </p:sp>
      <p:graphicFrame>
        <p:nvGraphicFramePr>
          <p:cNvPr id="4" name="Content Placeholder 3">
            <a:extLst>
              <a:ext uri="{FF2B5EF4-FFF2-40B4-BE49-F238E27FC236}">
                <a16:creationId xmlns:a16="http://schemas.microsoft.com/office/drawing/2014/main" id="{1A6F8BD1-ADC8-4B05-9317-EB028B791DC0}"/>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7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653917"/>
            <a:ext cx="8676000" cy="553998"/>
          </a:xfrm>
        </p:spPr>
        <p:txBody>
          <a:bodyPr/>
          <a:lstStyle/>
          <a:p>
            <a:r>
              <a:rPr lang="en-GB" sz="3600" dirty="0"/>
              <a:t>Status of EU/EEA Citizens: </a:t>
            </a:r>
            <a:r>
              <a:rPr lang="en-GB" sz="3200" dirty="0"/>
              <a:t>No Deal</a:t>
            </a:r>
            <a:endParaRPr lang="en-GB" sz="4400" dirty="0"/>
          </a:p>
        </p:txBody>
      </p:sp>
      <p:graphicFrame>
        <p:nvGraphicFramePr>
          <p:cNvPr id="4" name="Content Placeholder 3">
            <a:extLst>
              <a:ext uri="{FF2B5EF4-FFF2-40B4-BE49-F238E27FC236}">
                <a16:creationId xmlns:a16="http://schemas.microsoft.com/office/drawing/2014/main" id="{1A6F8BD1-ADC8-4B05-9317-EB028B791DC0}"/>
              </a:ext>
            </a:extLst>
          </p:cNvPr>
          <p:cNvGraphicFramePr>
            <a:graphicFrameLocks noGrp="1"/>
          </p:cNvGraphicFramePr>
          <p:nvPr>
            <p:ph idx="1"/>
            <p:extLst/>
          </p:nvPr>
        </p:nvGraphicFramePr>
        <p:xfrm>
          <a:off x="550831" y="181147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8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E551-24EE-4F39-B5FF-D6EC79F7C256}"/>
              </a:ext>
            </a:extLst>
          </p:cNvPr>
          <p:cNvSpPr>
            <a:spLocks noGrp="1"/>
          </p:cNvSpPr>
          <p:nvPr>
            <p:ph type="title"/>
          </p:nvPr>
        </p:nvSpPr>
        <p:spPr/>
        <p:txBody>
          <a:bodyPr/>
          <a:lstStyle/>
          <a:p>
            <a:r>
              <a:rPr lang="en-GB"/>
              <a:t>New employers’ duties – if ‘No Deal’ </a:t>
            </a:r>
          </a:p>
        </p:txBody>
      </p:sp>
      <p:sp>
        <p:nvSpPr>
          <p:cNvPr id="3" name="Content Placeholder 2">
            <a:extLst>
              <a:ext uri="{FF2B5EF4-FFF2-40B4-BE49-F238E27FC236}">
                <a16:creationId xmlns:a16="http://schemas.microsoft.com/office/drawing/2014/main" id="{295210DA-4F55-49B9-96E0-B32F4E732E56}"/>
              </a:ext>
            </a:extLst>
          </p:cNvPr>
          <p:cNvSpPr>
            <a:spLocks noGrp="1"/>
          </p:cNvSpPr>
          <p:nvPr>
            <p:ph idx="1"/>
          </p:nvPr>
        </p:nvSpPr>
        <p:spPr/>
        <p:txBody>
          <a:bodyPr/>
          <a:lstStyle/>
          <a:p>
            <a:r>
              <a:rPr lang="en-GB" sz="2000" b="1"/>
              <a:t>Until 2021:</a:t>
            </a:r>
          </a:p>
          <a:p>
            <a:r>
              <a:rPr lang="en-GB" sz="2000"/>
              <a:t>EU citizens will continue to be able to evidence their rights to work and to rent property using a passport or national identity card. Employers, landlords etc won’t have to distinguish between EU nationals resident before or after Brexit day</a:t>
            </a:r>
          </a:p>
          <a:p>
            <a:endParaRPr lang="en-GB" sz="2000"/>
          </a:p>
          <a:p>
            <a:r>
              <a:rPr lang="en-GB" sz="2000" b="1"/>
              <a:t>From 1 January 2021:</a:t>
            </a:r>
          </a:p>
          <a:p>
            <a:r>
              <a:rPr lang="en-GB" sz="2000"/>
              <a:t>Once the new Immigration System is introduced, Home Office will require employers to distinguish between EU citizens who were resident before Brexit, and post-Brexit arrivals.</a:t>
            </a:r>
          </a:p>
          <a:p>
            <a:endParaRPr lang="en-GB" sz="2000"/>
          </a:p>
          <a:p>
            <a:r>
              <a:rPr lang="en-GB" sz="2000"/>
              <a:t>Employers and others will need to check EU citizens’ status using the Home Office’s </a:t>
            </a:r>
            <a:r>
              <a:rPr lang="en-GB" sz="2000" i="1"/>
              <a:t>Digital Status Checker2 system</a:t>
            </a:r>
            <a:r>
              <a:rPr lang="en-GB" sz="2000"/>
              <a:t>, but not retrospectively. </a:t>
            </a:r>
          </a:p>
          <a:p>
            <a:endParaRPr lang="en-GB"/>
          </a:p>
          <a:p>
            <a:endParaRPr lang="en-GB"/>
          </a:p>
          <a:p>
            <a:endParaRPr lang="en-GB"/>
          </a:p>
          <a:p>
            <a:endParaRPr lang="en-GB"/>
          </a:p>
        </p:txBody>
      </p:sp>
    </p:spTree>
    <p:extLst>
      <p:ext uri="{BB962C8B-B14F-4D97-AF65-F5344CB8AC3E}">
        <p14:creationId xmlns:p14="http://schemas.microsoft.com/office/powerpoint/2010/main" val="33471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F2D9-CD43-4CC7-86B6-778C8D7EEF65}"/>
              </a:ext>
            </a:extLst>
          </p:cNvPr>
          <p:cNvSpPr>
            <a:spLocks noGrp="1"/>
          </p:cNvSpPr>
          <p:nvPr>
            <p:ph type="title"/>
          </p:nvPr>
        </p:nvSpPr>
        <p:spPr/>
        <p:txBody>
          <a:bodyPr/>
          <a:lstStyle/>
          <a:p>
            <a:r>
              <a:rPr lang="en-GB"/>
              <a:t>No Deal – UK Nationals in EU and EFTA</a:t>
            </a:r>
          </a:p>
        </p:txBody>
      </p:sp>
      <p:sp>
        <p:nvSpPr>
          <p:cNvPr id="3" name="Content Placeholder 2">
            <a:extLst>
              <a:ext uri="{FF2B5EF4-FFF2-40B4-BE49-F238E27FC236}">
                <a16:creationId xmlns:a16="http://schemas.microsoft.com/office/drawing/2014/main" id="{59B1A3C8-C421-4BC7-9091-46808628A8F9}"/>
              </a:ext>
            </a:extLst>
          </p:cNvPr>
          <p:cNvSpPr>
            <a:spLocks noGrp="1"/>
          </p:cNvSpPr>
          <p:nvPr>
            <p:ph idx="1"/>
          </p:nvPr>
        </p:nvSpPr>
        <p:spPr/>
        <p:txBody>
          <a:bodyPr vert="horz" lIns="0" tIns="0" rIns="0" bIns="0" rtlCol="0" anchor="t">
            <a:noAutofit/>
          </a:bodyPr>
          <a:lstStyle/>
          <a:p>
            <a:pPr marL="342900" lvl="0" indent="-342900">
              <a:buFont typeface="Arial" panose="020B0604020202020204" pitchFamily="34" charset="0"/>
              <a:buChar char="•"/>
            </a:pPr>
            <a:r>
              <a:rPr lang="en-GB"/>
              <a:t>UK cannot act unilaterally to protect rights of UK nationals in EU – withdrawal agreement only way to guarantee</a:t>
            </a:r>
          </a:p>
          <a:p>
            <a:pPr marL="342900" lvl="0" indent="-342900">
              <a:buFont typeface="Arial" panose="020B0604020202020204" pitchFamily="34" charset="0"/>
              <a:buChar char="•"/>
            </a:pPr>
            <a:r>
              <a:rPr lang="en-GB"/>
              <a:t>Continue to call on EU and member states to uphold commitments to citizens and protect rights of UK nationals including benefits and services</a:t>
            </a:r>
            <a:endParaRPr lang="en-GB">
              <a:cs typeface="Arial"/>
            </a:endParaRPr>
          </a:p>
          <a:p>
            <a:pPr marL="342900" lvl="0" indent="-342900">
              <a:buFont typeface="Arial" panose="020B0604020202020204" pitchFamily="34" charset="0"/>
              <a:buChar char="•"/>
            </a:pPr>
            <a:r>
              <a:rPr lang="en-GB"/>
              <a:t>UK Nationals that return due to no deal would have access to NHS</a:t>
            </a:r>
          </a:p>
          <a:p>
            <a:pPr marL="342900" lvl="0" indent="-342900">
              <a:buFont typeface="Arial" panose="020B0604020202020204" pitchFamily="34" charset="0"/>
              <a:buChar char="•"/>
            </a:pPr>
            <a:r>
              <a:rPr lang="en-GB"/>
              <a:t>UK Nationals in some EU countries are not guaranteed free healthcare in their country of residence in the case of no deal</a:t>
            </a:r>
          </a:p>
          <a:p>
            <a:pPr marL="342900" lvl="0" indent="-342900">
              <a:buFont typeface="Arial" panose="020B0604020202020204" pitchFamily="34" charset="0"/>
              <a:buChar char="•"/>
            </a:pPr>
            <a:r>
              <a:rPr lang="en-GB"/>
              <a:t>UK seeking arrangements with EFTA states – EFTA states confirmed UK nationals living in those states will be able to stay</a:t>
            </a:r>
          </a:p>
          <a:p>
            <a:pPr marL="342900" lvl="0" indent="-342900">
              <a:buFont typeface="Arial" panose="020B0604020202020204" pitchFamily="34" charset="0"/>
              <a:buChar char="•"/>
            </a:pPr>
            <a:r>
              <a:rPr lang="en-GB"/>
              <a:t>Recommend looking at </a:t>
            </a:r>
            <a:r>
              <a:rPr lang="en-GB">
                <a:hlinkClick r:id="rId3"/>
              </a:rPr>
              <a:t>https://www.gov.uk/uk-nationals-living-eu</a:t>
            </a:r>
            <a:r>
              <a:rPr lang="en-GB"/>
              <a:t> as every country has different application processes for residency</a:t>
            </a:r>
            <a:endParaRPr lang="en-GB">
              <a:cs typeface="Arial"/>
            </a:endParaRPr>
          </a:p>
          <a:p>
            <a:endParaRPr lang="en-GB"/>
          </a:p>
        </p:txBody>
      </p:sp>
    </p:spTree>
    <p:extLst>
      <p:ext uri="{BB962C8B-B14F-4D97-AF65-F5344CB8AC3E}">
        <p14:creationId xmlns:p14="http://schemas.microsoft.com/office/powerpoint/2010/main" val="13713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BCEB-66BF-4EC3-BFAA-566CF3445851}"/>
              </a:ext>
            </a:extLst>
          </p:cNvPr>
          <p:cNvSpPr>
            <a:spLocks noGrp="1"/>
          </p:cNvSpPr>
          <p:nvPr>
            <p:ph type="title"/>
          </p:nvPr>
        </p:nvSpPr>
        <p:spPr>
          <a:xfrm>
            <a:off x="719400" y="714384"/>
            <a:ext cx="8676000" cy="430887"/>
          </a:xfrm>
        </p:spPr>
        <p:txBody>
          <a:bodyPr/>
          <a:lstStyle/>
          <a:p>
            <a:r>
              <a:rPr lang="en-GB" sz="2800" dirty="0"/>
              <a:t>Proposed New Skills Based Immigration System</a:t>
            </a:r>
          </a:p>
        </p:txBody>
      </p:sp>
      <p:sp>
        <p:nvSpPr>
          <p:cNvPr id="3" name="Content Placeholder 2">
            <a:extLst>
              <a:ext uri="{FF2B5EF4-FFF2-40B4-BE49-F238E27FC236}">
                <a16:creationId xmlns:a16="http://schemas.microsoft.com/office/drawing/2014/main" id="{AC615F2F-2CA2-41CD-8EBD-749B5B23315A}"/>
              </a:ext>
            </a:extLst>
          </p:cNvPr>
          <p:cNvSpPr>
            <a:spLocks noGrp="1"/>
          </p:cNvSpPr>
          <p:nvPr>
            <p:ph idx="1"/>
          </p:nvPr>
        </p:nvSpPr>
        <p:spPr/>
        <p:txBody>
          <a:bodyPr/>
          <a:lstStyle/>
          <a:p>
            <a:pPr marL="342900" indent="-342900">
              <a:buFont typeface="Arial" panose="020B0604020202020204" pitchFamily="34" charset="0"/>
              <a:buChar char="•"/>
            </a:pPr>
            <a:r>
              <a:rPr lang="en-GB" sz="3200" dirty="0"/>
              <a:t>Focus on higher skilled</a:t>
            </a:r>
          </a:p>
          <a:p>
            <a:pPr marL="342900" indent="-342900">
              <a:buFont typeface="Arial" panose="020B0604020202020204" pitchFamily="34" charset="0"/>
              <a:buChar char="•"/>
            </a:pPr>
            <a:r>
              <a:rPr lang="en-GB" sz="3200" dirty="0"/>
              <a:t>No preference for EU citizens</a:t>
            </a:r>
          </a:p>
          <a:p>
            <a:pPr marL="342900" indent="-342900">
              <a:buFont typeface="Arial" panose="020B0604020202020204" pitchFamily="34" charset="0"/>
              <a:buChar char="•"/>
            </a:pPr>
            <a:r>
              <a:rPr lang="en-GB" sz="3200" dirty="0"/>
              <a:t>Abolish cap on number of skilled migrants</a:t>
            </a:r>
          </a:p>
          <a:p>
            <a:pPr marL="342900" indent="-342900">
              <a:buFont typeface="Arial" panose="020B0604020202020204" pitchFamily="34" charset="0"/>
              <a:buChar char="•"/>
            </a:pPr>
            <a:r>
              <a:rPr lang="en-GB" sz="3200" dirty="0"/>
              <a:t>Extend to RQF level 3 or above</a:t>
            </a:r>
          </a:p>
          <a:p>
            <a:pPr marL="342900" indent="-342900">
              <a:buFont typeface="Arial" panose="020B0604020202020204" pitchFamily="34" charset="0"/>
              <a:buChar char="•"/>
            </a:pPr>
            <a:r>
              <a:rPr lang="en-GB" sz="3200" dirty="0"/>
              <a:t>Retain minimum salary of £30,000</a:t>
            </a:r>
          </a:p>
          <a:p>
            <a:pPr marL="342900" indent="-342900">
              <a:buFont typeface="Arial" panose="020B0604020202020204" pitchFamily="34" charset="0"/>
              <a:buChar char="•"/>
            </a:pPr>
            <a:r>
              <a:rPr lang="en-GB" sz="3200" dirty="0"/>
              <a:t>Avoid lower skilled sectoral schemes besides agriculture</a:t>
            </a:r>
          </a:p>
          <a:p>
            <a:endParaRPr lang="en-GB" sz="3200" dirty="0"/>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p:txBody>
      </p:sp>
    </p:spTree>
    <p:extLst>
      <p:ext uri="{BB962C8B-B14F-4D97-AF65-F5344CB8AC3E}">
        <p14:creationId xmlns:p14="http://schemas.microsoft.com/office/powerpoint/2010/main" val="27288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2361</Words>
  <Application>Microsoft Office PowerPoint</Application>
  <PresentationFormat>Widescreen</PresentationFormat>
  <Paragraphs>222</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Overpass Light</vt:lpstr>
      <vt:lpstr>Verdana</vt:lpstr>
      <vt:lpstr>FTA</vt:lpstr>
      <vt:lpstr>1_FTA</vt:lpstr>
      <vt:lpstr>EU workers and the future of Immigration Policy     </vt:lpstr>
      <vt:lpstr>Logistics and EU Workers</vt:lpstr>
      <vt:lpstr>Brexit: Current State of Play</vt:lpstr>
      <vt:lpstr>Transport of goods by motor vehicles whose Total Permissible Laden Weight (TPLW), including trailers, does not exceed 3.5 tonnes </vt:lpstr>
      <vt:lpstr>Status of EU/EEA Citizens - Transition</vt:lpstr>
      <vt:lpstr>Status of EU/EEA Citizens: No Deal</vt:lpstr>
      <vt:lpstr>New employers’ duties – if ‘No Deal’ </vt:lpstr>
      <vt:lpstr>No Deal – UK Nationals in EU and EFTA</vt:lpstr>
      <vt:lpstr>Proposed New Skills Based Immigration System</vt:lpstr>
      <vt:lpstr>White Paper Future Immigration – New Skills Based System</vt:lpstr>
      <vt:lpstr>How the logistics sector would fare under recommendations</vt:lpstr>
      <vt:lpstr>How can we train new staff</vt:lpstr>
      <vt:lpstr>Logistics Apprenticeships</vt:lpstr>
      <vt:lpstr>What is FTA campaigning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workers and the future of Immigration Policy     </dc:title>
  <dc:creator>Aimee Redmond</dc:creator>
  <cp:lastModifiedBy>Aimee Redmond</cp:lastModifiedBy>
  <cp:revision>1</cp:revision>
  <dcterms:created xsi:type="dcterms:W3CDTF">2019-04-04T10:33:07Z</dcterms:created>
  <dcterms:modified xsi:type="dcterms:W3CDTF">2019-04-04T10:33:16Z</dcterms:modified>
</cp:coreProperties>
</file>