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notesMasterIdLst>
    <p:notesMasterId r:id="rId17"/>
  </p:notesMasterIdLst>
  <p:sldIdLst>
    <p:sldId id="276" r:id="rId3"/>
    <p:sldId id="1304" r:id="rId4"/>
    <p:sldId id="258" r:id="rId5"/>
    <p:sldId id="1305" r:id="rId6"/>
    <p:sldId id="260" r:id="rId7"/>
    <p:sldId id="1306" r:id="rId8"/>
    <p:sldId id="1307" r:id="rId9"/>
    <p:sldId id="1308" r:id="rId10"/>
    <p:sldId id="1309" r:id="rId11"/>
    <p:sldId id="1310" r:id="rId12"/>
    <p:sldId id="266" r:id="rId13"/>
    <p:sldId id="1311" r:id="rId14"/>
    <p:sldId id="1312"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1DF2B-A9CC-41C2-A958-1C92FF30FD21}" type="datetimeFigureOut">
              <a:rPr lang="en-GB" smtClean="0"/>
              <a:t>04/04/2019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F52C5C-E793-4035-B3BF-4603F2D19A85}" type="slidenum">
              <a:rPr lang="en-GB" smtClean="0"/>
              <a:t>‹#›</a:t>
            </a:fld>
            <a:endParaRPr lang="en-GB"/>
          </a:p>
        </p:txBody>
      </p:sp>
    </p:spTree>
    <p:extLst>
      <p:ext uri="{BB962C8B-B14F-4D97-AF65-F5344CB8AC3E}">
        <p14:creationId xmlns:p14="http://schemas.microsoft.com/office/powerpoint/2010/main" val="4284473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37E5E6-6AEB-4AC4-A8E4-54AD299BDC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496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that was just</a:t>
            </a:r>
            <a:r>
              <a:rPr lang="en-GB" baseline="0" dirty="0"/>
              <a:t> stress – these are the factors that have been found to influence driver behaviour.</a:t>
            </a:r>
          </a:p>
          <a:p>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Now I’m going to give you a second to think about that. If stress can lead to increased self-reported crash involvement, increased cognitive lapses , increased driving errors and increased traffic violations think about the impact of mental health more widely.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endParaRPr lang="en-GB"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10394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not</a:t>
            </a:r>
            <a:r>
              <a:rPr lang="en-GB" baseline="0" dirty="0"/>
              <a:t> only does positive wellbeing, and by that we mean positive affect, life satisfaction and happiness (predicted by positive well-being: high self-</a:t>
            </a:r>
            <a:r>
              <a:rPr lang="en-GB" baseline="0" dirty="0" err="1"/>
              <a:t>efficay</a:t>
            </a:r>
            <a:r>
              <a:rPr lang="en-GB" baseline="0" dirty="0"/>
              <a:t>, self-esteem and </a:t>
            </a:r>
            <a:r>
              <a:rPr lang="en-GB" baseline="0" dirty="0" err="1"/>
              <a:t>optimisim</a:t>
            </a:r>
            <a:r>
              <a:rPr lang="en-GB" baseline="0" dirty="0"/>
              <a:t>)</a:t>
            </a:r>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err="1"/>
              <a:t>Negtive</a:t>
            </a:r>
            <a:r>
              <a:rPr lang="en-GB" baseline="0" dirty="0"/>
              <a:t> well-being: high stressor, conscientiousness, coping and stress scores and low social support and positive personality scores</a:t>
            </a:r>
          </a:p>
          <a:p>
            <a:r>
              <a:rPr lang="en-GB" baseline="0" dirty="0"/>
              <a:t> </a:t>
            </a:r>
          </a:p>
          <a:p>
            <a:r>
              <a:rPr lang="en-GB" baseline="0" dirty="0"/>
              <a:t>Negative outcomes: anxiety, depression, perceived stress predicted Negative appraisals: fatigue, perceived stress</a:t>
            </a:r>
          </a:p>
          <a:p>
            <a:r>
              <a:rPr lang="en-GB" baseline="0" dirty="0"/>
              <a:t>Positive appraisal: life satisfaction</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50148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just to highlight what I mean by that.</a:t>
            </a:r>
            <a:r>
              <a:rPr lang="en-GB" baseline="0" dirty="0"/>
              <a:t> </a:t>
            </a:r>
            <a:r>
              <a:rPr lang="en-GB" dirty="0"/>
              <a:t>Studies</a:t>
            </a:r>
            <a:r>
              <a:rPr lang="en-GB" baseline="0" dirty="0"/>
              <a:t> have compared traffic offenders to non-traffic offenders and have found that offenders have poorer mental health and poorer driving behaviour – with anxiety, depression, insomnia and social dysfunction associated with poorer driving behaviour.</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0221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study in the US asked drivers to</a:t>
            </a:r>
            <a:r>
              <a:rPr lang="en-GB" baseline="0" dirty="0"/>
              <a:t> rate how they perceived their mental health 89.7% rated their overall mental health as good, very good or excellent– they then administered a common mental health questionnaire and found that in fact 26.9% were showing signs of depression; 14.5% signs of anxiety. 20.6% signs of sleep problems; 18.9% chronic fatigue and 27.9% feelings of loneliness</a:t>
            </a:r>
          </a:p>
          <a:p>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Recent stat in the UK: </a:t>
            </a:r>
            <a:r>
              <a:rPr lang="en-US" sz="1200" b="1" i="0" kern="1200" dirty="0">
                <a:solidFill>
                  <a:schemeClr val="tx1"/>
                </a:solidFill>
                <a:effectLst/>
                <a:latin typeface="+mn-lt"/>
                <a:ea typeface="MS PGothic" pitchFamily="34" charset="-128"/>
                <a:cs typeface="+mn-cs"/>
              </a:rPr>
              <a:t>95% of employees calling in sick with stress give a different reason</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5187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today I</a:t>
            </a:r>
            <a:r>
              <a:rPr lang="en-GB" baseline="0" dirty="0"/>
              <a:t> am here to talk to you about mental health, and more </a:t>
            </a:r>
            <a:r>
              <a:rPr lang="en-GB" baseline="0" dirty="0" err="1"/>
              <a:t>specificially</a:t>
            </a:r>
            <a:r>
              <a:rPr lang="en-GB" baseline="0" dirty="0"/>
              <a:t> the impact of mental health and wellbeing on driving</a:t>
            </a:r>
          </a:p>
          <a:p>
            <a:r>
              <a:rPr lang="en-GB" baseline="0" dirty="0"/>
              <a:t>As I said not your usual topic.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9541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Mental health has been defined in many ways but I’ve just put two up. Mental health is not just the absence of mental health difficulties, everyone has a mental health and it is the ability to realise their own potential, to learn, express and manage a range of emotions, form and maintain good relationship, cope and manage change and uncertainty.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Some of you might have already seen these numbers : according to the latest statistics 1 in 6 adults in England over the age of 16 reported experiencing symptoms of common mental health disorders in any given week. And while this figure is high, we expect it to be an underestimation.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Common mental health disorders include depression, generalised anxiety disorder, panic disorder, phobias, obsessive compulsive disorders and other not otherwise specified.</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So TRL’s focus has always been around improving road safety, through improving our infrastructure, improving the vehicles that are on our roads are particularly by changing road user behaviour to make it safer and healthier.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I’ve always had a very strong interest in mental health and how it interacts with day to day life, but three years ago when I started looking at this topic in more detail The literature  explored in which urban design can influence mental health, but the research stopped there and didn’t explore how mental health and transport more generally may interact.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GB" baseline="0" dirty="0"/>
          </a:p>
          <a:p>
            <a:pPr marL="0" marR="0" indent="0" algn="l" defTabSz="457200" rtl="0" eaLnBrk="0" fontAlgn="base" latinLnBrk="0" hangingPunct="0">
              <a:lnSpc>
                <a:spcPct val="100000"/>
              </a:lnSpc>
              <a:spcBef>
                <a:spcPct val="30000"/>
              </a:spcBef>
              <a:spcAft>
                <a:spcPct val="0"/>
              </a:spcAft>
              <a:buClrTx/>
              <a:buSzTx/>
              <a:buFontTx/>
              <a:buNone/>
              <a:tabLst/>
              <a:defRPr/>
            </a:pPr>
            <a:r>
              <a:rPr lang="en-GB" baseline="0" dirty="0"/>
              <a:t>With at least 1 in 6 people in the UK experiencing mental health difficulties every day we realised the need to understand this relationship more clearly.</a:t>
            </a:r>
            <a:endParaRPr lang="en-GB"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09318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when we look at mental health</a:t>
            </a:r>
            <a:r>
              <a:rPr lang="en-GB" baseline="0" dirty="0"/>
              <a:t> </a:t>
            </a:r>
            <a:r>
              <a:rPr lang="en-GB" baseline="0" dirty="0" err="1"/>
              <a:t>health</a:t>
            </a:r>
            <a:r>
              <a:rPr lang="en-GB" baseline="0" dirty="0"/>
              <a:t> at work – there has been a lot of work done over the last year to raise </a:t>
            </a:r>
            <a:r>
              <a:rPr lang="en-GB" baseline="0" dirty="0" err="1"/>
              <a:t>awarness</a:t>
            </a:r>
            <a:r>
              <a:rPr lang="en-GB" baseline="0" dirty="0"/>
              <a:t> of the importance of mental health at work, and the </a:t>
            </a:r>
            <a:r>
              <a:rPr lang="en-GB" baseline="0" dirty="0" err="1"/>
              <a:t>imapct</a:t>
            </a:r>
            <a:r>
              <a:rPr lang="en-GB" baseline="0" dirty="0"/>
              <a:t> of mental health on our work.</a:t>
            </a:r>
          </a:p>
          <a:p>
            <a:endParaRPr lang="en-GB" baseline="0" dirty="0"/>
          </a:p>
          <a:p>
            <a:r>
              <a:rPr lang="en-GB" baseline="0" dirty="0"/>
              <a:t>Here are just a few of many numbers that I think I highly relevant.</a:t>
            </a:r>
          </a:p>
          <a:p>
            <a:r>
              <a:rPr lang="en-GB" baseline="0" dirty="0"/>
              <a:t> of work on our mental health as well as how our mental health can affect </a:t>
            </a:r>
            <a:r>
              <a:rPr lang="en-GB" dirty="0"/>
              <a:t>48% of a survey</a:t>
            </a:r>
            <a:r>
              <a:rPr lang="en-GB" baseline="0" dirty="0"/>
              <a:t> of 44,000 employees – study </a:t>
            </a:r>
            <a:r>
              <a:rPr lang="en-GB" baseline="0" dirty="0" err="1"/>
              <a:t>carreid</a:t>
            </a:r>
            <a:r>
              <a:rPr lang="en-GB" baseline="0" dirty="0"/>
              <a:t> out by Mind in early 2018</a:t>
            </a:r>
            <a:endParaRPr lang="en-GB" dirty="0"/>
          </a:p>
          <a:p>
            <a:endParaRPr lang="en-GB" dirty="0"/>
          </a:p>
          <a:p>
            <a:endParaRPr lang="en-GB" dirty="0"/>
          </a:p>
          <a:p>
            <a:endParaRPr lang="en-GB" dirty="0"/>
          </a:p>
          <a:p>
            <a:r>
              <a:rPr lang="en-GB" dirty="0"/>
              <a:t>Compared to 17%</a:t>
            </a:r>
            <a:r>
              <a:rPr lang="en-GB" baseline="0" dirty="0"/>
              <a:t> of them who attribute their mental health to personal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767617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am going to go for a bit of interaction again:</a:t>
            </a:r>
            <a:r>
              <a:rPr lang="en-GB" baseline="0" dirty="0"/>
              <a:t> please put your hand up if you have ever experienced stress?</a:t>
            </a:r>
          </a:p>
          <a:p>
            <a:endParaRPr lang="en-GB" baseline="0" dirty="0"/>
          </a:p>
          <a:p>
            <a:endParaRPr lang="en-GB" baseline="0" dirty="0"/>
          </a:p>
          <a:p>
            <a:r>
              <a:rPr lang="en-GB" baseline="0" dirty="0"/>
              <a:t>That’s what I thought – almost everyone there days has experienced stress in some capacity, whether that be at work or in their personal lives.</a:t>
            </a:r>
          </a:p>
          <a:p>
            <a:endParaRPr lang="en-GB" dirty="0"/>
          </a:p>
          <a:p>
            <a:r>
              <a:rPr lang="en-GB" dirty="0"/>
              <a:t>There is no exact</a:t>
            </a:r>
            <a:r>
              <a:rPr lang="en-GB" baseline="0" dirty="0"/>
              <a:t> definition of stress which can make it very difficult to identify but in the broadest sense stress is the feeling of being under abnormal pressure. And figures from a recent study carried out by the Mental Health foundation as part of mental heath awareness found that of 4,619 people surveyed 74% reported that in the past year that had felt so stressed that they have been </a:t>
            </a:r>
            <a:r>
              <a:rPr lang="en-GB" baseline="0" dirty="0" err="1"/>
              <a:t>overwhlemed</a:t>
            </a:r>
            <a:r>
              <a:rPr lang="en-GB" baseline="0" dirty="0"/>
              <a:t> or unable to cope.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37981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Stress, and particularly work related stress is now recognised by the </a:t>
            </a:r>
            <a:r>
              <a:rPr lang="en-GB" baseline="0" dirty="0" err="1"/>
              <a:t>HSE</a:t>
            </a:r>
            <a:r>
              <a:rPr lang="en-GB" baseline="0" dirty="0"/>
              <a:t> which means that employers now have a legal duty to protect their employees from stress at work. The </a:t>
            </a:r>
            <a:r>
              <a:rPr lang="en-GB" baseline="0" dirty="0" err="1"/>
              <a:t>HSE</a:t>
            </a:r>
            <a:r>
              <a:rPr lang="en-GB" baseline="0" dirty="0"/>
              <a:t> define stress as the adverse reaction people have to excessive pressures or other types of demand that are placed on them.</a:t>
            </a:r>
          </a:p>
          <a:p>
            <a:endParaRPr lang="en-GB" baseline="0" dirty="0"/>
          </a:p>
          <a:p>
            <a:r>
              <a:rPr lang="en-GB" baseline="0" dirty="0"/>
              <a:t>Stress affects everyone differently, what stresses one person may not affect another – but </a:t>
            </a:r>
            <a:r>
              <a:rPr lang="en-GB" baseline="0" dirty="0" err="1"/>
              <a:t>HSE</a:t>
            </a:r>
            <a:r>
              <a:rPr lang="en-GB" baseline="0" dirty="0"/>
              <a:t> highlighted 6 areas of work design that can affect stress levels.</a:t>
            </a:r>
          </a:p>
          <a:p>
            <a:endParaRPr lang="en-GB" baseline="0" dirty="0"/>
          </a:p>
          <a:p>
            <a:r>
              <a:rPr lang="en-GB" baseline="0" dirty="0"/>
              <a:t>Now I’m sure you’ll agree with me that a number of these factors are highly relevant to the fleet industry.</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485265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a:t>
            </a:r>
            <a:r>
              <a:rPr lang="en-GB" baseline="0" dirty="0"/>
              <a:t> part of our work we have been carrying out reviews of the literature to understand the relationships between mental health and transport. One of the key findings from our research was the impact of the working environment within the industry on the mental health and wellbeing of commercial vehicle drivers. As the published research showed, and our own engagement with the industry in the UK highlighted the industry. They described as these drivers working in a highly competitive environment with increased company </a:t>
            </a:r>
            <a:r>
              <a:rPr lang="en-GB" baseline="0" dirty="0" err="1"/>
              <a:t>scrutitny</a:t>
            </a:r>
            <a:r>
              <a:rPr lang="en-GB" baseline="0" dirty="0"/>
              <a:t>, working long hours, dealing </a:t>
            </a:r>
            <a:r>
              <a:rPr lang="en-GB" baseline="0" dirty="0" err="1"/>
              <a:t>gwith</a:t>
            </a:r>
            <a:r>
              <a:rPr lang="en-GB" baseline="0" dirty="0"/>
              <a:t> the increased just in time deliveries and irregular shift work as well as low job control, job insecurity and high work-life conflict.</a:t>
            </a:r>
          </a:p>
          <a:p>
            <a:endParaRPr lang="en-GB" baseline="0" dirty="0"/>
          </a:p>
          <a:p>
            <a:r>
              <a:rPr lang="en-GB" baseline="0" dirty="0"/>
              <a:t>But what does this actually mean on mental health? Well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91380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Higher levels</a:t>
            </a:r>
            <a:r>
              <a:rPr lang="en-GB" baseline="0" dirty="0"/>
              <a:t> of poor mental health </a:t>
            </a:r>
            <a:endParaRPr lang="en-GB" dirty="0"/>
          </a:p>
          <a:p>
            <a:endParaRPr lang="en-GB" dirty="0"/>
          </a:p>
          <a:p>
            <a:r>
              <a:rPr lang="en-GB" dirty="0"/>
              <a:t>Some studies in the US have compared</a:t>
            </a:r>
            <a:r>
              <a:rPr lang="en-GB" baseline="0" dirty="0"/>
              <a:t> the prevalence rates and have found that the prevalence rates for the general population were 4.8 compared to 26.9% for HGV drivers</a:t>
            </a:r>
          </a:p>
          <a:p>
            <a:r>
              <a:rPr lang="en-GB" baseline="0" dirty="0"/>
              <a:t>A study in Australia that engaged with 1324 drivers found that 17.3% had experienced mild symptoms of either depression, anxiety or stress.</a:t>
            </a:r>
          </a:p>
          <a:p>
            <a:endParaRPr lang="en-GB" baseline="0" dirty="0"/>
          </a:p>
          <a:p>
            <a:r>
              <a:rPr lang="en-GB" baseline="0" dirty="0"/>
              <a:t>They also found higher prevalence rates of sleep problems, chronic fatigue, social dysfunction and loneliness. </a:t>
            </a:r>
          </a:p>
          <a:p>
            <a:r>
              <a:rPr lang="en-GB" baseline="0" dirty="0"/>
              <a:t>But in addition, they found that fewer were seeking professional support to manage their mental health.</a:t>
            </a:r>
          </a:p>
          <a:p>
            <a:endParaRPr lang="en-GB" baseline="0" dirty="0"/>
          </a:p>
          <a:p>
            <a:r>
              <a:rPr lang="en-GB" baseline="0" dirty="0"/>
              <a:t>Now I’m sure that you are aware of the impact that the industry has on your drivers, recent work that we’ve been conducting shows that operators know about the pressures that drivers are under but what I want to highlight today is the role that mental health has on driver behaviour.</a:t>
            </a:r>
          </a:p>
          <a:p>
            <a:endParaRPr lang="en-GB"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0141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a:t>
            </a:r>
            <a:r>
              <a:rPr lang="en-GB" baseline="0" dirty="0"/>
              <a:t> let’s go back to stress – as you saw HGV drivers are more likely to experience stress, partly due to their work environment and less likely to seek support.</a:t>
            </a:r>
          </a:p>
          <a:p>
            <a:endParaRPr lang="en-GB" baseline="0" dirty="0"/>
          </a:p>
          <a:p>
            <a:r>
              <a:rPr lang="en-GB" baseline="0" dirty="0"/>
              <a:t>One of your top priorities I am sure is road safety – ensuring that your drivers get from A to B safely and securely.</a:t>
            </a:r>
          </a:p>
          <a:p>
            <a:endParaRPr lang="en-GB" baseline="0" dirty="0"/>
          </a:p>
          <a:p>
            <a:r>
              <a:rPr lang="en-GB" baseline="0" dirty="0"/>
              <a:t>Well stress can affect road safety as a result of the impact that it has on driver behaviour</a:t>
            </a:r>
          </a:p>
          <a:p>
            <a:endParaRPr lang="en-GB" dirty="0"/>
          </a:p>
          <a:p>
            <a:r>
              <a:rPr lang="en-GB" dirty="0"/>
              <a:t>Now stress is dynamic – and</a:t>
            </a:r>
            <a:r>
              <a:rPr lang="en-GB" baseline="0" dirty="0"/>
              <a:t> what I mean by that is that stress from different sources interact with each other.  So stress can be transferred from one environment to another. For example, increased work related stress as a result of the increased demand on drivers can be combined with personal life. As I’m sure many of you know stress doesn’t just </a:t>
            </a:r>
            <a:r>
              <a:rPr lang="en-GB" baseline="0" dirty="0" err="1"/>
              <a:t>dissapear</a:t>
            </a:r>
            <a:r>
              <a:rPr lang="en-GB" baseline="0" dirty="0"/>
              <a:t> so this stress will then be taken ‘into the cab’ and these can be transferred to the driving task. And as I am sure we can all agree the driving task and the driving environment is not stress free.</a:t>
            </a:r>
          </a:p>
          <a:p>
            <a:endParaRPr lang="en-GB" baseline="0" dirty="0"/>
          </a:p>
          <a:p>
            <a:r>
              <a:rPr lang="en-GB" baseline="0" dirty="0"/>
              <a:t>But what this actually means in terms of road safety is increased self-</a:t>
            </a:r>
            <a:r>
              <a:rPr lang="en-GB" baseline="0" dirty="0" err="1"/>
              <a:t>repoted</a:t>
            </a:r>
            <a:r>
              <a:rPr lang="en-GB" baseline="0" dirty="0"/>
              <a:t> crash involvement, increased cognitive lapses , increased driving errors and increased traffic violations</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53BCC905-9378-49E7-B41A-1EB35980E400}"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15298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bg>
      <p:bgRef idx="1001">
        <a:schemeClr val="bg1"/>
      </p:bgRef>
    </p:bg>
    <p:spTree>
      <p:nvGrpSpPr>
        <p:cNvPr id="1" name=""/>
        <p:cNvGrpSpPr/>
        <p:nvPr/>
      </p:nvGrpSpPr>
      <p:grpSpPr>
        <a:xfrm>
          <a:off x="0" y="0"/>
          <a:ext cx="0" cy="0"/>
          <a:chOff x="0" y="0"/>
          <a:chExt cx="0" cy="0"/>
        </a:xfrm>
      </p:grpSpPr>
      <p:pic>
        <p:nvPicPr>
          <p:cNvPr id="161" name="Picture 160" descr="A close up of a metal fence&#10;&#10;Description generated with high confidence">
            <a:extLst>
              <a:ext uri="{FF2B5EF4-FFF2-40B4-BE49-F238E27FC236}">
                <a16:creationId xmlns:a16="http://schemas.microsoft.com/office/drawing/2014/main" id="{A0E1A658-D280-4ABB-86C5-54313CBBFA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8846" y="0"/>
            <a:ext cx="5274906" cy="6864626"/>
          </a:xfrm>
          <a:prstGeom prst="rect">
            <a:avLst/>
          </a:prstGeom>
        </p:spPr>
      </p:pic>
      <p:sp>
        <p:nvSpPr>
          <p:cNvPr id="2" name="Title 1">
            <a:extLst>
              <a:ext uri="{FF2B5EF4-FFF2-40B4-BE49-F238E27FC236}">
                <a16:creationId xmlns:a16="http://schemas.microsoft.com/office/drawing/2014/main" id="{6E57FC1A-D1D7-41DF-9C38-132EB0022C80}"/>
              </a:ext>
            </a:extLst>
          </p:cNvPr>
          <p:cNvSpPr>
            <a:spLocks noGrp="1"/>
          </p:cNvSpPr>
          <p:nvPr>
            <p:ph type="ctrTitle"/>
          </p:nvPr>
        </p:nvSpPr>
        <p:spPr>
          <a:xfrm>
            <a:off x="5267271" y="3071725"/>
            <a:ext cx="6205329" cy="2896402"/>
          </a:xfrm>
          <a:noFill/>
        </p:spPr>
        <p:txBody>
          <a:bodyPr anchor="t" anchorCtr="0">
            <a:noAutofit/>
          </a:bodyPr>
          <a:lstStyle>
            <a:lvl1pPr algn="l">
              <a:defRPr sz="4200">
                <a:solidFill>
                  <a:schemeClr val="accent3"/>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0A92183-67E0-42C7-899A-3D39BFAEA1EB}"/>
              </a:ext>
            </a:extLst>
          </p:cNvPr>
          <p:cNvSpPr>
            <a:spLocks noGrp="1"/>
          </p:cNvSpPr>
          <p:nvPr>
            <p:ph type="subTitle" idx="1"/>
          </p:nvPr>
        </p:nvSpPr>
        <p:spPr>
          <a:xfrm>
            <a:off x="5266200" y="5969695"/>
            <a:ext cx="6206400" cy="215444"/>
          </a:xfrm>
        </p:spPr>
        <p:txBody>
          <a:bodyPr>
            <a:spAutoFit/>
          </a:bodyPr>
          <a:lstStyle>
            <a:lvl1pPr marL="0" indent="0" algn="l">
              <a:buNone/>
              <a:defRPr sz="1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8DA7B571-A906-45BD-9E11-7E7DC4D909FA}"/>
              </a:ext>
            </a:extLst>
          </p:cNvPr>
          <p:cNvSpPr>
            <a:spLocks noGrp="1"/>
          </p:cNvSpPr>
          <p:nvPr>
            <p:ph type="dt" sz="half" idx="10"/>
          </p:nvPr>
        </p:nvSpPr>
        <p:spPr>
          <a:xfrm>
            <a:off x="9240038" y="6350000"/>
            <a:ext cx="1800000" cy="153888"/>
          </a:xfrm>
          <a:prstGeom prst="rect">
            <a:avLst/>
          </a:prstGeom>
        </p:spPr>
        <p:txBody>
          <a:bodyPr/>
          <a:lstStyle/>
          <a:p>
            <a:fld id="{5B42D600-461E-4D15-98C0-8BB09BE54093}" type="datetime6">
              <a:rPr lang="en-GB" smtClean="0"/>
              <a:t>April 19</a:t>
            </a:fld>
            <a:endParaRPr lang="en-GB" dirty="0"/>
          </a:p>
        </p:txBody>
      </p:sp>
      <p:sp>
        <p:nvSpPr>
          <p:cNvPr id="5" name="Footer Placeholder 4">
            <a:extLst>
              <a:ext uri="{FF2B5EF4-FFF2-40B4-BE49-F238E27FC236}">
                <a16:creationId xmlns:a16="http://schemas.microsoft.com/office/drawing/2014/main" id="{F66FCE6B-5B1A-451B-9EA1-51D3FF4FC0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7A0F01-F708-4994-9A0A-7F4EBDB76BCE}"/>
              </a:ext>
            </a:extLst>
          </p:cNvPr>
          <p:cNvSpPr>
            <a:spLocks noGrp="1"/>
          </p:cNvSpPr>
          <p:nvPr>
            <p:ph type="sldNum" sz="quarter" idx="12"/>
          </p:nvPr>
        </p:nvSpPr>
        <p:spPr/>
        <p:txBody>
          <a:bodyPr/>
          <a:lstStyle/>
          <a:p>
            <a:fld id="{F4186869-B628-4395-96ED-AD53145CB3D4}" type="slidenum">
              <a:rPr lang="en-GB" smtClean="0"/>
              <a:t>‹#›</a:t>
            </a:fld>
            <a:endParaRPr lang="en-GB"/>
          </a:p>
        </p:txBody>
      </p:sp>
      <p:grpSp>
        <p:nvGrpSpPr>
          <p:cNvPr id="7" name="Group 4">
            <a:extLst>
              <a:ext uri="{FF2B5EF4-FFF2-40B4-BE49-F238E27FC236}">
                <a16:creationId xmlns:a16="http://schemas.microsoft.com/office/drawing/2014/main" id="{1829C6DD-656D-4F86-917F-44EAA3EB759B}"/>
              </a:ext>
            </a:extLst>
          </p:cNvPr>
          <p:cNvGrpSpPr>
            <a:grpSpLocks noChangeAspect="1"/>
          </p:cNvGrpSpPr>
          <p:nvPr userDrawn="1"/>
        </p:nvGrpSpPr>
        <p:grpSpPr bwMode="auto">
          <a:xfrm>
            <a:off x="8596317" y="621715"/>
            <a:ext cx="2880000" cy="900000"/>
            <a:chOff x="2931" y="1877"/>
            <a:chExt cx="1821" cy="574"/>
          </a:xfrm>
          <a:solidFill>
            <a:schemeClr val="accent3"/>
          </a:solidFill>
        </p:grpSpPr>
        <p:sp>
          <p:nvSpPr>
            <p:cNvPr id="8" name="Freeform 5">
              <a:extLst>
                <a:ext uri="{FF2B5EF4-FFF2-40B4-BE49-F238E27FC236}">
                  <a16:creationId xmlns:a16="http://schemas.microsoft.com/office/drawing/2014/main" id="{1D646815-0BC9-43E3-8B2E-7D90571EB0B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41412EF2-86FE-4D35-AB43-B685477D214F}"/>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4C73021E-4455-4C07-B410-F8E266E879E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519A06D-FA81-4508-BFF4-7D0139E79FCC}"/>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8C5C00E5-D2E7-43C9-8B0D-15B55E63EDAA}"/>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6391E570-8439-487A-A9FC-79B33E9459BE}"/>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B6668104-EB16-4DF2-B7C6-2F864A8A6358}"/>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A81F53B-005E-4A11-A847-3ECF3945C53F}"/>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FC61A463-BAC7-48B4-94FC-BEA92D1ED0D0}"/>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0F0149C-8686-424E-901F-3366A7DD03A2}"/>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0D20D518-C7B7-40AD-AAD9-6EEB70244C4D}"/>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9D69A39F-D43A-4FA7-AAB8-CC938B4C67A4}"/>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864B8E42-960B-42C0-9B35-B95551D71DA0}"/>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16C874C2-4F26-451F-AAFE-24FAD4036A8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7098214D-3ECC-40A3-8F39-93D37717979B}"/>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1CEBFF52-2917-4143-8221-69A545C7F6D6}"/>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05236F47-3478-4C18-8FF5-499321BD391C}"/>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67175700-9935-465F-95AE-2487BB8353D7}"/>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5C197238-C1E5-4CCB-BD34-6BB0F5877C78}"/>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D2FF285B-CD6B-46D0-8666-0C45DD35B469}"/>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5912CB7E-BC09-4211-82D6-D2342CB5CA0B}"/>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79A5A34F-EC8B-4C6C-923C-E67B561B7DE9}"/>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B8AC1BB5-C884-4D45-BA6E-917634D51565}"/>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601F01A7-69D4-43BC-A647-C870A9D5CC4F}"/>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162" name="Picture 161">
            <a:extLst>
              <a:ext uri="{FF2B5EF4-FFF2-40B4-BE49-F238E27FC236}">
                <a16:creationId xmlns:a16="http://schemas.microsoft.com/office/drawing/2014/main" id="{78F340A0-F7E4-C34A-9A40-F7BDF53686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46301"/>
            <a:ext cx="757024" cy="3802933"/>
          </a:xfrm>
          <a:prstGeom prst="rect">
            <a:avLst/>
          </a:prstGeom>
        </p:spPr>
      </p:pic>
      <p:pic>
        <p:nvPicPr>
          <p:cNvPr id="163" name="Picture 162">
            <a:extLst>
              <a:ext uri="{FF2B5EF4-FFF2-40B4-BE49-F238E27FC236}">
                <a16:creationId xmlns:a16="http://schemas.microsoft.com/office/drawing/2014/main" id="{7CB03AD6-25F5-2241-802B-381B99AFD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9340" y="3175001"/>
            <a:ext cx="757024" cy="3735926"/>
          </a:xfrm>
          <a:prstGeom prst="rect">
            <a:avLst/>
          </a:prstGeom>
        </p:spPr>
      </p:pic>
    </p:spTree>
    <p:extLst>
      <p:ext uri="{BB962C8B-B14F-4D97-AF65-F5344CB8AC3E}">
        <p14:creationId xmlns:p14="http://schemas.microsoft.com/office/powerpoint/2010/main" val="2371817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609600" y="1552578"/>
            <a:ext cx="10972800" cy="4600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Rectangle 9"/>
          <p:cNvSpPr/>
          <p:nvPr userDrawn="1"/>
        </p:nvSpPr>
        <p:spPr>
          <a:xfrm>
            <a:off x="990118" y="1145923"/>
            <a:ext cx="10920028" cy="338554"/>
          </a:xfrm>
          <a:prstGeom prst="rect">
            <a:avLst/>
          </a:prstGeom>
        </p:spPr>
        <p:txBody>
          <a:bodyPr wrap="square">
            <a:spAutoFit/>
          </a:bodyPr>
          <a:lstStyle/>
          <a:p>
            <a:pPr lvl="0" algn="r"/>
            <a:r>
              <a:rPr lang="en-US" altLang="en-US" sz="1600" dirty="0">
                <a:solidFill>
                  <a:prstClr val="white"/>
                </a:solidFill>
              </a:rPr>
              <a:t>Click to add text</a:t>
            </a:r>
            <a:endParaRPr lang="en-GB" sz="1600" dirty="0">
              <a:solidFill>
                <a:prstClr val="black"/>
              </a:solidFill>
            </a:endParaRPr>
          </a:p>
        </p:txBody>
      </p:sp>
      <p:sp>
        <p:nvSpPr>
          <p:cNvPr id="12" name="Title Placeholder 1"/>
          <p:cNvSpPr>
            <a:spLocks noGrp="1"/>
          </p:cNvSpPr>
          <p:nvPr>
            <p:ph type="title" hasCustomPrompt="1"/>
          </p:nvPr>
        </p:nvSpPr>
        <p:spPr bwMode="auto">
          <a:xfrm>
            <a:off x="406402" y="126772"/>
            <a:ext cx="912948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Tree>
    <p:extLst>
      <p:ext uri="{BB962C8B-B14F-4D97-AF65-F5344CB8AC3E}">
        <p14:creationId xmlns:p14="http://schemas.microsoft.com/office/powerpoint/2010/main" val="619035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p:cNvSpPr/>
          <p:nvPr userDrawn="1"/>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2" name="Rectangle 11"/>
          <p:cNvSpPr/>
          <p:nvPr userDrawn="1"/>
        </p:nvSpPr>
        <p:spPr>
          <a:xfrm>
            <a:off x="990118" y="1145923"/>
            <a:ext cx="10920028" cy="338554"/>
          </a:xfrm>
          <a:prstGeom prst="rect">
            <a:avLst/>
          </a:prstGeom>
        </p:spPr>
        <p:txBody>
          <a:bodyPr wrap="square">
            <a:spAutoFit/>
          </a:bodyPr>
          <a:lstStyle/>
          <a:p>
            <a:pPr lvl="0" algn="r"/>
            <a:r>
              <a:rPr lang="en-US" altLang="en-US" sz="1600" dirty="0">
                <a:solidFill>
                  <a:prstClr val="white"/>
                </a:solidFill>
              </a:rPr>
              <a:t>Click to add text</a:t>
            </a:r>
            <a:endParaRPr lang="en-GB" sz="1600" dirty="0">
              <a:solidFill>
                <a:prstClr val="black"/>
              </a:solidFill>
            </a:endParaRPr>
          </a:p>
        </p:txBody>
      </p:sp>
      <p:sp>
        <p:nvSpPr>
          <p:cNvPr id="14" name="Rectangle 13"/>
          <p:cNvSpPr/>
          <p:nvPr userDrawn="1"/>
        </p:nvSpPr>
        <p:spPr>
          <a:xfrm>
            <a:off x="0" y="564406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5" name="TextBox 14"/>
          <p:cNvSpPr txBox="1"/>
          <p:nvPr userDrawn="1"/>
        </p:nvSpPr>
        <p:spPr>
          <a:xfrm>
            <a:off x="335285" y="5769213"/>
            <a:ext cx="10766716" cy="379656"/>
          </a:xfrm>
          <a:prstGeom prst="rect">
            <a:avLst/>
          </a:prstGeom>
          <a:noFill/>
        </p:spPr>
        <p:txBody>
          <a:bodyPr wrap="square" rtlCol="0">
            <a:spAutoFit/>
          </a:bodyPr>
          <a:lstStyle/>
          <a:p>
            <a:r>
              <a:rPr lang="en-GB" sz="1867" dirty="0">
                <a:solidFill>
                  <a:schemeClr val="bg1"/>
                </a:solidFill>
              </a:rPr>
              <a:t>Click to add text</a:t>
            </a:r>
          </a:p>
        </p:txBody>
      </p:sp>
      <p:sp>
        <p:nvSpPr>
          <p:cNvPr id="16" name="Title Placeholder 1"/>
          <p:cNvSpPr>
            <a:spLocks noGrp="1"/>
          </p:cNvSpPr>
          <p:nvPr>
            <p:ph type="title" hasCustomPrompt="1"/>
          </p:nvPr>
        </p:nvSpPr>
        <p:spPr bwMode="auto">
          <a:xfrm>
            <a:off x="406401" y="126772"/>
            <a:ext cx="915851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
        <p:nvSpPr>
          <p:cNvPr id="10" name="Content Placeholder 2"/>
          <p:cNvSpPr>
            <a:spLocks noGrp="1"/>
          </p:cNvSpPr>
          <p:nvPr>
            <p:ph idx="1"/>
          </p:nvPr>
        </p:nvSpPr>
        <p:spPr>
          <a:xfrm>
            <a:off x="609600" y="1552576"/>
            <a:ext cx="10972800"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7853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2"/>
          <p:cNvSpPr>
            <a:spLocks noGrp="1"/>
          </p:cNvSpPr>
          <p:nvPr>
            <p:ph type="body" idx="1" hasCustomPrompt="1"/>
          </p:nvPr>
        </p:nvSpPr>
        <p:spPr>
          <a:xfrm>
            <a:off x="609600" y="1535113"/>
            <a:ext cx="5386917" cy="639763"/>
          </a:xfrm>
        </p:spPr>
        <p:txBody>
          <a:bodyPr anchor="b"/>
          <a:lstStyle>
            <a:lvl1pPr marL="0" indent="0">
              <a:buNone/>
              <a:defRPr sz="2400" b="0">
                <a:solidFill>
                  <a:schemeClr val="bg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Title Style</a:t>
            </a:r>
          </a:p>
        </p:txBody>
      </p:sp>
      <p:sp>
        <p:nvSpPr>
          <p:cNvPr id="8" name="Content Placeholder 3"/>
          <p:cNvSpPr>
            <a:spLocks noGrp="1"/>
          </p:cNvSpPr>
          <p:nvPr>
            <p:ph sz="half" idx="2"/>
          </p:nvPr>
        </p:nvSpPr>
        <p:spPr>
          <a:xfrm>
            <a:off x="609600" y="2174875"/>
            <a:ext cx="5386917" cy="3951288"/>
          </a:xfrm>
        </p:spPr>
        <p:txBody>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3"/>
          </p:nvPr>
        </p:nvSpPr>
        <p:spPr>
          <a:xfrm>
            <a:off x="6193372" y="1535113"/>
            <a:ext cx="5389033" cy="639763"/>
          </a:xfrm>
        </p:spPr>
        <p:txBody>
          <a:bodyPr anchor="b"/>
          <a:lstStyle>
            <a:lvl1pPr marL="0" indent="0">
              <a:buNone/>
              <a:defRPr sz="2400" b="0">
                <a:solidFill>
                  <a:schemeClr val="bg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0" name="Content Placeholder 5"/>
          <p:cNvSpPr>
            <a:spLocks noGrp="1"/>
          </p:cNvSpPr>
          <p:nvPr>
            <p:ph sz="quarter" idx="4"/>
          </p:nvPr>
        </p:nvSpPr>
        <p:spPr>
          <a:xfrm>
            <a:off x="6193372" y="2174875"/>
            <a:ext cx="5389033" cy="3951288"/>
          </a:xfrm>
        </p:spPr>
        <p:txBody>
          <a:bodyPr/>
          <a:lstStyle>
            <a:lvl1pPr>
              <a:defRPr sz="2400"/>
            </a:lvl1pPr>
            <a:lvl2pPr>
              <a:defRPr sz="2133"/>
            </a:lvl2pPr>
            <a:lvl3pPr>
              <a:defRPr sz="1867"/>
            </a:lvl3pPr>
            <a:lvl4pPr>
              <a:defRPr sz="1600"/>
            </a:lvl4pPr>
            <a:lvl5pPr>
              <a:defRPr sz="1600"/>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p:cNvSpPr>
            <a:spLocks noGrp="1"/>
          </p:cNvSpPr>
          <p:nvPr>
            <p:ph type="title" hasCustomPrompt="1"/>
          </p:nvPr>
        </p:nvSpPr>
        <p:spPr bwMode="auto">
          <a:xfrm>
            <a:off x="406401" y="126772"/>
            <a:ext cx="936171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Tree>
    <p:extLst>
      <p:ext uri="{BB962C8B-B14F-4D97-AF65-F5344CB8AC3E}">
        <p14:creationId xmlns:p14="http://schemas.microsoft.com/office/powerpoint/2010/main" val="251625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E5B51B4-B97A-472A-B38A-F7969EE0002C}"/>
              </a:ext>
            </a:extLst>
          </p:cNvPr>
          <p:cNvSpPr/>
          <p:nvPr userDrawn="1"/>
        </p:nvSpPr>
        <p:spPr>
          <a:xfrm>
            <a:off x="0" y="2851"/>
            <a:ext cx="12193200" cy="148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008B526-9B68-4843-BD7F-4AADDBB20DE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735B1C-0011-47CB-A55C-56F2515F6F7C}"/>
              </a:ext>
            </a:extLst>
          </p:cNvPr>
          <p:cNvSpPr>
            <a:spLocks noGrp="1"/>
          </p:cNvSpPr>
          <p:nvPr>
            <p:ph type="dt" sz="half" idx="10"/>
          </p:nvPr>
        </p:nvSpPr>
        <p:spPr>
          <a:xfrm>
            <a:off x="9240038" y="6350000"/>
            <a:ext cx="1800000" cy="153888"/>
          </a:xfrm>
          <a:prstGeom prst="rect">
            <a:avLst/>
          </a:prstGeom>
        </p:spPr>
        <p:txBody>
          <a:bodyPr/>
          <a:lstStyle/>
          <a:p>
            <a:fld id="{15EF35FB-004C-443E-91F9-5140C321ADF5}" type="datetime6">
              <a:rPr lang="en-GB" smtClean="0"/>
              <a:t>April 19</a:t>
            </a:fld>
            <a:endParaRPr lang="en-GB"/>
          </a:p>
        </p:txBody>
      </p:sp>
      <p:sp>
        <p:nvSpPr>
          <p:cNvPr id="4" name="Footer Placeholder 3">
            <a:extLst>
              <a:ext uri="{FF2B5EF4-FFF2-40B4-BE49-F238E27FC236}">
                <a16:creationId xmlns:a16="http://schemas.microsoft.com/office/drawing/2014/main" id="{B2D6BFA9-F8B2-42CC-8501-4A8D738FEB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BAF458-2376-4568-9D10-12F71191E217}"/>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6" name="Straight Connector 5">
            <a:extLst>
              <a:ext uri="{FF2B5EF4-FFF2-40B4-BE49-F238E27FC236}">
                <a16:creationId xmlns:a16="http://schemas.microsoft.com/office/drawing/2014/main" id="{6414948D-F035-4ACD-B9F1-3D656764B5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7" name="Group 4">
            <a:extLst>
              <a:ext uri="{FF2B5EF4-FFF2-40B4-BE49-F238E27FC236}">
                <a16:creationId xmlns:a16="http://schemas.microsoft.com/office/drawing/2014/main" id="{90FAB090-B3E1-434E-AD69-B521ADAF131C}"/>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8" name="Freeform 5">
              <a:extLst>
                <a:ext uri="{FF2B5EF4-FFF2-40B4-BE49-F238E27FC236}">
                  <a16:creationId xmlns:a16="http://schemas.microsoft.com/office/drawing/2014/main" id="{0ECADA16-1069-4021-B525-B3DC94F4B207}"/>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6">
              <a:extLst>
                <a:ext uri="{FF2B5EF4-FFF2-40B4-BE49-F238E27FC236}">
                  <a16:creationId xmlns:a16="http://schemas.microsoft.com/office/drawing/2014/main" id="{C643B2EB-89F3-468A-BE53-736347C7192A}"/>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7">
              <a:extLst>
                <a:ext uri="{FF2B5EF4-FFF2-40B4-BE49-F238E27FC236}">
                  <a16:creationId xmlns:a16="http://schemas.microsoft.com/office/drawing/2014/main" id="{5A17DCCF-9202-4FE1-B0CE-F96400E0DB99}"/>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8">
              <a:extLst>
                <a:ext uri="{FF2B5EF4-FFF2-40B4-BE49-F238E27FC236}">
                  <a16:creationId xmlns:a16="http://schemas.microsoft.com/office/drawing/2014/main" id="{1CDD0B34-A1DF-4675-98F3-12EB9402B350}"/>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FBEA2317-7DA7-4EAA-BE9E-9E60040A172D}"/>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10">
              <a:extLst>
                <a:ext uri="{FF2B5EF4-FFF2-40B4-BE49-F238E27FC236}">
                  <a16:creationId xmlns:a16="http://schemas.microsoft.com/office/drawing/2014/main" id="{BB97CDDC-82F4-429D-942D-CFBBEE96F41C}"/>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1">
              <a:extLst>
                <a:ext uri="{FF2B5EF4-FFF2-40B4-BE49-F238E27FC236}">
                  <a16:creationId xmlns:a16="http://schemas.microsoft.com/office/drawing/2014/main" id="{2074EE91-685C-4FD7-AE0A-927C21E10E16}"/>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2">
              <a:extLst>
                <a:ext uri="{FF2B5EF4-FFF2-40B4-BE49-F238E27FC236}">
                  <a16:creationId xmlns:a16="http://schemas.microsoft.com/office/drawing/2014/main" id="{846B494D-7128-4000-9863-3EFBA8FA13CA}"/>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3">
              <a:extLst>
                <a:ext uri="{FF2B5EF4-FFF2-40B4-BE49-F238E27FC236}">
                  <a16:creationId xmlns:a16="http://schemas.microsoft.com/office/drawing/2014/main" id="{4988A278-A1CD-4668-97DF-0AB5B4C04ABD}"/>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4">
              <a:extLst>
                <a:ext uri="{FF2B5EF4-FFF2-40B4-BE49-F238E27FC236}">
                  <a16:creationId xmlns:a16="http://schemas.microsoft.com/office/drawing/2014/main" id="{D72A0421-4D53-4F27-9AC6-DA8A99CF0E7D}"/>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5">
              <a:extLst>
                <a:ext uri="{FF2B5EF4-FFF2-40B4-BE49-F238E27FC236}">
                  <a16:creationId xmlns:a16="http://schemas.microsoft.com/office/drawing/2014/main" id="{361C7973-09BD-4D90-961E-EB1F0B6CD400}"/>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6">
              <a:extLst>
                <a:ext uri="{FF2B5EF4-FFF2-40B4-BE49-F238E27FC236}">
                  <a16:creationId xmlns:a16="http://schemas.microsoft.com/office/drawing/2014/main" id="{63BD7AA2-D835-40A9-86D7-D1810A4F558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7">
              <a:extLst>
                <a:ext uri="{FF2B5EF4-FFF2-40B4-BE49-F238E27FC236}">
                  <a16:creationId xmlns:a16="http://schemas.microsoft.com/office/drawing/2014/main" id="{BDC73885-F104-47FC-AE41-91188BD2037D}"/>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8">
              <a:extLst>
                <a:ext uri="{FF2B5EF4-FFF2-40B4-BE49-F238E27FC236}">
                  <a16:creationId xmlns:a16="http://schemas.microsoft.com/office/drawing/2014/main" id="{E89507E7-3CEE-4538-A891-2E43D92BD540}"/>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9">
              <a:extLst>
                <a:ext uri="{FF2B5EF4-FFF2-40B4-BE49-F238E27FC236}">
                  <a16:creationId xmlns:a16="http://schemas.microsoft.com/office/drawing/2014/main" id="{C7ECCF44-3FF9-47ED-8140-A8CD58EC1290}"/>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20">
              <a:extLst>
                <a:ext uri="{FF2B5EF4-FFF2-40B4-BE49-F238E27FC236}">
                  <a16:creationId xmlns:a16="http://schemas.microsoft.com/office/drawing/2014/main" id="{964C7ADA-5476-40EC-8464-D9C0B014E00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1">
              <a:extLst>
                <a:ext uri="{FF2B5EF4-FFF2-40B4-BE49-F238E27FC236}">
                  <a16:creationId xmlns:a16="http://schemas.microsoft.com/office/drawing/2014/main" id="{520EC309-9C94-42FD-BD3E-F456B9E42974}"/>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2">
              <a:extLst>
                <a:ext uri="{FF2B5EF4-FFF2-40B4-BE49-F238E27FC236}">
                  <a16:creationId xmlns:a16="http://schemas.microsoft.com/office/drawing/2014/main" id="{5A8A2696-E4D4-46A0-8AF3-A5FD6EDCF8BC}"/>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3">
              <a:extLst>
                <a:ext uri="{FF2B5EF4-FFF2-40B4-BE49-F238E27FC236}">
                  <a16:creationId xmlns:a16="http://schemas.microsoft.com/office/drawing/2014/main" id="{25118314-1CF0-4150-86FD-6251743A5A13}"/>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4">
              <a:extLst>
                <a:ext uri="{FF2B5EF4-FFF2-40B4-BE49-F238E27FC236}">
                  <a16:creationId xmlns:a16="http://schemas.microsoft.com/office/drawing/2014/main" id="{2B36E219-784E-4DE8-9441-9976600686FB}"/>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5">
              <a:extLst>
                <a:ext uri="{FF2B5EF4-FFF2-40B4-BE49-F238E27FC236}">
                  <a16:creationId xmlns:a16="http://schemas.microsoft.com/office/drawing/2014/main" id="{8B2F6AB4-4149-4F16-A044-D7B02D9093C7}"/>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6">
              <a:extLst>
                <a:ext uri="{FF2B5EF4-FFF2-40B4-BE49-F238E27FC236}">
                  <a16:creationId xmlns:a16="http://schemas.microsoft.com/office/drawing/2014/main" id="{2AC0B722-4A4A-41F6-BBCE-5A17422C46CA}"/>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7">
              <a:extLst>
                <a:ext uri="{FF2B5EF4-FFF2-40B4-BE49-F238E27FC236}">
                  <a16:creationId xmlns:a16="http://schemas.microsoft.com/office/drawing/2014/main" id="{E94F58E6-D47E-4495-AB56-2769215993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8">
              <a:extLst>
                <a:ext uri="{FF2B5EF4-FFF2-40B4-BE49-F238E27FC236}">
                  <a16:creationId xmlns:a16="http://schemas.microsoft.com/office/drawing/2014/main" id="{FE6AF159-1CD6-4022-AB7B-A28CDECC6EB1}"/>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Picture Placeholder 33">
            <a:extLst>
              <a:ext uri="{FF2B5EF4-FFF2-40B4-BE49-F238E27FC236}">
                <a16:creationId xmlns:a16="http://schemas.microsoft.com/office/drawing/2014/main" id="{0A255E23-D35D-45A6-9FDF-D4DF244ABFC6}"/>
              </a:ext>
            </a:extLst>
          </p:cNvPr>
          <p:cNvSpPr>
            <a:spLocks noGrp="1"/>
          </p:cNvSpPr>
          <p:nvPr>
            <p:ph type="pic" sz="quarter" idx="13" hasCustomPrompt="1"/>
          </p:nvPr>
        </p:nvSpPr>
        <p:spPr>
          <a:xfrm>
            <a:off x="0" y="1487488"/>
            <a:ext cx="12192000" cy="5370512"/>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26622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81E737A2-2E9C-45B0-9CFA-1376F8C7F9AF}"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09795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B1909-85AF-46E7-96DF-9463F73A0C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819FF05-8C2F-4B95-B404-18ECCEB5DC53}"/>
              </a:ext>
            </a:extLst>
          </p:cNvPr>
          <p:cNvSpPr>
            <a:spLocks noGrp="1"/>
          </p:cNvSpPr>
          <p:nvPr>
            <p:ph idx="1"/>
          </p:nvPr>
        </p:nvSpPr>
        <p:spPr>
          <a:xfrm>
            <a:off x="719400" y="1720839"/>
            <a:ext cx="6192000" cy="439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8DD8A7A-DD45-40EA-B659-082A74BD03AE}"/>
              </a:ext>
            </a:extLst>
          </p:cNvPr>
          <p:cNvSpPr>
            <a:spLocks noGrp="1"/>
          </p:cNvSpPr>
          <p:nvPr>
            <p:ph type="dt" sz="half" idx="10"/>
          </p:nvPr>
        </p:nvSpPr>
        <p:spPr>
          <a:xfrm>
            <a:off x="9240038" y="6350000"/>
            <a:ext cx="1800000" cy="153888"/>
          </a:xfrm>
          <a:prstGeom prst="rect">
            <a:avLst/>
          </a:prstGeom>
        </p:spPr>
        <p:txBody>
          <a:bodyPr/>
          <a:lstStyle/>
          <a:p>
            <a:fld id="{1DF70A67-7B46-4994-A7F9-F71D28767E31}" type="datetime6">
              <a:rPr lang="en-GB" smtClean="0"/>
              <a:t>April 19</a:t>
            </a:fld>
            <a:endParaRPr lang="en-GB"/>
          </a:p>
        </p:txBody>
      </p:sp>
      <p:sp>
        <p:nvSpPr>
          <p:cNvPr id="5" name="Footer Placeholder 4">
            <a:extLst>
              <a:ext uri="{FF2B5EF4-FFF2-40B4-BE49-F238E27FC236}">
                <a16:creationId xmlns:a16="http://schemas.microsoft.com/office/drawing/2014/main" id="{2B26B459-2D50-458C-80B5-1C26A9F84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B39F04-CB9E-4BA9-A6F4-71189717EB3D}"/>
              </a:ext>
            </a:extLst>
          </p:cNvPr>
          <p:cNvSpPr>
            <a:spLocks noGrp="1"/>
          </p:cNvSpPr>
          <p:nvPr>
            <p:ph type="sldNum" sz="quarter" idx="12"/>
          </p:nvPr>
        </p:nvSpPr>
        <p:spPr/>
        <p:txBody>
          <a:bodyPr/>
          <a:lstStyle/>
          <a:p>
            <a:fld id="{F4186869-B628-4395-96ED-AD53145CB3D4}" type="slidenum">
              <a:rPr lang="en-GB" smtClean="0"/>
              <a:t>‹#›</a:t>
            </a:fld>
            <a:endParaRPr lang="en-GB"/>
          </a:p>
        </p:txBody>
      </p:sp>
      <p:cxnSp>
        <p:nvCxnSpPr>
          <p:cNvPr id="7" name="Straight Connector 6">
            <a:extLst>
              <a:ext uri="{FF2B5EF4-FFF2-40B4-BE49-F238E27FC236}">
                <a16:creationId xmlns:a16="http://schemas.microsoft.com/office/drawing/2014/main" id="{CC326961-0939-4F2E-BB71-14A4F6F1BC45}"/>
              </a:ext>
            </a:extLst>
          </p:cNvPr>
          <p:cNvCxnSpPr/>
          <p:nvPr userDrawn="1"/>
        </p:nvCxnSpPr>
        <p:spPr>
          <a:xfrm>
            <a:off x="719400" y="1389854"/>
            <a:ext cx="107532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8" name="Group 4">
            <a:extLst>
              <a:ext uri="{FF2B5EF4-FFF2-40B4-BE49-F238E27FC236}">
                <a16:creationId xmlns:a16="http://schemas.microsoft.com/office/drawing/2014/main" id="{A327FB1A-E972-43A4-A394-0A8FA8848394}"/>
              </a:ext>
            </a:extLst>
          </p:cNvPr>
          <p:cNvGrpSpPr>
            <a:grpSpLocks noChangeAspect="1"/>
          </p:cNvGrpSpPr>
          <p:nvPr userDrawn="1"/>
        </p:nvGrpSpPr>
        <p:grpSpPr bwMode="auto">
          <a:xfrm>
            <a:off x="9808376" y="671717"/>
            <a:ext cx="1663200" cy="519750"/>
            <a:chOff x="2931" y="1877"/>
            <a:chExt cx="1821" cy="574"/>
          </a:xfrm>
          <a:solidFill>
            <a:schemeClr val="accent3"/>
          </a:solidFill>
        </p:grpSpPr>
        <p:sp>
          <p:nvSpPr>
            <p:cNvPr id="9" name="Freeform 5">
              <a:extLst>
                <a:ext uri="{FF2B5EF4-FFF2-40B4-BE49-F238E27FC236}">
                  <a16:creationId xmlns:a16="http://schemas.microsoft.com/office/drawing/2014/main" id="{F1AFB352-3226-441A-BA0D-5994BC707390}"/>
                </a:ext>
              </a:extLst>
            </p:cNvPr>
            <p:cNvSpPr>
              <a:spLocks/>
            </p:cNvSpPr>
            <p:nvPr/>
          </p:nvSpPr>
          <p:spPr bwMode="auto">
            <a:xfrm>
              <a:off x="3205" y="2178"/>
              <a:ext cx="300" cy="273"/>
            </a:xfrm>
            <a:custGeom>
              <a:avLst/>
              <a:gdLst>
                <a:gd name="T0" fmla="*/ 497 w 497"/>
                <a:gd name="T1" fmla="*/ 3 h 447"/>
                <a:gd name="T2" fmla="*/ 497 w 497"/>
                <a:gd name="T3" fmla="*/ 3 h 447"/>
                <a:gd name="T4" fmla="*/ 452 w 497"/>
                <a:gd name="T5" fmla="*/ 26 h 447"/>
                <a:gd name="T6" fmla="*/ 396 w 497"/>
                <a:gd name="T7" fmla="*/ 0 h 447"/>
                <a:gd name="T8" fmla="*/ 102 w 497"/>
                <a:gd name="T9" fmla="*/ 338 h 447"/>
                <a:gd name="T10" fmla="*/ 101 w 497"/>
                <a:gd name="T11" fmla="*/ 338 h 447"/>
                <a:gd name="T12" fmla="*/ 86 w 497"/>
                <a:gd name="T13" fmla="*/ 341 h 447"/>
                <a:gd name="T14" fmla="*/ 83 w 497"/>
                <a:gd name="T15" fmla="*/ 342 h 447"/>
                <a:gd name="T16" fmla="*/ 70 w 497"/>
                <a:gd name="T17" fmla="*/ 343 h 447"/>
                <a:gd name="T18" fmla="*/ 66 w 497"/>
                <a:gd name="T19" fmla="*/ 344 h 447"/>
                <a:gd name="T20" fmla="*/ 49 w 497"/>
                <a:gd name="T21" fmla="*/ 346 h 447"/>
                <a:gd name="T22" fmla="*/ 2 w 497"/>
                <a:gd name="T23" fmla="*/ 399 h 447"/>
                <a:gd name="T24" fmla="*/ 57 w 497"/>
                <a:gd name="T25" fmla="*/ 445 h 447"/>
                <a:gd name="T26" fmla="*/ 78 w 497"/>
                <a:gd name="T27" fmla="*/ 443 h 447"/>
                <a:gd name="T28" fmla="*/ 83 w 497"/>
                <a:gd name="T29" fmla="*/ 442 h 447"/>
                <a:gd name="T30" fmla="*/ 100 w 497"/>
                <a:gd name="T31" fmla="*/ 440 h 447"/>
                <a:gd name="T32" fmla="*/ 104 w 497"/>
                <a:gd name="T33" fmla="*/ 439 h 447"/>
                <a:gd name="T34" fmla="*/ 122 w 497"/>
                <a:gd name="T35" fmla="*/ 436 h 447"/>
                <a:gd name="T36" fmla="*/ 124 w 497"/>
                <a:gd name="T37" fmla="*/ 435 h 447"/>
                <a:gd name="T38" fmla="*/ 340 w 497"/>
                <a:gd name="T39" fmla="*/ 326 h 447"/>
                <a:gd name="T40" fmla="*/ 344 w 497"/>
                <a:gd name="T41" fmla="*/ 321 h 447"/>
                <a:gd name="T42" fmla="*/ 497 w 497"/>
                <a:gd name="T43" fmla="*/ 3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47">
                  <a:moveTo>
                    <a:pt x="497" y="3"/>
                  </a:moveTo>
                  <a:lnTo>
                    <a:pt x="497" y="3"/>
                  </a:lnTo>
                  <a:cubicBezTo>
                    <a:pt x="486" y="16"/>
                    <a:pt x="470" y="25"/>
                    <a:pt x="452" y="26"/>
                  </a:cubicBezTo>
                  <a:cubicBezTo>
                    <a:pt x="429" y="28"/>
                    <a:pt x="408" y="17"/>
                    <a:pt x="396" y="0"/>
                  </a:cubicBezTo>
                  <a:cubicBezTo>
                    <a:pt x="385" y="165"/>
                    <a:pt x="264" y="303"/>
                    <a:pt x="102" y="338"/>
                  </a:cubicBezTo>
                  <a:cubicBezTo>
                    <a:pt x="101" y="338"/>
                    <a:pt x="101" y="338"/>
                    <a:pt x="101" y="338"/>
                  </a:cubicBezTo>
                  <a:cubicBezTo>
                    <a:pt x="96" y="339"/>
                    <a:pt x="91" y="340"/>
                    <a:pt x="86" y="341"/>
                  </a:cubicBezTo>
                  <a:cubicBezTo>
                    <a:pt x="85" y="341"/>
                    <a:pt x="84" y="341"/>
                    <a:pt x="83" y="342"/>
                  </a:cubicBezTo>
                  <a:cubicBezTo>
                    <a:pt x="79" y="342"/>
                    <a:pt x="74" y="343"/>
                    <a:pt x="70" y="343"/>
                  </a:cubicBezTo>
                  <a:cubicBezTo>
                    <a:pt x="68" y="344"/>
                    <a:pt x="67" y="344"/>
                    <a:pt x="66" y="344"/>
                  </a:cubicBezTo>
                  <a:cubicBezTo>
                    <a:pt x="60" y="345"/>
                    <a:pt x="55" y="345"/>
                    <a:pt x="49" y="346"/>
                  </a:cubicBezTo>
                  <a:cubicBezTo>
                    <a:pt x="21" y="348"/>
                    <a:pt x="0" y="371"/>
                    <a:pt x="2" y="399"/>
                  </a:cubicBezTo>
                  <a:cubicBezTo>
                    <a:pt x="4" y="426"/>
                    <a:pt x="29" y="447"/>
                    <a:pt x="57" y="445"/>
                  </a:cubicBezTo>
                  <a:cubicBezTo>
                    <a:pt x="64" y="445"/>
                    <a:pt x="71" y="444"/>
                    <a:pt x="78" y="443"/>
                  </a:cubicBezTo>
                  <a:cubicBezTo>
                    <a:pt x="80" y="443"/>
                    <a:pt x="81" y="443"/>
                    <a:pt x="83" y="442"/>
                  </a:cubicBezTo>
                  <a:cubicBezTo>
                    <a:pt x="88" y="442"/>
                    <a:pt x="94" y="441"/>
                    <a:pt x="100" y="440"/>
                  </a:cubicBezTo>
                  <a:cubicBezTo>
                    <a:pt x="101" y="440"/>
                    <a:pt x="102" y="440"/>
                    <a:pt x="104" y="439"/>
                  </a:cubicBezTo>
                  <a:cubicBezTo>
                    <a:pt x="110" y="438"/>
                    <a:pt x="116" y="437"/>
                    <a:pt x="122" y="436"/>
                  </a:cubicBezTo>
                  <a:cubicBezTo>
                    <a:pt x="123" y="436"/>
                    <a:pt x="123" y="436"/>
                    <a:pt x="124" y="435"/>
                  </a:cubicBezTo>
                  <a:cubicBezTo>
                    <a:pt x="204" y="418"/>
                    <a:pt x="278" y="381"/>
                    <a:pt x="340" y="326"/>
                  </a:cubicBezTo>
                  <a:cubicBezTo>
                    <a:pt x="342" y="324"/>
                    <a:pt x="343" y="323"/>
                    <a:pt x="344" y="321"/>
                  </a:cubicBezTo>
                  <a:cubicBezTo>
                    <a:pt x="433" y="241"/>
                    <a:pt x="490" y="127"/>
                    <a:pt x="49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6">
              <a:extLst>
                <a:ext uri="{FF2B5EF4-FFF2-40B4-BE49-F238E27FC236}">
                  <a16:creationId xmlns:a16="http://schemas.microsoft.com/office/drawing/2014/main" id="{32CC99C0-7AA0-4039-BF55-B8AE33377552}"/>
                </a:ext>
              </a:extLst>
            </p:cNvPr>
            <p:cNvSpPr>
              <a:spLocks/>
            </p:cNvSpPr>
            <p:nvPr/>
          </p:nvSpPr>
          <p:spPr bwMode="auto">
            <a:xfrm>
              <a:off x="2932" y="1877"/>
              <a:ext cx="299" cy="274"/>
            </a:xfrm>
            <a:custGeom>
              <a:avLst/>
              <a:gdLst>
                <a:gd name="T0" fmla="*/ 440 w 496"/>
                <a:gd name="T1" fmla="*/ 2 h 449"/>
                <a:gd name="T2" fmla="*/ 440 w 496"/>
                <a:gd name="T3" fmla="*/ 2 h 449"/>
                <a:gd name="T4" fmla="*/ 0 w 496"/>
                <a:gd name="T5" fmla="*/ 449 h 449"/>
                <a:gd name="T6" fmla="*/ 47 w 496"/>
                <a:gd name="T7" fmla="*/ 423 h 449"/>
                <a:gd name="T8" fmla="*/ 101 w 496"/>
                <a:gd name="T9" fmla="*/ 446 h 449"/>
                <a:gd name="T10" fmla="*/ 447 w 496"/>
                <a:gd name="T11" fmla="*/ 102 h 449"/>
                <a:gd name="T12" fmla="*/ 494 w 496"/>
                <a:gd name="T13" fmla="*/ 48 h 449"/>
                <a:gd name="T14" fmla="*/ 440 w 496"/>
                <a:gd name="T15" fmla="*/ 2 h 4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49">
                  <a:moveTo>
                    <a:pt x="440" y="2"/>
                  </a:moveTo>
                  <a:lnTo>
                    <a:pt x="440" y="2"/>
                  </a:lnTo>
                  <a:cubicBezTo>
                    <a:pt x="197" y="20"/>
                    <a:pt x="10" y="215"/>
                    <a:pt x="0" y="449"/>
                  </a:cubicBezTo>
                  <a:cubicBezTo>
                    <a:pt x="10" y="434"/>
                    <a:pt x="27" y="424"/>
                    <a:pt x="47" y="423"/>
                  </a:cubicBezTo>
                  <a:cubicBezTo>
                    <a:pt x="68" y="421"/>
                    <a:pt x="88" y="431"/>
                    <a:pt x="101" y="446"/>
                  </a:cubicBezTo>
                  <a:cubicBezTo>
                    <a:pt x="113" y="265"/>
                    <a:pt x="259" y="115"/>
                    <a:pt x="447" y="102"/>
                  </a:cubicBezTo>
                  <a:cubicBezTo>
                    <a:pt x="475" y="100"/>
                    <a:pt x="496" y="76"/>
                    <a:pt x="494" y="48"/>
                  </a:cubicBezTo>
                  <a:cubicBezTo>
                    <a:pt x="492" y="21"/>
                    <a:pt x="468" y="0"/>
                    <a:pt x="44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Freeform 7">
              <a:extLst>
                <a:ext uri="{FF2B5EF4-FFF2-40B4-BE49-F238E27FC236}">
                  <a16:creationId xmlns:a16="http://schemas.microsoft.com/office/drawing/2014/main" id="{39268F1A-CCF0-435C-A936-FB6FA9D28622}"/>
                </a:ext>
              </a:extLst>
            </p:cNvPr>
            <p:cNvSpPr>
              <a:spLocks/>
            </p:cNvSpPr>
            <p:nvPr/>
          </p:nvSpPr>
          <p:spPr bwMode="auto">
            <a:xfrm>
              <a:off x="3232" y="1877"/>
              <a:ext cx="273" cy="299"/>
            </a:xfrm>
            <a:custGeom>
              <a:avLst/>
              <a:gdLst>
                <a:gd name="T0" fmla="*/ 0 w 453"/>
                <a:gd name="T1" fmla="*/ 0 h 490"/>
                <a:gd name="T2" fmla="*/ 0 w 453"/>
                <a:gd name="T3" fmla="*/ 0 h 490"/>
                <a:gd name="T4" fmla="*/ 26 w 453"/>
                <a:gd name="T5" fmla="*/ 46 h 490"/>
                <a:gd name="T6" fmla="*/ 1 w 453"/>
                <a:gd name="T7" fmla="*/ 100 h 490"/>
                <a:gd name="T8" fmla="*/ 350 w 453"/>
                <a:gd name="T9" fmla="*/ 442 h 490"/>
                <a:gd name="T10" fmla="*/ 404 w 453"/>
                <a:gd name="T11" fmla="*/ 488 h 490"/>
                <a:gd name="T12" fmla="*/ 451 w 453"/>
                <a:gd name="T13" fmla="*/ 435 h 490"/>
                <a:gd name="T14" fmla="*/ 0 w 453"/>
                <a:gd name="T15" fmla="*/ 0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490">
                  <a:moveTo>
                    <a:pt x="0" y="0"/>
                  </a:moveTo>
                  <a:lnTo>
                    <a:pt x="0" y="0"/>
                  </a:lnTo>
                  <a:cubicBezTo>
                    <a:pt x="14" y="11"/>
                    <a:pt x="24" y="27"/>
                    <a:pt x="26" y="46"/>
                  </a:cubicBezTo>
                  <a:cubicBezTo>
                    <a:pt x="27" y="68"/>
                    <a:pt x="17" y="88"/>
                    <a:pt x="1" y="100"/>
                  </a:cubicBezTo>
                  <a:cubicBezTo>
                    <a:pt x="185" y="112"/>
                    <a:pt x="336" y="256"/>
                    <a:pt x="350" y="442"/>
                  </a:cubicBezTo>
                  <a:cubicBezTo>
                    <a:pt x="352" y="470"/>
                    <a:pt x="377" y="490"/>
                    <a:pt x="404" y="488"/>
                  </a:cubicBezTo>
                  <a:cubicBezTo>
                    <a:pt x="432" y="486"/>
                    <a:pt x="453" y="462"/>
                    <a:pt x="451" y="435"/>
                  </a:cubicBezTo>
                  <a:cubicBezTo>
                    <a:pt x="433" y="196"/>
                    <a:pt x="237" y="12"/>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8">
              <a:extLst>
                <a:ext uri="{FF2B5EF4-FFF2-40B4-BE49-F238E27FC236}">
                  <a16:creationId xmlns:a16="http://schemas.microsoft.com/office/drawing/2014/main" id="{5760FD40-356E-4B73-BCF4-45E36FF5C45F}"/>
                </a:ext>
              </a:extLst>
            </p:cNvPr>
            <p:cNvSpPr>
              <a:spLocks/>
            </p:cNvSpPr>
            <p:nvPr/>
          </p:nvSpPr>
          <p:spPr bwMode="auto">
            <a:xfrm>
              <a:off x="2931" y="2151"/>
              <a:ext cx="275" cy="299"/>
            </a:xfrm>
            <a:custGeom>
              <a:avLst/>
              <a:gdLst>
                <a:gd name="T0" fmla="*/ 428 w 455"/>
                <a:gd name="T1" fmla="*/ 446 h 490"/>
                <a:gd name="T2" fmla="*/ 428 w 455"/>
                <a:gd name="T3" fmla="*/ 446 h 490"/>
                <a:gd name="T4" fmla="*/ 455 w 455"/>
                <a:gd name="T5" fmla="*/ 390 h 490"/>
                <a:gd name="T6" fmla="*/ 102 w 455"/>
                <a:gd name="T7" fmla="*/ 48 h 490"/>
                <a:gd name="T8" fmla="*/ 48 w 455"/>
                <a:gd name="T9" fmla="*/ 2 h 490"/>
                <a:gd name="T10" fmla="*/ 1 w 455"/>
                <a:gd name="T11" fmla="*/ 55 h 490"/>
                <a:gd name="T12" fmla="*/ 450 w 455"/>
                <a:gd name="T13" fmla="*/ 490 h 490"/>
                <a:gd name="T14" fmla="*/ 428 w 455"/>
                <a:gd name="T15" fmla="*/ 446 h 4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490">
                  <a:moveTo>
                    <a:pt x="428" y="446"/>
                  </a:moveTo>
                  <a:lnTo>
                    <a:pt x="428" y="446"/>
                  </a:lnTo>
                  <a:cubicBezTo>
                    <a:pt x="426" y="423"/>
                    <a:pt x="437" y="402"/>
                    <a:pt x="455" y="390"/>
                  </a:cubicBezTo>
                  <a:cubicBezTo>
                    <a:pt x="270" y="380"/>
                    <a:pt x="116" y="235"/>
                    <a:pt x="102" y="48"/>
                  </a:cubicBezTo>
                  <a:cubicBezTo>
                    <a:pt x="100" y="21"/>
                    <a:pt x="76" y="0"/>
                    <a:pt x="48" y="2"/>
                  </a:cubicBezTo>
                  <a:cubicBezTo>
                    <a:pt x="20" y="4"/>
                    <a:pt x="0" y="28"/>
                    <a:pt x="1" y="55"/>
                  </a:cubicBezTo>
                  <a:cubicBezTo>
                    <a:pt x="19" y="293"/>
                    <a:pt x="214" y="477"/>
                    <a:pt x="450" y="490"/>
                  </a:cubicBezTo>
                  <a:cubicBezTo>
                    <a:pt x="437" y="479"/>
                    <a:pt x="429" y="464"/>
                    <a:pt x="428" y="4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9">
              <a:extLst>
                <a:ext uri="{FF2B5EF4-FFF2-40B4-BE49-F238E27FC236}">
                  <a16:creationId xmlns:a16="http://schemas.microsoft.com/office/drawing/2014/main" id="{4DF0C088-41D0-4819-9EDD-63FD37676DD4}"/>
                </a:ext>
              </a:extLst>
            </p:cNvPr>
            <p:cNvSpPr>
              <a:spLocks noEditPoints="1"/>
            </p:cNvSpPr>
            <p:nvPr/>
          </p:nvSpPr>
          <p:spPr bwMode="auto">
            <a:xfrm>
              <a:off x="3265" y="2100"/>
              <a:ext cx="125" cy="155"/>
            </a:xfrm>
            <a:custGeom>
              <a:avLst/>
              <a:gdLst>
                <a:gd name="T0" fmla="*/ 207 w 207"/>
                <a:gd name="T1" fmla="*/ 249 h 254"/>
                <a:gd name="T2" fmla="*/ 207 w 207"/>
                <a:gd name="T3" fmla="*/ 249 h 254"/>
                <a:gd name="T4" fmla="*/ 207 w 207"/>
                <a:gd name="T5" fmla="*/ 92 h 254"/>
                <a:gd name="T6" fmla="*/ 198 w 207"/>
                <a:gd name="T7" fmla="*/ 44 h 254"/>
                <a:gd name="T8" fmla="*/ 174 w 207"/>
                <a:gd name="T9" fmla="*/ 15 h 254"/>
                <a:gd name="T10" fmla="*/ 144 w 207"/>
                <a:gd name="T11" fmla="*/ 3 h 254"/>
                <a:gd name="T12" fmla="*/ 111 w 207"/>
                <a:gd name="T13" fmla="*/ 0 h 254"/>
                <a:gd name="T14" fmla="*/ 16 w 207"/>
                <a:gd name="T15" fmla="*/ 27 h 254"/>
                <a:gd name="T16" fmla="*/ 33 w 207"/>
                <a:gd name="T17" fmla="*/ 72 h 254"/>
                <a:gd name="T18" fmla="*/ 105 w 207"/>
                <a:gd name="T19" fmla="*/ 49 h 254"/>
                <a:gd name="T20" fmla="*/ 141 w 207"/>
                <a:gd name="T21" fmla="*/ 59 h 254"/>
                <a:gd name="T22" fmla="*/ 153 w 207"/>
                <a:gd name="T23" fmla="*/ 93 h 254"/>
                <a:gd name="T24" fmla="*/ 153 w 207"/>
                <a:gd name="T25" fmla="*/ 106 h 254"/>
                <a:gd name="T26" fmla="*/ 95 w 207"/>
                <a:gd name="T27" fmla="*/ 93 h 254"/>
                <a:gd name="T28" fmla="*/ 28 w 207"/>
                <a:gd name="T29" fmla="*/ 114 h 254"/>
                <a:gd name="T30" fmla="*/ 0 w 207"/>
                <a:gd name="T31" fmla="*/ 173 h 254"/>
                <a:gd name="T32" fmla="*/ 25 w 207"/>
                <a:gd name="T33" fmla="*/ 233 h 254"/>
                <a:gd name="T34" fmla="*/ 88 w 207"/>
                <a:gd name="T35" fmla="*/ 254 h 254"/>
                <a:gd name="T36" fmla="*/ 153 w 207"/>
                <a:gd name="T37" fmla="*/ 229 h 254"/>
                <a:gd name="T38" fmla="*/ 153 w 207"/>
                <a:gd name="T39" fmla="*/ 249 h 254"/>
                <a:gd name="T40" fmla="*/ 207 w 207"/>
                <a:gd name="T41" fmla="*/ 249 h 254"/>
                <a:gd name="T42" fmla="*/ 207 w 207"/>
                <a:gd name="T43" fmla="*/ 249 h 254"/>
                <a:gd name="T44" fmla="*/ 66 w 207"/>
                <a:gd name="T45" fmla="*/ 197 h 254"/>
                <a:gd name="T46" fmla="*/ 66 w 207"/>
                <a:gd name="T47" fmla="*/ 197 h 254"/>
                <a:gd name="T48" fmla="*/ 54 w 207"/>
                <a:gd name="T49" fmla="*/ 173 h 254"/>
                <a:gd name="T50" fmla="*/ 68 w 207"/>
                <a:gd name="T51" fmla="*/ 149 h 254"/>
                <a:gd name="T52" fmla="*/ 104 w 207"/>
                <a:gd name="T53" fmla="*/ 141 h 254"/>
                <a:gd name="T54" fmla="*/ 153 w 207"/>
                <a:gd name="T55" fmla="*/ 151 h 254"/>
                <a:gd name="T56" fmla="*/ 153 w 207"/>
                <a:gd name="T57" fmla="*/ 182 h 254"/>
                <a:gd name="T58" fmla="*/ 99 w 207"/>
                <a:gd name="T59" fmla="*/ 205 h 254"/>
                <a:gd name="T60" fmla="*/ 66 w 207"/>
                <a:gd name="T61" fmla="*/ 19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7" h="254">
                  <a:moveTo>
                    <a:pt x="207" y="249"/>
                  </a:moveTo>
                  <a:lnTo>
                    <a:pt x="207" y="249"/>
                  </a:lnTo>
                  <a:lnTo>
                    <a:pt x="207" y="92"/>
                  </a:lnTo>
                  <a:cubicBezTo>
                    <a:pt x="207" y="73"/>
                    <a:pt x="204" y="57"/>
                    <a:pt x="198" y="44"/>
                  </a:cubicBezTo>
                  <a:cubicBezTo>
                    <a:pt x="193" y="31"/>
                    <a:pt x="185" y="21"/>
                    <a:pt x="174" y="15"/>
                  </a:cubicBezTo>
                  <a:cubicBezTo>
                    <a:pt x="164" y="9"/>
                    <a:pt x="154" y="5"/>
                    <a:pt x="144" y="3"/>
                  </a:cubicBezTo>
                  <a:cubicBezTo>
                    <a:pt x="135" y="1"/>
                    <a:pt x="124" y="0"/>
                    <a:pt x="111" y="0"/>
                  </a:cubicBezTo>
                  <a:cubicBezTo>
                    <a:pt x="74" y="0"/>
                    <a:pt x="42" y="9"/>
                    <a:pt x="16" y="27"/>
                  </a:cubicBezTo>
                  <a:lnTo>
                    <a:pt x="33" y="72"/>
                  </a:lnTo>
                  <a:cubicBezTo>
                    <a:pt x="55" y="56"/>
                    <a:pt x="79" y="49"/>
                    <a:pt x="105" y="49"/>
                  </a:cubicBezTo>
                  <a:cubicBezTo>
                    <a:pt x="121" y="49"/>
                    <a:pt x="133" y="52"/>
                    <a:pt x="141" y="59"/>
                  </a:cubicBezTo>
                  <a:cubicBezTo>
                    <a:pt x="149" y="66"/>
                    <a:pt x="153" y="78"/>
                    <a:pt x="153" y="93"/>
                  </a:cubicBezTo>
                  <a:lnTo>
                    <a:pt x="153" y="106"/>
                  </a:lnTo>
                  <a:cubicBezTo>
                    <a:pt x="138" y="97"/>
                    <a:pt x="118" y="93"/>
                    <a:pt x="95" y="93"/>
                  </a:cubicBezTo>
                  <a:cubicBezTo>
                    <a:pt x="69" y="93"/>
                    <a:pt x="47" y="100"/>
                    <a:pt x="28" y="114"/>
                  </a:cubicBezTo>
                  <a:cubicBezTo>
                    <a:pt x="9" y="127"/>
                    <a:pt x="0" y="147"/>
                    <a:pt x="0" y="173"/>
                  </a:cubicBezTo>
                  <a:cubicBezTo>
                    <a:pt x="0" y="199"/>
                    <a:pt x="8" y="219"/>
                    <a:pt x="25" y="233"/>
                  </a:cubicBezTo>
                  <a:cubicBezTo>
                    <a:pt x="41" y="247"/>
                    <a:pt x="62" y="254"/>
                    <a:pt x="88" y="254"/>
                  </a:cubicBezTo>
                  <a:cubicBezTo>
                    <a:pt x="115" y="254"/>
                    <a:pt x="137" y="246"/>
                    <a:pt x="153" y="229"/>
                  </a:cubicBezTo>
                  <a:lnTo>
                    <a:pt x="153" y="249"/>
                  </a:lnTo>
                  <a:lnTo>
                    <a:pt x="207" y="249"/>
                  </a:lnTo>
                  <a:lnTo>
                    <a:pt x="207" y="249"/>
                  </a:lnTo>
                  <a:close/>
                  <a:moveTo>
                    <a:pt x="66" y="197"/>
                  </a:moveTo>
                  <a:lnTo>
                    <a:pt x="66" y="197"/>
                  </a:lnTo>
                  <a:cubicBezTo>
                    <a:pt x="58" y="191"/>
                    <a:pt x="54" y="183"/>
                    <a:pt x="54" y="173"/>
                  </a:cubicBezTo>
                  <a:cubicBezTo>
                    <a:pt x="54" y="162"/>
                    <a:pt x="59" y="154"/>
                    <a:pt x="68" y="149"/>
                  </a:cubicBezTo>
                  <a:cubicBezTo>
                    <a:pt x="77" y="143"/>
                    <a:pt x="89" y="141"/>
                    <a:pt x="104" y="141"/>
                  </a:cubicBezTo>
                  <a:cubicBezTo>
                    <a:pt x="123" y="141"/>
                    <a:pt x="139" y="144"/>
                    <a:pt x="153" y="151"/>
                  </a:cubicBezTo>
                  <a:lnTo>
                    <a:pt x="153" y="182"/>
                  </a:lnTo>
                  <a:cubicBezTo>
                    <a:pt x="138" y="198"/>
                    <a:pt x="120" y="205"/>
                    <a:pt x="99" y="205"/>
                  </a:cubicBezTo>
                  <a:cubicBezTo>
                    <a:pt x="84" y="205"/>
                    <a:pt x="73" y="202"/>
                    <a:pt x="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0">
              <a:extLst>
                <a:ext uri="{FF2B5EF4-FFF2-40B4-BE49-F238E27FC236}">
                  <a16:creationId xmlns:a16="http://schemas.microsoft.com/office/drawing/2014/main" id="{01E4A575-3938-4CDC-821F-5EBCCFA300E8}"/>
                </a:ext>
              </a:extLst>
            </p:cNvPr>
            <p:cNvSpPr>
              <a:spLocks/>
            </p:cNvSpPr>
            <p:nvPr/>
          </p:nvSpPr>
          <p:spPr bwMode="auto">
            <a:xfrm>
              <a:off x="3156" y="2042"/>
              <a:ext cx="94" cy="213"/>
            </a:xfrm>
            <a:custGeom>
              <a:avLst/>
              <a:gdLst>
                <a:gd name="T0" fmla="*/ 149 w 155"/>
                <a:gd name="T1" fmla="*/ 338 h 349"/>
                <a:gd name="T2" fmla="*/ 149 w 155"/>
                <a:gd name="T3" fmla="*/ 338 h 349"/>
                <a:gd name="T4" fmla="*/ 155 w 155"/>
                <a:gd name="T5" fmla="*/ 288 h 349"/>
                <a:gd name="T6" fmla="*/ 117 w 155"/>
                <a:gd name="T7" fmla="*/ 299 h 349"/>
                <a:gd name="T8" fmla="*/ 97 w 155"/>
                <a:gd name="T9" fmla="*/ 276 h 349"/>
                <a:gd name="T10" fmla="*/ 97 w 155"/>
                <a:gd name="T11" fmla="*/ 149 h 349"/>
                <a:gd name="T12" fmla="*/ 153 w 155"/>
                <a:gd name="T13" fmla="*/ 149 h 349"/>
                <a:gd name="T14" fmla="*/ 153 w 155"/>
                <a:gd name="T15" fmla="*/ 101 h 349"/>
                <a:gd name="T16" fmla="*/ 97 w 155"/>
                <a:gd name="T17" fmla="*/ 101 h 349"/>
                <a:gd name="T18" fmla="*/ 97 w 155"/>
                <a:gd name="T19" fmla="*/ 0 h 349"/>
                <a:gd name="T20" fmla="*/ 41 w 155"/>
                <a:gd name="T21" fmla="*/ 27 h 349"/>
                <a:gd name="T22" fmla="*/ 41 w 155"/>
                <a:gd name="T23" fmla="*/ 101 h 349"/>
                <a:gd name="T24" fmla="*/ 0 w 155"/>
                <a:gd name="T25" fmla="*/ 101 h 349"/>
                <a:gd name="T26" fmla="*/ 0 w 155"/>
                <a:gd name="T27" fmla="*/ 149 h 349"/>
                <a:gd name="T28" fmla="*/ 41 w 155"/>
                <a:gd name="T29" fmla="*/ 149 h 349"/>
                <a:gd name="T30" fmla="*/ 41 w 155"/>
                <a:gd name="T31" fmla="*/ 287 h 349"/>
                <a:gd name="T32" fmla="*/ 98 w 155"/>
                <a:gd name="T33" fmla="*/ 349 h 349"/>
                <a:gd name="T34" fmla="*/ 149 w 155"/>
                <a:gd name="T35" fmla="*/ 33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5" h="349">
                  <a:moveTo>
                    <a:pt x="149" y="338"/>
                  </a:moveTo>
                  <a:lnTo>
                    <a:pt x="149" y="338"/>
                  </a:lnTo>
                  <a:lnTo>
                    <a:pt x="155" y="288"/>
                  </a:lnTo>
                  <a:cubicBezTo>
                    <a:pt x="142" y="296"/>
                    <a:pt x="130" y="299"/>
                    <a:pt x="117" y="299"/>
                  </a:cubicBezTo>
                  <a:cubicBezTo>
                    <a:pt x="104" y="299"/>
                    <a:pt x="97" y="292"/>
                    <a:pt x="97" y="276"/>
                  </a:cubicBezTo>
                  <a:lnTo>
                    <a:pt x="97" y="149"/>
                  </a:lnTo>
                  <a:lnTo>
                    <a:pt x="153" y="149"/>
                  </a:lnTo>
                  <a:lnTo>
                    <a:pt x="153" y="101"/>
                  </a:lnTo>
                  <a:lnTo>
                    <a:pt x="97" y="101"/>
                  </a:lnTo>
                  <a:lnTo>
                    <a:pt x="97" y="0"/>
                  </a:lnTo>
                  <a:lnTo>
                    <a:pt x="41" y="27"/>
                  </a:lnTo>
                  <a:lnTo>
                    <a:pt x="41" y="101"/>
                  </a:lnTo>
                  <a:lnTo>
                    <a:pt x="0" y="101"/>
                  </a:lnTo>
                  <a:lnTo>
                    <a:pt x="0" y="149"/>
                  </a:lnTo>
                  <a:lnTo>
                    <a:pt x="41" y="149"/>
                  </a:lnTo>
                  <a:lnTo>
                    <a:pt x="41" y="287"/>
                  </a:lnTo>
                  <a:cubicBezTo>
                    <a:pt x="41" y="329"/>
                    <a:pt x="60" y="349"/>
                    <a:pt x="98" y="349"/>
                  </a:cubicBezTo>
                  <a:cubicBezTo>
                    <a:pt x="118" y="349"/>
                    <a:pt x="135" y="346"/>
                    <a:pt x="149" y="3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1">
              <a:extLst>
                <a:ext uri="{FF2B5EF4-FFF2-40B4-BE49-F238E27FC236}">
                  <a16:creationId xmlns:a16="http://schemas.microsoft.com/office/drawing/2014/main" id="{247B28F9-4146-4C84-B0E6-3CD0E74314A1}"/>
                </a:ext>
              </a:extLst>
            </p:cNvPr>
            <p:cNvSpPr>
              <a:spLocks/>
            </p:cNvSpPr>
            <p:nvPr/>
          </p:nvSpPr>
          <p:spPr bwMode="auto">
            <a:xfrm>
              <a:off x="3051" y="2045"/>
              <a:ext cx="90" cy="207"/>
            </a:xfrm>
            <a:custGeom>
              <a:avLst/>
              <a:gdLst>
                <a:gd name="T0" fmla="*/ 149 w 149"/>
                <a:gd name="T1" fmla="*/ 144 h 338"/>
                <a:gd name="T2" fmla="*/ 149 w 149"/>
                <a:gd name="T3" fmla="*/ 144 h 338"/>
                <a:gd name="T4" fmla="*/ 149 w 149"/>
                <a:gd name="T5" fmla="*/ 95 h 338"/>
                <a:gd name="T6" fmla="*/ 91 w 149"/>
                <a:gd name="T7" fmla="*/ 95 h 338"/>
                <a:gd name="T8" fmla="*/ 91 w 149"/>
                <a:gd name="T9" fmla="*/ 68 h 338"/>
                <a:gd name="T10" fmla="*/ 109 w 149"/>
                <a:gd name="T11" fmla="*/ 49 h 338"/>
                <a:gd name="T12" fmla="*/ 144 w 149"/>
                <a:gd name="T13" fmla="*/ 57 h 338"/>
                <a:gd name="T14" fmla="*/ 144 w 149"/>
                <a:gd name="T15" fmla="*/ 11 h 338"/>
                <a:gd name="T16" fmla="*/ 93 w 149"/>
                <a:gd name="T17" fmla="*/ 0 h 338"/>
                <a:gd name="T18" fmla="*/ 35 w 149"/>
                <a:gd name="T19" fmla="*/ 57 h 338"/>
                <a:gd name="T20" fmla="*/ 35 w 149"/>
                <a:gd name="T21" fmla="*/ 95 h 338"/>
                <a:gd name="T22" fmla="*/ 0 w 149"/>
                <a:gd name="T23" fmla="*/ 95 h 338"/>
                <a:gd name="T24" fmla="*/ 0 w 149"/>
                <a:gd name="T25" fmla="*/ 144 h 338"/>
                <a:gd name="T26" fmla="*/ 35 w 149"/>
                <a:gd name="T27" fmla="*/ 144 h 338"/>
                <a:gd name="T28" fmla="*/ 35 w 149"/>
                <a:gd name="T29" fmla="*/ 338 h 338"/>
                <a:gd name="T30" fmla="*/ 91 w 149"/>
                <a:gd name="T31" fmla="*/ 338 h 338"/>
                <a:gd name="T32" fmla="*/ 91 w 149"/>
                <a:gd name="T33" fmla="*/ 144 h 338"/>
                <a:gd name="T34" fmla="*/ 149 w 149"/>
                <a:gd name="T35" fmla="*/ 14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38">
                  <a:moveTo>
                    <a:pt x="149" y="144"/>
                  </a:moveTo>
                  <a:lnTo>
                    <a:pt x="149" y="144"/>
                  </a:lnTo>
                  <a:lnTo>
                    <a:pt x="149" y="95"/>
                  </a:lnTo>
                  <a:lnTo>
                    <a:pt x="91" y="95"/>
                  </a:lnTo>
                  <a:lnTo>
                    <a:pt x="91" y="68"/>
                  </a:lnTo>
                  <a:cubicBezTo>
                    <a:pt x="91" y="55"/>
                    <a:pt x="97" y="49"/>
                    <a:pt x="109" y="49"/>
                  </a:cubicBezTo>
                  <a:cubicBezTo>
                    <a:pt x="119" y="49"/>
                    <a:pt x="131" y="52"/>
                    <a:pt x="144" y="57"/>
                  </a:cubicBezTo>
                  <a:lnTo>
                    <a:pt x="144" y="11"/>
                  </a:lnTo>
                  <a:cubicBezTo>
                    <a:pt x="129" y="4"/>
                    <a:pt x="112" y="0"/>
                    <a:pt x="93" y="0"/>
                  </a:cubicBezTo>
                  <a:cubicBezTo>
                    <a:pt x="54" y="0"/>
                    <a:pt x="35" y="19"/>
                    <a:pt x="35" y="57"/>
                  </a:cubicBezTo>
                  <a:lnTo>
                    <a:pt x="35" y="95"/>
                  </a:lnTo>
                  <a:lnTo>
                    <a:pt x="0" y="95"/>
                  </a:lnTo>
                  <a:lnTo>
                    <a:pt x="0" y="144"/>
                  </a:lnTo>
                  <a:lnTo>
                    <a:pt x="35" y="144"/>
                  </a:lnTo>
                  <a:lnTo>
                    <a:pt x="35" y="338"/>
                  </a:lnTo>
                  <a:lnTo>
                    <a:pt x="91" y="338"/>
                  </a:lnTo>
                  <a:lnTo>
                    <a:pt x="91" y="144"/>
                  </a:lnTo>
                  <a:lnTo>
                    <a:pt x="149"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2">
              <a:extLst>
                <a:ext uri="{FF2B5EF4-FFF2-40B4-BE49-F238E27FC236}">
                  <a16:creationId xmlns:a16="http://schemas.microsoft.com/office/drawing/2014/main" id="{CA8D6C23-30E3-4914-8A84-550F7846DBB1}"/>
                </a:ext>
              </a:extLst>
            </p:cNvPr>
            <p:cNvSpPr>
              <a:spLocks/>
            </p:cNvSpPr>
            <p:nvPr/>
          </p:nvSpPr>
          <p:spPr bwMode="auto">
            <a:xfrm>
              <a:off x="3631" y="1940"/>
              <a:ext cx="110" cy="181"/>
            </a:xfrm>
            <a:custGeom>
              <a:avLst/>
              <a:gdLst>
                <a:gd name="T0" fmla="*/ 0 w 184"/>
                <a:gd name="T1" fmla="*/ 298 h 298"/>
                <a:gd name="T2" fmla="*/ 0 w 184"/>
                <a:gd name="T3" fmla="*/ 298 h 298"/>
                <a:gd name="T4" fmla="*/ 0 w 184"/>
                <a:gd name="T5" fmla="*/ 0 h 298"/>
                <a:gd name="T6" fmla="*/ 37 w 184"/>
                <a:gd name="T7" fmla="*/ 0 h 298"/>
                <a:gd name="T8" fmla="*/ 37 w 184"/>
                <a:gd name="T9" fmla="*/ 262 h 298"/>
                <a:gd name="T10" fmla="*/ 184 w 184"/>
                <a:gd name="T11" fmla="*/ 262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2"/>
                  </a:lnTo>
                  <a:lnTo>
                    <a:pt x="184" y="262"/>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3">
              <a:extLst>
                <a:ext uri="{FF2B5EF4-FFF2-40B4-BE49-F238E27FC236}">
                  <a16:creationId xmlns:a16="http://schemas.microsoft.com/office/drawing/2014/main" id="{726DDA68-E73B-469E-AD24-23B9BFFBC961}"/>
                </a:ext>
              </a:extLst>
            </p:cNvPr>
            <p:cNvSpPr>
              <a:spLocks noEditPoints="1"/>
            </p:cNvSpPr>
            <p:nvPr/>
          </p:nvSpPr>
          <p:spPr bwMode="auto">
            <a:xfrm>
              <a:off x="3756" y="1985"/>
              <a:ext cx="113" cy="140"/>
            </a:xfrm>
            <a:custGeom>
              <a:avLst/>
              <a:gdLst>
                <a:gd name="T0" fmla="*/ 37 w 186"/>
                <a:gd name="T1" fmla="*/ 97 h 228"/>
                <a:gd name="T2" fmla="*/ 37 w 186"/>
                <a:gd name="T3" fmla="*/ 97 h 228"/>
                <a:gd name="T4" fmla="*/ 149 w 186"/>
                <a:gd name="T5" fmla="*/ 97 h 228"/>
                <a:gd name="T6" fmla="*/ 133 w 186"/>
                <a:gd name="T7" fmla="*/ 48 h 228"/>
                <a:gd name="T8" fmla="*/ 96 w 186"/>
                <a:gd name="T9" fmla="*/ 33 h 228"/>
                <a:gd name="T10" fmla="*/ 55 w 186"/>
                <a:gd name="T11" fmla="*/ 49 h 228"/>
                <a:gd name="T12" fmla="*/ 37 w 186"/>
                <a:gd name="T13" fmla="*/ 97 h 228"/>
                <a:gd name="T14" fmla="*/ 96 w 186"/>
                <a:gd name="T15" fmla="*/ 228 h 228"/>
                <a:gd name="T16" fmla="*/ 96 w 186"/>
                <a:gd name="T17" fmla="*/ 228 h 228"/>
                <a:gd name="T18" fmla="*/ 26 w 186"/>
                <a:gd name="T19" fmla="*/ 196 h 228"/>
                <a:gd name="T20" fmla="*/ 0 w 186"/>
                <a:gd name="T21" fmla="*/ 114 h 228"/>
                <a:gd name="T22" fmla="*/ 26 w 186"/>
                <a:gd name="T23" fmla="*/ 31 h 228"/>
                <a:gd name="T24" fmla="*/ 96 w 186"/>
                <a:gd name="T25" fmla="*/ 0 h 228"/>
                <a:gd name="T26" fmla="*/ 161 w 186"/>
                <a:gd name="T27" fmla="*/ 27 h 228"/>
                <a:gd name="T28" fmla="*/ 186 w 186"/>
                <a:gd name="T29" fmla="*/ 104 h 228"/>
                <a:gd name="T30" fmla="*/ 185 w 186"/>
                <a:gd name="T31" fmla="*/ 129 h 228"/>
                <a:gd name="T32" fmla="*/ 37 w 186"/>
                <a:gd name="T33" fmla="*/ 129 h 228"/>
                <a:gd name="T34" fmla="*/ 56 w 186"/>
                <a:gd name="T35" fmla="*/ 176 h 228"/>
                <a:gd name="T36" fmla="*/ 97 w 186"/>
                <a:gd name="T37" fmla="*/ 194 h 228"/>
                <a:gd name="T38" fmla="*/ 144 w 186"/>
                <a:gd name="T39" fmla="*/ 175 h 228"/>
                <a:gd name="T40" fmla="*/ 166 w 186"/>
                <a:gd name="T41" fmla="*/ 200 h 228"/>
                <a:gd name="T42" fmla="*/ 96 w 186"/>
                <a:gd name="T4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6" h="228">
                  <a:moveTo>
                    <a:pt x="37" y="97"/>
                  </a:moveTo>
                  <a:lnTo>
                    <a:pt x="37" y="97"/>
                  </a:lnTo>
                  <a:lnTo>
                    <a:pt x="149" y="97"/>
                  </a:lnTo>
                  <a:cubicBezTo>
                    <a:pt x="148" y="75"/>
                    <a:pt x="143" y="58"/>
                    <a:pt x="133" y="48"/>
                  </a:cubicBezTo>
                  <a:cubicBezTo>
                    <a:pt x="122" y="38"/>
                    <a:pt x="110" y="33"/>
                    <a:pt x="96" y="33"/>
                  </a:cubicBezTo>
                  <a:cubicBezTo>
                    <a:pt x="79" y="33"/>
                    <a:pt x="66" y="38"/>
                    <a:pt x="55" y="49"/>
                  </a:cubicBezTo>
                  <a:cubicBezTo>
                    <a:pt x="44" y="60"/>
                    <a:pt x="38" y="76"/>
                    <a:pt x="37" y="97"/>
                  </a:cubicBezTo>
                  <a:close/>
                  <a:moveTo>
                    <a:pt x="96" y="228"/>
                  </a:moveTo>
                  <a:lnTo>
                    <a:pt x="96" y="228"/>
                  </a:lnTo>
                  <a:cubicBezTo>
                    <a:pt x="67" y="228"/>
                    <a:pt x="43" y="218"/>
                    <a:pt x="26" y="196"/>
                  </a:cubicBezTo>
                  <a:cubicBezTo>
                    <a:pt x="8" y="175"/>
                    <a:pt x="0" y="148"/>
                    <a:pt x="0" y="114"/>
                  </a:cubicBezTo>
                  <a:cubicBezTo>
                    <a:pt x="0" y="79"/>
                    <a:pt x="8" y="51"/>
                    <a:pt x="26" y="31"/>
                  </a:cubicBezTo>
                  <a:cubicBezTo>
                    <a:pt x="44" y="10"/>
                    <a:pt x="67" y="0"/>
                    <a:pt x="96" y="0"/>
                  </a:cubicBezTo>
                  <a:cubicBezTo>
                    <a:pt x="122" y="0"/>
                    <a:pt x="144" y="9"/>
                    <a:pt x="161" y="27"/>
                  </a:cubicBezTo>
                  <a:cubicBezTo>
                    <a:pt x="178" y="44"/>
                    <a:pt x="186" y="70"/>
                    <a:pt x="186" y="104"/>
                  </a:cubicBezTo>
                  <a:cubicBezTo>
                    <a:pt x="186" y="112"/>
                    <a:pt x="186" y="120"/>
                    <a:pt x="185" y="129"/>
                  </a:cubicBezTo>
                  <a:lnTo>
                    <a:pt x="37" y="129"/>
                  </a:lnTo>
                  <a:cubicBezTo>
                    <a:pt x="39" y="148"/>
                    <a:pt x="45" y="164"/>
                    <a:pt x="56" y="176"/>
                  </a:cubicBezTo>
                  <a:cubicBezTo>
                    <a:pt x="67" y="188"/>
                    <a:pt x="81" y="194"/>
                    <a:pt x="97" y="194"/>
                  </a:cubicBezTo>
                  <a:cubicBezTo>
                    <a:pt x="115" y="194"/>
                    <a:pt x="131" y="188"/>
                    <a:pt x="144" y="175"/>
                  </a:cubicBezTo>
                  <a:lnTo>
                    <a:pt x="166" y="200"/>
                  </a:lnTo>
                  <a:cubicBezTo>
                    <a:pt x="148" y="219"/>
                    <a:pt x="124" y="228"/>
                    <a:pt x="96"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5E243ACA-F2F9-4FE5-B7CC-1E7FC4F527C4}"/>
                </a:ext>
              </a:extLst>
            </p:cNvPr>
            <p:cNvSpPr>
              <a:spLocks noEditPoints="1"/>
            </p:cNvSpPr>
            <p:nvPr/>
          </p:nvSpPr>
          <p:spPr bwMode="auto">
            <a:xfrm>
              <a:off x="3885" y="1985"/>
              <a:ext cx="104" cy="140"/>
            </a:xfrm>
            <a:custGeom>
              <a:avLst/>
              <a:gdLst>
                <a:gd name="T0" fmla="*/ 81 w 172"/>
                <a:gd name="T1" fmla="*/ 195 h 228"/>
                <a:gd name="T2" fmla="*/ 81 w 172"/>
                <a:gd name="T3" fmla="*/ 195 h 228"/>
                <a:gd name="T4" fmla="*/ 137 w 172"/>
                <a:gd name="T5" fmla="*/ 167 h 228"/>
                <a:gd name="T6" fmla="*/ 137 w 172"/>
                <a:gd name="T7" fmla="*/ 129 h 228"/>
                <a:gd name="T8" fmla="*/ 86 w 172"/>
                <a:gd name="T9" fmla="*/ 115 h 228"/>
                <a:gd name="T10" fmla="*/ 49 w 172"/>
                <a:gd name="T11" fmla="*/ 125 h 228"/>
                <a:gd name="T12" fmla="*/ 35 w 172"/>
                <a:gd name="T13" fmla="*/ 155 h 228"/>
                <a:gd name="T14" fmla="*/ 47 w 172"/>
                <a:gd name="T15" fmla="*/ 184 h 228"/>
                <a:gd name="T16" fmla="*/ 81 w 172"/>
                <a:gd name="T17" fmla="*/ 195 h 228"/>
                <a:gd name="T18" fmla="*/ 137 w 172"/>
                <a:gd name="T19" fmla="*/ 223 h 228"/>
                <a:gd name="T20" fmla="*/ 137 w 172"/>
                <a:gd name="T21" fmla="*/ 223 h 228"/>
                <a:gd name="T22" fmla="*/ 137 w 172"/>
                <a:gd name="T23" fmla="*/ 203 h 228"/>
                <a:gd name="T24" fmla="*/ 75 w 172"/>
                <a:gd name="T25" fmla="*/ 228 h 228"/>
                <a:gd name="T26" fmla="*/ 20 w 172"/>
                <a:gd name="T27" fmla="*/ 209 h 228"/>
                <a:gd name="T28" fmla="*/ 0 w 172"/>
                <a:gd name="T29" fmla="*/ 155 h 228"/>
                <a:gd name="T30" fmla="*/ 23 w 172"/>
                <a:gd name="T31" fmla="*/ 101 h 228"/>
                <a:gd name="T32" fmla="*/ 81 w 172"/>
                <a:gd name="T33" fmla="*/ 83 h 228"/>
                <a:gd name="T34" fmla="*/ 137 w 172"/>
                <a:gd name="T35" fmla="*/ 97 h 228"/>
                <a:gd name="T36" fmla="*/ 137 w 172"/>
                <a:gd name="T37" fmla="*/ 82 h 228"/>
                <a:gd name="T38" fmla="*/ 125 w 172"/>
                <a:gd name="T39" fmla="*/ 44 h 228"/>
                <a:gd name="T40" fmla="*/ 90 w 172"/>
                <a:gd name="T41" fmla="*/ 33 h 228"/>
                <a:gd name="T42" fmla="*/ 26 w 172"/>
                <a:gd name="T43" fmla="*/ 54 h 228"/>
                <a:gd name="T44" fmla="*/ 16 w 172"/>
                <a:gd name="T45" fmla="*/ 23 h 228"/>
                <a:gd name="T46" fmla="*/ 95 w 172"/>
                <a:gd name="T47" fmla="*/ 0 h 228"/>
                <a:gd name="T48" fmla="*/ 172 w 172"/>
                <a:gd name="T49" fmla="*/ 79 h 228"/>
                <a:gd name="T50" fmla="*/ 172 w 172"/>
                <a:gd name="T51" fmla="*/ 223 h 228"/>
                <a:gd name="T52" fmla="*/ 137 w 172"/>
                <a:gd name="T53" fmla="*/ 2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2" h="228">
                  <a:moveTo>
                    <a:pt x="81" y="195"/>
                  </a:moveTo>
                  <a:lnTo>
                    <a:pt x="81" y="195"/>
                  </a:lnTo>
                  <a:cubicBezTo>
                    <a:pt x="102" y="195"/>
                    <a:pt x="121" y="186"/>
                    <a:pt x="137" y="167"/>
                  </a:cubicBezTo>
                  <a:lnTo>
                    <a:pt x="137" y="129"/>
                  </a:lnTo>
                  <a:cubicBezTo>
                    <a:pt x="122" y="120"/>
                    <a:pt x="104" y="115"/>
                    <a:pt x="86" y="115"/>
                  </a:cubicBezTo>
                  <a:cubicBezTo>
                    <a:pt x="71" y="115"/>
                    <a:pt x="59" y="118"/>
                    <a:pt x="49" y="125"/>
                  </a:cubicBezTo>
                  <a:cubicBezTo>
                    <a:pt x="39" y="132"/>
                    <a:pt x="35" y="142"/>
                    <a:pt x="35" y="155"/>
                  </a:cubicBezTo>
                  <a:cubicBezTo>
                    <a:pt x="35" y="167"/>
                    <a:pt x="39" y="177"/>
                    <a:pt x="47" y="184"/>
                  </a:cubicBezTo>
                  <a:cubicBezTo>
                    <a:pt x="55" y="192"/>
                    <a:pt x="66" y="195"/>
                    <a:pt x="81" y="195"/>
                  </a:cubicBezTo>
                  <a:close/>
                  <a:moveTo>
                    <a:pt x="137" y="223"/>
                  </a:moveTo>
                  <a:lnTo>
                    <a:pt x="137" y="223"/>
                  </a:lnTo>
                  <a:lnTo>
                    <a:pt x="137" y="203"/>
                  </a:lnTo>
                  <a:cubicBezTo>
                    <a:pt x="119" y="220"/>
                    <a:pt x="99" y="228"/>
                    <a:pt x="75" y="228"/>
                  </a:cubicBezTo>
                  <a:cubicBezTo>
                    <a:pt x="52" y="228"/>
                    <a:pt x="34" y="222"/>
                    <a:pt x="20" y="209"/>
                  </a:cubicBezTo>
                  <a:cubicBezTo>
                    <a:pt x="7" y="197"/>
                    <a:pt x="0" y="178"/>
                    <a:pt x="0" y="155"/>
                  </a:cubicBezTo>
                  <a:cubicBezTo>
                    <a:pt x="0" y="131"/>
                    <a:pt x="7" y="113"/>
                    <a:pt x="23" y="101"/>
                  </a:cubicBezTo>
                  <a:cubicBezTo>
                    <a:pt x="39" y="89"/>
                    <a:pt x="58" y="83"/>
                    <a:pt x="81" y="83"/>
                  </a:cubicBezTo>
                  <a:cubicBezTo>
                    <a:pt x="102" y="83"/>
                    <a:pt x="121" y="88"/>
                    <a:pt x="137" y="97"/>
                  </a:cubicBezTo>
                  <a:lnTo>
                    <a:pt x="137" y="82"/>
                  </a:lnTo>
                  <a:cubicBezTo>
                    <a:pt x="137" y="64"/>
                    <a:pt x="133" y="51"/>
                    <a:pt x="125" y="44"/>
                  </a:cubicBezTo>
                  <a:cubicBezTo>
                    <a:pt x="117" y="36"/>
                    <a:pt x="105" y="33"/>
                    <a:pt x="90" y="33"/>
                  </a:cubicBezTo>
                  <a:cubicBezTo>
                    <a:pt x="68" y="33"/>
                    <a:pt x="47" y="40"/>
                    <a:pt x="26" y="54"/>
                  </a:cubicBezTo>
                  <a:lnTo>
                    <a:pt x="16" y="23"/>
                  </a:lnTo>
                  <a:cubicBezTo>
                    <a:pt x="39" y="8"/>
                    <a:pt x="65" y="0"/>
                    <a:pt x="95" y="0"/>
                  </a:cubicBezTo>
                  <a:cubicBezTo>
                    <a:pt x="146" y="0"/>
                    <a:pt x="172" y="27"/>
                    <a:pt x="172" y="79"/>
                  </a:cubicBezTo>
                  <a:lnTo>
                    <a:pt x="172" y="223"/>
                  </a:lnTo>
                  <a:lnTo>
                    <a:pt x="137"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85DC50C-8622-49B7-9150-9A98CE91CF0A}"/>
                </a:ext>
              </a:extLst>
            </p:cNvPr>
            <p:cNvSpPr>
              <a:spLocks noEditPoints="1"/>
            </p:cNvSpPr>
            <p:nvPr/>
          </p:nvSpPr>
          <p:spPr bwMode="auto">
            <a:xfrm>
              <a:off x="4011" y="1934"/>
              <a:ext cx="109" cy="191"/>
            </a:xfrm>
            <a:custGeom>
              <a:avLst/>
              <a:gdLst>
                <a:gd name="T0" fmla="*/ 95 w 181"/>
                <a:gd name="T1" fmla="*/ 278 h 312"/>
                <a:gd name="T2" fmla="*/ 95 w 181"/>
                <a:gd name="T3" fmla="*/ 278 h 312"/>
                <a:gd name="T4" fmla="*/ 144 w 181"/>
                <a:gd name="T5" fmla="*/ 248 h 312"/>
                <a:gd name="T6" fmla="*/ 144 w 181"/>
                <a:gd name="T7" fmla="*/ 146 h 312"/>
                <a:gd name="T8" fmla="*/ 95 w 181"/>
                <a:gd name="T9" fmla="*/ 118 h 312"/>
                <a:gd name="T10" fmla="*/ 52 w 181"/>
                <a:gd name="T11" fmla="*/ 139 h 312"/>
                <a:gd name="T12" fmla="*/ 37 w 181"/>
                <a:gd name="T13" fmla="*/ 198 h 312"/>
                <a:gd name="T14" fmla="*/ 53 w 181"/>
                <a:gd name="T15" fmla="*/ 255 h 312"/>
                <a:gd name="T16" fmla="*/ 95 w 181"/>
                <a:gd name="T17" fmla="*/ 278 h 312"/>
                <a:gd name="T18" fmla="*/ 89 w 181"/>
                <a:gd name="T19" fmla="*/ 312 h 312"/>
                <a:gd name="T20" fmla="*/ 89 w 181"/>
                <a:gd name="T21" fmla="*/ 312 h 312"/>
                <a:gd name="T22" fmla="*/ 24 w 181"/>
                <a:gd name="T23" fmla="*/ 281 h 312"/>
                <a:gd name="T24" fmla="*/ 0 w 181"/>
                <a:gd name="T25" fmla="*/ 198 h 312"/>
                <a:gd name="T26" fmla="*/ 24 w 181"/>
                <a:gd name="T27" fmla="*/ 115 h 312"/>
                <a:gd name="T28" fmla="*/ 89 w 181"/>
                <a:gd name="T29" fmla="*/ 84 h 312"/>
                <a:gd name="T30" fmla="*/ 144 w 181"/>
                <a:gd name="T31" fmla="*/ 105 h 312"/>
                <a:gd name="T32" fmla="*/ 144 w 181"/>
                <a:gd name="T33" fmla="*/ 17 h 312"/>
                <a:gd name="T34" fmla="*/ 181 w 181"/>
                <a:gd name="T35" fmla="*/ 0 h 312"/>
                <a:gd name="T36" fmla="*/ 181 w 181"/>
                <a:gd name="T37" fmla="*/ 307 h 312"/>
                <a:gd name="T38" fmla="*/ 144 w 181"/>
                <a:gd name="T39" fmla="*/ 307 h 312"/>
                <a:gd name="T40" fmla="*/ 144 w 181"/>
                <a:gd name="T41" fmla="*/ 290 h 312"/>
                <a:gd name="T42" fmla="*/ 89 w 181"/>
                <a:gd name="T43" fmla="*/ 31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1" h="312">
                  <a:moveTo>
                    <a:pt x="95" y="278"/>
                  </a:moveTo>
                  <a:lnTo>
                    <a:pt x="95" y="278"/>
                  </a:lnTo>
                  <a:cubicBezTo>
                    <a:pt x="116" y="278"/>
                    <a:pt x="133" y="268"/>
                    <a:pt x="144" y="248"/>
                  </a:cubicBezTo>
                  <a:lnTo>
                    <a:pt x="144" y="146"/>
                  </a:lnTo>
                  <a:cubicBezTo>
                    <a:pt x="133" y="128"/>
                    <a:pt x="116" y="118"/>
                    <a:pt x="95" y="118"/>
                  </a:cubicBezTo>
                  <a:cubicBezTo>
                    <a:pt x="76" y="118"/>
                    <a:pt x="62" y="125"/>
                    <a:pt x="52" y="139"/>
                  </a:cubicBezTo>
                  <a:cubicBezTo>
                    <a:pt x="42" y="153"/>
                    <a:pt x="37" y="172"/>
                    <a:pt x="37" y="198"/>
                  </a:cubicBezTo>
                  <a:cubicBezTo>
                    <a:pt x="37" y="221"/>
                    <a:pt x="42" y="240"/>
                    <a:pt x="53" y="255"/>
                  </a:cubicBezTo>
                  <a:cubicBezTo>
                    <a:pt x="63" y="270"/>
                    <a:pt x="77" y="278"/>
                    <a:pt x="95" y="278"/>
                  </a:cubicBezTo>
                  <a:close/>
                  <a:moveTo>
                    <a:pt x="89" y="312"/>
                  </a:moveTo>
                  <a:lnTo>
                    <a:pt x="89" y="312"/>
                  </a:lnTo>
                  <a:cubicBezTo>
                    <a:pt x="62" y="312"/>
                    <a:pt x="40" y="302"/>
                    <a:pt x="24" y="281"/>
                  </a:cubicBezTo>
                  <a:cubicBezTo>
                    <a:pt x="8" y="261"/>
                    <a:pt x="0" y="233"/>
                    <a:pt x="0" y="198"/>
                  </a:cubicBezTo>
                  <a:cubicBezTo>
                    <a:pt x="0" y="163"/>
                    <a:pt x="8" y="135"/>
                    <a:pt x="24" y="115"/>
                  </a:cubicBezTo>
                  <a:cubicBezTo>
                    <a:pt x="40" y="94"/>
                    <a:pt x="62" y="84"/>
                    <a:pt x="89" y="84"/>
                  </a:cubicBezTo>
                  <a:cubicBezTo>
                    <a:pt x="111" y="84"/>
                    <a:pt x="129" y="91"/>
                    <a:pt x="144" y="105"/>
                  </a:cubicBezTo>
                  <a:lnTo>
                    <a:pt x="144" y="17"/>
                  </a:lnTo>
                  <a:lnTo>
                    <a:pt x="181" y="0"/>
                  </a:lnTo>
                  <a:lnTo>
                    <a:pt x="181" y="307"/>
                  </a:lnTo>
                  <a:lnTo>
                    <a:pt x="144" y="307"/>
                  </a:lnTo>
                  <a:lnTo>
                    <a:pt x="144" y="290"/>
                  </a:lnTo>
                  <a:cubicBezTo>
                    <a:pt x="130" y="305"/>
                    <a:pt x="112" y="312"/>
                    <a:pt x="89" y="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C5D33661-C546-4D4B-B1A3-635CFFA4A67A}"/>
                </a:ext>
              </a:extLst>
            </p:cNvPr>
            <p:cNvSpPr>
              <a:spLocks noEditPoints="1"/>
            </p:cNvSpPr>
            <p:nvPr/>
          </p:nvSpPr>
          <p:spPr bwMode="auto">
            <a:xfrm>
              <a:off x="4149" y="1936"/>
              <a:ext cx="28" cy="185"/>
            </a:xfrm>
            <a:custGeom>
              <a:avLst/>
              <a:gdLst>
                <a:gd name="T0" fmla="*/ 5 w 47"/>
                <a:gd name="T1" fmla="*/ 86 h 304"/>
                <a:gd name="T2" fmla="*/ 5 w 47"/>
                <a:gd name="T3" fmla="*/ 86 h 304"/>
                <a:gd name="T4" fmla="*/ 42 w 47"/>
                <a:gd name="T5" fmla="*/ 86 h 304"/>
                <a:gd name="T6" fmla="*/ 42 w 47"/>
                <a:gd name="T7" fmla="*/ 304 h 304"/>
                <a:gd name="T8" fmla="*/ 5 w 47"/>
                <a:gd name="T9" fmla="*/ 304 h 304"/>
                <a:gd name="T10" fmla="*/ 5 w 47"/>
                <a:gd name="T11" fmla="*/ 86 h 304"/>
                <a:gd name="T12" fmla="*/ 40 w 47"/>
                <a:gd name="T13" fmla="*/ 40 h 304"/>
                <a:gd name="T14" fmla="*/ 40 w 47"/>
                <a:gd name="T15" fmla="*/ 40 h 304"/>
                <a:gd name="T16" fmla="*/ 23 w 47"/>
                <a:gd name="T17" fmla="*/ 47 h 304"/>
                <a:gd name="T18" fmla="*/ 7 w 47"/>
                <a:gd name="T19" fmla="*/ 40 h 304"/>
                <a:gd name="T20" fmla="*/ 0 w 47"/>
                <a:gd name="T21" fmla="*/ 24 h 304"/>
                <a:gd name="T22" fmla="*/ 7 w 47"/>
                <a:gd name="T23" fmla="*/ 7 h 304"/>
                <a:gd name="T24" fmla="*/ 23 w 47"/>
                <a:gd name="T25" fmla="*/ 0 h 304"/>
                <a:gd name="T26" fmla="*/ 40 w 47"/>
                <a:gd name="T27" fmla="*/ 7 h 304"/>
                <a:gd name="T28" fmla="*/ 47 w 47"/>
                <a:gd name="T29" fmla="*/ 24 h 304"/>
                <a:gd name="T30" fmla="*/ 40 w 47"/>
                <a:gd name="T31" fmla="*/ 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4">
                  <a:moveTo>
                    <a:pt x="5" y="86"/>
                  </a:moveTo>
                  <a:lnTo>
                    <a:pt x="5" y="86"/>
                  </a:lnTo>
                  <a:lnTo>
                    <a:pt x="42" y="86"/>
                  </a:lnTo>
                  <a:lnTo>
                    <a:pt x="42" y="304"/>
                  </a:lnTo>
                  <a:lnTo>
                    <a:pt x="5" y="304"/>
                  </a:lnTo>
                  <a:lnTo>
                    <a:pt x="5" y="86"/>
                  </a:lnTo>
                  <a:close/>
                  <a:moveTo>
                    <a:pt x="40" y="40"/>
                  </a:moveTo>
                  <a:lnTo>
                    <a:pt x="40" y="40"/>
                  </a:lnTo>
                  <a:cubicBezTo>
                    <a:pt x="35" y="45"/>
                    <a:pt x="30" y="47"/>
                    <a:pt x="23" y="47"/>
                  </a:cubicBezTo>
                  <a:cubicBezTo>
                    <a:pt x="17" y="47"/>
                    <a:pt x="11" y="45"/>
                    <a:pt x="7" y="40"/>
                  </a:cubicBezTo>
                  <a:cubicBezTo>
                    <a:pt x="2" y="36"/>
                    <a:pt x="0" y="30"/>
                    <a:pt x="0" y="24"/>
                  </a:cubicBezTo>
                  <a:cubicBezTo>
                    <a:pt x="0" y="17"/>
                    <a:pt x="2" y="12"/>
                    <a:pt x="7" y="7"/>
                  </a:cubicBezTo>
                  <a:cubicBezTo>
                    <a:pt x="12" y="2"/>
                    <a:pt x="17" y="0"/>
                    <a:pt x="23" y="0"/>
                  </a:cubicBezTo>
                  <a:cubicBezTo>
                    <a:pt x="30" y="0"/>
                    <a:pt x="35" y="2"/>
                    <a:pt x="40" y="7"/>
                  </a:cubicBezTo>
                  <a:cubicBezTo>
                    <a:pt x="44" y="12"/>
                    <a:pt x="47" y="17"/>
                    <a:pt x="47" y="24"/>
                  </a:cubicBezTo>
                  <a:cubicBezTo>
                    <a:pt x="47" y="30"/>
                    <a:pt x="44" y="36"/>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1C1D29CB-7EA7-4F0B-A49F-060CF17AD94F}"/>
                </a:ext>
              </a:extLst>
            </p:cNvPr>
            <p:cNvSpPr>
              <a:spLocks/>
            </p:cNvSpPr>
            <p:nvPr/>
          </p:nvSpPr>
          <p:spPr bwMode="auto">
            <a:xfrm>
              <a:off x="4205" y="1985"/>
              <a:ext cx="103" cy="136"/>
            </a:xfrm>
            <a:custGeom>
              <a:avLst/>
              <a:gdLst>
                <a:gd name="T0" fmla="*/ 134 w 171"/>
                <a:gd name="T1" fmla="*/ 223 h 223"/>
                <a:gd name="T2" fmla="*/ 134 w 171"/>
                <a:gd name="T3" fmla="*/ 223 h 223"/>
                <a:gd name="T4" fmla="*/ 134 w 171"/>
                <a:gd name="T5" fmla="*/ 91 h 223"/>
                <a:gd name="T6" fmla="*/ 122 w 171"/>
                <a:gd name="T7" fmla="*/ 48 h 223"/>
                <a:gd name="T8" fmla="*/ 88 w 171"/>
                <a:gd name="T9" fmla="*/ 34 h 223"/>
                <a:gd name="T10" fmla="*/ 37 w 171"/>
                <a:gd name="T11" fmla="*/ 91 h 223"/>
                <a:gd name="T12" fmla="*/ 37 w 171"/>
                <a:gd name="T13" fmla="*/ 223 h 223"/>
                <a:gd name="T14" fmla="*/ 0 w 171"/>
                <a:gd name="T15" fmla="*/ 223 h 223"/>
                <a:gd name="T16" fmla="*/ 0 w 171"/>
                <a:gd name="T17" fmla="*/ 5 h 223"/>
                <a:gd name="T18" fmla="*/ 37 w 171"/>
                <a:gd name="T19" fmla="*/ 5 h 223"/>
                <a:gd name="T20" fmla="*/ 37 w 171"/>
                <a:gd name="T21" fmla="*/ 28 h 223"/>
                <a:gd name="T22" fmla="*/ 94 w 171"/>
                <a:gd name="T23" fmla="*/ 0 h 223"/>
                <a:gd name="T24" fmla="*/ 152 w 171"/>
                <a:gd name="T25" fmla="*/ 24 h 223"/>
                <a:gd name="T26" fmla="*/ 171 w 171"/>
                <a:gd name="T27" fmla="*/ 98 h 223"/>
                <a:gd name="T28" fmla="*/ 171 w 171"/>
                <a:gd name="T29" fmla="*/ 223 h 223"/>
                <a:gd name="T30" fmla="*/ 134 w 171"/>
                <a:gd name="T31"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1" h="223">
                  <a:moveTo>
                    <a:pt x="134" y="223"/>
                  </a:moveTo>
                  <a:lnTo>
                    <a:pt x="134" y="223"/>
                  </a:lnTo>
                  <a:lnTo>
                    <a:pt x="134" y="91"/>
                  </a:lnTo>
                  <a:cubicBezTo>
                    <a:pt x="134" y="72"/>
                    <a:pt x="130" y="57"/>
                    <a:pt x="122" y="48"/>
                  </a:cubicBezTo>
                  <a:cubicBezTo>
                    <a:pt x="114" y="39"/>
                    <a:pt x="102" y="34"/>
                    <a:pt x="88" y="34"/>
                  </a:cubicBezTo>
                  <a:cubicBezTo>
                    <a:pt x="54" y="34"/>
                    <a:pt x="37" y="53"/>
                    <a:pt x="37" y="91"/>
                  </a:cubicBezTo>
                  <a:lnTo>
                    <a:pt x="37" y="223"/>
                  </a:lnTo>
                  <a:lnTo>
                    <a:pt x="0" y="223"/>
                  </a:lnTo>
                  <a:lnTo>
                    <a:pt x="0" y="5"/>
                  </a:lnTo>
                  <a:lnTo>
                    <a:pt x="37" y="5"/>
                  </a:lnTo>
                  <a:lnTo>
                    <a:pt x="37" y="28"/>
                  </a:lnTo>
                  <a:cubicBezTo>
                    <a:pt x="51" y="9"/>
                    <a:pt x="69" y="0"/>
                    <a:pt x="94" y="0"/>
                  </a:cubicBezTo>
                  <a:cubicBezTo>
                    <a:pt x="119" y="0"/>
                    <a:pt x="138" y="8"/>
                    <a:pt x="152" y="24"/>
                  </a:cubicBezTo>
                  <a:cubicBezTo>
                    <a:pt x="165" y="39"/>
                    <a:pt x="171" y="64"/>
                    <a:pt x="171" y="98"/>
                  </a:cubicBezTo>
                  <a:lnTo>
                    <a:pt x="171" y="223"/>
                  </a:lnTo>
                  <a:lnTo>
                    <a:pt x="134" y="2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D5F2813E-1B00-46EC-A540-CF619A34875E}"/>
                </a:ext>
              </a:extLst>
            </p:cNvPr>
            <p:cNvSpPr>
              <a:spLocks noEditPoints="1"/>
            </p:cNvSpPr>
            <p:nvPr/>
          </p:nvSpPr>
          <p:spPr bwMode="auto">
            <a:xfrm>
              <a:off x="4331" y="1985"/>
              <a:ext cx="110" cy="190"/>
            </a:xfrm>
            <a:custGeom>
              <a:avLst/>
              <a:gdLst>
                <a:gd name="T0" fmla="*/ 97 w 182"/>
                <a:gd name="T1" fmla="*/ 194 h 311"/>
                <a:gd name="T2" fmla="*/ 97 w 182"/>
                <a:gd name="T3" fmla="*/ 194 h 311"/>
                <a:gd name="T4" fmla="*/ 124 w 182"/>
                <a:gd name="T5" fmla="*/ 185 h 311"/>
                <a:gd name="T6" fmla="*/ 145 w 182"/>
                <a:gd name="T7" fmla="*/ 163 h 311"/>
                <a:gd name="T8" fmla="*/ 145 w 182"/>
                <a:gd name="T9" fmla="*/ 63 h 311"/>
                <a:gd name="T10" fmla="*/ 124 w 182"/>
                <a:gd name="T11" fmla="*/ 43 h 311"/>
                <a:gd name="T12" fmla="*/ 97 w 182"/>
                <a:gd name="T13" fmla="*/ 34 h 311"/>
                <a:gd name="T14" fmla="*/ 53 w 182"/>
                <a:gd name="T15" fmla="*/ 55 h 311"/>
                <a:gd name="T16" fmla="*/ 38 w 182"/>
                <a:gd name="T17" fmla="*/ 114 h 311"/>
                <a:gd name="T18" fmla="*/ 54 w 182"/>
                <a:gd name="T19" fmla="*/ 172 h 311"/>
                <a:gd name="T20" fmla="*/ 97 w 182"/>
                <a:gd name="T21" fmla="*/ 194 h 311"/>
                <a:gd name="T22" fmla="*/ 80 w 182"/>
                <a:gd name="T23" fmla="*/ 311 h 311"/>
                <a:gd name="T24" fmla="*/ 80 w 182"/>
                <a:gd name="T25" fmla="*/ 311 h 311"/>
                <a:gd name="T26" fmla="*/ 62 w 182"/>
                <a:gd name="T27" fmla="*/ 282 h 311"/>
                <a:gd name="T28" fmla="*/ 127 w 182"/>
                <a:gd name="T29" fmla="*/ 266 h 311"/>
                <a:gd name="T30" fmla="*/ 145 w 182"/>
                <a:gd name="T31" fmla="*/ 228 h 311"/>
                <a:gd name="T32" fmla="*/ 145 w 182"/>
                <a:gd name="T33" fmla="*/ 202 h 311"/>
                <a:gd name="T34" fmla="*/ 89 w 182"/>
                <a:gd name="T35" fmla="*/ 228 h 311"/>
                <a:gd name="T36" fmla="*/ 26 w 182"/>
                <a:gd name="T37" fmla="*/ 198 h 311"/>
                <a:gd name="T38" fmla="*/ 0 w 182"/>
                <a:gd name="T39" fmla="*/ 114 h 311"/>
                <a:gd name="T40" fmla="*/ 25 w 182"/>
                <a:gd name="T41" fmla="*/ 31 h 311"/>
                <a:gd name="T42" fmla="*/ 90 w 182"/>
                <a:gd name="T43" fmla="*/ 0 h 311"/>
                <a:gd name="T44" fmla="*/ 145 w 182"/>
                <a:gd name="T45" fmla="*/ 23 h 311"/>
                <a:gd name="T46" fmla="*/ 145 w 182"/>
                <a:gd name="T47" fmla="*/ 6 h 311"/>
                <a:gd name="T48" fmla="*/ 182 w 182"/>
                <a:gd name="T49" fmla="*/ 6 h 311"/>
                <a:gd name="T50" fmla="*/ 182 w 182"/>
                <a:gd name="T51" fmla="*/ 214 h 311"/>
                <a:gd name="T52" fmla="*/ 156 w 182"/>
                <a:gd name="T53" fmla="*/ 286 h 311"/>
                <a:gd name="T54" fmla="*/ 80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7" y="194"/>
                  </a:moveTo>
                  <a:lnTo>
                    <a:pt x="97" y="194"/>
                  </a:lnTo>
                  <a:cubicBezTo>
                    <a:pt x="106" y="194"/>
                    <a:pt x="115" y="191"/>
                    <a:pt x="124" y="185"/>
                  </a:cubicBezTo>
                  <a:cubicBezTo>
                    <a:pt x="133" y="180"/>
                    <a:pt x="140" y="172"/>
                    <a:pt x="145" y="163"/>
                  </a:cubicBezTo>
                  <a:lnTo>
                    <a:pt x="145" y="63"/>
                  </a:lnTo>
                  <a:cubicBezTo>
                    <a:pt x="140" y="55"/>
                    <a:pt x="133" y="48"/>
                    <a:pt x="124" y="43"/>
                  </a:cubicBezTo>
                  <a:cubicBezTo>
                    <a:pt x="114" y="37"/>
                    <a:pt x="105" y="34"/>
                    <a:pt x="97" y="34"/>
                  </a:cubicBezTo>
                  <a:cubicBezTo>
                    <a:pt x="78" y="34"/>
                    <a:pt x="63" y="41"/>
                    <a:pt x="53" y="55"/>
                  </a:cubicBezTo>
                  <a:cubicBezTo>
                    <a:pt x="43" y="69"/>
                    <a:pt x="38" y="88"/>
                    <a:pt x="38" y="114"/>
                  </a:cubicBezTo>
                  <a:cubicBezTo>
                    <a:pt x="38" y="139"/>
                    <a:pt x="43" y="158"/>
                    <a:pt x="54" y="172"/>
                  </a:cubicBezTo>
                  <a:cubicBezTo>
                    <a:pt x="65" y="187"/>
                    <a:pt x="79" y="194"/>
                    <a:pt x="97" y="194"/>
                  </a:cubicBezTo>
                  <a:close/>
                  <a:moveTo>
                    <a:pt x="80" y="311"/>
                  </a:moveTo>
                  <a:lnTo>
                    <a:pt x="80" y="311"/>
                  </a:lnTo>
                  <a:lnTo>
                    <a:pt x="62" y="282"/>
                  </a:lnTo>
                  <a:cubicBezTo>
                    <a:pt x="93" y="280"/>
                    <a:pt x="115" y="275"/>
                    <a:pt x="127" y="266"/>
                  </a:cubicBezTo>
                  <a:cubicBezTo>
                    <a:pt x="139" y="257"/>
                    <a:pt x="145" y="244"/>
                    <a:pt x="145" y="228"/>
                  </a:cubicBezTo>
                  <a:lnTo>
                    <a:pt x="145" y="202"/>
                  </a:lnTo>
                  <a:cubicBezTo>
                    <a:pt x="133" y="219"/>
                    <a:pt x="114" y="228"/>
                    <a:pt x="89" y="228"/>
                  </a:cubicBezTo>
                  <a:cubicBezTo>
                    <a:pt x="64" y="228"/>
                    <a:pt x="42" y="218"/>
                    <a:pt x="26" y="198"/>
                  </a:cubicBezTo>
                  <a:cubicBezTo>
                    <a:pt x="9" y="178"/>
                    <a:pt x="0" y="150"/>
                    <a:pt x="0" y="114"/>
                  </a:cubicBezTo>
                  <a:cubicBezTo>
                    <a:pt x="0" y="79"/>
                    <a:pt x="9" y="51"/>
                    <a:pt x="25" y="31"/>
                  </a:cubicBezTo>
                  <a:cubicBezTo>
                    <a:pt x="42" y="11"/>
                    <a:pt x="63" y="0"/>
                    <a:pt x="90" y="0"/>
                  </a:cubicBezTo>
                  <a:cubicBezTo>
                    <a:pt x="113" y="0"/>
                    <a:pt x="131" y="8"/>
                    <a:pt x="145" y="23"/>
                  </a:cubicBezTo>
                  <a:lnTo>
                    <a:pt x="145" y="6"/>
                  </a:lnTo>
                  <a:lnTo>
                    <a:pt x="182" y="6"/>
                  </a:lnTo>
                  <a:lnTo>
                    <a:pt x="182" y="214"/>
                  </a:lnTo>
                  <a:cubicBezTo>
                    <a:pt x="182" y="247"/>
                    <a:pt x="174" y="271"/>
                    <a:pt x="156" y="286"/>
                  </a:cubicBezTo>
                  <a:cubicBezTo>
                    <a:pt x="138" y="301"/>
                    <a:pt x="113" y="309"/>
                    <a:pt x="80"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E9474E1C-3DB1-403E-BF37-F247D63AB473}"/>
                </a:ext>
              </a:extLst>
            </p:cNvPr>
            <p:cNvSpPr>
              <a:spLocks/>
            </p:cNvSpPr>
            <p:nvPr/>
          </p:nvSpPr>
          <p:spPr bwMode="auto">
            <a:xfrm>
              <a:off x="3631" y="2206"/>
              <a:ext cx="110" cy="182"/>
            </a:xfrm>
            <a:custGeom>
              <a:avLst/>
              <a:gdLst>
                <a:gd name="T0" fmla="*/ 0 w 184"/>
                <a:gd name="T1" fmla="*/ 298 h 298"/>
                <a:gd name="T2" fmla="*/ 0 w 184"/>
                <a:gd name="T3" fmla="*/ 298 h 298"/>
                <a:gd name="T4" fmla="*/ 0 w 184"/>
                <a:gd name="T5" fmla="*/ 0 h 298"/>
                <a:gd name="T6" fmla="*/ 37 w 184"/>
                <a:gd name="T7" fmla="*/ 0 h 298"/>
                <a:gd name="T8" fmla="*/ 37 w 184"/>
                <a:gd name="T9" fmla="*/ 263 h 298"/>
                <a:gd name="T10" fmla="*/ 184 w 184"/>
                <a:gd name="T11" fmla="*/ 263 h 298"/>
                <a:gd name="T12" fmla="*/ 184 w 184"/>
                <a:gd name="T13" fmla="*/ 298 h 298"/>
                <a:gd name="T14" fmla="*/ 0 w 184"/>
                <a:gd name="T15" fmla="*/ 298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298">
                  <a:moveTo>
                    <a:pt x="0" y="298"/>
                  </a:moveTo>
                  <a:lnTo>
                    <a:pt x="0" y="298"/>
                  </a:lnTo>
                  <a:lnTo>
                    <a:pt x="0" y="0"/>
                  </a:lnTo>
                  <a:lnTo>
                    <a:pt x="37" y="0"/>
                  </a:lnTo>
                  <a:lnTo>
                    <a:pt x="37" y="263"/>
                  </a:lnTo>
                  <a:lnTo>
                    <a:pt x="184" y="263"/>
                  </a:lnTo>
                  <a:lnTo>
                    <a:pt x="184" y="298"/>
                  </a:lnTo>
                  <a:lnTo>
                    <a:pt x="0" y="29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D45070CE-EAEC-43B5-8078-345740CB1BE2}"/>
                </a:ext>
              </a:extLst>
            </p:cNvPr>
            <p:cNvSpPr>
              <a:spLocks noEditPoints="1"/>
            </p:cNvSpPr>
            <p:nvPr/>
          </p:nvSpPr>
          <p:spPr bwMode="auto">
            <a:xfrm>
              <a:off x="3756" y="2253"/>
              <a:ext cx="116" cy="139"/>
            </a:xfrm>
            <a:custGeom>
              <a:avLst/>
              <a:gdLst>
                <a:gd name="T0" fmla="*/ 53 w 192"/>
                <a:gd name="T1" fmla="*/ 172 h 228"/>
                <a:gd name="T2" fmla="*/ 53 w 192"/>
                <a:gd name="T3" fmla="*/ 172 h 228"/>
                <a:gd name="T4" fmla="*/ 96 w 192"/>
                <a:gd name="T5" fmla="*/ 193 h 228"/>
                <a:gd name="T6" fmla="*/ 139 w 192"/>
                <a:gd name="T7" fmla="*/ 172 h 228"/>
                <a:gd name="T8" fmla="*/ 154 w 192"/>
                <a:gd name="T9" fmla="*/ 113 h 228"/>
                <a:gd name="T10" fmla="*/ 139 w 192"/>
                <a:gd name="T11" fmla="*/ 55 h 228"/>
                <a:gd name="T12" fmla="*/ 96 w 192"/>
                <a:gd name="T13" fmla="*/ 34 h 228"/>
                <a:gd name="T14" fmla="*/ 53 w 192"/>
                <a:gd name="T15" fmla="*/ 55 h 228"/>
                <a:gd name="T16" fmla="*/ 37 w 192"/>
                <a:gd name="T17" fmla="*/ 114 h 228"/>
                <a:gd name="T18" fmla="*/ 53 w 192"/>
                <a:gd name="T19" fmla="*/ 172 h 228"/>
                <a:gd name="T20" fmla="*/ 166 w 192"/>
                <a:gd name="T21" fmla="*/ 197 h 228"/>
                <a:gd name="T22" fmla="*/ 166 w 192"/>
                <a:gd name="T23" fmla="*/ 197 h 228"/>
                <a:gd name="T24" fmla="*/ 96 w 192"/>
                <a:gd name="T25" fmla="*/ 228 h 228"/>
                <a:gd name="T26" fmla="*/ 26 w 192"/>
                <a:gd name="T27" fmla="*/ 197 h 228"/>
                <a:gd name="T28" fmla="*/ 0 w 192"/>
                <a:gd name="T29" fmla="*/ 114 h 228"/>
                <a:gd name="T30" fmla="*/ 26 w 192"/>
                <a:gd name="T31" fmla="*/ 30 h 228"/>
                <a:gd name="T32" fmla="*/ 96 w 192"/>
                <a:gd name="T33" fmla="*/ 0 h 228"/>
                <a:gd name="T34" fmla="*/ 166 w 192"/>
                <a:gd name="T35" fmla="*/ 30 h 228"/>
                <a:gd name="T36" fmla="*/ 192 w 192"/>
                <a:gd name="T37" fmla="*/ 113 h 228"/>
                <a:gd name="T38" fmla="*/ 166 w 192"/>
                <a:gd name="T39" fmla="*/ 19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2" h="228">
                  <a:moveTo>
                    <a:pt x="53" y="172"/>
                  </a:moveTo>
                  <a:lnTo>
                    <a:pt x="53" y="172"/>
                  </a:lnTo>
                  <a:cubicBezTo>
                    <a:pt x="63" y="186"/>
                    <a:pt x="77" y="193"/>
                    <a:pt x="96" y="193"/>
                  </a:cubicBezTo>
                  <a:cubicBezTo>
                    <a:pt x="114" y="193"/>
                    <a:pt x="129" y="186"/>
                    <a:pt x="139" y="172"/>
                  </a:cubicBezTo>
                  <a:cubicBezTo>
                    <a:pt x="149" y="158"/>
                    <a:pt x="154" y="138"/>
                    <a:pt x="154" y="113"/>
                  </a:cubicBezTo>
                  <a:cubicBezTo>
                    <a:pt x="154" y="89"/>
                    <a:pt x="149" y="69"/>
                    <a:pt x="139" y="55"/>
                  </a:cubicBezTo>
                  <a:cubicBezTo>
                    <a:pt x="129" y="41"/>
                    <a:pt x="114" y="34"/>
                    <a:pt x="96" y="34"/>
                  </a:cubicBezTo>
                  <a:cubicBezTo>
                    <a:pt x="77" y="34"/>
                    <a:pt x="63" y="41"/>
                    <a:pt x="53" y="55"/>
                  </a:cubicBezTo>
                  <a:cubicBezTo>
                    <a:pt x="42" y="69"/>
                    <a:pt x="37" y="89"/>
                    <a:pt x="37" y="114"/>
                  </a:cubicBezTo>
                  <a:cubicBezTo>
                    <a:pt x="37" y="139"/>
                    <a:pt x="42" y="158"/>
                    <a:pt x="53" y="172"/>
                  </a:cubicBezTo>
                  <a:close/>
                  <a:moveTo>
                    <a:pt x="166" y="197"/>
                  </a:moveTo>
                  <a:lnTo>
                    <a:pt x="166" y="197"/>
                  </a:lnTo>
                  <a:cubicBezTo>
                    <a:pt x="149" y="217"/>
                    <a:pt x="125" y="228"/>
                    <a:pt x="96" y="228"/>
                  </a:cubicBezTo>
                  <a:cubicBezTo>
                    <a:pt x="66" y="228"/>
                    <a:pt x="43" y="217"/>
                    <a:pt x="26" y="197"/>
                  </a:cubicBezTo>
                  <a:cubicBezTo>
                    <a:pt x="8" y="177"/>
                    <a:pt x="0" y="149"/>
                    <a:pt x="0" y="114"/>
                  </a:cubicBezTo>
                  <a:cubicBezTo>
                    <a:pt x="0" y="78"/>
                    <a:pt x="8" y="51"/>
                    <a:pt x="26" y="30"/>
                  </a:cubicBezTo>
                  <a:cubicBezTo>
                    <a:pt x="43" y="10"/>
                    <a:pt x="66" y="0"/>
                    <a:pt x="96" y="0"/>
                  </a:cubicBezTo>
                  <a:cubicBezTo>
                    <a:pt x="125" y="0"/>
                    <a:pt x="149" y="10"/>
                    <a:pt x="166" y="30"/>
                  </a:cubicBezTo>
                  <a:cubicBezTo>
                    <a:pt x="183" y="50"/>
                    <a:pt x="192" y="78"/>
                    <a:pt x="192" y="113"/>
                  </a:cubicBezTo>
                  <a:cubicBezTo>
                    <a:pt x="192" y="149"/>
                    <a:pt x="183" y="177"/>
                    <a:pt x="166" y="19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2DC4515-45E5-4427-9736-92E9850D5337}"/>
                </a:ext>
              </a:extLst>
            </p:cNvPr>
            <p:cNvSpPr>
              <a:spLocks noEditPoints="1"/>
            </p:cNvSpPr>
            <p:nvPr/>
          </p:nvSpPr>
          <p:spPr bwMode="auto">
            <a:xfrm>
              <a:off x="3892" y="2253"/>
              <a:ext cx="110" cy="190"/>
            </a:xfrm>
            <a:custGeom>
              <a:avLst/>
              <a:gdLst>
                <a:gd name="T0" fmla="*/ 96 w 182"/>
                <a:gd name="T1" fmla="*/ 193 h 311"/>
                <a:gd name="T2" fmla="*/ 96 w 182"/>
                <a:gd name="T3" fmla="*/ 193 h 311"/>
                <a:gd name="T4" fmla="*/ 123 w 182"/>
                <a:gd name="T5" fmla="*/ 185 h 311"/>
                <a:gd name="T6" fmla="*/ 145 w 182"/>
                <a:gd name="T7" fmla="*/ 162 h 311"/>
                <a:gd name="T8" fmla="*/ 145 w 182"/>
                <a:gd name="T9" fmla="*/ 63 h 311"/>
                <a:gd name="T10" fmla="*/ 123 w 182"/>
                <a:gd name="T11" fmla="*/ 42 h 311"/>
                <a:gd name="T12" fmla="*/ 96 w 182"/>
                <a:gd name="T13" fmla="*/ 34 h 311"/>
                <a:gd name="T14" fmla="*/ 52 w 182"/>
                <a:gd name="T15" fmla="*/ 55 h 311"/>
                <a:gd name="T16" fmla="*/ 37 w 182"/>
                <a:gd name="T17" fmla="*/ 113 h 311"/>
                <a:gd name="T18" fmla="*/ 54 w 182"/>
                <a:gd name="T19" fmla="*/ 172 h 311"/>
                <a:gd name="T20" fmla="*/ 96 w 182"/>
                <a:gd name="T21" fmla="*/ 193 h 311"/>
                <a:gd name="T22" fmla="*/ 79 w 182"/>
                <a:gd name="T23" fmla="*/ 311 h 311"/>
                <a:gd name="T24" fmla="*/ 79 w 182"/>
                <a:gd name="T25" fmla="*/ 311 h 311"/>
                <a:gd name="T26" fmla="*/ 61 w 182"/>
                <a:gd name="T27" fmla="*/ 282 h 311"/>
                <a:gd name="T28" fmla="*/ 127 w 182"/>
                <a:gd name="T29" fmla="*/ 265 h 311"/>
                <a:gd name="T30" fmla="*/ 145 w 182"/>
                <a:gd name="T31" fmla="*/ 228 h 311"/>
                <a:gd name="T32" fmla="*/ 145 w 182"/>
                <a:gd name="T33" fmla="*/ 201 h 311"/>
                <a:gd name="T34" fmla="*/ 89 w 182"/>
                <a:gd name="T35" fmla="*/ 228 h 311"/>
                <a:gd name="T36" fmla="*/ 25 w 182"/>
                <a:gd name="T37" fmla="*/ 198 h 311"/>
                <a:gd name="T38" fmla="*/ 0 w 182"/>
                <a:gd name="T39" fmla="*/ 113 h 311"/>
                <a:gd name="T40" fmla="*/ 25 w 182"/>
                <a:gd name="T41" fmla="*/ 30 h 311"/>
                <a:gd name="T42" fmla="*/ 90 w 182"/>
                <a:gd name="T43" fmla="*/ 0 h 311"/>
                <a:gd name="T44" fmla="*/ 145 w 182"/>
                <a:gd name="T45" fmla="*/ 23 h 311"/>
                <a:gd name="T46" fmla="*/ 145 w 182"/>
                <a:gd name="T47" fmla="*/ 5 h 311"/>
                <a:gd name="T48" fmla="*/ 182 w 182"/>
                <a:gd name="T49" fmla="*/ 5 h 311"/>
                <a:gd name="T50" fmla="*/ 182 w 182"/>
                <a:gd name="T51" fmla="*/ 213 h 311"/>
                <a:gd name="T52" fmla="*/ 155 w 182"/>
                <a:gd name="T53" fmla="*/ 285 h 311"/>
                <a:gd name="T54" fmla="*/ 79 w 182"/>
                <a:gd name="T5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311">
                  <a:moveTo>
                    <a:pt x="96" y="193"/>
                  </a:moveTo>
                  <a:lnTo>
                    <a:pt x="96" y="193"/>
                  </a:lnTo>
                  <a:cubicBezTo>
                    <a:pt x="105" y="193"/>
                    <a:pt x="114" y="190"/>
                    <a:pt x="123" y="185"/>
                  </a:cubicBezTo>
                  <a:cubicBezTo>
                    <a:pt x="132" y="179"/>
                    <a:pt x="139" y="172"/>
                    <a:pt x="145" y="162"/>
                  </a:cubicBezTo>
                  <a:lnTo>
                    <a:pt x="145" y="63"/>
                  </a:lnTo>
                  <a:cubicBezTo>
                    <a:pt x="140" y="54"/>
                    <a:pt x="133" y="47"/>
                    <a:pt x="123" y="42"/>
                  </a:cubicBezTo>
                  <a:cubicBezTo>
                    <a:pt x="114" y="37"/>
                    <a:pt x="105" y="34"/>
                    <a:pt x="96" y="34"/>
                  </a:cubicBezTo>
                  <a:cubicBezTo>
                    <a:pt x="77" y="34"/>
                    <a:pt x="62" y="41"/>
                    <a:pt x="52" y="55"/>
                  </a:cubicBezTo>
                  <a:cubicBezTo>
                    <a:pt x="42" y="68"/>
                    <a:pt x="37" y="88"/>
                    <a:pt x="37" y="113"/>
                  </a:cubicBezTo>
                  <a:cubicBezTo>
                    <a:pt x="37" y="138"/>
                    <a:pt x="43" y="158"/>
                    <a:pt x="54" y="172"/>
                  </a:cubicBezTo>
                  <a:cubicBezTo>
                    <a:pt x="64" y="186"/>
                    <a:pt x="79" y="193"/>
                    <a:pt x="96" y="193"/>
                  </a:cubicBezTo>
                  <a:close/>
                  <a:moveTo>
                    <a:pt x="79" y="311"/>
                  </a:moveTo>
                  <a:lnTo>
                    <a:pt x="79" y="311"/>
                  </a:lnTo>
                  <a:lnTo>
                    <a:pt x="61" y="282"/>
                  </a:lnTo>
                  <a:cubicBezTo>
                    <a:pt x="93" y="280"/>
                    <a:pt x="115" y="274"/>
                    <a:pt x="127" y="265"/>
                  </a:cubicBezTo>
                  <a:cubicBezTo>
                    <a:pt x="139" y="256"/>
                    <a:pt x="145" y="243"/>
                    <a:pt x="145" y="228"/>
                  </a:cubicBezTo>
                  <a:lnTo>
                    <a:pt x="145" y="201"/>
                  </a:lnTo>
                  <a:cubicBezTo>
                    <a:pt x="132" y="219"/>
                    <a:pt x="113" y="228"/>
                    <a:pt x="89" y="228"/>
                  </a:cubicBezTo>
                  <a:cubicBezTo>
                    <a:pt x="63" y="228"/>
                    <a:pt x="42" y="218"/>
                    <a:pt x="25" y="198"/>
                  </a:cubicBezTo>
                  <a:cubicBezTo>
                    <a:pt x="8" y="178"/>
                    <a:pt x="0" y="150"/>
                    <a:pt x="0" y="113"/>
                  </a:cubicBezTo>
                  <a:cubicBezTo>
                    <a:pt x="0" y="78"/>
                    <a:pt x="8" y="51"/>
                    <a:pt x="25" y="30"/>
                  </a:cubicBezTo>
                  <a:cubicBezTo>
                    <a:pt x="41" y="10"/>
                    <a:pt x="63" y="0"/>
                    <a:pt x="90" y="0"/>
                  </a:cubicBezTo>
                  <a:cubicBezTo>
                    <a:pt x="113" y="0"/>
                    <a:pt x="131" y="7"/>
                    <a:pt x="145" y="23"/>
                  </a:cubicBezTo>
                  <a:lnTo>
                    <a:pt x="145" y="5"/>
                  </a:lnTo>
                  <a:lnTo>
                    <a:pt x="182" y="5"/>
                  </a:lnTo>
                  <a:lnTo>
                    <a:pt x="182" y="213"/>
                  </a:lnTo>
                  <a:cubicBezTo>
                    <a:pt x="182" y="247"/>
                    <a:pt x="173" y="271"/>
                    <a:pt x="155" y="285"/>
                  </a:cubicBezTo>
                  <a:cubicBezTo>
                    <a:pt x="138" y="300"/>
                    <a:pt x="112" y="309"/>
                    <a:pt x="79" y="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280C7014-98DF-4401-B8FE-1A98A372C4B9}"/>
                </a:ext>
              </a:extLst>
            </p:cNvPr>
            <p:cNvSpPr>
              <a:spLocks noEditPoints="1"/>
            </p:cNvSpPr>
            <p:nvPr/>
          </p:nvSpPr>
          <p:spPr bwMode="auto">
            <a:xfrm>
              <a:off x="402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3" y="35"/>
                    <a:pt x="0" y="30"/>
                    <a:pt x="0" y="23"/>
                  </a:cubicBezTo>
                  <a:cubicBezTo>
                    <a:pt x="0" y="17"/>
                    <a:pt x="3" y="11"/>
                    <a:pt x="7" y="7"/>
                  </a:cubicBezTo>
                  <a:cubicBezTo>
                    <a:pt x="12" y="2"/>
                    <a:pt x="17" y="0"/>
                    <a:pt x="23" y="0"/>
                  </a:cubicBezTo>
                  <a:cubicBezTo>
                    <a:pt x="30" y="0"/>
                    <a:pt x="35" y="2"/>
                    <a:pt x="40" y="7"/>
                  </a:cubicBezTo>
                  <a:cubicBezTo>
                    <a:pt x="45" y="11"/>
                    <a:pt x="47" y="17"/>
                    <a:pt x="47" y="23"/>
                  </a:cubicBezTo>
                  <a:cubicBezTo>
                    <a:pt x="47" y="30"/>
                    <a:pt x="45"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19190D20-4BB4-4226-B9D8-B1D4A24EEEE7}"/>
                </a:ext>
              </a:extLst>
            </p:cNvPr>
            <p:cNvSpPr>
              <a:spLocks/>
            </p:cNvSpPr>
            <p:nvPr/>
          </p:nvSpPr>
          <p:spPr bwMode="auto">
            <a:xfrm>
              <a:off x="4080" y="2253"/>
              <a:ext cx="94" cy="139"/>
            </a:xfrm>
            <a:custGeom>
              <a:avLst/>
              <a:gdLst>
                <a:gd name="T0" fmla="*/ 78 w 156"/>
                <a:gd name="T1" fmla="*/ 228 h 228"/>
                <a:gd name="T2" fmla="*/ 78 w 156"/>
                <a:gd name="T3" fmla="*/ 228 h 228"/>
                <a:gd name="T4" fmla="*/ 34 w 156"/>
                <a:gd name="T5" fmla="*/ 218 h 228"/>
                <a:gd name="T6" fmla="*/ 0 w 156"/>
                <a:gd name="T7" fmla="*/ 191 h 228"/>
                <a:gd name="T8" fmla="*/ 26 w 156"/>
                <a:gd name="T9" fmla="*/ 168 h 228"/>
                <a:gd name="T10" fmla="*/ 79 w 156"/>
                <a:gd name="T11" fmla="*/ 194 h 228"/>
                <a:gd name="T12" fmla="*/ 109 w 156"/>
                <a:gd name="T13" fmla="*/ 187 h 228"/>
                <a:gd name="T14" fmla="*/ 120 w 156"/>
                <a:gd name="T15" fmla="*/ 167 h 228"/>
                <a:gd name="T16" fmla="*/ 112 w 156"/>
                <a:gd name="T17" fmla="*/ 148 h 228"/>
                <a:gd name="T18" fmla="*/ 95 w 156"/>
                <a:gd name="T19" fmla="*/ 136 h 228"/>
                <a:gd name="T20" fmla="*/ 70 w 156"/>
                <a:gd name="T21" fmla="*/ 125 h 228"/>
                <a:gd name="T22" fmla="*/ 20 w 156"/>
                <a:gd name="T23" fmla="*/ 98 h 228"/>
                <a:gd name="T24" fmla="*/ 3 w 156"/>
                <a:gd name="T25" fmla="*/ 57 h 228"/>
                <a:gd name="T26" fmla="*/ 23 w 156"/>
                <a:gd name="T27" fmla="*/ 15 h 228"/>
                <a:gd name="T28" fmla="*/ 76 w 156"/>
                <a:gd name="T29" fmla="*/ 0 h 228"/>
                <a:gd name="T30" fmla="*/ 149 w 156"/>
                <a:gd name="T31" fmla="*/ 33 h 228"/>
                <a:gd name="T32" fmla="*/ 124 w 156"/>
                <a:gd name="T33" fmla="*/ 54 h 228"/>
                <a:gd name="T34" fmla="*/ 75 w 156"/>
                <a:gd name="T35" fmla="*/ 33 h 228"/>
                <a:gd name="T36" fmla="*/ 49 w 156"/>
                <a:gd name="T37" fmla="*/ 39 h 228"/>
                <a:gd name="T38" fmla="*/ 39 w 156"/>
                <a:gd name="T39" fmla="*/ 57 h 228"/>
                <a:gd name="T40" fmla="*/ 42 w 156"/>
                <a:gd name="T41" fmla="*/ 69 h 228"/>
                <a:gd name="T42" fmla="*/ 54 w 156"/>
                <a:gd name="T43" fmla="*/ 79 h 228"/>
                <a:gd name="T44" fmla="*/ 67 w 156"/>
                <a:gd name="T45" fmla="*/ 86 h 228"/>
                <a:gd name="T46" fmla="*/ 85 w 156"/>
                <a:gd name="T47" fmla="*/ 93 h 228"/>
                <a:gd name="T48" fmla="*/ 138 w 156"/>
                <a:gd name="T49" fmla="*/ 122 h 228"/>
                <a:gd name="T50" fmla="*/ 156 w 156"/>
                <a:gd name="T51" fmla="*/ 166 h 228"/>
                <a:gd name="T52" fmla="*/ 135 w 156"/>
                <a:gd name="T53" fmla="*/ 211 h 228"/>
                <a:gd name="T54" fmla="*/ 78 w 156"/>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6" h="228">
                  <a:moveTo>
                    <a:pt x="78" y="228"/>
                  </a:moveTo>
                  <a:lnTo>
                    <a:pt x="78" y="228"/>
                  </a:lnTo>
                  <a:cubicBezTo>
                    <a:pt x="63" y="228"/>
                    <a:pt x="48" y="224"/>
                    <a:pt x="34" y="218"/>
                  </a:cubicBezTo>
                  <a:cubicBezTo>
                    <a:pt x="20" y="211"/>
                    <a:pt x="8" y="202"/>
                    <a:pt x="0" y="191"/>
                  </a:cubicBezTo>
                  <a:lnTo>
                    <a:pt x="26" y="168"/>
                  </a:lnTo>
                  <a:cubicBezTo>
                    <a:pt x="42" y="186"/>
                    <a:pt x="60" y="194"/>
                    <a:pt x="79" y="194"/>
                  </a:cubicBezTo>
                  <a:cubicBezTo>
                    <a:pt x="91" y="194"/>
                    <a:pt x="101" y="192"/>
                    <a:pt x="109" y="187"/>
                  </a:cubicBezTo>
                  <a:cubicBezTo>
                    <a:pt x="116" y="183"/>
                    <a:pt x="120" y="176"/>
                    <a:pt x="120" y="167"/>
                  </a:cubicBezTo>
                  <a:cubicBezTo>
                    <a:pt x="120" y="160"/>
                    <a:pt x="117" y="154"/>
                    <a:pt x="112" y="148"/>
                  </a:cubicBezTo>
                  <a:cubicBezTo>
                    <a:pt x="106" y="143"/>
                    <a:pt x="101" y="139"/>
                    <a:pt x="95" y="136"/>
                  </a:cubicBezTo>
                  <a:cubicBezTo>
                    <a:pt x="89" y="133"/>
                    <a:pt x="81" y="130"/>
                    <a:pt x="70" y="125"/>
                  </a:cubicBezTo>
                  <a:cubicBezTo>
                    <a:pt x="48" y="117"/>
                    <a:pt x="31" y="108"/>
                    <a:pt x="20" y="98"/>
                  </a:cubicBezTo>
                  <a:cubicBezTo>
                    <a:pt x="8" y="88"/>
                    <a:pt x="3" y="74"/>
                    <a:pt x="3" y="57"/>
                  </a:cubicBezTo>
                  <a:cubicBezTo>
                    <a:pt x="3" y="40"/>
                    <a:pt x="10" y="26"/>
                    <a:pt x="23" y="15"/>
                  </a:cubicBezTo>
                  <a:cubicBezTo>
                    <a:pt x="37" y="5"/>
                    <a:pt x="55" y="0"/>
                    <a:pt x="76" y="0"/>
                  </a:cubicBezTo>
                  <a:cubicBezTo>
                    <a:pt x="106" y="0"/>
                    <a:pt x="131" y="11"/>
                    <a:pt x="149" y="33"/>
                  </a:cubicBezTo>
                  <a:lnTo>
                    <a:pt x="124" y="54"/>
                  </a:lnTo>
                  <a:cubicBezTo>
                    <a:pt x="110" y="40"/>
                    <a:pt x="94" y="33"/>
                    <a:pt x="75" y="33"/>
                  </a:cubicBezTo>
                  <a:cubicBezTo>
                    <a:pt x="64" y="33"/>
                    <a:pt x="56" y="35"/>
                    <a:pt x="49" y="39"/>
                  </a:cubicBezTo>
                  <a:cubicBezTo>
                    <a:pt x="43" y="44"/>
                    <a:pt x="39" y="50"/>
                    <a:pt x="39" y="57"/>
                  </a:cubicBezTo>
                  <a:cubicBezTo>
                    <a:pt x="39" y="62"/>
                    <a:pt x="40" y="65"/>
                    <a:pt x="42" y="69"/>
                  </a:cubicBezTo>
                  <a:cubicBezTo>
                    <a:pt x="45" y="73"/>
                    <a:pt x="48" y="76"/>
                    <a:pt x="54" y="79"/>
                  </a:cubicBezTo>
                  <a:cubicBezTo>
                    <a:pt x="59" y="82"/>
                    <a:pt x="64" y="84"/>
                    <a:pt x="67" y="86"/>
                  </a:cubicBezTo>
                  <a:cubicBezTo>
                    <a:pt x="70" y="88"/>
                    <a:pt x="76" y="90"/>
                    <a:pt x="85" y="93"/>
                  </a:cubicBezTo>
                  <a:cubicBezTo>
                    <a:pt x="108" y="102"/>
                    <a:pt x="126" y="111"/>
                    <a:pt x="138" y="122"/>
                  </a:cubicBezTo>
                  <a:cubicBezTo>
                    <a:pt x="150" y="132"/>
                    <a:pt x="156" y="147"/>
                    <a:pt x="156" y="166"/>
                  </a:cubicBezTo>
                  <a:cubicBezTo>
                    <a:pt x="156" y="185"/>
                    <a:pt x="149" y="200"/>
                    <a:pt x="135" y="211"/>
                  </a:cubicBezTo>
                  <a:cubicBezTo>
                    <a:pt x="121" y="222"/>
                    <a:pt x="102" y="228"/>
                    <a:pt x="78"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40046F0B-AB0C-4897-8E95-3C21EC707EDF}"/>
                </a:ext>
              </a:extLst>
            </p:cNvPr>
            <p:cNvSpPr>
              <a:spLocks/>
            </p:cNvSpPr>
            <p:nvPr/>
          </p:nvSpPr>
          <p:spPr bwMode="auto">
            <a:xfrm>
              <a:off x="4189" y="2201"/>
              <a:ext cx="77" cy="191"/>
            </a:xfrm>
            <a:custGeom>
              <a:avLst/>
              <a:gdLst>
                <a:gd name="T0" fmla="*/ 81 w 127"/>
                <a:gd name="T1" fmla="*/ 313 h 313"/>
                <a:gd name="T2" fmla="*/ 81 w 127"/>
                <a:gd name="T3" fmla="*/ 313 h 313"/>
                <a:gd name="T4" fmla="*/ 35 w 127"/>
                <a:gd name="T5" fmla="*/ 261 h 313"/>
                <a:gd name="T6" fmla="*/ 35 w 127"/>
                <a:gd name="T7" fmla="*/ 122 h 313"/>
                <a:gd name="T8" fmla="*/ 0 w 127"/>
                <a:gd name="T9" fmla="*/ 122 h 313"/>
                <a:gd name="T10" fmla="*/ 0 w 127"/>
                <a:gd name="T11" fmla="*/ 90 h 313"/>
                <a:gd name="T12" fmla="*/ 35 w 127"/>
                <a:gd name="T13" fmla="*/ 90 h 313"/>
                <a:gd name="T14" fmla="*/ 35 w 127"/>
                <a:gd name="T15" fmla="*/ 18 h 313"/>
                <a:gd name="T16" fmla="*/ 72 w 127"/>
                <a:gd name="T17" fmla="*/ 0 h 313"/>
                <a:gd name="T18" fmla="*/ 72 w 127"/>
                <a:gd name="T19" fmla="*/ 90 h 313"/>
                <a:gd name="T20" fmla="*/ 126 w 127"/>
                <a:gd name="T21" fmla="*/ 90 h 313"/>
                <a:gd name="T22" fmla="*/ 126 w 127"/>
                <a:gd name="T23" fmla="*/ 122 h 313"/>
                <a:gd name="T24" fmla="*/ 72 w 127"/>
                <a:gd name="T25" fmla="*/ 122 h 313"/>
                <a:gd name="T26" fmla="*/ 72 w 127"/>
                <a:gd name="T27" fmla="*/ 248 h 313"/>
                <a:gd name="T28" fmla="*/ 77 w 127"/>
                <a:gd name="T29" fmla="*/ 270 h 313"/>
                <a:gd name="T30" fmla="*/ 94 w 127"/>
                <a:gd name="T31" fmla="*/ 278 h 313"/>
                <a:gd name="T32" fmla="*/ 127 w 127"/>
                <a:gd name="T33" fmla="*/ 267 h 313"/>
                <a:gd name="T34" fmla="*/ 123 w 127"/>
                <a:gd name="T35" fmla="*/ 303 h 313"/>
                <a:gd name="T36" fmla="*/ 81 w 127"/>
                <a:gd name="T3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313">
                  <a:moveTo>
                    <a:pt x="81" y="313"/>
                  </a:moveTo>
                  <a:lnTo>
                    <a:pt x="81" y="313"/>
                  </a:lnTo>
                  <a:cubicBezTo>
                    <a:pt x="50" y="313"/>
                    <a:pt x="35" y="295"/>
                    <a:pt x="35" y="261"/>
                  </a:cubicBezTo>
                  <a:lnTo>
                    <a:pt x="35" y="122"/>
                  </a:lnTo>
                  <a:lnTo>
                    <a:pt x="0" y="122"/>
                  </a:lnTo>
                  <a:lnTo>
                    <a:pt x="0" y="90"/>
                  </a:lnTo>
                  <a:lnTo>
                    <a:pt x="35" y="90"/>
                  </a:lnTo>
                  <a:lnTo>
                    <a:pt x="35" y="18"/>
                  </a:lnTo>
                  <a:lnTo>
                    <a:pt x="72" y="0"/>
                  </a:lnTo>
                  <a:lnTo>
                    <a:pt x="72" y="90"/>
                  </a:lnTo>
                  <a:lnTo>
                    <a:pt x="126" y="90"/>
                  </a:lnTo>
                  <a:lnTo>
                    <a:pt x="126" y="122"/>
                  </a:lnTo>
                  <a:lnTo>
                    <a:pt x="72" y="122"/>
                  </a:lnTo>
                  <a:lnTo>
                    <a:pt x="72" y="248"/>
                  </a:lnTo>
                  <a:cubicBezTo>
                    <a:pt x="72" y="258"/>
                    <a:pt x="73" y="265"/>
                    <a:pt x="77" y="270"/>
                  </a:cubicBezTo>
                  <a:cubicBezTo>
                    <a:pt x="80" y="276"/>
                    <a:pt x="86" y="278"/>
                    <a:pt x="94" y="278"/>
                  </a:cubicBezTo>
                  <a:cubicBezTo>
                    <a:pt x="104" y="278"/>
                    <a:pt x="115" y="274"/>
                    <a:pt x="127" y="267"/>
                  </a:cubicBezTo>
                  <a:lnTo>
                    <a:pt x="123" y="303"/>
                  </a:lnTo>
                  <a:cubicBezTo>
                    <a:pt x="110" y="309"/>
                    <a:pt x="96" y="313"/>
                    <a:pt x="81" y="31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25">
              <a:extLst>
                <a:ext uri="{FF2B5EF4-FFF2-40B4-BE49-F238E27FC236}">
                  <a16:creationId xmlns:a16="http://schemas.microsoft.com/office/drawing/2014/main" id="{AE82D826-2DB9-4495-A15C-6FC545BD800C}"/>
                </a:ext>
              </a:extLst>
            </p:cNvPr>
            <p:cNvSpPr>
              <a:spLocks noEditPoints="1"/>
            </p:cNvSpPr>
            <p:nvPr/>
          </p:nvSpPr>
          <p:spPr bwMode="auto">
            <a:xfrm>
              <a:off x="4289" y="2203"/>
              <a:ext cx="28" cy="185"/>
            </a:xfrm>
            <a:custGeom>
              <a:avLst/>
              <a:gdLst>
                <a:gd name="T0" fmla="*/ 5 w 47"/>
                <a:gd name="T1" fmla="*/ 86 h 303"/>
                <a:gd name="T2" fmla="*/ 5 w 47"/>
                <a:gd name="T3" fmla="*/ 86 h 303"/>
                <a:gd name="T4" fmla="*/ 42 w 47"/>
                <a:gd name="T5" fmla="*/ 86 h 303"/>
                <a:gd name="T6" fmla="*/ 42 w 47"/>
                <a:gd name="T7" fmla="*/ 303 h 303"/>
                <a:gd name="T8" fmla="*/ 5 w 47"/>
                <a:gd name="T9" fmla="*/ 303 h 303"/>
                <a:gd name="T10" fmla="*/ 5 w 47"/>
                <a:gd name="T11" fmla="*/ 86 h 303"/>
                <a:gd name="T12" fmla="*/ 40 w 47"/>
                <a:gd name="T13" fmla="*/ 40 h 303"/>
                <a:gd name="T14" fmla="*/ 40 w 47"/>
                <a:gd name="T15" fmla="*/ 40 h 303"/>
                <a:gd name="T16" fmla="*/ 23 w 47"/>
                <a:gd name="T17" fmla="*/ 46 h 303"/>
                <a:gd name="T18" fmla="*/ 7 w 47"/>
                <a:gd name="T19" fmla="*/ 40 h 303"/>
                <a:gd name="T20" fmla="*/ 0 w 47"/>
                <a:gd name="T21" fmla="*/ 23 h 303"/>
                <a:gd name="T22" fmla="*/ 7 w 47"/>
                <a:gd name="T23" fmla="*/ 7 h 303"/>
                <a:gd name="T24" fmla="*/ 23 w 47"/>
                <a:gd name="T25" fmla="*/ 0 h 303"/>
                <a:gd name="T26" fmla="*/ 40 w 47"/>
                <a:gd name="T27" fmla="*/ 7 h 303"/>
                <a:gd name="T28" fmla="*/ 47 w 47"/>
                <a:gd name="T29" fmla="*/ 23 h 303"/>
                <a:gd name="T30" fmla="*/ 40 w 47"/>
                <a:gd name="T31" fmla="*/ 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 h="303">
                  <a:moveTo>
                    <a:pt x="5" y="86"/>
                  </a:moveTo>
                  <a:lnTo>
                    <a:pt x="5" y="86"/>
                  </a:lnTo>
                  <a:lnTo>
                    <a:pt x="42" y="86"/>
                  </a:lnTo>
                  <a:lnTo>
                    <a:pt x="42" y="303"/>
                  </a:lnTo>
                  <a:lnTo>
                    <a:pt x="5" y="303"/>
                  </a:lnTo>
                  <a:lnTo>
                    <a:pt x="5" y="86"/>
                  </a:lnTo>
                  <a:close/>
                  <a:moveTo>
                    <a:pt x="40" y="40"/>
                  </a:moveTo>
                  <a:lnTo>
                    <a:pt x="40" y="40"/>
                  </a:lnTo>
                  <a:cubicBezTo>
                    <a:pt x="35" y="44"/>
                    <a:pt x="30" y="46"/>
                    <a:pt x="23" y="46"/>
                  </a:cubicBezTo>
                  <a:cubicBezTo>
                    <a:pt x="17" y="46"/>
                    <a:pt x="11" y="44"/>
                    <a:pt x="7" y="40"/>
                  </a:cubicBezTo>
                  <a:cubicBezTo>
                    <a:pt x="2" y="35"/>
                    <a:pt x="0" y="30"/>
                    <a:pt x="0" y="23"/>
                  </a:cubicBezTo>
                  <a:cubicBezTo>
                    <a:pt x="0" y="17"/>
                    <a:pt x="2" y="11"/>
                    <a:pt x="7" y="7"/>
                  </a:cubicBezTo>
                  <a:cubicBezTo>
                    <a:pt x="11" y="2"/>
                    <a:pt x="17" y="0"/>
                    <a:pt x="23" y="0"/>
                  </a:cubicBezTo>
                  <a:cubicBezTo>
                    <a:pt x="30" y="0"/>
                    <a:pt x="35" y="2"/>
                    <a:pt x="40" y="7"/>
                  </a:cubicBezTo>
                  <a:cubicBezTo>
                    <a:pt x="44" y="11"/>
                    <a:pt x="47" y="17"/>
                    <a:pt x="47" y="23"/>
                  </a:cubicBezTo>
                  <a:cubicBezTo>
                    <a:pt x="47" y="30"/>
                    <a:pt x="44" y="35"/>
                    <a:pt x="40" y="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eeform 26">
              <a:extLst>
                <a:ext uri="{FF2B5EF4-FFF2-40B4-BE49-F238E27FC236}">
                  <a16:creationId xmlns:a16="http://schemas.microsoft.com/office/drawing/2014/main" id="{944E7CE0-EEE8-4ACA-B386-2D78C7D75E24}"/>
                </a:ext>
              </a:extLst>
            </p:cNvPr>
            <p:cNvSpPr>
              <a:spLocks/>
            </p:cNvSpPr>
            <p:nvPr/>
          </p:nvSpPr>
          <p:spPr bwMode="auto">
            <a:xfrm>
              <a:off x="4339" y="2253"/>
              <a:ext cx="102" cy="139"/>
            </a:xfrm>
            <a:custGeom>
              <a:avLst/>
              <a:gdLst>
                <a:gd name="T0" fmla="*/ 90 w 170"/>
                <a:gd name="T1" fmla="*/ 228 h 228"/>
                <a:gd name="T2" fmla="*/ 90 w 170"/>
                <a:gd name="T3" fmla="*/ 228 h 228"/>
                <a:gd name="T4" fmla="*/ 24 w 170"/>
                <a:gd name="T5" fmla="*/ 198 h 228"/>
                <a:gd name="T6" fmla="*/ 0 w 170"/>
                <a:gd name="T7" fmla="*/ 114 h 228"/>
                <a:gd name="T8" fmla="*/ 25 w 170"/>
                <a:gd name="T9" fmla="*/ 30 h 228"/>
                <a:gd name="T10" fmla="*/ 92 w 170"/>
                <a:gd name="T11" fmla="*/ 0 h 228"/>
                <a:gd name="T12" fmla="*/ 168 w 170"/>
                <a:gd name="T13" fmla="*/ 50 h 228"/>
                <a:gd name="T14" fmla="*/ 133 w 170"/>
                <a:gd name="T15" fmla="*/ 63 h 228"/>
                <a:gd name="T16" fmla="*/ 92 w 170"/>
                <a:gd name="T17" fmla="*/ 34 h 228"/>
                <a:gd name="T18" fmla="*/ 52 w 170"/>
                <a:gd name="T19" fmla="*/ 55 h 228"/>
                <a:gd name="T20" fmla="*/ 38 w 170"/>
                <a:gd name="T21" fmla="*/ 114 h 228"/>
                <a:gd name="T22" fmla="*/ 52 w 170"/>
                <a:gd name="T23" fmla="*/ 172 h 228"/>
                <a:gd name="T24" fmla="*/ 91 w 170"/>
                <a:gd name="T25" fmla="*/ 193 h 228"/>
                <a:gd name="T26" fmla="*/ 135 w 170"/>
                <a:gd name="T27" fmla="*/ 160 h 228"/>
                <a:gd name="T28" fmla="*/ 170 w 170"/>
                <a:gd name="T29" fmla="*/ 172 h 228"/>
                <a:gd name="T30" fmla="*/ 141 w 170"/>
                <a:gd name="T31" fmla="*/ 213 h 228"/>
                <a:gd name="T32" fmla="*/ 90 w 170"/>
                <a:gd name="T33"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0" h="228">
                  <a:moveTo>
                    <a:pt x="90" y="228"/>
                  </a:moveTo>
                  <a:lnTo>
                    <a:pt x="90" y="228"/>
                  </a:lnTo>
                  <a:cubicBezTo>
                    <a:pt x="63" y="228"/>
                    <a:pt x="41" y="218"/>
                    <a:pt x="24" y="198"/>
                  </a:cubicBezTo>
                  <a:cubicBezTo>
                    <a:pt x="8" y="178"/>
                    <a:pt x="0" y="150"/>
                    <a:pt x="0" y="114"/>
                  </a:cubicBezTo>
                  <a:cubicBezTo>
                    <a:pt x="0" y="78"/>
                    <a:pt x="8" y="50"/>
                    <a:pt x="25" y="30"/>
                  </a:cubicBezTo>
                  <a:cubicBezTo>
                    <a:pt x="41" y="10"/>
                    <a:pt x="63" y="0"/>
                    <a:pt x="92" y="0"/>
                  </a:cubicBezTo>
                  <a:cubicBezTo>
                    <a:pt x="131" y="0"/>
                    <a:pt x="156" y="17"/>
                    <a:pt x="168" y="50"/>
                  </a:cubicBezTo>
                  <a:lnTo>
                    <a:pt x="133" y="63"/>
                  </a:lnTo>
                  <a:cubicBezTo>
                    <a:pt x="126" y="44"/>
                    <a:pt x="112" y="34"/>
                    <a:pt x="92" y="34"/>
                  </a:cubicBezTo>
                  <a:cubicBezTo>
                    <a:pt x="74" y="34"/>
                    <a:pt x="61" y="41"/>
                    <a:pt x="52" y="55"/>
                  </a:cubicBezTo>
                  <a:cubicBezTo>
                    <a:pt x="43" y="69"/>
                    <a:pt x="38" y="89"/>
                    <a:pt x="38" y="114"/>
                  </a:cubicBezTo>
                  <a:cubicBezTo>
                    <a:pt x="38" y="139"/>
                    <a:pt x="43" y="158"/>
                    <a:pt x="52" y="172"/>
                  </a:cubicBezTo>
                  <a:cubicBezTo>
                    <a:pt x="61" y="186"/>
                    <a:pt x="74" y="193"/>
                    <a:pt x="91" y="193"/>
                  </a:cubicBezTo>
                  <a:cubicBezTo>
                    <a:pt x="114" y="193"/>
                    <a:pt x="129" y="182"/>
                    <a:pt x="135" y="160"/>
                  </a:cubicBezTo>
                  <a:lnTo>
                    <a:pt x="170" y="172"/>
                  </a:lnTo>
                  <a:cubicBezTo>
                    <a:pt x="165" y="190"/>
                    <a:pt x="155" y="203"/>
                    <a:pt x="141" y="213"/>
                  </a:cubicBezTo>
                  <a:cubicBezTo>
                    <a:pt x="127" y="223"/>
                    <a:pt x="111" y="228"/>
                    <a:pt x="90"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47F2282-07AC-4265-BDFE-E6ABBB5ACE10}"/>
                </a:ext>
              </a:extLst>
            </p:cNvPr>
            <p:cNvSpPr>
              <a:spLocks/>
            </p:cNvSpPr>
            <p:nvPr/>
          </p:nvSpPr>
          <p:spPr bwMode="auto">
            <a:xfrm>
              <a:off x="4457" y="2253"/>
              <a:ext cx="94" cy="139"/>
            </a:xfrm>
            <a:custGeom>
              <a:avLst/>
              <a:gdLst>
                <a:gd name="T0" fmla="*/ 79 w 157"/>
                <a:gd name="T1" fmla="*/ 228 h 228"/>
                <a:gd name="T2" fmla="*/ 79 w 157"/>
                <a:gd name="T3" fmla="*/ 228 h 228"/>
                <a:gd name="T4" fmla="*/ 35 w 157"/>
                <a:gd name="T5" fmla="*/ 218 h 228"/>
                <a:gd name="T6" fmla="*/ 0 w 157"/>
                <a:gd name="T7" fmla="*/ 191 h 228"/>
                <a:gd name="T8" fmla="*/ 27 w 157"/>
                <a:gd name="T9" fmla="*/ 168 h 228"/>
                <a:gd name="T10" fmla="*/ 80 w 157"/>
                <a:gd name="T11" fmla="*/ 194 h 228"/>
                <a:gd name="T12" fmla="*/ 109 w 157"/>
                <a:gd name="T13" fmla="*/ 187 h 228"/>
                <a:gd name="T14" fmla="*/ 120 w 157"/>
                <a:gd name="T15" fmla="*/ 167 h 228"/>
                <a:gd name="T16" fmla="*/ 112 w 157"/>
                <a:gd name="T17" fmla="*/ 148 h 228"/>
                <a:gd name="T18" fmla="*/ 96 w 157"/>
                <a:gd name="T19" fmla="*/ 136 h 228"/>
                <a:gd name="T20" fmla="*/ 71 w 157"/>
                <a:gd name="T21" fmla="*/ 125 h 228"/>
                <a:gd name="T22" fmla="*/ 20 w 157"/>
                <a:gd name="T23" fmla="*/ 98 h 228"/>
                <a:gd name="T24" fmla="*/ 3 w 157"/>
                <a:gd name="T25" fmla="*/ 57 h 228"/>
                <a:gd name="T26" fmla="*/ 24 w 157"/>
                <a:gd name="T27" fmla="*/ 15 h 228"/>
                <a:gd name="T28" fmla="*/ 77 w 157"/>
                <a:gd name="T29" fmla="*/ 0 h 228"/>
                <a:gd name="T30" fmla="*/ 150 w 157"/>
                <a:gd name="T31" fmla="*/ 33 h 228"/>
                <a:gd name="T32" fmla="*/ 124 w 157"/>
                <a:gd name="T33" fmla="*/ 54 h 228"/>
                <a:gd name="T34" fmla="*/ 76 w 157"/>
                <a:gd name="T35" fmla="*/ 33 h 228"/>
                <a:gd name="T36" fmla="*/ 50 w 157"/>
                <a:gd name="T37" fmla="*/ 39 h 228"/>
                <a:gd name="T38" fmla="*/ 40 w 157"/>
                <a:gd name="T39" fmla="*/ 57 h 228"/>
                <a:gd name="T40" fmla="*/ 43 w 157"/>
                <a:gd name="T41" fmla="*/ 69 h 228"/>
                <a:gd name="T42" fmla="*/ 55 w 157"/>
                <a:gd name="T43" fmla="*/ 79 h 228"/>
                <a:gd name="T44" fmla="*/ 68 w 157"/>
                <a:gd name="T45" fmla="*/ 86 h 228"/>
                <a:gd name="T46" fmla="*/ 86 w 157"/>
                <a:gd name="T47" fmla="*/ 93 h 228"/>
                <a:gd name="T48" fmla="*/ 138 w 157"/>
                <a:gd name="T49" fmla="*/ 122 h 228"/>
                <a:gd name="T50" fmla="*/ 157 w 157"/>
                <a:gd name="T51" fmla="*/ 166 h 228"/>
                <a:gd name="T52" fmla="*/ 136 w 157"/>
                <a:gd name="T53" fmla="*/ 211 h 228"/>
                <a:gd name="T54" fmla="*/ 79 w 157"/>
                <a:gd name="T55" fmla="*/ 22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228">
                  <a:moveTo>
                    <a:pt x="79" y="228"/>
                  </a:moveTo>
                  <a:lnTo>
                    <a:pt x="79" y="228"/>
                  </a:lnTo>
                  <a:cubicBezTo>
                    <a:pt x="63" y="228"/>
                    <a:pt x="49" y="224"/>
                    <a:pt x="35" y="218"/>
                  </a:cubicBezTo>
                  <a:cubicBezTo>
                    <a:pt x="21" y="211"/>
                    <a:pt x="9" y="202"/>
                    <a:pt x="0" y="191"/>
                  </a:cubicBezTo>
                  <a:lnTo>
                    <a:pt x="27" y="168"/>
                  </a:lnTo>
                  <a:cubicBezTo>
                    <a:pt x="43" y="186"/>
                    <a:pt x="61" y="194"/>
                    <a:pt x="80" y="194"/>
                  </a:cubicBezTo>
                  <a:cubicBezTo>
                    <a:pt x="92" y="194"/>
                    <a:pt x="102" y="192"/>
                    <a:pt x="109" y="187"/>
                  </a:cubicBezTo>
                  <a:cubicBezTo>
                    <a:pt x="117" y="183"/>
                    <a:pt x="120" y="176"/>
                    <a:pt x="120" y="167"/>
                  </a:cubicBezTo>
                  <a:cubicBezTo>
                    <a:pt x="120" y="160"/>
                    <a:pt x="118" y="154"/>
                    <a:pt x="112" y="148"/>
                  </a:cubicBezTo>
                  <a:cubicBezTo>
                    <a:pt x="107" y="143"/>
                    <a:pt x="101" y="139"/>
                    <a:pt x="96" y="136"/>
                  </a:cubicBezTo>
                  <a:cubicBezTo>
                    <a:pt x="90" y="133"/>
                    <a:pt x="82" y="130"/>
                    <a:pt x="71" y="125"/>
                  </a:cubicBezTo>
                  <a:cubicBezTo>
                    <a:pt x="48" y="117"/>
                    <a:pt x="32" y="108"/>
                    <a:pt x="20" y="98"/>
                  </a:cubicBezTo>
                  <a:cubicBezTo>
                    <a:pt x="9" y="88"/>
                    <a:pt x="3" y="74"/>
                    <a:pt x="3" y="57"/>
                  </a:cubicBezTo>
                  <a:cubicBezTo>
                    <a:pt x="3" y="40"/>
                    <a:pt x="10" y="26"/>
                    <a:pt x="24" y="15"/>
                  </a:cubicBezTo>
                  <a:cubicBezTo>
                    <a:pt x="38" y="5"/>
                    <a:pt x="55" y="0"/>
                    <a:pt x="77" y="0"/>
                  </a:cubicBezTo>
                  <a:cubicBezTo>
                    <a:pt x="107" y="0"/>
                    <a:pt x="131" y="11"/>
                    <a:pt x="150" y="33"/>
                  </a:cubicBezTo>
                  <a:lnTo>
                    <a:pt x="124" y="54"/>
                  </a:lnTo>
                  <a:cubicBezTo>
                    <a:pt x="111" y="40"/>
                    <a:pt x="95" y="33"/>
                    <a:pt x="76" y="33"/>
                  </a:cubicBezTo>
                  <a:cubicBezTo>
                    <a:pt x="65" y="33"/>
                    <a:pt x="56" y="35"/>
                    <a:pt x="50" y="39"/>
                  </a:cubicBezTo>
                  <a:cubicBezTo>
                    <a:pt x="43" y="44"/>
                    <a:pt x="40" y="50"/>
                    <a:pt x="40" y="57"/>
                  </a:cubicBezTo>
                  <a:cubicBezTo>
                    <a:pt x="40" y="62"/>
                    <a:pt x="41" y="65"/>
                    <a:pt x="43" y="69"/>
                  </a:cubicBezTo>
                  <a:cubicBezTo>
                    <a:pt x="45" y="73"/>
                    <a:pt x="49" y="76"/>
                    <a:pt x="55" y="79"/>
                  </a:cubicBezTo>
                  <a:cubicBezTo>
                    <a:pt x="60" y="82"/>
                    <a:pt x="65" y="84"/>
                    <a:pt x="68" y="86"/>
                  </a:cubicBezTo>
                  <a:cubicBezTo>
                    <a:pt x="71" y="88"/>
                    <a:pt x="77" y="90"/>
                    <a:pt x="86" y="93"/>
                  </a:cubicBezTo>
                  <a:cubicBezTo>
                    <a:pt x="109" y="102"/>
                    <a:pt x="126" y="111"/>
                    <a:pt x="138" y="122"/>
                  </a:cubicBezTo>
                  <a:cubicBezTo>
                    <a:pt x="151" y="132"/>
                    <a:pt x="157" y="147"/>
                    <a:pt x="157" y="166"/>
                  </a:cubicBezTo>
                  <a:cubicBezTo>
                    <a:pt x="157" y="185"/>
                    <a:pt x="150" y="200"/>
                    <a:pt x="136" y="211"/>
                  </a:cubicBezTo>
                  <a:cubicBezTo>
                    <a:pt x="122" y="222"/>
                    <a:pt x="103" y="228"/>
                    <a:pt x="79" y="22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Freeform 28">
              <a:extLst>
                <a:ext uri="{FF2B5EF4-FFF2-40B4-BE49-F238E27FC236}">
                  <a16:creationId xmlns:a16="http://schemas.microsoft.com/office/drawing/2014/main" id="{86967E05-A3CD-464E-8B20-CAB8A48945FC}"/>
                </a:ext>
              </a:extLst>
            </p:cNvPr>
            <p:cNvSpPr>
              <a:spLocks/>
            </p:cNvSpPr>
            <p:nvPr/>
          </p:nvSpPr>
          <p:spPr bwMode="auto">
            <a:xfrm>
              <a:off x="4512" y="1940"/>
              <a:ext cx="240" cy="185"/>
            </a:xfrm>
            <a:custGeom>
              <a:avLst/>
              <a:gdLst>
                <a:gd name="T0" fmla="*/ 290 w 397"/>
                <a:gd name="T1" fmla="*/ 103 h 303"/>
                <a:gd name="T2" fmla="*/ 290 w 397"/>
                <a:gd name="T3" fmla="*/ 103 h 303"/>
                <a:gd name="T4" fmla="*/ 372 w 397"/>
                <a:gd name="T5" fmla="*/ 0 h 303"/>
                <a:gd name="T6" fmla="*/ 331 w 397"/>
                <a:gd name="T7" fmla="*/ 0 h 303"/>
                <a:gd name="T8" fmla="*/ 214 w 397"/>
                <a:gd name="T9" fmla="*/ 146 h 303"/>
                <a:gd name="T10" fmla="*/ 214 w 397"/>
                <a:gd name="T11" fmla="*/ 0 h 303"/>
                <a:gd name="T12" fmla="*/ 177 w 397"/>
                <a:gd name="T13" fmla="*/ 0 h 303"/>
                <a:gd name="T14" fmla="*/ 177 w 397"/>
                <a:gd name="T15" fmla="*/ 186 h 303"/>
                <a:gd name="T16" fmla="*/ 158 w 397"/>
                <a:gd name="T17" fmla="*/ 250 h 303"/>
                <a:gd name="T18" fmla="*/ 107 w 397"/>
                <a:gd name="T19" fmla="*/ 268 h 303"/>
                <a:gd name="T20" fmla="*/ 56 w 397"/>
                <a:gd name="T21" fmla="*/ 250 h 303"/>
                <a:gd name="T22" fmla="*/ 37 w 397"/>
                <a:gd name="T23" fmla="*/ 186 h 303"/>
                <a:gd name="T24" fmla="*/ 37 w 397"/>
                <a:gd name="T25" fmla="*/ 0 h 303"/>
                <a:gd name="T26" fmla="*/ 0 w 397"/>
                <a:gd name="T27" fmla="*/ 0 h 303"/>
                <a:gd name="T28" fmla="*/ 0 w 397"/>
                <a:gd name="T29" fmla="*/ 186 h 303"/>
                <a:gd name="T30" fmla="*/ 107 w 397"/>
                <a:gd name="T31" fmla="*/ 303 h 303"/>
                <a:gd name="T32" fmla="*/ 214 w 397"/>
                <a:gd name="T33" fmla="*/ 197 h 303"/>
                <a:gd name="T34" fmla="*/ 265 w 397"/>
                <a:gd name="T35" fmla="*/ 134 h 303"/>
                <a:gd name="T36" fmla="*/ 354 w 397"/>
                <a:gd name="T37" fmla="*/ 298 h 303"/>
                <a:gd name="T38" fmla="*/ 397 w 397"/>
                <a:gd name="T39" fmla="*/ 298 h 303"/>
                <a:gd name="T40" fmla="*/ 290 w 397"/>
                <a:gd name="T41" fmla="*/ 1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 h="303">
                  <a:moveTo>
                    <a:pt x="290" y="103"/>
                  </a:moveTo>
                  <a:lnTo>
                    <a:pt x="290" y="103"/>
                  </a:lnTo>
                  <a:lnTo>
                    <a:pt x="372" y="0"/>
                  </a:lnTo>
                  <a:lnTo>
                    <a:pt x="331" y="0"/>
                  </a:lnTo>
                  <a:lnTo>
                    <a:pt x="214" y="146"/>
                  </a:lnTo>
                  <a:lnTo>
                    <a:pt x="214" y="0"/>
                  </a:lnTo>
                  <a:lnTo>
                    <a:pt x="177" y="0"/>
                  </a:lnTo>
                  <a:lnTo>
                    <a:pt x="177" y="186"/>
                  </a:lnTo>
                  <a:cubicBezTo>
                    <a:pt x="177" y="216"/>
                    <a:pt x="171" y="238"/>
                    <a:pt x="158" y="250"/>
                  </a:cubicBezTo>
                  <a:cubicBezTo>
                    <a:pt x="146" y="262"/>
                    <a:pt x="129" y="268"/>
                    <a:pt x="107" y="268"/>
                  </a:cubicBezTo>
                  <a:cubicBezTo>
                    <a:pt x="86" y="268"/>
                    <a:pt x="69" y="262"/>
                    <a:pt x="56" y="250"/>
                  </a:cubicBezTo>
                  <a:cubicBezTo>
                    <a:pt x="44" y="238"/>
                    <a:pt x="37" y="216"/>
                    <a:pt x="37" y="186"/>
                  </a:cubicBezTo>
                  <a:lnTo>
                    <a:pt x="37" y="0"/>
                  </a:lnTo>
                  <a:lnTo>
                    <a:pt x="0" y="0"/>
                  </a:lnTo>
                  <a:lnTo>
                    <a:pt x="0" y="186"/>
                  </a:lnTo>
                  <a:cubicBezTo>
                    <a:pt x="0" y="264"/>
                    <a:pt x="36" y="303"/>
                    <a:pt x="107" y="303"/>
                  </a:cubicBezTo>
                  <a:cubicBezTo>
                    <a:pt x="175" y="303"/>
                    <a:pt x="211" y="268"/>
                    <a:pt x="214" y="197"/>
                  </a:cubicBezTo>
                  <a:lnTo>
                    <a:pt x="265" y="134"/>
                  </a:lnTo>
                  <a:lnTo>
                    <a:pt x="354" y="298"/>
                  </a:lnTo>
                  <a:lnTo>
                    <a:pt x="397" y="298"/>
                  </a:lnTo>
                  <a:lnTo>
                    <a:pt x="290" y="10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7" name="Picture Placeholder 36">
            <a:extLst>
              <a:ext uri="{FF2B5EF4-FFF2-40B4-BE49-F238E27FC236}">
                <a16:creationId xmlns:a16="http://schemas.microsoft.com/office/drawing/2014/main" id="{5B8BD674-0BEC-49E2-BF3C-1ADABF772F7B}"/>
              </a:ext>
            </a:extLst>
          </p:cNvPr>
          <p:cNvSpPr>
            <a:spLocks noGrp="1"/>
          </p:cNvSpPr>
          <p:nvPr>
            <p:ph type="pic" sz="quarter" idx="13" hasCustomPrompt="1"/>
          </p:nvPr>
        </p:nvSpPr>
        <p:spPr>
          <a:xfrm>
            <a:off x="7405199" y="1720800"/>
            <a:ext cx="4068000" cy="4392000"/>
          </a:xfrm>
          <a:solidFill>
            <a:schemeClr val="bg1">
              <a:lumMod val="95000"/>
            </a:schemeClr>
          </a:solidFill>
        </p:spPr>
        <p:txBody>
          <a:bodyPr anchor="ctr" anchorCtr="0"/>
          <a:lstStyle>
            <a:lvl1pPr algn="ctr">
              <a:defRPr/>
            </a:lvl1pPr>
          </a:lstStyle>
          <a:p>
            <a:r>
              <a:rPr lang="en-GB" dirty="0"/>
              <a:t>Insert image here</a:t>
            </a:r>
          </a:p>
        </p:txBody>
      </p:sp>
    </p:spTree>
    <p:extLst>
      <p:ext uri="{BB962C8B-B14F-4D97-AF65-F5344CB8AC3E}">
        <p14:creationId xmlns:p14="http://schemas.microsoft.com/office/powerpoint/2010/main" val="38327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838200" y="6492876"/>
            <a:ext cx="2743200" cy="15388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631D9A-7E60-4A60-8BC9-E9C6E37706E2}" type="slidenum">
              <a:rPr kumimoji="0" lang="en-US" sz="10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79267269"/>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A72C16-D8C6-4026-BFFB-317B80BE4324}" type="datetimeFigureOut">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04/04/2019</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4" name="Footer Placeholder 3"/>
          <p:cNvSpPr>
            <a:spLocks noGrp="1"/>
          </p:cNvSpPr>
          <p:nvPr>
            <p:ph type="ftr" sz="quarter" idx="11"/>
          </p:nvPr>
        </p:nvSpPr>
        <p:spPr>
          <a:xfrm>
            <a:off x="4038600" y="6356351"/>
            <a:ext cx="4114800" cy="153888"/>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
        <p:nvSpPr>
          <p:cNvPr id="5" name="Slide Number Placeholder 4"/>
          <p:cNvSpPr>
            <a:spLocks noGrp="1"/>
          </p:cNvSpPr>
          <p:nvPr>
            <p:ph type="sldNum" sz="quarter" idx="12"/>
          </p:nvPr>
        </p:nvSpPr>
        <p:spPr>
          <a:xfrm>
            <a:off x="8610600" y="6356351"/>
            <a:ext cx="2743200" cy="153888"/>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F4C854-5079-429E-AE87-79460652D3C8}" type="slidenum">
              <a:rPr kumimoji="0" lang="en-GB" sz="10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15740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2533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hasCustomPrompt="1"/>
          </p:nvPr>
        </p:nvSpPr>
        <p:spPr>
          <a:xfrm>
            <a:off x="599022" y="1185335"/>
            <a:ext cx="9184687" cy="1147704"/>
          </a:xfrm>
        </p:spPr>
        <p:txBody>
          <a:bodyPr/>
          <a:lstStyle>
            <a:lvl1pPr>
              <a:defRPr/>
            </a:lvl1pPr>
          </a:lstStyle>
          <a:p>
            <a:r>
              <a:rPr lang="en-US" dirty="0"/>
              <a:t>Click To Add Title</a:t>
            </a:r>
          </a:p>
        </p:txBody>
      </p:sp>
      <p:sp>
        <p:nvSpPr>
          <p:cNvPr id="5" name="TextBox 10"/>
          <p:cNvSpPr txBox="1">
            <a:spLocks noChangeArrowheads="1"/>
          </p:cNvSpPr>
          <p:nvPr userDrawn="1"/>
        </p:nvSpPr>
        <p:spPr bwMode="auto">
          <a:xfrm>
            <a:off x="36171" y="6509682"/>
            <a:ext cx="199390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altLang="en-US" sz="1333" dirty="0">
                <a:solidFill>
                  <a:schemeClr val="tx1"/>
                </a:solidFill>
                <a:cs typeface="+mn-cs"/>
              </a:rPr>
              <a:t>© 2018 TRL Ltd</a:t>
            </a:r>
          </a:p>
        </p:txBody>
      </p:sp>
    </p:spTree>
    <p:extLst>
      <p:ext uri="{BB962C8B-B14F-4D97-AF65-F5344CB8AC3E}">
        <p14:creationId xmlns:p14="http://schemas.microsoft.com/office/powerpoint/2010/main" val="2266757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584200" y="1162051"/>
            <a:ext cx="109728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p:ph type="title" hasCustomPrompt="1"/>
          </p:nvPr>
        </p:nvSpPr>
        <p:spPr bwMode="auto">
          <a:xfrm>
            <a:off x="406406" y="126772"/>
            <a:ext cx="9129484"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Tree>
    <p:extLst>
      <p:ext uri="{BB962C8B-B14F-4D97-AF65-F5344CB8AC3E}">
        <p14:creationId xmlns:p14="http://schemas.microsoft.com/office/powerpoint/2010/main" val="2991892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userDrawn="1"/>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10" name="Rectangle 9"/>
          <p:cNvSpPr/>
          <p:nvPr userDrawn="1"/>
        </p:nvSpPr>
        <p:spPr>
          <a:xfrm>
            <a:off x="990118" y="1145923"/>
            <a:ext cx="10920028" cy="338554"/>
          </a:xfrm>
          <a:prstGeom prst="rect">
            <a:avLst/>
          </a:prstGeom>
        </p:spPr>
        <p:txBody>
          <a:bodyPr wrap="square">
            <a:spAutoFit/>
          </a:bodyPr>
          <a:lstStyle/>
          <a:p>
            <a:pPr lvl="0" algn="r"/>
            <a:r>
              <a:rPr lang="en-US" altLang="en-US" sz="1600" dirty="0">
                <a:solidFill>
                  <a:prstClr val="white"/>
                </a:solidFill>
              </a:rPr>
              <a:t>Click to add text</a:t>
            </a:r>
            <a:endParaRPr lang="en-GB" sz="1600" dirty="0">
              <a:solidFill>
                <a:prstClr val="black"/>
              </a:solidFill>
            </a:endParaRPr>
          </a:p>
        </p:txBody>
      </p:sp>
      <p:sp>
        <p:nvSpPr>
          <p:cNvPr id="11" name="Title Placeholder 1"/>
          <p:cNvSpPr>
            <a:spLocks noGrp="1"/>
          </p:cNvSpPr>
          <p:nvPr>
            <p:ph type="title" hasCustomPrompt="1"/>
          </p:nvPr>
        </p:nvSpPr>
        <p:spPr bwMode="auto">
          <a:xfrm>
            <a:off x="406405" y="126772"/>
            <a:ext cx="910045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
        <p:nvSpPr>
          <p:cNvPr id="8" name="Text Placeholder 2"/>
          <p:cNvSpPr>
            <a:spLocks noGrp="1"/>
          </p:cNvSpPr>
          <p:nvPr>
            <p:ph idx="1"/>
          </p:nvPr>
        </p:nvSpPr>
        <p:spPr bwMode="auto">
          <a:xfrm>
            <a:off x="584200" y="1657351"/>
            <a:ext cx="10998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Tree>
    <p:extLst>
      <p:ext uri="{BB962C8B-B14F-4D97-AF65-F5344CB8AC3E}">
        <p14:creationId xmlns:p14="http://schemas.microsoft.com/office/powerpoint/2010/main" val="2039472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28D329D-9C92-4D14-9137-628BA062452F}"/>
              </a:ext>
            </a:extLst>
          </p:cNvPr>
          <p:cNvSpPr>
            <a:spLocks noGrp="1"/>
          </p:cNvSpPr>
          <p:nvPr>
            <p:ph type="ftr" sz="quarter" idx="3"/>
          </p:nvPr>
        </p:nvSpPr>
        <p:spPr>
          <a:xfrm>
            <a:off x="719400" y="6350000"/>
            <a:ext cx="8520076" cy="153888"/>
          </a:xfrm>
          <a:prstGeom prst="rect">
            <a:avLst/>
          </a:prstGeom>
        </p:spPr>
        <p:txBody>
          <a:bodyPr vert="horz" wrap="square" lIns="0" tIns="0" rIns="0" bIns="0" rtlCol="0" anchor="t" anchorCtr="0">
            <a:spAutoFit/>
          </a:bodyPr>
          <a:lstStyle>
            <a:lvl1pPr algn="l">
              <a:defRPr sz="1000">
                <a:solidFill>
                  <a:schemeClr val="tx1"/>
                </a:solidFill>
              </a:defRPr>
            </a:lvl1pPr>
          </a:lstStyle>
          <a:p>
            <a:endParaRPr lang="en-GB" dirty="0"/>
          </a:p>
        </p:txBody>
      </p:sp>
      <p:sp>
        <p:nvSpPr>
          <p:cNvPr id="2" name="Title Placeholder 1">
            <a:extLst>
              <a:ext uri="{FF2B5EF4-FFF2-40B4-BE49-F238E27FC236}">
                <a16:creationId xmlns:a16="http://schemas.microsoft.com/office/drawing/2014/main" id="{7FB6085F-971E-4769-9536-3586F755D2B3}"/>
              </a:ext>
            </a:extLst>
          </p:cNvPr>
          <p:cNvSpPr>
            <a:spLocks noGrp="1"/>
          </p:cNvSpPr>
          <p:nvPr>
            <p:ph type="title"/>
          </p:nvPr>
        </p:nvSpPr>
        <p:spPr>
          <a:xfrm>
            <a:off x="719400" y="746251"/>
            <a:ext cx="8676000" cy="369332"/>
          </a:xfrm>
          <a:prstGeom prst="rect">
            <a:avLst/>
          </a:prstGeom>
        </p:spPr>
        <p:txBody>
          <a:bodyPr vert="horz" lIns="0" tIns="0" rIns="0" bIns="0" rtlCol="0" anchor="ctr">
            <a:sp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33C3E54-A1EC-44E0-AC16-3AAA04AC41D5}"/>
              </a:ext>
            </a:extLst>
          </p:cNvPr>
          <p:cNvSpPr>
            <a:spLocks noGrp="1"/>
          </p:cNvSpPr>
          <p:nvPr>
            <p:ph type="body" idx="1"/>
          </p:nvPr>
        </p:nvSpPr>
        <p:spPr>
          <a:xfrm>
            <a:off x="719400" y="1720839"/>
            <a:ext cx="10753200" cy="439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17A7F95-B6E0-4403-8D84-CCD46FFAE4BE}"/>
              </a:ext>
            </a:extLst>
          </p:cNvPr>
          <p:cNvSpPr>
            <a:spLocks noGrp="1"/>
          </p:cNvSpPr>
          <p:nvPr>
            <p:ph type="dt" sz="half" idx="2"/>
          </p:nvPr>
        </p:nvSpPr>
        <p:spPr>
          <a:xfrm>
            <a:off x="9240038" y="6350000"/>
            <a:ext cx="1800000" cy="153888"/>
          </a:xfrm>
          <a:prstGeom prst="rect">
            <a:avLst/>
          </a:prstGeom>
        </p:spPr>
        <p:txBody>
          <a:bodyPr vert="horz" lIns="0" tIns="0" rIns="0" bIns="0" rtlCol="0" anchor="t" anchorCtr="0">
            <a:spAutoFit/>
          </a:bodyPr>
          <a:lstStyle>
            <a:lvl1pPr algn="r">
              <a:defRPr sz="10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E413A5E8-6638-4B31-9845-9F4338CD87EC}"/>
              </a:ext>
            </a:extLst>
          </p:cNvPr>
          <p:cNvSpPr>
            <a:spLocks noGrp="1"/>
          </p:cNvSpPr>
          <p:nvPr>
            <p:ph type="sldNum" sz="quarter" idx="4"/>
          </p:nvPr>
        </p:nvSpPr>
        <p:spPr>
          <a:xfrm>
            <a:off x="11040600" y="6350000"/>
            <a:ext cx="432000" cy="153888"/>
          </a:xfrm>
          <a:prstGeom prst="rect">
            <a:avLst/>
          </a:prstGeom>
        </p:spPr>
        <p:txBody>
          <a:bodyPr vert="horz" lIns="0" tIns="0" rIns="0" bIns="0" rtlCol="0" anchor="t" anchorCtr="0">
            <a:spAutoFit/>
          </a:bodyPr>
          <a:lstStyle>
            <a:lvl1pPr algn="r">
              <a:defRPr sz="1000">
                <a:solidFill>
                  <a:schemeClr val="tx1"/>
                </a:solidFill>
              </a:defRPr>
            </a:lvl1pPr>
          </a:lstStyle>
          <a:p>
            <a:fld id="{F4186869-B628-4395-96ED-AD53145CB3D4}" type="slidenum">
              <a:rPr lang="en-GB" smtClean="0"/>
              <a:pPr/>
              <a:t>‹#›</a:t>
            </a:fld>
            <a:endParaRPr lang="en-GB" dirty="0"/>
          </a:p>
        </p:txBody>
      </p:sp>
    </p:spTree>
    <p:extLst>
      <p:ext uri="{BB962C8B-B14F-4D97-AF65-F5344CB8AC3E}">
        <p14:creationId xmlns:p14="http://schemas.microsoft.com/office/powerpoint/2010/main" val="1701921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100000"/>
        </a:lnSpc>
        <a:spcBef>
          <a:spcPct val="0"/>
        </a:spcBef>
        <a:buNone/>
        <a:defRPr sz="2400" kern="1200">
          <a:solidFill>
            <a:schemeClr val="accent3"/>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1pPr>
      <a:lvl2pPr marL="216000" indent="-216000" algn="l" defTabSz="914400" rtl="0" eaLnBrk="1" latinLnBrk="0" hangingPunct="1">
        <a:lnSpc>
          <a:spcPct val="100000"/>
        </a:lnSpc>
        <a:spcBef>
          <a:spcPts val="0"/>
        </a:spcBef>
        <a:buFont typeface="Arial" panose="020B0604020202020204" pitchFamily="34" charset="0"/>
        <a:buChar char="•"/>
        <a:defRPr sz="2400" kern="1200">
          <a:solidFill>
            <a:schemeClr val="tx1"/>
          </a:solidFill>
          <a:latin typeface="+mn-lt"/>
          <a:ea typeface="+mn-ea"/>
          <a:cs typeface="+mn-cs"/>
        </a:defRPr>
      </a:lvl2pPr>
      <a:lvl3pPr marL="432000" indent="-216000" algn="l" defTabSz="914400" rtl="0" eaLnBrk="1" latinLnBrk="0" hangingPunct="1">
        <a:lnSpc>
          <a:spcPct val="100000"/>
        </a:lnSpc>
        <a:spcBef>
          <a:spcPts val="0"/>
        </a:spcBef>
        <a:buFont typeface="Overpass Light" panose="00000400000000000000" pitchFamily="2" charset="0"/>
        <a:buChar char="–"/>
        <a:defRPr sz="2400" kern="1200">
          <a:solidFill>
            <a:schemeClr val="tx1"/>
          </a:solidFill>
          <a:latin typeface="+mn-lt"/>
          <a:ea typeface="+mn-ea"/>
          <a:cs typeface="+mn-cs"/>
        </a:defRPr>
      </a:lvl3pPr>
      <a:lvl4pPr marL="360000" indent="-360000" algn="l" defTabSz="914400" rtl="0" eaLnBrk="1" latinLnBrk="0" hangingPunct="1">
        <a:lnSpc>
          <a:spcPct val="100000"/>
        </a:lnSpc>
        <a:spcBef>
          <a:spcPts val="0"/>
        </a:spcBef>
        <a:buFont typeface="+mj-lt"/>
        <a:buAutoNum type="arabicPeriod"/>
        <a:defRPr sz="2400" kern="1200">
          <a:solidFill>
            <a:schemeClr val="tx1"/>
          </a:solidFill>
          <a:latin typeface="+mn-lt"/>
          <a:ea typeface="+mn-ea"/>
          <a:cs typeface="+mn-cs"/>
        </a:defRPr>
      </a:lvl4pPr>
      <a:lvl5pPr marL="720000" indent="-360000" algn="l" defTabSz="914400" rtl="0" eaLnBrk="1" latinLnBrk="0" hangingPunct="1">
        <a:lnSpc>
          <a:spcPct val="100000"/>
        </a:lnSpc>
        <a:spcBef>
          <a:spcPts val="0"/>
        </a:spcBef>
        <a:buFont typeface="+mj-lt"/>
        <a:buAutoNum type="alphaLcPeriod"/>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06405" y="126772"/>
            <a:ext cx="941977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Add Title</a:t>
            </a:r>
            <a:endParaRPr lang="en-GB" altLang="en-US" dirty="0"/>
          </a:p>
        </p:txBody>
      </p:sp>
      <p:sp>
        <p:nvSpPr>
          <p:cNvPr id="9" name="Text Placeholder 2"/>
          <p:cNvSpPr>
            <a:spLocks noGrp="1"/>
          </p:cNvSpPr>
          <p:nvPr>
            <p:ph type="body" idx="1"/>
          </p:nvPr>
        </p:nvSpPr>
        <p:spPr bwMode="auto">
          <a:xfrm>
            <a:off x="838200" y="1338946"/>
            <a:ext cx="10615141" cy="4814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17" name="TextBox 16"/>
          <p:cNvSpPr txBox="1"/>
          <p:nvPr/>
        </p:nvSpPr>
        <p:spPr>
          <a:xfrm>
            <a:off x="9527134" y="6456904"/>
            <a:ext cx="2653023" cy="379656"/>
          </a:xfrm>
          <a:prstGeom prst="rect">
            <a:avLst/>
          </a:prstGeom>
          <a:noFill/>
        </p:spPr>
        <p:txBody>
          <a:bodyPr wrap="square" rtlCol="0">
            <a:spAutoFit/>
          </a:bodyPr>
          <a:lstStyle/>
          <a:p>
            <a:pPr algn="r"/>
            <a:r>
              <a:rPr lang="en-US" altLang="en-US" sz="1867" b="1" dirty="0">
                <a:solidFill>
                  <a:srgbClr val="FF641E"/>
                </a:solidFill>
                <a:latin typeface="Calibri Light" panose="020F0302020204030204" pitchFamily="34" charset="0"/>
              </a:rPr>
              <a:t>the future of transport</a:t>
            </a:r>
            <a:r>
              <a:rPr lang="en-US" altLang="en-US" sz="1867" b="1" dirty="0">
                <a:solidFill>
                  <a:schemeClr val="bg2"/>
                </a:solidFill>
                <a:latin typeface="Calibri Light" panose="020F0302020204030204" pitchFamily="34" charset="0"/>
              </a:rPr>
              <a:t>.</a:t>
            </a:r>
            <a:endParaRPr lang="en-GB" sz="1867" b="1" dirty="0">
              <a:solidFill>
                <a:schemeClr val="bg2"/>
              </a:solidFill>
              <a:latin typeface="Calibri Light" panose="020F0302020204030204" pitchFamily="34" charset="0"/>
            </a:endParaRPr>
          </a:p>
        </p:txBody>
      </p:sp>
      <p:pic>
        <p:nvPicPr>
          <p:cNvPr id="16" name="Picture 6" descr="trl-logo-grey.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3529" y="153375"/>
            <a:ext cx="1018275" cy="38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0"/>
          <p:cNvSpPr txBox="1">
            <a:spLocks noChangeArrowheads="1"/>
          </p:cNvSpPr>
          <p:nvPr/>
        </p:nvSpPr>
        <p:spPr bwMode="auto">
          <a:xfrm>
            <a:off x="36171" y="6509682"/>
            <a:ext cx="1993900"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altLang="en-US" sz="1333" dirty="0">
                <a:solidFill>
                  <a:schemeClr val="tx1"/>
                </a:solidFill>
                <a:cs typeface="+mn-cs"/>
              </a:rPr>
              <a:t>© 2018 TRL Ltd</a:t>
            </a:r>
          </a:p>
        </p:txBody>
      </p:sp>
    </p:spTree>
    <p:extLst>
      <p:ext uri="{BB962C8B-B14F-4D97-AF65-F5344CB8AC3E}">
        <p14:creationId xmlns:p14="http://schemas.microsoft.com/office/powerpoint/2010/main" val="368538887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hf hdr="0" ftr="0" dt="0"/>
  <p:txStyles>
    <p:titleStyle>
      <a:lvl1pPr algn="l" defTabSz="609585" rtl="0" eaLnBrk="1" fontAlgn="base" hangingPunct="1">
        <a:spcBef>
          <a:spcPct val="0"/>
        </a:spcBef>
        <a:spcAft>
          <a:spcPct val="0"/>
        </a:spcAft>
        <a:defRPr sz="3200" b="0" kern="1200">
          <a:solidFill>
            <a:schemeClr val="tx1"/>
          </a:solidFill>
          <a:latin typeface="+mj-lt"/>
          <a:ea typeface="MS PGothic" pitchFamily="34" charset="-128"/>
          <a:cs typeface="+mj-cs"/>
        </a:defRPr>
      </a:lvl1pPr>
      <a:lvl2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2pPr>
      <a:lvl3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3pPr>
      <a:lvl4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4pPr>
      <a:lvl5pPr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5pPr>
      <a:lvl6pPr marL="609585"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6pPr>
      <a:lvl7pPr marL="1219170"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7pPr>
      <a:lvl8pPr marL="1828754"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8pPr>
      <a:lvl9pPr marL="2438339" algn="l" defTabSz="609585" rtl="0" eaLnBrk="1" fontAlgn="base" hangingPunct="1">
        <a:spcBef>
          <a:spcPct val="0"/>
        </a:spcBef>
        <a:spcAft>
          <a:spcPct val="0"/>
        </a:spcAft>
        <a:defRPr sz="4267">
          <a:solidFill>
            <a:schemeClr val="tx2"/>
          </a:solidFill>
          <a:latin typeface="Calibri" pitchFamily="34" charset="0"/>
          <a:ea typeface="MS PGothic" pitchFamily="34" charset="-128"/>
        </a:defRPr>
      </a:lvl9pPr>
    </p:titleStyle>
    <p:bodyStyle>
      <a:lvl1pPr marL="457189" indent="-457189" algn="l" defTabSz="609585" rtl="0" eaLnBrk="1" fontAlgn="base" hangingPunct="1">
        <a:spcBef>
          <a:spcPct val="20000"/>
        </a:spcBef>
        <a:spcAft>
          <a:spcPct val="0"/>
        </a:spcAft>
        <a:buClr>
          <a:schemeClr val="bg2"/>
        </a:buClr>
        <a:buFont typeface="Wingdings" pitchFamily="2" charset="2"/>
        <a:buChar char="§"/>
        <a:defRPr sz="2133" kern="1200">
          <a:solidFill>
            <a:schemeClr val="tx1"/>
          </a:solidFill>
          <a:latin typeface="+mn-lt"/>
          <a:ea typeface="MS PGothic" pitchFamily="34" charset="-128"/>
          <a:cs typeface="+mn-cs"/>
        </a:defRPr>
      </a:lvl1pPr>
      <a:lvl2pPr marL="990575" indent="-380990" algn="l" defTabSz="609585" rtl="0" eaLnBrk="1" fontAlgn="base" hangingPunct="1">
        <a:spcBef>
          <a:spcPct val="20000"/>
        </a:spcBef>
        <a:spcAft>
          <a:spcPct val="0"/>
        </a:spcAft>
        <a:buClr>
          <a:schemeClr val="bg2"/>
        </a:buClr>
        <a:buFont typeface="Wingdings" pitchFamily="2" charset="2"/>
        <a:buChar char="§"/>
        <a:defRPr sz="1867" kern="1200">
          <a:solidFill>
            <a:schemeClr val="tx1"/>
          </a:solidFill>
          <a:latin typeface="+mn-lt"/>
          <a:ea typeface="MS PGothic" pitchFamily="34" charset="-128"/>
          <a:cs typeface="+mn-cs"/>
        </a:defRPr>
      </a:lvl2pPr>
      <a:lvl3pPr marL="1523962" indent="-304792" algn="l" defTabSz="609585" rtl="0" eaLnBrk="1" fontAlgn="base" hangingPunct="1">
        <a:spcBef>
          <a:spcPct val="20000"/>
        </a:spcBef>
        <a:spcAft>
          <a:spcPct val="0"/>
        </a:spcAft>
        <a:buClr>
          <a:schemeClr val="bg2"/>
        </a:buClr>
        <a:buFont typeface="Wingdings" pitchFamily="2" charset="2"/>
        <a:buChar char="§"/>
        <a:defRPr sz="1600" kern="1200">
          <a:solidFill>
            <a:schemeClr val="tx1"/>
          </a:solidFill>
          <a:latin typeface="+mn-lt"/>
          <a:ea typeface="MS PGothic" pitchFamily="34" charset="-128"/>
          <a:cs typeface="+mn-cs"/>
        </a:defRPr>
      </a:lvl3pPr>
      <a:lvl4pPr marL="2133547" indent="-304792" algn="l" defTabSz="609585" rtl="0" eaLnBrk="1" fontAlgn="base" hangingPunct="1">
        <a:spcBef>
          <a:spcPct val="20000"/>
        </a:spcBef>
        <a:spcAft>
          <a:spcPct val="0"/>
        </a:spcAft>
        <a:buClr>
          <a:schemeClr val="bg2"/>
        </a:buClr>
        <a:buFont typeface="Wingdings" pitchFamily="2" charset="2"/>
        <a:buChar char="§"/>
        <a:defRPr sz="1467" kern="1200">
          <a:solidFill>
            <a:schemeClr val="tx1"/>
          </a:solidFill>
          <a:latin typeface="+mn-lt"/>
          <a:ea typeface="MS PGothic" pitchFamily="34" charset="-128"/>
          <a:cs typeface="+mn-cs"/>
        </a:defRPr>
      </a:lvl4pPr>
      <a:lvl5pPr marL="2743131" indent="-304792" algn="l" defTabSz="609585" rtl="0" eaLnBrk="1" fontAlgn="base" hangingPunct="1">
        <a:spcBef>
          <a:spcPct val="20000"/>
        </a:spcBef>
        <a:spcAft>
          <a:spcPct val="0"/>
        </a:spcAft>
        <a:buClr>
          <a:schemeClr val="bg2"/>
        </a:buClr>
        <a:buFont typeface="Wingdings" pitchFamily="2" charset="2"/>
        <a:buChar char="§"/>
        <a:defRPr sz="1467" kern="1200">
          <a:solidFill>
            <a:schemeClr val="tx1"/>
          </a:solidFill>
          <a:latin typeface="+mn-lt"/>
          <a:ea typeface="MS PGothic"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E692-D9C3-4DF4-B161-EB290E9D2688}"/>
              </a:ext>
            </a:extLst>
          </p:cNvPr>
          <p:cNvSpPr>
            <a:spLocks noGrp="1"/>
          </p:cNvSpPr>
          <p:nvPr>
            <p:ph type="ctrTitle"/>
          </p:nvPr>
        </p:nvSpPr>
        <p:spPr>
          <a:xfrm>
            <a:off x="5266200" y="2300931"/>
            <a:ext cx="6505629" cy="1520298"/>
          </a:xfrm>
        </p:spPr>
        <p:txBody>
          <a:bodyPr/>
          <a:lstStyle/>
          <a:p>
            <a:r>
              <a:rPr lang="en-US" b="1" dirty="0">
                <a:latin typeface="Overpass Light" panose="00000400000000000000" pitchFamily="2" charset="0"/>
                <a:ea typeface="Verdana" panose="020B0604030504040204" pitchFamily="34" charset="0"/>
                <a:cs typeface="Verdana" panose="020B0604030504040204" pitchFamily="34" charset="0"/>
              </a:rPr>
              <a:t>Psychological issues in the van driver community </a:t>
            </a: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br>
              <a:rPr lang="en-GB" dirty="0">
                <a:latin typeface="Verdana" panose="020B0604030504040204" pitchFamily="34" charset="0"/>
                <a:ea typeface="Verdana" panose="020B0604030504040204" pitchFamily="34" charset="0"/>
                <a:cs typeface="Verdana" panose="020B0604030504040204" pitchFamily="34" charset="0"/>
              </a:rPr>
            </a:br>
            <a:r>
              <a:rPr lang="en-GB" dirty="0">
                <a:latin typeface="Verdana" panose="020B0604030504040204" pitchFamily="34" charset="0"/>
                <a:ea typeface="Verdana" panose="020B0604030504040204" pitchFamily="34" charset="0"/>
                <a:cs typeface="Verdana" panose="020B0604030504040204" pitchFamily="34" charset="0"/>
              </a:rPr>
              <a:t> </a:t>
            </a:r>
            <a:br>
              <a:rPr lang="en-GB" dirty="0">
                <a:latin typeface="Verdana" panose="020B0604030504040204" pitchFamily="34" charset="0"/>
                <a:ea typeface="Verdana" panose="020B0604030504040204" pitchFamily="34" charset="0"/>
                <a:cs typeface="Verdana" panose="020B0604030504040204" pitchFamily="34" charset="0"/>
              </a:rPr>
            </a:b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5" name="Subtitle 4">
            <a:extLst>
              <a:ext uri="{FF2B5EF4-FFF2-40B4-BE49-F238E27FC236}">
                <a16:creationId xmlns:a16="http://schemas.microsoft.com/office/drawing/2014/main" id="{06309252-0148-41E7-89D6-5F5E6AF8461A}"/>
              </a:ext>
            </a:extLst>
          </p:cNvPr>
          <p:cNvSpPr>
            <a:spLocks noGrp="1"/>
          </p:cNvSpPr>
          <p:nvPr>
            <p:ph type="subTitle" idx="1"/>
          </p:nvPr>
        </p:nvSpPr>
        <p:spPr>
          <a:xfrm>
            <a:off x="5266200" y="4620127"/>
            <a:ext cx="6206400" cy="1384995"/>
          </a:xfrm>
        </p:spPr>
        <p:txBody>
          <a:bodyPr/>
          <a:lstStyle/>
          <a:p>
            <a:r>
              <a:rPr lang="en-GB" sz="4200" dirty="0">
                <a:solidFill>
                  <a:srgbClr val="FF0000"/>
                </a:solidFill>
                <a:latin typeface="Overpass Light" panose="00000400000000000000" pitchFamily="2" charset="0"/>
              </a:rPr>
              <a:t>Rebecca Posner</a:t>
            </a:r>
          </a:p>
          <a:p>
            <a:r>
              <a:rPr lang="en-US" sz="2400" dirty="0">
                <a:solidFill>
                  <a:srgbClr val="FF0000"/>
                </a:solidFill>
                <a:latin typeface="Overpass Light" panose="00000400000000000000" pitchFamily="2" charset="0"/>
              </a:rPr>
              <a:t>Behavioral Psychologist</a:t>
            </a:r>
          </a:p>
          <a:p>
            <a:r>
              <a:rPr lang="en-US" sz="2400" dirty="0">
                <a:solidFill>
                  <a:srgbClr val="FF0000"/>
                </a:solidFill>
                <a:latin typeface="Overpass Light" panose="00000400000000000000" pitchFamily="2" charset="0"/>
              </a:rPr>
              <a:t>Transport Research Laboratory</a:t>
            </a:r>
            <a:endParaRPr lang="en-GB" sz="2400" dirty="0">
              <a:solidFill>
                <a:srgbClr val="FF0000"/>
              </a:solidFill>
              <a:latin typeface="Overpass Light" panose="00000400000000000000" pitchFamily="2" charset="0"/>
            </a:endParaRPr>
          </a:p>
        </p:txBody>
      </p:sp>
    </p:spTree>
    <p:extLst>
      <p:ext uri="{BB962C8B-B14F-4D97-AF65-F5344CB8AC3E}">
        <p14:creationId xmlns:p14="http://schemas.microsoft.com/office/powerpoint/2010/main" val="405209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p:cNvSpPr/>
          <p:nvPr/>
        </p:nvSpPr>
        <p:spPr>
          <a:xfrm>
            <a:off x="0" y="1476149"/>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ectangle 33"/>
          <p:cNvSpPr/>
          <p:nvPr/>
        </p:nvSpPr>
        <p:spPr>
          <a:xfrm>
            <a:off x="8462240" y="3646601"/>
            <a:ext cx="314553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Sleep disorders</a:t>
            </a:r>
          </a:p>
        </p:txBody>
      </p:sp>
      <p:sp>
        <p:nvSpPr>
          <p:cNvPr id="35" name="Rectangle 34"/>
          <p:cNvSpPr/>
          <p:nvPr/>
        </p:nvSpPr>
        <p:spPr>
          <a:xfrm>
            <a:off x="7981055" y="5142752"/>
            <a:ext cx="3466328"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Substance abuse</a:t>
            </a:r>
          </a:p>
        </p:txBody>
      </p:sp>
      <p:sp>
        <p:nvSpPr>
          <p:cNvPr id="39" name="Rectangle 38"/>
          <p:cNvSpPr/>
          <p:nvPr/>
        </p:nvSpPr>
        <p:spPr>
          <a:xfrm>
            <a:off x="1940373" y="4880381"/>
            <a:ext cx="241057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Stress</a:t>
            </a:r>
          </a:p>
        </p:txBody>
      </p:sp>
      <p:sp>
        <p:nvSpPr>
          <p:cNvPr id="41" name="Rectangle 40"/>
          <p:cNvSpPr/>
          <p:nvPr/>
        </p:nvSpPr>
        <p:spPr>
          <a:xfrm>
            <a:off x="7981055" y="1562242"/>
            <a:ext cx="3466325"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Post-traumatic stress disorder (PTSD)</a:t>
            </a:r>
          </a:p>
        </p:txBody>
      </p:sp>
      <p:sp>
        <p:nvSpPr>
          <p:cNvPr id="42" name="Rectangle 41"/>
          <p:cNvSpPr/>
          <p:nvPr/>
        </p:nvSpPr>
        <p:spPr>
          <a:xfrm>
            <a:off x="2163575" y="1562241"/>
            <a:ext cx="395979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a:ea typeface="MS PGothic" pitchFamily="34" charset="-128"/>
                <a:cs typeface="Verdana"/>
              </a:rPr>
              <a:t>Anxiety</a:t>
            </a:r>
          </a:p>
        </p:txBody>
      </p:sp>
      <p:sp>
        <p:nvSpPr>
          <p:cNvPr id="46" name="Rectangle 45"/>
          <p:cNvSpPr/>
          <p:nvPr/>
        </p:nvSpPr>
        <p:spPr>
          <a:xfrm>
            <a:off x="1429400" y="3361220"/>
            <a:ext cx="2714073"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Depression</a:t>
            </a:r>
          </a:p>
        </p:txBody>
      </p:sp>
      <p:sp>
        <p:nvSpPr>
          <p:cNvPr id="2" name="Title 1"/>
          <p:cNvSpPr>
            <a:spLocks noGrp="1"/>
          </p:cNvSpPr>
          <p:nvPr>
            <p:ph type="title"/>
          </p:nvPr>
        </p:nvSpPr>
        <p:spPr/>
        <p:txBody>
          <a:bodyPr/>
          <a:lstStyle/>
          <a:p>
            <a:r>
              <a:rPr lang="en-GB" dirty="0"/>
              <a:t>Mental health and driving behaviour</a:t>
            </a:r>
          </a:p>
        </p:txBody>
      </p:sp>
      <p:cxnSp>
        <p:nvCxnSpPr>
          <p:cNvPr id="36" name="Straight Arrow Connector 35"/>
          <p:cNvCxnSpPr/>
          <p:nvPr/>
        </p:nvCxnSpPr>
        <p:spPr>
          <a:xfrm>
            <a:off x="4434400" y="2088278"/>
            <a:ext cx="3181536" cy="2987612"/>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350949" y="2002470"/>
            <a:ext cx="3264987" cy="2960569"/>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H="1">
            <a:off x="3763264" y="3571203"/>
            <a:ext cx="4328160" cy="0"/>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817767" y="2631100"/>
            <a:ext cx="4331352" cy="1901965"/>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770094" y="2941542"/>
            <a:ext cx="4484077" cy="1320591"/>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4350949" y="1867501"/>
            <a:ext cx="3264987" cy="33567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p:cNvGrpSpPr/>
          <p:nvPr/>
        </p:nvGrpSpPr>
        <p:grpSpPr>
          <a:xfrm>
            <a:off x="4434400" y="2002469"/>
            <a:ext cx="3120000" cy="3120000"/>
            <a:chOff x="5818224" y="1197156"/>
            <a:chExt cx="2680796" cy="2623730"/>
          </a:xfrm>
        </p:grpSpPr>
        <p:sp>
          <p:nvSpPr>
            <p:cNvPr id="52" name="Block Arc 51"/>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Block Arc 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5" name="TextBox 54"/>
          <p:cNvSpPr txBox="1"/>
          <p:nvPr/>
        </p:nvSpPr>
        <p:spPr>
          <a:xfrm>
            <a:off x="4452134" y="2705100"/>
            <a:ext cx="3119999" cy="2252336"/>
          </a:xfrm>
          <a:prstGeom prst="rect">
            <a:avLst/>
          </a:prstGeom>
          <a:noFill/>
        </p:spPr>
        <p:txBody>
          <a:bodyPr wrap="square" rtlCol="0">
            <a:prstTxWarp prst="textArchDown">
              <a:avLst>
                <a:gd name="adj" fmla="val 20910223"/>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rPr>
              <a:t>Driver behaviour</a:t>
            </a: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7482" y="2941542"/>
            <a:ext cx="1431921" cy="1183084"/>
          </a:xfrm>
          <a:prstGeom prst="rect">
            <a:avLst/>
          </a:prstGeom>
        </p:spPr>
      </p:pic>
      <p:sp>
        <p:nvSpPr>
          <p:cNvPr id="54" name="TextBox 53"/>
          <p:cNvSpPr txBox="1"/>
          <p:nvPr/>
        </p:nvSpPr>
        <p:spPr>
          <a:xfrm>
            <a:off x="4434399" y="2214778"/>
            <a:ext cx="3119999" cy="3200775"/>
          </a:xfrm>
          <a:prstGeom prst="rect">
            <a:avLst/>
          </a:prstGeom>
          <a:noFill/>
        </p:spPr>
        <p:txBody>
          <a:bodyPr wrap="square" rtlCol="0">
            <a:prstTxWarp prst="textArchUp">
              <a:avLst>
                <a:gd name="adj" fmla="val 10301290"/>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pitchFamily="34" charset="0"/>
                <a:ea typeface="MS PGothic" pitchFamily="34" charset="-128"/>
                <a:cs typeface="Arial" charset="0"/>
              </a:rPr>
              <a:t>Mental Health</a:t>
            </a:r>
          </a:p>
        </p:txBody>
      </p:sp>
      <p:sp>
        <p:nvSpPr>
          <p:cNvPr id="33" name="Rectangle 32"/>
          <p:cNvSpPr/>
          <p:nvPr/>
        </p:nvSpPr>
        <p:spPr>
          <a:xfrm>
            <a:off x="183677" y="2446433"/>
            <a:ext cx="3959796"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a:ea typeface="MS PGothic" pitchFamily="34" charset="-128"/>
                <a:cs typeface="Verdana"/>
              </a:rPr>
              <a:t>Attention Deficit Hyperactivity Disorder (ADHD)</a:t>
            </a:r>
          </a:p>
        </p:txBody>
      </p:sp>
      <p:sp>
        <p:nvSpPr>
          <p:cNvPr id="43" name="Rectangle 42"/>
          <p:cNvSpPr/>
          <p:nvPr/>
        </p:nvSpPr>
        <p:spPr>
          <a:xfrm>
            <a:off x="1107232" y="4182825"/>
            <a:ext cx="2410576"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Panic disorders</a:t>
            </a:r>
          </a:p>
        </p:txBody>
      </p:sp>
      <p:sp>
        <p:nvSpPr>
          <p:cNvPr id="44" name="Rectangle 43"/>
          <p:cNvSpPr/>
          <p:nvPr/>
        </p:nvSpPr>
        <p:spPr>
          <a:xfrm>
            <a:off x="8508930" y="2636637"/>
            <a:ext cx="2690447"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Obsessive compulsive disorder (OCD)</a:t>
            </a:r>
          </a:p>
        </p:txBody>
      </p:sp>
      <p:sp>
        <p:nvSpPr>
          <p:cNvPr id="45" name="Rectangle 44"/>
          <p:cNvSpPr/>
          <p:nvPr/>
        </p:nvSpPr>
        <p:spPr>
          <a:xfrm>
            <a:off x="8301844" y="4348399"/>
            <a:ext cx="3466328" cy="666977"/>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Psychological traits e.g. psychopathic</a:t>
            </a:r>
          </a:p>
        </p:txBody>
      </p:sp>
      <p:sp>
        <p:nvSpPr>
          <p:cNvPr id="32" name="Rectangle 31"/>
          <p:cNvSpPr/>
          <p:nvPr/>
        </p:nvSpPr>
        <p:spPr>
          <a:xfrm>
            <a:off x="8508930" y="2212383"/>
            <a:ext cx="3466325" cy="379656"/>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Overall wellbeing</a:t>
            </a:r>
          </a:p>
        </p:txBody>
      </p:sp>
      <p:sp>
        <p:nvSpPr>
          <p:cNvPr id="31" name="Rectangle 30"/>
          <p:cNvSpPr/>
          <p:nvPr/>
        </p:nvSpPr>
        <p:spPr>
          <a:xfrm>
            <a:off x="0" y="575292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4286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flipH="1">
            <a:off x="3641344" y="3450595"/>
            <a:ext cx="8560035" cy="284048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Rectangle 21"/>
          <p:cNvSpPr/>
          <p:nvPr/>
        </p:nvSpPr>
        <p:spPr>
          <a:xfrm flipH="1">
            <a:off x="3641344" y="621323"/>
            <a:ext cx="8564099" cy="2829271"/>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Rectangle 22"/>
          <p:cNvSpPr/>
          <p:nvPr/>
        </p:nvSpPr>
        <p:spPr>
          <a:xfrm>
            <a:off x="133215" y="1383560"/>
            <a:ext cx="3266477" cy="3785460"/>
          </a:xfrm>
          <a:prstGeom prst="rect">
            <a:avLst/>
          </a:prstGeom>
        </p:spPr>
        <p:txBody>
          <a:bodyPr wrap="square">
            <a:spAutoFit/>
          </a:bodyPr>
          <a:lstStyle/>
          <a:p>
            <a:pPr marL="0" marR="0" lvl="0" indent="0" algn="ctr" defTabSz="609585" rtl="0" eaLnBrk="1" fontAlgn="base" latinLnBrk="0" hangingPunct="1">
              <a:lnSpc>
                <a:spcPct val="150000"/>
              </a:lnSpc>
              <a:spcBef>
                <a:spcPct val="0"/>
              </a:spcBef>
              <a:spcAft>
                <a:spcPts val="0"/>
              </a:spcAft>
              <a:buClr>
                <a:srgbClr val="FF641E"/>
              </a:buClr>
              <a:buSzTx/>
              <a:buFontTx/>
              <a:buNone/>
              <a:tabLst/>
              <a:defRPr/>
            </a:pPr>
            <a:r>
              <a:rPr kumimoji="0" lang="en-GB" sz="5333" b="0" i="0" u="none" strike="noStrike" kern="1200" cap="none" spc="0" normalizeH="0" baseline="0" noProof="0" dirty="0">
                <a:ln>
                  <a:noFill/>
                </a:ln>
                <a:solidFill>
                  <a:srgbClr val="FF641E"/>
                </a:solidFill>
                <a:effectLst/>
                <a:uLnTx/>
                <a:uFillTx/>
                <a:latin typeface="Calibri"/>
                <a:ea typeface="MS PGothic" pitchFamily="34" charset="-128"/>
                <a:cs typeface="Arial" charset="0"/>
              </a:rPr>
              <a:t>Wellbeing and driver behaviour</a:t>
            </a:r>
            <a:endParaRPr kumimoji="0" lang="en-GB" sz="5333" b="0" i="0" u="none" strike="noStrike" kern="1200" cap="none" spc="0" normalizeH="0" baseline="0" noProof="0" dirty="0">
              <a:ln>
                <a:noFill/>
              </a:ln>
              <a:solidFill>
                <a:srgbClr val="FF641E"/>
              </a:solidFill>
              <a:effectLst/>
              <a:uLnTx/>
              <a:uFillTx/>
              <a:latin typeface="Calibri" pitchFamily="34" charset="0"/>
              <a:ea typeface="MS PGothic" pitchFamily="34" charset="-128"/>
              <a:cs typeface="Arial" charset="0"/>
            </a:endParaRPr>
          </a:p>
        </p:txBody>
      </p:sp>
      <p:sp>
        <p:nvSpPr>
          <p:cNvPr id="24" name="TextBox 23"/>
          <p:cNvSpPr txBox="1"/>
          <p:nvPr/>
        </p:nvSpPr>
        <p:spPr>
          <a:xfrm>
            <a:off x="4375449" y="878717"/>
            <a:ext cx="6871884" cy="2284087"/>
          </a:xfrm>
          <a:prstGeom prst="rect">
            <a:avLst/>
          </a:prstGeom>
          <a:noFill/>
          <a:ln>
            <a:noFill/>
          </a:ln>
        </p:spPr>
        <p:txBody>
          <a:bodyPr wrap="square" rtlCol="0">
            <a:spAutoFit/>
          </a:bodyPr>
          <a:lstStyle/>
          <a:p>
            <a:pPr marL="0" marR="0" lvl="0" indent="0" algn="ctr" defTabSz="609585" rtl="0" eaLnBrk="1" fontAlgn="base" latinLnBrk="0" hangingPunct="1">
              <a:lnSpc>
                <a:spcPct val="89000"/>
              </a:lnSpc>
              <a:spcBef>
                <a:spcPct val="0"/>
              </a:spcBef>
              <a:spcAft>
                <a:spcPct val="0"/>
              </a:spcAft>
              <a:buClrTx/>
              <a:buSzTx/>
              <a:buFontTx/>
              <a:buNone/>
              <a:tabLst/>
              <a:defRPr/>
            </a:pPr>
            <a:r>
              <a:rPr kumimoji="0" lang="en-US" sz="2667" b="0" i="0" u="none" strike="noStrike" kern="1200" cap="none" spc="-27" normalizeH="0" baseline="0" noProof="0" dirty="0">
                <a:ln>
                  <a:noFill/>
                </a:ln>
                <a:solidFill>
                  <a:srgbClr val="000000">
                    <a:lumMod val="65000"/>
                    <a:lumOff val="35000"/>
                  </a:srgbClr>
                </a:solidFill>
                <a:effectLst/>
                <a:uLnTx/>
                <a:uFillTx/>
                <a:latin typeface="Calibri" pitchFamily="34" charset="0"/>
                <a:ea typeface="MS PGothic" pitchFamily="34" charset="-128"/>
                <a:cs typeface="Arial" charset="0"/>
              </a:rPr>
              <a:t>Those with higher levels of positive wellbeing and appraisal demonstrated more positive driving </a:t>
            </a:r>
            <a:r>
              <a:rPr kumimoji="0" lang="en-US" sz="2667" b="0" i="0" u="none" strike="noStrike" kern="1200" cap="none" spc="-27" normalizeH="0" baseline="0" noProof="0" dirty="0" err="1">
                <a:ln>
                  <a:noFill/>
                </a:ln>
                <a:solidFill>
                  <a:srgbClr val="000000">
                    <a:lumMod val="65000"/>
                    <a:lumOff val="35000"/>
                  </a:srgbClr>
                </a:solidFill>
                <a:effectLst/>
                <a:uLnTx/>
                <a:uFillTx/>
                <a:latin typeface="Calibri" pitchFamily="34" charset="0"/>
                <a:ea typeface="MS PGothic" pitchFamily="34" charset="-128"/>
                <a:cs typeface="Arial" charset="0"/>
              </a:rPr>
              <a:t>behaviour</a:t>
            </a:r>
            <a:r>
              <a:rPr kumimoji="0" lang="en-US" sz="2667" b="0" i="0" u="none" strike="noStrike" kern="1200" cap="none" spc="-27" normalizeH="0" baseline="0" noProof="0" dirty="0">
                <a:ln>
                  <a:noFill/>
                </a:ln>
                <a:solidFill>
                  <a:srgbClr val="000000">
                    <a:lumMod val="65000"/>
                    <a:lumOff val="35000"/>
                  </a:srgbClr>
                </a:solidFill>
                <a:effectLst/>
                <a:uLnTx/>
                <a:uFillTx/>
                <a:latin typeface="Calibri" pitchFamily="34" charset="0"/>
                <a:ea typeface="MS PGothic" pitchFamily="34" charset="-128"/>
                <a:cs typeface="Arial" charset="0"/>
              </a:rPr>
              <a:t>.</a:t>
            </a:r>
          </a:p>
          <a:p>
            <a:pPr marL="0" marR="0" lvl="0" indent="0" algn="ctr" defTabSz="609585" rtl="0" eaLnBrk="1" fontAlgn="base" latinLnBrk="0" hangingPunct="1">
              <a:lnSpc>
                <a:spcPct val="89000"/>
              </a:lnSpc>
              <a:spcBef>
                <a:spcPct val="0"/>
              </a:spcBef>
              <a:spcAft>
                <a:spcPct val="0"/>
              </a:spcAft>
              <a:buClrTx/>
              <a:buSzTx/>
              <a:buFontTx/>
              <a:buNone/>
              <a:tabLst/>
              <a:defRPr/>
            </a:pPr>
            <a:r>
              <a:rPr kumimoji="0" lang="en-US" sz="2667" b="0" i="0" u="none" strike="noStrike" kern="1200" cap="none" spc="-27" normalizeH="0" baseline="0" noProof="0" dirty="0">
                <a:ln>
                  <a:noFill/>
                </a:ln>
                <a:solidFill>
                  <a:srgbClr val="000000">
                    <a:lumMod val="65000"/>
                    <a:lumOff val="35000"/>
                  </a:srgbClr>
                </a:solidFill>
                <a:effectLst/>
                <a:uLnTx/>
                <a:uFillTx/>
                <a:latin typeface="Calibri" pitchFamily="34" charset="0"/>
                <a:ea typeface="MS PGothic" pitchFamily="34" charset="-128"/>
                <a:cs typeface="Arial" charset="0"/>
              </a:rPr>
              <a:t> Engaging in less violations, such as indicating hostility to other others and missing warning signs.</a:t>
            </a:r>
          </a:p>
        </p:txBody>
      </p:sp>
      <p:sp>
        <p:nvSpPr>
          <p:cNvPr id="25" name="TextBox 24"/>
          <p:cNvSpPr txBox="1"/>
          <p:nvPr/>
        </p:nvSpPr>
        <p:spPr>
          <a:xfrm>
            <a:off x="4242149" y="3981195"/>
            <a:ext cx="6810241" cy="1188210"/>
          </a:xfrm>
          <a:prstGeom prst="rect">
            <a:avLst/>
          </a:prstGeom>
          <a:noFill/>
          <a:ln>
            <a:noFill/>
          </a:ln>
        </p:spPr>
        <p:txBody>
          <a:bodyPr wrap="square" rtlCol="0">
            <a:spAutoFit/>
          </a:bodyPr>
          <a:lstStyle/>
          <a:p>
            <a:pPr marL="0" marR="0" lvl="0" indent="0" algn="ctr" defTabSz="609585" rtl="0" eaLnBrk="1" fontAlgn="base" latinLnBrk="0" hangingPunct="1">
              <a:lnSpc>
                <a:spcPct val="89000"/>
              </a:lnSpc>
              <a:spcBef>
                <a:spcPct val="0"/>
              </a:spcBef>
              <a:spcAft>
                <a:spcPct val="0"/>
              </a:spcAft>
              <a:buClrTx/>
              <a:buSzTx/>
              <a:buFontTx/>
              <a:buNone/>
              <a:tabLst/>
              <a:defRPr/>
            </a:pPr>
            <a:r>
              <a:rPr kumimoji="0" lang="en-US" sz="2667" b="0" i="0" u="none" strike="noStrike" kern="1200" cap="none" spc="-27" normalizeH="0" baseline="0" noProof="0" dirty="0">
                <a:ln>
                  <a:noFill/>
                </a:ln>
                <a:solidFill>
                  <a:srgbClr val="FF641E"/>
                </a:solidFill>
                <a:effectLst/>
                <a:uLnTx/>
                <a:uFillTx/>
                <a:latin typeface="Calibri" pitchFamily="34" charset="0"/>
                <a:ea typeface="MS PGothic" pitchFamily="34" charset="-128"/>
                <a:cs typeface="Arial" charset="0"/>
              </a:rPr>
              <a:t>Those with higher levels of negative wellbeing and appraisal  reported higher propensity to commit violations.</a:t>
            </a:r>
          </a:p>
        </p:txBody>
      </p:sp>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65954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p:cNvSpPr/>
          <p:nvPr/>
        </p:nvSpPr>
        <p:spPr>
          <a:xfrm>
            <a:off x="0" y="1476149"/>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p:cNvSpPr/>
          <p:nvPr/>
        </p:nvSpPr>
        <p:spPr>
          <a:xfrm>
            <a:off x="0" y="575292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ectangle 41"/>
          <p:cNvSpPr/>
          <p:nvPr/>
        </p:nvSpPr>
        <p:spPr>
          <a:xfrm>
            <a:off x="1802465" y="1730190"/>
            <a:ext cx="2308291" cy="1323632"/>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anxiety</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
        <p:nvSpPr>
          <p:cNvPr id="2" name="Title 1"/>
          <p:cNvSpPr>
            <a:spLocks noGrp="1"/>
          </p:cNvSpPr>
          <p:nvPr>
            <p:ph type="title"/>
          </p:nvPr>
        </p:nvSpPr>
        <p:spPr/>
        <p:txBody>
          <a:bodyPr/>
          <a:lstStyle/>
          <a:p>
            <a:r>
              <a:rPr lang="en-GB" dirty="0"/>
              <a:t>Mental health and fleet safety</a:t>
            </a:r>
          </a:p>
        </p:txBody>
      </p:sp>
      <p:cxnSp>
        <p:nvCxnSpPr>
          <p:cNvPr id="36" name="Straight Arrow Connector 35"/>
          <p:cNvCxnSpPr/>
          <p:nvPr/>
        </p:nvCxnSpPr>
        <p:spPr>
          <a:xfrm>
            <a:off x="4434400" y="2088278"/>
            <a:ext cx="3181536" cy="2987612"/>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350949" y="2002470"/>
            <a:ext cx="3264987" cy="2960569"/>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4350949" y="1867501"/>
            <a:ext cx="3264987" cy="33567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p:cNvGrpSpPr/>
          <p:nvPr/>
        </p:nvGrpSpPr>
        <p:grpSpPr>
          <a:xfrm>
            <a:off x="4434400" y="2002469"/>
            <a:ext cx="3120000" cy="3120000"/>
            <a:chOff x="5818224" y="1197156"/>
            <a:chExt cx="2680796" cy="2623730"/>
          </a:xfrm>
        </p:grpSpPr>
        <p:sp>
          <p:nvSpPr>
            <p:cNvPr id="52" name="Block Arc 51"/>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Block Arc 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4" name="TextBox 53"/>
          <p:cNvSpPr txBox="1"/>
          <p:nvPr/>
        </p:nvSpPr>
        <p:spPr>
          <a:xfrm>
            <a:off x="1563302" y="2230881"/>
            <a:ext cx="3119999" cy="3200775"/>
          </a:xfrm>
          <a:prstGeom prst="rect">
            <a:avLst/>
          </a:prstGeom>
          <a:noFill/>
        </p:spPr>
        <p:txBody>
          <a:bodyPr wrap="square" rtlCol="0">
            <a:prstTxWarp prst="textArchUp">
              <a:avLst>
                <a:gd name="adj" fmla="val 10301290"/>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pitchFamily="34" charset="0"/>
              <a:ea typeface="MS PGothic" pitchFamily="34" charset="-128"/>
              <a:cs typeface="Arial" charset="0"/>
            </a:endParaRPr>
          </a:p>
        </p:txBody>
      </p:sp>
      <p:sp>
        <p:nvSpPr>
          <p:cNvPr id="3" name="TextBox 2"/>
          <p:cNvSpPr txBox="1"/>
          <p:nvPr/>
        </p:nvSpPr>
        <p:spPr>
          <a:xfrm>
            <a:off x="5007003" y="3131581"/>
            <a:ext cx="1952879" cy="913199"/>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Traffic offenders </a:t>
            </a:r>
          </a:p>
        </p:txBody>
      </p:sp>
      <p:sp>
        <p:nvSpPr>
          <p:cNvPr id="32" name="Rectangle 31"/>
          <p:cNvSpPr/>
          <p:nvPr/>
        </p:nvSpPr>
        <p:spPr>
          <a:xfrm>
            <a:off x="1563301" y="4011018"/>
            <a:ext cx="2308291" cy="1323632"/>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depression</a:t>
            </a: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
        <p:nvSpPr>
          <p:cNvPr id="48" name="Rectangle 47"/>
          <p:cNvSpPr/>
          <p:nvPr/>
        </p:nvSpPr>
        <p:spPr>
          <a:xfrm>
            <a:off x="8793709" y="1730188"/>
            <a:ext cx="2308291" cy="2144498"/>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insomnia </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
        <p:nvSpPr>
          <p:cNvPr id="57" name="Rectangle 56"/>
          <p:cNvSpPr/>
          <p:nvPr/>
        </p:nvSpPr>
        <p:spPr>
          <a:xfrm>
            <a:off x="8793709" y="3971135"/>
            <a:ext cx="2763639" cy="2144498"/>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Verdana"/>
              </a:rPr>
              <a:t>Higher levels of social dysfunction</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1" i="0" u="none" strike="noStrike" kern="1200" cap="none" spc="0" normalizeH="0" baseline="0" noProof="0" dirty="0">
              <a:ln>
                <a:noFill/>
              </a:ln>
              <a:solidFill>
                <a:prstClr val="black"/>
              </a:solidFill>
              <a:effectLst/>
              <a:uLnTx/>
              <a:uFillTx/>
              <a:latin typeface="Calibri"/>
              <a:ea typeface="MS PGothic" pitchFamily="34" charset="-128"/>
              <a:cs typeface="Verdana"/>
            </a:endParaRPr>
          </a:p>
        </p:txBody>
      </p:sp>
    </p:spTree>
    <p:extLst>
      <p:ext uri="{BB962C8B-B14F-4D97-AF65-F5344CB8AC3E}">
        <p14:creationId xmlns:p14="http://schemas.microsoft.com/office/powerpoint/2010/main" val="4108659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0" name="Rectangle 89"/>
          <p:cNvSpPr/>
          <p:nvPr/>
        </p:nvSpPr>
        <p:spPr>
          <a:xfrm>
            <a:off x="-13443" y="1437731"/>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r>
              <a:rPr lang="en-GB" dirty="0"/>
              <a:t>Perception vs Reality</a:t>
            </a:r>
          </a:p>
        </p:txBody>
      </p:sp>
      <p:grpSp>
        <p:nvGrpSpPr>
          <p:cNvPr id="3" name="Group 2"/>
          <p:cNvGrpSpPr/>
          <p:nvPr/>
        </p:nvGrpSpPr>
        <p:grpSpPr>
          <a:xfrm>
            <a:off x="935277" y="535333"/>
            <a:ext cx="11002507" cy="6614876"/>
            <a:chOff x="-687743" y="490449"/>
            <a:chExt cx="10939252" cy="6576847"/>
          </a:xfrm>
        </p:grpSpPr>
        <p:sp>
          <p:nvSpPr>
            <p:cNvPr id="89" name="Oval 88"/>
            <p:cNvSpPr>
              <a:spLocks/>
            </p:cNvSpPr>
            <p:nvPr/>
          </p:nvSpPr>
          <p:spPr>
            <a:xfrm>
              <a:off x="5318586" y="1439914"/>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7" name="Oval 96"/>
            <p:cNvSpPr>
              <a:spLocks/>
            </p:cNvSpPr>
            <p:nvPr/>
          </p:nvSpPr>
          <p:spPr>
            <a:xfrm>
              <a:off x="3750896" y="3053186"/>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6" name="Oval 135"/>
            <p:cNvSpPr>
              <a:spLocks/>
            </p:cNvSpPr>
            <p:nvPr/>
          </p:nvSpPr>
          <p:spPr>
            <a:xfrm>
              <a:off x="2177801" y="4659587"/>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7" name="Oval 136"/>
            <p:cNvSpPr>
              <a:spLocks/>
            </p:cNvSpPr>
            <p:nvPr/>
          </p:nvSpPr>
          <p:spPr>
            <a:xfrm>
              <a:off x="5320504" y="4659587"/>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8" name="Oval 137"/>
            <p:cNvSpPr>
              <a:spLocks/>
            </p:cNvSpPr>
            <p:nvPr/>
          </p:nvSpPr>
          <p:spPr>
            <a:xfrm>
              <a:off x="2166620" y="1441752"/>
              <a:ext cx="1476000" cy="1476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9" name="Rectangle 138"/>
            <p:cNvSpPr/>
            <p:nvPr/>
          </p:nvSpPr>
          <p:spPr>
            <a:xfrm>
              <a:off x="-106557" y="1690143"/>
              <a:ext cx="2147322" cy="499876"/>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a:ea typeface="MS PGothic" pitchFamily="34" charset="-128"/>
                  <a:cs typeface="Arial" charset="0"/>
                </a:rPr>
                <a:t>Depression</a:t>
              </a:r>
            </a:p>
          </p:txBody>
        </p:sp>
        <p:sp>
          <p:nvSpPr>
            <p:cNvPr id="140" name="Rectangle 139"/>
            <p:cNvSpPr/>
            <p:nvPr/>
          </p:nvSpPr>
          <p:spPr>
            <a:xfrm>
              <a:off x="175375" y="2999608"/>
              <a:ext cx="3345178" cy="1724095"/>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Rated their overall mental health as good, very good or excellent</a:t>
              </a:r>
            </a:p>
          </p:txBody>
        </p:sp>
        <p:sp>
          <p:nvSpPr>
            <p:cNvPr id="141" name="Rectangle 140"/>
            <p:cNvSpPr/>
            <p:nvPr/>
          </p:nvSpPr>
          <p:spPr>
            <a:xfrm>
              <a:off x="-687743" y="5186104"/>
              <a:ext cx="2826015" cy="499876"/>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Sleep problems</a:t>
              </a:r>
            </a:p>
          </p:txBody>
        </p:sp>
        <p:sp>
          <p:nvSpPr>
            <p:cNvPr id="142" name="Rectangle 141"/>
            <p:cNvSpPr/>
            <p:nvPr/>
          </p:nvSpPr>
          <p:spPr>
            <a:xfrm>
              <a:off x="6794587" y="1575605"/>
              <a:ext cx="2218574" cy="499876"/>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Anxiety</a:t>
              </a:r>
            </a:p>
          </p:txBody>
        </p:sp>
        <p:sp>
          <p:nvSpPr>
            <p:cNvPr id="143" name="Rectangle 142"/>
            <p:cNvSpPr/>
            <p:nvPr/>
          </p:nvSpPr>
          <p:spPr>
            <a:xfrm>
              <a:off x="6812967" y="5063703"/>
              <a:ext cx="3438542" cy="907949"/>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Past or current feelings of loneliness</a:t>
              </a:r>
            </a:p>
          </p:txBody>
        </p:sp>
        <p:grpSp>
          <p:nvGrpSpPr>
            <p:cNvPr id="144" name="Group 143"/>
            <p:cNvGrpSpPr/>
            <p:nvPr/>
          </p:nvGrpSpPr>
          <p:grpSpPr>
            <a:xfrm>
              <a:off x="2226713" y="1489889"/>
              <a:ext cx="4526560" cy="4607535"/>
              <a:chOff x="3280246" y="1139697"/>
              <a:chExt cx="5199141" cy="5155798"/>
            </a:xfrm>
          </p:grpSpPr>
          <p:grpSp>
            <p:nvGrpSpPr>
              <p:cNvPr id="145" name="Group 144"/>
              <p:cNvGrpSpPr>
                <a:grpSpLocks noChangeAspect="1"/>
              </p:cNvGrpSpPr>
              <p:nvPr/>
            </p:nvGrpSpPr>
            <p:grpSpPr>
              <a:xfrm rot="10800000">
                <a:off x="3280246" y="1145821"/>
                <a:ext cx="1582960" cy="1549264"/>
                <a:chOff x="5818224" y="1197156"/>
                <a:chExt cx="2680796" cy="2623730"/>
              </a:xfrm>
            </p:grpSpPr>
            <p:sp>
              <p:nvSpPr>
                <p:cNvPr id="158" name="Block Arc 157"/>
                <p:cNvSpPr/>
                <p:nvPr/>
              </p:nvSpPr>
              <p:spPr>
                <a:xfrm>
                  <a:off x="5818225" y="1197156"/>
                  <a:ext cx="2680795" cy="2623730"/>
                </a:xfrm>
                <a:prstGeom prst="blockArc">
                  <a:avLst>
                    <a:gd name="adj1" fmla="val 10800000"/>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9" name="Block Arc 158"/>
                <p:cNvSpPr/>
                <p:nvPr/>
              </p:nvSpPr>
              <p:spPr>
                <a:xfrm>
                  <a:off x="5818224" y="1197156"/>
                  <a:ext cx="2680795" cy="2623730"/>
                </a:xfrm>
                <a:prstGeom prst="blockArc">
                  <a:avLst>
                    <a:gd name="adj1" fmla="val 3228"/>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6" name="Group 145"/>
              <p:cNvGrpSpPr>
                <a:grpSpLocks noChangeAspect="1"/>
              </p:cNvGrpSpPr>
              <p:nvPr/>
            </p:nvGrpSpPr>
            <p:grpSpPr>
              <a:xfrm rot="10800000">
                <a:off x="6896429" y="1139697"/>
                <a:ext cx="1582958" cy="1549263"/>
                <a:chOff x="5818224" y="1197155"/>
                <a:chExt cx="2680796" cy="2623731"/>
              </a:xfrm>
            </p:grpSpPr>
            <p:sp>
              <p:nvSpPr>
                <p:cNvPr id="156" name="Block Arc 155"/>
                <p:cNvSpPr/>
                <p:nvPr/>
              </p:nvSpPr>
              <p:spPr>
                <a:xfrm>
                  <a:off x="5818225" y="1197155"/>
                  <a:ext cx="2680795" cy="2623730"/>
                </a:xfrm>
                <a:prstGeom prst="blockArc">
                  <a:avLst>
                    <a:gd name="adj1" fmla="val 10800000"/>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7" name="Block Arc 156"/>
                <p:cNvSpPr/>
                <p:nvPr/>
              </p:nvSpPr>
              <p:spPr>
                <a:xfrm>
                  <a:off x="5818224" y="1197156"/>
                  <a:ext cx="2680795" cy="2623730"/>
                </a:xfrm>
                <a:prstGeom prst="blockArc">
                  <a:avLst>
                    <a:gd name="adj1" fmla="val 3228"/>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7" name="Group 146"/>
              <p:cNvGrpSpPr>
                <a:grpSpLocks noChangeAspect="1"/>
              </p:cNvGrpSpPr>
              <p:nvPr/>
            </p:nvGrpSpPr>
            <p:grpSpPr>
              <a:xfrm>
                <a:off x="3297779" y="4740868"/>
                <a:ext cx="1582960" cy="1549264"/>
                <a:chOff x="5818224" y="1197156"/>
                <a:chExt cx="2680796" cy="2623730"/>
              </a:xfrm>
            </p:grpSpPr>
            <p:sp>
              <p:nvSpPr>
                <p:cNvPr id="154" name="Block Arc 153"/>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5" name="Block Arc 154"/>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8" name="Group 147"/>
              <p:cNvGrpSpPr>
                <a:grpSpLocks noChangeAspect="1"/>
              </p:cNvGrpSpPr>
              <p:nvPr/>
            </p:nvGrpSpPr>
            <p:grpSpPr>
              <a:xfrm>
                <a:off x="6896429" y="4746233"/>
                <a:ext cx="1582957" cy="1549262"/>
                <a:chOff x="5818224" y="1197155"/>
                <a:chExt cx="2680796" cy="2623731"/>
              </a:xfrm>
            </p:grpSpPr>
            <p:sp>
              <p:nvSpPr>
                <p:cNvPr id="152" name="Block Arc 151"/>
                <p:cNvSpPr/>
                <p:nvPr/>
              </p:nvSpPr>
              <p:spPr>
                <a:xfrm>
                  <a:off x="5818225" y="1197155"/>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3" name="Block Arc 1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149" name="Group 148"/>
              <p:cNvGrpSpPr>
                <a:grpSpLocks noChangeAspect="1"/>
              </p:cNvGrpSpPr>
              <p:nvPr/>
            </p:nvGrpSpPr>
            <p:grpSpPr>
              <a:xfrm>
                <a:off x="5094174" y="2945822"/>
                <a:ext cx="1582958" cy="1549263"/>
                <a:chOff x="5818224" y="1197155"/>
                <a:chExt cx="2680796" cy="2623731"/>
              </a:xfrm>
            </p:grpSpPr>
            <p:sp>
              <p:nvSpPr>
                <p:cNvPr id="150" name="Block Arc 149"/>
                <p:cNvSpPr/>
                <p:nvPr/>
              </p:nvSpPr>
              <p:spPr>
                <a:xfrm>
                  <a:off x="5818225" y="1197155"/>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151" name="Block Arc 150"/>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cxnSp>
          <p:nvCxnSpPr>
            <p:cNvPr id="160" name="Straight Connector 159"/>
            <p:cNvCxnSpPr/>
            <p:nvPr/>
          </p:nvCxnSpPr>
          <p:spPr>
            <a:xfrm>
              <a:off x="3415034" y="2701272"/>
              <a:ext cx="590757" cy="60248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3415035" y="4294049"/>
              <a:ext cx="590756" cy="62365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4970568" y="4294049"/>
              <a:ext cx="613149" cy="62365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5022523" y="2701272"/>
              <a:ext cx="605702" cy="602486"/>
            </a:xfrm>
            <a:prstGeom prst="line">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4" name="Arc 163"/>
            <p:cNvSpPr/>
            <p:nvPr/>
          </p:nvSpPr>
          <p:spPr>
            <a:xfrm>
              <a:off x="1429512" y="2440803"/>
              <a:ext cx="4377864" cy="4626493"/>
            </a:xfrm>
            <a:prstGeom prst="arc">
              <a:avLst>
                <a:gd name="adj1" fmla="val 16141829"/>
                <a:gd name="adj2" fmla="val 0"/>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5" name="Arc 164"/>
            <p:cNvSpPr/>
            <p:nvPr/>
          </p:nvSpPr>
          <p:spPr>
            <a:xfrm rot="16200000">
              <a:off x="3220202" y="2486696"/>
              <a:ext cx="4493641" cy="4507292"/>
            </a:xfrm>
            <a:prstGeom prst="arc">
              <a:avLst>
                <a:gd name="adj1" fmla="val 16141829"/>
                <a:gd name="adj2" fmla="val 0"/>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6" name="Arc 165"/>
            <p:cNvSpPr/>
            <p:nvPr/>
          </p:nvSpPr>
          <p:spPr>
            <a:xfrm rot="2657188">
              <a:off x="4227944" y="2595602"/>
              <a:ext cx="2304000" cy="2304000"/>
            </a:xfrm>
            <a:prstGeom prst="arc">
              <a:avLst>
                <a:gd name="adj1" fmla="val 15984502"/>
                <a:gd name="adj2" fmla="val 693474"/>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7" name="Arc 166"/>
            <p:cNvSpPr/>
            <p:nvPr/>
          </p:nvSpPr>
          <p:spPr>
            <a:xfrm rot="13363868">
              <a:off x="2516661" y="2645170"/>
              <a:ext cx="2304000" cy="2304000"/>
            </a:xfrm>
            <a:prstGeom prst="arc">
              <a:avLst>
                <a:gd name="adj1" fmla="val 15984502"/>
                <a:gd name="adj2" fmla="val 491106"/>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8" name="Arc 167"/>
            <p:cNvSpPr>
              <a:spLocks noChangeAspect="1"/>
            </p:cNvSpPr>
            <p:nvPr/>
          </p:nvSpPr>
          <p:spPr>
            <a:xfrm rot="18902123">
              <a:off x="3325356" y="1799463"/>
              <a:ext cx="2304000" cy="2304000"/>
            </a:xfrm>
            <a:prstGeom prst="arc">
              <a:avLst>
                <a:gd name="adj1" fmla="val 15984502"/>
                <a:gd name="adj2" fmla="val 272796"/>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9" name="Arc 168"/>
            <p:cNvSpPr/>
            <p:nvPr/>
          </p:nvSpPr>
          <p:spPr>
            <a:xfrm rot="7765036">
              <a:off x="3285059" y="3560786"/>
              <a:ext cx="2304000" cy="2304000"/>
            </a:xfrm>
            <a:prstGeom prst="arc">
              <a:avLst>
                <a:gd name="adj1" fmla="val 16158682"/>
                <a:gd name="adj2" fmla="val 272796"/>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5" name="Arc 174"/>
            <p:cNvSpPr/>
            <p:nvPr/>
          </p:nvSpPr>
          <p:spPr>
            <a:xfrm rot="5400000">
              <a:off x="1306909" y="626232"/>
              <a:ext cx="4493641" cy="4507292"/>
            </a:xfrm>
            <a:prstGeom prst="arc">
              <a:avLst>
                <a:gd name="adj1" fmla="val 16141829"/>
                <a:gd name="adj2" fmla="val 0"/>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6" name="Arc 175"/>
            <p:cNvSpPr/>
            <p:nvPr/>
          </p:nvSpPr>
          <p:spPr>
            <a:xfrm rot="10800000">
              <a:off x="3170681" y="490449"/>
              <a:ext cx="4377864" cy="4626493"/>
            </a:xfrm>
            <a:prstGeom prst="arc">
              <a:avLst>
                <a:gd name="adj1" fmla="val 16063482"/>
                <a:gd name="adj2" fmla="val 21559512"/>
              </a:avLst>
            </a:prstGeom>
            <a:ln>
              <a:solidFill>
                <a:schemeClr val="bg1">
                  <a:lumMod val="50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0" name="Rectangle 49"/>
          <p:cNvSpPr/>
          <p:nvPr/>
        </p:nvSpPr>
        <p:spPr>
          <a:xfrm>
            <a:off x="5349447" y="3626652"/>
            <a:ext cx="1479664"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89.7%</a:t>
            </a:r>
          </a:p>
        </p:txBody>
      </p:sp>
      <p:sp>
        <p:nvSpPr>
          <p:cNvPr id="51" name="Rectangle 50"/>
          <p:cNvSpPr/>
          <p:nvPr/>
        </p:nvSpPr>
        <p:spPr>
          <a:xfrm>
            <a:off x="3965143" y="2052144"/>
            <a:ext cx="1219740"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a:ea typeface="MS PGothic" pitchFamily="34" charset="-128"/>
                <a:cs typeface="Arial" charset="0"/>
              </a:rPr>
              <a:t>26.9</a:t>
            </a:r>
            <a:r>
              <a:rPr kumimoji="0" lang="en-GB" sz="1600" b="0" i="0" u="none" strike="noStrike" kern="1200" cap="none" spc="0" normalizeH="0" baseline="0" noProof="0" dirty="0">
                <a:ln>
                  <a:noFill/>
                </a:ln>
                <a:solidFill>
                  <a:prstClr val="black"/>
                </a:solidFill>
                <a:effectLst/>
                <a:uLnTx/>
                <a:uFillTx/>
                <a:latin typeface="Calibri"/>
                <a:ea typeface="MS PGothic" pitchFamily="34" charset="-128"/>
                <a:cs typeface="Arial" charset="0"/>
              </a:rPr>
              <a:t>%</a:t>
            </a:r>
          </a:p>
        </p:txBody>
      </p:sp>
      <p:sp>
        <p:nvSpPr>
          <p:cNvPr id="52" name="Rectangle 51"/>
          <p:cNvSpPr/>
          <p:nvPr/>
        </p:nvSpPr>
        <p:spPr>
          <a:xfrm>
            <a:off x="7200286" y="2014628"/>
            <a:ext cx="1173557"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14.5</a:t>
            </a:r>
            <a:r>
              <a:rPr kumimoji="0" lang="en-GB"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
            </a:r>
          </a:p>
        </p:txBody>
      </p:sp>
      <p:sp>
        <p:nvSpPr>
          <p:cNvPr id="53" name="Rectangle 52"/>
          <p:cNvSpPr/>
          <p:nvPr/>
        </p:nvSpPr>
        <p:spPr>
          <a:xfrm>
            <a:off x="6986412" y="5288980"/>
            <a:ext cx="1479664"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27.9</a:t>
            </a:r>
            <a:r>
              <a:rPr kumimoji="0" lang="en-GB"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
            </a:r>
          </a:p>
        </p:txBody>
      </p:sp>
      <p:sp>
        <p:nvSpPr>
          <p:cNvPr id="54" name="Rectangle 53"/>
          <p:cNvSpPr/>
          <p:nvPr/>
        </p:nvSpPr>
        <p:spPr>
          <a:xfrm>
            <a:off x="3867322" y="5258137"/>
            <a:ext cx="1385415" cy="420564"/>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ts val="800"/>
              </a:spcAft>
              <a:buClrTx/>
              <a:buSzTx/>
              <a:buFontTx/>
              <a:buNone/>
              <a:tabLst/>
              <a:defRPr/>
            </a:pPr>
            <a:r>
              <a:rPr kumimoji="0" lang="en-GB" sz="2133"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20.6</a:t>
            </a:r>
            <a:r>
              <a:rPr kumimoji="0" lang="en-GB" sz="16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
            </a:r>
          </a:p>
        </p:txBody>
      </p:sp>
    </p:spTree>
    <p:extLst>
      <p:ext uri="{BB962C8B-B14F-4D97-AF65-F5344CB8AC3E}">
        <p14:creationId xmlns:p14="http://schemas.microsoft.com/office/powerpoint/2010/main" val="3163270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395"/>
            <a:ext cx="12192000" cy="68640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9"/>
          <p:cNvPicPr>
            <a:picLocks noChangeAspect="1"/>
          </p:cNvPicPr>
          <p:nvPr/>
        </p:nvPicPr>
        <p:blipFill>
          <a:blip r:embed="rId3">
            <a:extLst>
              <a:ext uri="{28A0092B-C50C-407E-A947-70E740481C1C}">
                <a14:useLocalDpi xmlns:a14="http://schemas.microsoft.com/office/drawing/2010/main" val="0"/>
              </a:ext>
            </a:extLst>
          </a:blip>
          <a:srcRect t="22488"/>
          <a:stretch>
            <a:fillRect/>
          </a:stretch>
        </p:blipFill>
        <p:spPr bwMode="auto">
          <a:xfrm>
            <a:off x="0" y="4732964"/>
            <a:ext cx="12192000" cy="212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 y="2495551"/>
            <a:ext cx="12195224" cy="3057524"/>
          </a:xfrm>
          <a:prstGeom prst="rect">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ectangle 9"/>
          <p:cNvSpPr/>
          <p:nvPr/>
        </p:nvSpPr>
        <p:spPr>
          <a:xfrm>
            <a:off x="0" y="1734696"/>
            <a:ext cx="10594848" cy="760857"/>
          </a:xfrm>
          <a:prstGeom prst="rect">
            <a:avLst/>
          </a:prstGeom>
          <a:solidFill>
            <a:schemeClr val="bg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4"/>
          <p:cNvSpPr txBox="1">
            <a:spLocks/>
          </p:cNvSpPr>
          <p:nvPr/>
        </p:nvSpPr>
        <p:spPr bwMode="auto">
          <a:xfrm>
            <a:off x="471134" y="1651187"/>
            <a:ext cx="7264988" cy="87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ctr" anchorCtr="0" compatLnSpc="1">
            <a:prstTxWarp prst="textNoShape">
              <a:avLst/>
            </a:prstTxWarp>
          </a:bodyPr>
          <a:lstStyle>
            <a:lvl1pPr algn="l" defTabSz="457200" rtl="0" eaLnBrk="1" fontAlgn="base" hangingPunct="1">
              <a:spcBef>
                <a:spcPct val="0"/>
              </a:spcBef>
              <a:spcAft>
                <a:spcPct val="0"/>
              </a:spcAft>
              <a:defRPr sz="2400" b="1" kern="1200">
                <a:solidFill>
                  <a:schemeClr val="tx2"/>
                </a:solidFill>
                <a:latin typeface="+mj-lt"/>
                <a:ea typeface="MS PGothic" pitchFamily="34" charset="-128"/>
                <a:cs typeface="+mj-cs"/>
              </a:defRPr>
            </a:lvl1pPr>
            <a:lvl2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2pPr>
            <a:lvl3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3pPr>
            <a:lvl4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4pPr>
            <a:lvl5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6pPr>
            <a:lvl7pPr marL="9144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7pPr>
            <a:lvl8pPr marL="13716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8pPr>
            <a:lvl9pPr marL="18288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a:ea typeface="MS PGothic" pitchFamily="34" charset="-128"/>
                <a:cs typeface="+mj-cs"/>
              </a:rPr>
              <a:t>Questions? </a:t>
            </a:r>
            <a:endParaRPr kumimoji="0" lang="en-US" altLang="en-US" sz="3200" b="1" i="0" u="none" strike="noStrike" kern="1200" cap="none" spc="0" normalizeH="0" baseline="0" noProof="0" dirty="0">
              <a:ln>
                <a:noFill/>
              </a:ln>
              <a:solidFill>
                <a:prstClr val="white"/>
              </a:solidFill>
              <a:effectLst/>
              <a:uLnTx/>
              <a:uFillTx/>
              <a:latin typeface="Calibri"/>
              <a:ea typeface="MS PGothic" pitchFamily="34" charset="-128"/>
              <a:cs typeface="+mj-cs"/>
            </a:endParaRPr>
          </a:p>
        </p:txBody>
      </p:sp>
      <p:sp>
        <p:nvSpPr>
          <p:cNvPr id="9" name="TextBox 8"/>
          <p:cNvSpPr txBox="1"/>
          <p:nvPr/>
        </p:nvSpPr>
        <p:spPr>
          <a:xfrm>
            <a:off x="497417" y="2664730"/>
            <a:ext cx="8646588" cy="3046988"/>
          </a:xfrm>
          <a:prstGeom prst="rect">
            <a:avLst/>
          </a:prstGeom>
          <a:noFill/>
        </p:spPr>
        <p:txBody>
          <a:bodyPr wrap="squar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Calibri"/>
                <a:ea typeface="MS PGothic" pitchFamily="34" charset="-128"/>
                <a:cs typeface="Arial" charset="0"/>
              </a:rPr>
              <a:t>Rebecca Posner</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Psychologist</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rposner@trl.co.uk</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+44 [0]1344 770 431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alibri"/>
                <a:ea typeface="MS PGothic" pitchFamily="34" charset="-128"/>
                <a:cs typeface="Arial" charset="0"/>
              </a:rPr>
              <a:t>TRL</a:t>
            </a: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 | Crowthorne House | Nine Mile Ride | Wokingham </a:t>
            </a:r>
          </a:p>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rPr>
              <a:t>Berkshire | RG40 3GA | United Kingdom</a:t>
            </a: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p:txBody>
      </p:sp>
    </p:spTree>
    <p:extLst>
      <p:ext uri="{BB962C8B-B14F-4D97-AF65-F5344CB8AC3E}">
        <p14:creationId xmlns:p14="http://schemas.microsoft.com/office/powerpoint/2010/main" val="759525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atthewmunson.co.uk/wp-content/uploads/2016/06/mental-heal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527" y="-164543"/>
            <a:ext cx="9296752" cy="667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048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GB" dirty="0"/>
          </a:p>
        </p:txBody>
      </p:sp>
      <p:sp>
        <p:nvSpPr>
          <p:cNvPr id="3" name="Title 2"/>
          <p:cNvSpPr>
            <a:spLocks noGrp="1"/>
          </p:cNvSpPr>
          <p:nvPr>
            <p:ph type="title"/>
          </p:nvPr>
        </p:nvSpPr>
        <p:spPr/>
        <p:txBody>
          <a:bodyPr/>
          <a:lstStyle/>
          <a:p>
            <a:r>
              <a:rPr lang="en-GB" b="1" dirty="0"/>
              <a:t>Mental health</a:t>
            </a:r>
          </a:p>
        </p:txBody>
      </p:sp>
      <p:sp>
        <p:nvSpPr>
          <p:cNvPr id="4" name="Rectangle 3"/>
          <p:cNvSpPr/>
          <p:nvPr/>
        </p:nvSpPr>
        <p:spPr>
          <a:xfrm>
            <a:off x="4169834" y="1549401"/>
            <a:ext cx="3852333" cy="47011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0666" b="1" i="0" u="none" strike="noStrike" kern="1200" cap="none" spc="0" normalizeH="0" baseline="0" noProof="0" dirty="0">
                <a:ln>
                  <a:noFill/>
                </a:ln>
                <a:solidFill>
                  <a:prstClr val="white"/>
                </a:solidFill>
                <a:effectLst/>
                <a:uLnTx/>
                <a:uFillTx/>
                <a:latin typeface="Calibri"/>
                <a:ea typeface="+mn-ea"/>
                <a:cs typeface="+mn-cs"/>
              </a:rPr>
              <a:t>1 in 6</a:t>
            </a:r>
          </a:p>
        </p:txBody>
      </p:sp>
      <p:sp>
        <p:nvSpPr>
          <p:cNvPr id="5" name="Rectangle 4"/>
          <p:cNvSpPr/>
          <p:nvPr/>
        </p:nvSpPr>
        <p:spPr>
          <a:xfrm>
            <a:off x="1" y="1549401"/>
            <a:ext cx="4178299" cy="4701115"/>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a:xfrm>
            <a:off x="8022168" y="1549401"/>
            <a:ext cx="4169833" cy="470111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413146" y="2062310"/>
            <a:ext cx="3477295" cy="3374642"/>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State of well-being in which every individual realises their own potential, can cope with the normal stresses of life, can work productively and fruitfully and is able to make a contribution to their community. </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endParaRPr>
          </a:p>
          <a:p>
            <a:pPr marL="0" marR="0" lvl="1" indent="0" algn="r"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(WHO, 2016)</a:t>
            </a:r>
          </a:p>
        </p:txBody>
      </p:sp>
      <p:sp>
        <p:nvSpPr>
          <p:cNvPr id="8" name="Rectangle 7"/>
          <p:cNvSpPr/>
          <p:nvPr/>
        </p:nvSpPr>
        <p:spPr>
          <a:xfrm>
            <a:off x="8199419" y="2032781"/>
            <a:ext cx="3789381" cy="3702873"/>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Being mentally healthy is not just the absence of mental health diagnosis,  but it is being able to learn, express and manage a range of emotions, form and maintain good relationships and can cope and manage change and uncertainty </a:t>
            </a:r>
          </a:p>
          <a:p>
            <a:pPr marL="0" marR="0" lvl="1" indent="0" algn="r" defTabSz="609585" rtl="0" eaLnBrk="1" fontAlgn="base" latinLnBrk="0" hangingPunct="1">
              <a:lnSpc>
                <a:spcPct val="100000"/>
              </a:lnSpc>
              <a:spcBef>
                <a:spcPct val="0"/>
              </a:spcBef>
              <a:spcAft>
                <a:spcPct val="0"/>
              </a:spcAft>
              <a:buClrTx/>
              <a:buSzTx/>
              <a:buFontTx/>
              <a:buNone/>
              <a:tabLst/>
              <a:defRPr/>
            </a:pPr>
            <a:endPar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endParaRPr>
          </a:p>
          <a:p>
            <a:pPr marL="0" marR="0" lvl="1" indent="0" algn="r" defTabSz="609585" rtl="0" eaLnBrk="1" fontAlgn="base" latinLnBrk="0" hangingPunct="1">
              <a:lnSpc>
                <a:spcPct val="100000"/>
              </a:lnSpc>
              <a:spcBef>
                <a:spcPct val="0"/>
              </a:spcBef>
              <a:spcAft>
                <a:spcPct val="0"/>
              </a:spcAft>
              <a:buClrTx/>
              <a:buSzTx/>
              <a:buFontTx/>
              <a:buNone/>
              <a:tabLst/>
              <a:defRPr/>
            </a:pPr>
            <a:r>
              <a:rPr kumimoji="0" lang="en-GB" sz="2133" b="0" i="0" u="none" strike="noStrike" kern="1200" cap="none" spc="0" normalizeH="0" baseline="0" noProof="0" dirty="0">
                <a:ln>
                  <a:noFill/>
                </a:ln>
                <a:solidFill>
                  <a:prstClr val="white"/>
                </a:solidFill>
                <a:effectLst/>
                <a:uLnTx/>
                <a:uFillTx/>
                <a:latin typeface="Calibri" pitchFamily="34" charset="0"/>
                <a:ea typeface="MS PGothic" pitchFamily="34" charset="-128"/>
                <a:cs typeface="Verdana"/>
              </a:rPr>
              <a:t>(Mental health foundation, 2017)</a:t>
            </a:r>
          </a:p>
        </p:txBody>
      </p:sp>
      <p:cxnSp>
        <p:nvCxnSpPr>
          <p:cNvPr id="10" name="Straight Connector 9"/>
          <p:cNvCxnSpPr/>
          <p:nvPr/>
        </p:nvCxnSpPr>
        <p:spPr>
          <a:xfrm>
            <a:off x="4169833" y="1549401"/>
            <a:ext cx="0" cy="4701115"/>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022167" y="1549400"/>
            <a:ext cx="0" cy="4701115"/>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592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5824355" y="949097"/>
            <a:ext cx="6367644" cy="535284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515B5E"/>
              </a:solidFill>
              <a:effectLst/>
              <a:uLnTx/>
              <a:uFillTx/>
              <a:latin typeface="Calibri"/>
              <a:ea typeface="+mn-ea"/>
              <a:cs typeface="+mn-cs"/>
            </a:endParaRPr>
          </a:p>
        </p:txBody>
      </p:sp>
      <p:sp>
        <p:nvSpPr>
          <p:cNvPr id="26" name="Rectangle 25"/>
          <p:cNvSpPr/>
          <p:nvPr/>
        </p:nvSpPr>
        <p:spPr>
          <a:xfrm>
            <a:off x="-37233" y="949097"/>
            <a:ext cx="5878884" cy="535284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515B5E"/>
              </a:solidFill>
              <a:effectLst/>
              <a:uLnTx/>
              <a:uFillTx/>
              <a:latin typeface="Calibri"/>
              <a:ea typeface="+mn-ea"/>
              <a:cs typeface="+mn-cs"/>
            </a:endParaRPr>
          </a:p>
        </p:txBody>
      </p:sp>
      <p:sp>
        <p:nvSpPr>
          <p:cNvPr id="57" name="TextBox 56"/>
          <p:cNvSpPr txBox="1"/>
          <p:nvPr/>
        </p:nvSpPr>
        <p:spPr>
          <a:xfrm>
            <a:off x="463637" y="3276709"/>
            <a:ext cx="4379760" cy="666977"/>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32% of men </a:t>
            </a:r>
            <a:r>
              <a:rPr kumimoji="0" lang="en-US"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attribute poor mental health to their job</a:t>
            </a:r>
          </a:p>
        </p:txBody>
      </p:sp>
      <p:sp>
        <p:nvSpPr>
          <p:cNvPr id="58" name="TextBox 57"/>
          <p:cNvSpPr txBox="1"/>
          <p:nvPr/>
        </p:nvSpPr>
        <p:spPr>
          <a:xfrm>
            <a:off x="406405" y="4804213"/>
            <a:ext cx="4436992" cy="1200521"/>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30%</a:t>
            </a:r>
            <a:r>
              <a:rPr kumimoji="0" lang="en-US"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 of work-related illnesses within transport and logistics </a:t>
            </a:r>
            <a:r>
              <a:rPr kumimoji="0" lang="en-US"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due to stress, depression and/or anxiety </a:t>
            </a:r>
            <a:endPar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S PGothic" pitchFamily="34" charset="-128"/>
              <a:cs typeface="Arial" charset="0"/>
            </a:endParaRPr>
          </a:p>
        </p:txBody>
      </p:sp>
      <p:sp>
        <p:nvSpPr>
          <p:cNvPr id="2" name="Title 1"/>
          <p:cNvSpPr>
            <a:spLocks noGrp="1"/>
          </p:cNvSpPr>
          <p:nvPr>
            <p:ph type="title"/>
          </p:nvPr>
        </p:nvSpPr>
        <p:spPr/>
        <p:txBody>
          <a:bodyPr/>
          <a:lstStyle/>
          <a:p>
            <a:r>
              <a:rPr lang="en-GB" dirty="0"/>
              <a:t>Mental health at work</a:t>
            </a:r>
          </a:p>
        </p:txBody>
      </p:sp>
      <p:grpSp>
        <p:nvGrpSpPr>
          <p:cNvPr id="80" name="Group 79"/>
          <p:cNvGrpSpPr/>
          <p:nvPr/>
        </p:nvGrpSpPr>
        <p:grpSpPr>
          <a:xfrm>
            <a:off x="803903" y="1220185"/>
            <a:ext cx="3330480" cy="460916"/>
            <a:chOff x="527823" y="1354891"/>
            <a:chExt cx="3601825" cy="512956"/>
          </a:xfrm>
        </p:grpSpPr>
        <p:grpSp>
          <p:nvGrpSpPr>
            <p:cNvPr id="81" name="Group 80"/>
            <p:cNvGrpSpPr/>
            <p:nvPr/>
          </p:nvGrpSpPr>
          <p:grpSpPr>
            <a:xfrm>
              <a:off x="895811" y="1354891"/>
              <a:ext cx="289932" cy="512956"/>
              <a:chOff x="3033133" y="1137424"/>
              <a:chExt cx="289932" cy="512956"/>
            </a:xfrm>
            <a:solidFill>
              <a:schemeClr val="bg2"/>
            </a:solidFill>
          </p:grpSpPr>
          <p:sp>
            <p:nvSpPr>
              <p:cNvPr id="109" name="Oval 10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0" name="Rounded Rectangle 10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2" name="Group 81"/>
            <p:cNvGrpSpPr/>
            <p:nvPr/>
          </p:nvGrpSpPr>
          <p:grpSpPr>
            <a:xfrm>
              <a:off x="1263799" y="1354891"/>
              <a:ext cx="289932" cy="512956"/>
              <a:chOff x="3033133" y="1137424"/>
              <a:chExt cx="289932" cy="512956"/>
            </a:xfrm>
            <a:solidFill>
              <a:schemeClr val="bg2"/>
            </a:solidFill>
          </p:grpSpPr>
          <p:sp>
            <p:nvSpPr>
              <p:cNvPr id="107" name="Oval 10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8" name="Rounded Rectangle 10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3" name="Group 82"/>
            <p:cNvGrpSpPr/>
            <p:nvPr/>
          </p:nvGrpSpPr>
          <p:grpSpPr>
            <a:xfrm>
              <a:off x="1631787" y="1354891"/>
              <a:ext cx="289932" cy="512956"/>
              <a:chOff x="3033133" y="1137424"/>
              <a:chExt cx="289932" cy="512956"/>
            </a:xfrm>
            <a:solidFill>
              <a:schemeClr val="tx2"/>
            </a:solidFill>
          </p:grpSpPr>
          <p:sp>
            <p:nvSpPr>
              <p:cNvPr id="105" name="Oval 104"/>
              <p:cNvSpPr/>
              <p:nvPr/>
            </p:nvSpPr>
            <p:spPr>
              <a:xfrm>
                <a:off x="3111190" y="1137424"/>
                <a:ext cx="144966" cy="167269"/>
              </a:xfrm>
              <a:prstGeom prst="ellipse">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ounded Rectangle 105"/>
              <p:cNvSpPr/>
              <p:nvPr/>
            </p:nvSpPr>
            <p:spPr>
              <a:xfrm>
                <a:off x="3033133" y="1304693"/>
                <a:ext cx="289932" cy="345687"/>
              </a:xfrm>
              <a:prstGeom prst="roundRect">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4" name="Group 83"/>
            <p:cNvGrpSpPr/>
            <p:nvPr/>
          </p:nvGrpSpPr>
          <p:grpSpPr>
            <a:xfrm>
              <a:off x="1999775" y="1354891"/>
              <a:ext cx="289932" cy="512956"/>
              <a:chOff x="3033133" y="1137424"/>
              <a:chExt cx="289932" cy="512956"/>
            </a:xfrm>
            <a:solidFill>
              <a:schemeClr val="tx2"/>
            </a:solidFill>
          </p:grpSpPr>
          <p:sp>
            <p:nvSpPr>
              <p:cNvPr id="103" name="Oval 102"/>
              <p:cNvSpPr/>
              <p:nvPr/>
            </p:nvSpPr>
            <p:spPr>
              <a:xfrm>
                <a:off x="3111190" y="1137424"/>
                <a:ext cx="144966" cy="167269"/>
              </a:xfrm>
              <a:prstGeom prst="ellipse">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4" name="Rounded Rectangle 103"/>
              <p:cNvSpPr/>
              <p:nvPr/>
            </p:nvSpPr>
            <p:spPr>
              <a:xfrm>
                <a:off x="3033133" y="1304693"/>
                <a:ext cx="289932" cy="345687"/>
              </a:xfrm>
              <a:prstGeom prst="roundRect">
                <a:avLst/>
              </a:prstGeom>
              <a:solidFill>
                <a:srgbClr val="FF641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5" name="Group 84"/>
            <p:cNvGrpSpPr/>
            <p:nvPr/>
          </p:nvGrpSpPr>
          <p:grpSpPr>
            <a:xfrm>
              <a:off x="2367763" y="1354891"/>
              <a:ext cx="289932" cy="512956"/>
              <a:chOff x="3033133" y="1137424"/>
              <a:chExt cx="289932" cy="512956"/>
            </a:xfrm>
            <a:solidFill>
              <a:schemeClr val="tx2"/>
            </a:solidFill>
          </p:grpSpPr>
          <p:sp>
            <p:nvSpPr>
              <p:cNvPr id="101" name="Oval 10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2" name="Rounded Rectangle 10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6" name="Group 85"/>
            <p:cNvGrpSpPr/>
            <p:nvPr/>
          </p:nvGrpSpPr>
          <p:grpSpPr>
            <a:xfrm>
              <a:off x="2735751" y="1354891"/>
              <a:ext cx="289932" cy="512956"/>
              <a:chOff x="3033133" y="1137424"/>
              <a:chExt cx="289932" cy="512956"/>
            </a:xfrm>
            <a:solidFill>
              <a:schemeClr val="tx2"/>
            </a:solidFill>
          </p:grpSpPr>
          <p:sp>
            <p:nvSpPr>
              <p:cNvPr id="99" name="Oval 9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ounded Rectangle 9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7" name="Group 86"/>
            <p:cNvGrpSpPr/>
            <p:nvPr/>
          </p:nvGrpSpPr>
          <p:grpSpPr>
            <a:xfrm>
              <a:off x="3103739" y="1354891"/>
              <a:ext cx="289932" cy="512956"/>
              <a:chOff x="3033133" y="1137424"/>
              <a:chExt cx="289932" cy="512956"/>
            </a:xfrm>
            <a:solidFill>
              <a:schemeClr val="tx2"/>
            </a:solidFill>
          </p:grpSpPr>
          <p:sp>
            <p:nvSpPr>
              <p:cNvPr id="97" name="Oval 9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8" name="Rounded Rectangle 9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8" name="Group 87"/>
            <p:cNvGrpSpPr/>
            <p:nvPr/>
          </p:nvGrpSpPr>
          <p:grpSpPr>
            <a:xfrm>
              <a:off x="3471727" y="1354891"/>
              <a:ext cx="289932" cy="512956"/>
              <a:chOff x="3033133" y="1137424"/>
              <a:chExt cx="289932" cy="512956"/>
            </a:xfrm>
            <a:solidFill>
              <a:schemeClr val="tx2"/>
            </a:solidFill>
          </p:grpSpPr>
          <p:sp>
            <p:nvSpPr>
              <p:cNvPr id="95" name="Oval 94"/>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6" name="Rounded Rectangle 95"/>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89" name="Group 88"/>
            <p:cNvGrpSpPr/>
            <p:nvPr/>
          </p:nvGrpSpPr>
          <p:grpSpPr>
            <a:xfrm>
              <a:off x="3839716" y="1354891"/>
              <a:ext cx="289932" cy="512956"/>
              <a:chOff x="3033133" y="1137424"/>
              <a:chExt cx="289932" cy="512956"/>
            </a:xfrm>
            <a:solidFill>
              <a:schemeClr val="tx2"/>
            </a:solidFill>
          </p:grpSpPr>
          <p:sp>
            <p:nvSpPr>
              <p:cNvPr id="93" name="Oval 92"/>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4" name="Rounded Rectangle 93"/>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90" name="Group 89"/>
            <p:cNvGrpSpPr/>
            <p:nvPr/>
          </p:nvGrpSpPr>
          <p:grpSpPr>
            <a:xfrm>
              <a:off x="527823" y="1354891"/>
              <a:ext cx="289932" cy="512956"/>
              <a:chOff x="3033133" y="1137424"/>
              <a:chExt cx="289932" cy="512956"/>
            </a:xfrm>
            <a:solidFill>
              <a:schemeClr val="bg2"/>
            </a:solidFill>
          </p:grpSpPr>
          <p:sp>
            <p:nvSpPr>
              <p:cNvPr id="91" name="Oval 9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92" name="Rounded Rectangle 9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142" name="Group 141"/>
          <p:cNvGrpSpPr/>
          <p:nvPr/>
        </p:nvGrpSpPr>
        <p:grpSpPr>
          <a:xfrm>
            <a:off x="860616" y="2703690"/>
            <a:ext cx="3330480" cy="460916"/>
            <a:chOff x="527823" y="1354891"/>
            <a:chExt cx="3601825" cy="512956"/>
          </a:xfrm>
        </p:grpSpPr>
        <p:grpSp>
          <p:nvGrpSpPr>
            <p:cNvPr id="143" name="Group 142"/>
            <p:cNvGrpSpPr/>
            <p:nvPr/>
          </p:nvGrpSpPr>
          <p:grpSpPr>
            <a:xfrm>
              <a:off x="895811" y="1354891"/>
              <a:ext cx="289932" cy="512956"/>
              <a:chOff x="3033133" y="1137424"/>
              <a:chExt cx="289932" cy="512956"/>
            </a:xfrm>
            <a:solidFill>
              <a:schemeClr val="bg2"/>
            </a:solidFill>
          </p:grpSpPr>
          <p:sp>
            <p:nvSpPr>
              <p:cNvPr id="171" name="Oval 17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2" name="Rounded Rectangle 17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4" name="Group 143"/>
            <p:cNvGrpSpPr/>
            <p:nvPr/>
          </p:nvGrpSpPr>
          <p:grpSpPr>
            <a:xfrm>
              <a:off x="1263799" y="1354891"/>
              <a:ext cx="289932" cy="512956"/>
              <a:chOff x="3033133" y="1137424"/>
              <a:chExt cx="289932" cy="512956"/>
            </a:xfrm>
            <a:solidFill>
              <a:schemeClr val="bg2"/>
            </a:solidFill>
          </p:grpSpPr>
          <p:sp>
            <p:nvSpPr>
              <p:cNvPr id="169" name="Oval 16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0" name="Rounded Rectangle 16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5" name="Group 144"/>
            <p:cNvGrpSpPr/>
            <p:nvPr/>
          </p:nvGrpSpPr>
          <p:grpSpPr>
            <a:xfrm>
              <a:off x="1631787" y="1354891"/>
              <a:ext cx="289932" cy="512956"/>
              <a:chOff x="3033133" y="1137424"/>
              <a:chExt cx="289932" cy="512956"/>
            </a:xfrm>
            <a:solidFill>
              <a:schemeClr val="tx2"/>
            </a:solidFill>
          </p:grpSpPr>
          <p:sp>
            <p:nvSpPr>
              <p:cNvPr id="167" name="Oval 16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8" name="Rounded Rectangle 16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6" name="Group 145"/>
            <p:cNvGrpSpPr/>
            <p:nvPr/>
          </p:nvGrpSpPr>
          <p:grpSpPr>
            <a:xfrm>
              <a:off x="1999775" y="1354891"/>
              <a:ext cx="289932" cy="512956"/>
              <a:chOff x="3033133" y="1137424"/>
              <a:chExt cx="289932" cy="512956"/>
            </a:xfrm>
            <a:solidFill>
              <a:schemeClr val="tx2"/>
            </a:solidFill>
          </p:grpSpPr>
          <p:sp>
            <p:nvSpPr>
              <p:cNvPr id="165" name="Oval 164"/>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6" name="Rounded Rectangle 165"/>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7" name="Group 146"/>
            <p:cNvGrpSpPr/>
            <p:nvPr/>
          </p:nvGrpSpPr>
          <p:grpSpPr>
            <a:xfrm>
              <a:off x="2367763" y="1354891"/>
              <a:ext cx="289932" cy="512956"/>
              <a:chOff x="3033133" y="1137424"/>
              <a:chExt cx="289932" cy="512956"/>
            </a:xfrm>
            <a:solidFill>
              <a:schemeClr val="tx2"/>
            </a:solidFill>
          </p:grpSpPr>
          <p:sp>
            <p:nvSpPr>
              <p:cNvPr id="163" name="Oval 162"/>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4" name="Rounded Rectangle 163"/>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8" name="Group 147"/>
            <p:cNvGrpSpPr/>
            <p:nvPr/>
          </p:nvGrpSpPr>
          <p:grpSpPr>
            <a:xfrm>
              <a:off x="2735751" y="1354891"/>
              <a:ext cx="289932" cy="512956"/>
              <a:chOff x="3033133" y="1137424"/>
              <a:chExt cx="289932" cy="512956"/>
            </a:xfrm>
            <a:solidFill>
              <a:schemeClr val="tx2"/>
            </a:solidFill>
          </p:grpSpPr>
          <p:sp>
            <p:nvSpPr>
              <p:cNvPr id="161" name="Oval 160"/>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2" name="Rounded Rectangle 161"/>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49" name="Group 148"/>
            <p:cNvGrpSpPr/>
            <p:nvPr/>
          </p:nvGrpSpPr>
          <p:grpSpPr>
            <a:xfrm>
              <a:off x="3103739" y="1354891"/>
              <a:ext cx="289932" cy="512956"/>
              <a:chOff x="3033133" y="1137424"/>
              <a:chExt cx="289932" cy="512956"/>
            </a:xfrm>
            <a:solidFill>
              <a:schemeClr val="tx2"/>
            </a:solidFill>
          </p:grpSpPr>
          <p:sp>
            <p:nvSpPr>
              <p:cNvPr id="159" name="Oval 158"/>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0" name="Rounded Rectangle 159"/>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0" name="Group 149"/>
            <p:cNvGrpSpPr/>
            <p:nvPr/>
          </p:nvGrpSpPr>
          <p:grpSpPr>
            <a:xfrm>
              <a:off x="3471727" y="1354891"/>
              <a:ext cx="289932" cy="512956"/>
              <a:chOff x="3033133" y="1137424"/>
              <a:chExt cx="289932" cy="512956"/>
            </a:xfrm>
            <a:solidFill>
              <a:schemeClr val="tx2"/>
            </a:solidFill>
          </p:grpSpPr>
          <p:sp>
            <p:nvSpPr>
              <p:cNvPr id="157" name="Oval 156"/>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8" name="Rounded Rectangle 157"/>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1" name="Group 150"/>
            <p:cNvGrpSpPr/>
            <p:nvPr/>
          </p:nvGrpSpPr>
          <p:grpSpPr>
            <a:xfrm>
              <a:off x="3839716" y="1354891"/>
              <a:ext cx="289932" cy="512956"/>
              <a:chOff x="3033133" y="1137424"/>
              <a:chExt cx="289932" cy="512956"/>
            </a:xfrm>
            <a:solidFill>
              <a:schemeClr val="tx2"/>
            </a:solidFill>
          </p:grpSpPr>
          <p:sp>
            <p:nvSpPr>
              <p:cNvPr id="155" name="Oval 154"/>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6" name="Rounded Rectangle 155"/>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52" name="Group 151"/>
            <p:cNvGrpSpPr/>
            <p:nvPr/>
          </p:nvGrpSpPr>
          <p:grpSpPr>
            <a:xfrm>
              <a:off x="527823" y="1354891"/>
              <a:ext cx="289932" cy="512956"/>
              <a:chOff x="3033133" y="1137424"/>
              <a:chExt cx="289932" cy="512956"/>
            </a:xfrm>
            <a:solidFill>
              <a:schemeClr val="bg2"/>
            </a:solidFill>
          </p:grpSpPr>
          <p:sp>
            <p:nvSpPr>
              <p:cNvPr id="153" name="Oval 152"/>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4" name="Rounded Rectangle 153"/>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6" name="TextBox 5"/>
          <p:cNvSpPr txBox="1"/>
          <p:nvPr/>
        </p:nvSpPr>
        <p:spPr>
          <a:xfrm>
            <a:off x="324439" y="1883371"/>
            <a:ext cx="4518959" cy="666977"/>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48% of people experienced a mental health </a:t>
            </a: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problem in their current job</a:t>
            </a:r>
          </a:p>
        </p:txBody>
      </p:sp>
      <p:grpSp>
        <p:nvGrpSpPr>
          <p:cNvPr id="173" name="Group 172"/>
          <p:cNvGrpSpPr/>
          <p:nvPr/>
        </p:nvGrpSpPr>
        <p:grpSpPr>
          <a:xfrm>
            <a:off x="949736" y="4207658"/>
            <a:ext cx="3330480" cy="460916"/>
            <a:chOff x="527823" y="1354891"/>
            <a:chExt cx="3601825" cy="512956"/>
          </a:xfrm>
        </p:grpSpPr>
        <p:grpSp>
          <p:nvGrpSpPr>
            <p:cNvPr id="174" name="Group 173"/>
            <p:cNvGrpSpPr/>
            <p:nvPr/>
          </p:nvGrpSpPr>
          <p:grpSpPr>
            <a:xfrm>
              <a:off x="895811" y="1354891"/>
              <a:ext cx="289932" cy="512956"/>
              <a:chOff x="3033133" y="1137424"/>
              <a:chExt cx="289932" cy="512956"/>
            </a:xfrm>
            <a:solidFill>
              <a:schemeClr val="bg2"/>
            </a:solidFill>
          </p:grpSpPr>
          <p:sp>
            <p:nvSpPr>
              <p:cNvPr id="202" name="Oval 201"/>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3" name="Rounded Rectangle 202"/>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5" name="Group 174"/>
            <p:cNvGrpSpPr/>
            <p:nvPr/>
          </p:nvGrpSpPr>
          <p:grpSpPr>
            <a:xfrm>
              <a:off x="1263799" y="1354891"/>
              <a:ext cx="289932" cy="512956"/>
              <a:chOff x="3033133" y="1137424"/>
              <a:chExt cx="289932" cy="512956"/>
            </a:xfrm>
            <a:solidFill>
              <a:schemeClr val="bg2"/>
            </a:solidFill>
          </p:grpSpPr>
          <p:sp>
            <p:nvSpPr>
              <p:cNvPr id="200" name="Oval 199"/>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ounded Rectangle 200"/>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6" name="Group 175"/>
            <p:cNvGrpSpPr/>
            <p:nvPr/>
          </p:nvGrpSpPr>
          <p:grpSpPr>
            <a:xfrm>
              <a:off x="1631787" y="1354891"/>
              <a:ext cx="289932" cy="512956"/>
              <a:chOff x="3033133" y="1137424"/>
              <a:chExt cx="289932" cy="512956"/>
            </a:xfrm>
            <a:solidFill>
              <a:schemeClr val="tx2"/>
            </a:solidFill>
          </p:grpSpPr>
          <p:sp>
            <p:nvSpPr>
              <p:cNvPr id="198" name="Oval 197"/>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9" name="Rounded Rectangle 198"/>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7" name="Group 176"/>
            <p:cNvGrpSpPr/>
            <p:nvPr/>
          </p:nvGrpSpPr>
          <p:grpSpPr>
            <a:xfrm>
              <a:off x="1999775" y="1354891"/>
              <a:ext cx="289932" cy="512956"/>
              <a:chOff x="3033133" y="1137424"/>
              <a:chExt cx="289932" cy="512956"/>
            </a:xfrm>
            <a:solidFill>
              <a:schemeClr val="tx2"/>
            </a:solidFill>
          </p:grpSpPr>
          <p:sp>
            <p:nvSpPr>
              <p:cNvPr id="196" name="Oval 195"/>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7" name="Rounded Rectangle 196"/>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8" name="Group 177"/>
            <p:cNvGrpSpPr/>
            <p:nvPr/>
          </p:nvGrpSpPr>
          <p:grpSpPr>
            <a:xfrm>
              <a:off x="2367763" y="1354891"/>
              <a:ext cx="289932" cy="512956"/>
              <a:chOff x="3033133" y="1137424"/>
              <a:chExt cx="289932" cy="512956"/>
            </a:xfrm>
            <a:solidFill>
              <a:schemeClr val="tx2"/>
            </a:solidFill>
          </p:grpSpPr>
          <p:sp>
            <p:nvSpPr>
              <p:cNvPr id="194" name="Oval 193"/>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5" name="Rounded Rectangle 194"/>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9" name="Group 178"/>
            <p:cNvGrpSpPr/>
            <p:nvPr/>
          </p:nvGrpSpPr>
          <p:grpSpPr>
            <a:xfrm>
              <a:off x="2735751" y="1354891"/>
              <a:ext cx="289932" cy="512956"/>
              <a:chOff x="3033133" y="1137424"/>
              <a:chExt cx="289932" cy="512956"/>
            </a:xfrm>
            <a:solidFill>
              <a:schemeClr val="tx2"/>
            </a:solidFill>
          </p:grpSpPr>
          <p:sp>
            <p:nvSpPr>
              <p:cNvPr id="192" name="Oval 191"/>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3" name="Rounded Rectangle 192"/>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0" name="Group 179"/>
            <p:cNvGrpSpPr/>
            <p:nvPr/>
          </p:nvGrpSpPr>
          <p:grpSpPr>
            <a:xfrm>
              <a:off x="3103739" y="1354891"/>
              <a:ext cx="289932" cy="512956"/>
              <a:chOff x="3033133" y="1137424"/>
              <a:chExt cx="289932" cy="512956"/>
            </a:xfrm>
            <a:solidFill>
              <a:schemeClr val="tx2"/>
            </a:solidFill>
          </p:grpSpPr>
          <p:sp>
            <p:nvSpPr>
              <p:cNvPr id="190" name="Oval 189"/>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1" name="Rounded Rectangle 190"/>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1" name="Group 180"/>
            <p:cNvGrpSpPr/>
            <p:nvPr/>
          </p:nvGrpSpPr>
          <p:grpSpPr>
            <a:xfrm>
              <a:off x="3471727" y="1354891"/>
              <a:ext cx="289932" cy="512956"/>
              <a:chOff x="3033133" y="1137424"/>
              <a:chExt cx="289932" cy="512956"/>
            </a:xfrm>
            <a:solidFill>
              <a:schemeClr val="tx2"/>
            </a:solidFill>
          </p:grpSpPr>
          <p:sp>
            <p:nvSpPr>
              <p:cNvPr id="188" name="Oval 187"/>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9" name="Rounded Rectangle 188"/>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2" name="Group 181"/>
            <p:cNvGrpSpPr/>
            <p:nvPr/>
          </p:nvGrpSpPr>
          <p:grpSpPr>
            <a:xfrm>
              <a:off x="3839716" y="1354891"/>
              <a:ext cx="289932" cy="512956"/>
              <a:chOff x="3033133" y="1137424"/>
              <a:chExt cx="289932" cy="512956"/>
            </a:xfrm>
            <a:solidFill>
              <a:schemeClr val="tx2"/>
            </a:solidFill>
          </p:grpSpPr>
          <p:sp>
            <p:nvSpPr>
              <p:cNvPr id="186" name="Oval 185"/>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7" name="Rounded Rectangle 186"/>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3" name="Group 182"/>
            <p:cNvGrpSpPr/>
            <p:nvPr/>
          </p:nvGrpSpPr>
          <p:grpSpPr>
            <a:xfrm>
              <a:off x="527823" y="1354891"/>
              <a:ext cx="289932" cy="512956"/>
              <a:chOff x="3033133" y="1137424"/>
              <a:chExt cx="289932" cy="512956"/>
            </a:xfrm>
            <a:solidFill>
              <a:schemeClr val="bg2"/>
            </a:solidFill>
          </p:grpSpPr>
          <p:sp>
            <p:nvSpPr>
              <p:cNvPr id="184" name="Oval 183"/>
              <p:cNvSpPr/>
              <p:nvPr/>
            </p:nvSpPr>
            <p:spPr>
              <a:xfrm>
                <a:off x="3111190" y="1137424"/>
                <a:ext cx="144966" cy="167269"/>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5" name="Rounded Rectangle 184"/>
              <p:cNvSpPr/>
              <p:nvPr/>
            </p:nvSpPr>
            <p:spPr>
              <a:xfrm>
                <a:off x="3033133" y="1304693"/>
                <a:ext cx="289932" cy="345687"/>
              </a:xfrm>
              <a:prstGeom prst="round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7" name="Rectangle 6"/>
          <p:cNvSpPr/>
          <p:nvPr/>
        </p:nvSpPr>
        <p:spPr>
          <a:xfrm>
            <a:off x="5960176" y="1776921"/>
            <a:ext cx="6096000" cy="830997"/>
          </a:xfrm>
          <a:prstGeom prst="rect">
            <a:avLst/>
          </a:prstGeom>
        </p:spPr>
        <p:txBody>
          <a:bodyPr>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Stress and mental health problems account for </a:t>
            </a: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70 million days </a:t>
            </a: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of work absence every year</a:t>
            </a:r>
          </a:p>
        </p:txBody>
      </p:sp>
      <p:sp>
        <p:nvSpPr>
          <p:cNvPr id="204" name="Rectangle 203"/>
          <p:cNvSpPr/>
          <p:nvPr/>
        </p:nvSpPr>
        <p:spPr>
          <a:xfrm>
            <a:off x="6201286" y="3164606"/>
            <a:ext cx="5854889" cy="830997"/>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Presentism costs UK business up to </a:t>
            </a: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£15.1 billion </a:t>
            </a:r>
            <a:r>
              <a:rPr kumimoji="0" lang="en-GB" sz="2400"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Arial" charset="0"/>
              </a:rPr>
              <a:t>p.a</a:t>
            </a: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205" name="Rectangle 204"/>
          <p:cNvSpPr/>
          <p:nvPr/>
        </p:nvSpPr>
        <p:spPr>
          <a:xfrm>
            <a:off x="6201285" y="4476689"/>
            <a:ext cx="5854891" cy="830997"/>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Staff turnover </a:t>
            </a: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due to mental health problems costs </a:t>
            </a:r>
            <a:r>
              <a:rPr kumimoji="0" lang="en-GB" sz="2400" b="1"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£2.4 billion </a:t>
            </a:r>
            <a:r>
              <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each year</a:t>
            </a:r>
          </a:p>
        </p:txBody>
      </p:sp>
    </p:spTree>
    <p:extLst>
      <p:ext uri="{BB962C8B-B14F-4D97-AF65-F5344CB8AC3E}">
        <p14:creationId xmlns:p14="http://schemas.microsoft.com/office/powerpoint/2010/main" val="2806580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209" y="1"/>
            <a:ext cx="5402751" cy="29482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endParaRPr lang="en-GB" dirty="0"/>
          </a:p>
        </p:txBody>
      </p:sp>
      <p:sp>
        <p:nvSpPr>
          <p:cNvPr id="8" name="Freeform 36"/>
          <p:cNvSpPr>
            <a:spLocks noEditPoints="1"/>
          </p:cNvSpPr>
          <p:nvPr/>
        </p:nvSpPr>
        <p:spPr bwMode="auto">
          <a:xfrm>
            <a:off x="3242208" y="-280523"/>
            <a:ext cx="4952325" cy="7138523"/>
          </a:xfrm>
          <a:custGeom>
            <a:avLst/>
            <a:gdLst>
              <a:gd name="T0" fmla="*/ 913 w 1589"/>
              <a:gd name="T1" fmla="*/ 29 h 2169"/>
              <a:gd name="T2" fmla="*/ 126 w 1589"/>
              <a:gd name="T3" fmla="*/ 393 h 2169"/>
              <a:gd name="T4" fmla="*/ 89 w 1589"/>
              <a:gd name="T5" fmla="*/ 690 h 2169"/>
              <a:gd name="T6" fmla="*/ 103 w 1589"/>
              <a:gd name="T7" fmla="*/ 930 h 2169"/>
              <a:gd name="T8" fmla="*/ 20 w 1589"/>
              <a:gd name="T9" fmla="*/ 1132 h 2169"/>
              <a:gd name="T10" fmla="*/ 99 w 1589"/>
              <a:gd name="T11" fmla="*/ 1174 h 2169"/>
              <a:gd name="T12" fmla="*/ 69 w 1589"/>
              <a:gd name="T13" fmla="*/ 1255 h 2169"/>
              <a:gd name="T14" fmla="*/ 107 w 1589"/>
              <a:gd name="T15" fmla="*/ 1335 h 2169"/>
              <a:gd name="T16" fmla="*/ 90 w 1589"/>
              <a:gd name="T17" fmla="*/ 1427 h 2169"/>
              <a:gd name="T18" fmla="*/ 153 w 1589"/>
              <a:gd name="T19" fmla="*/ 1482 h 2169"/>
              <a:gd name="T20" fmla="*/ 229 w 1589"/>
              <a:gd name="T21" fmla="*/ 1642 h 2169"/>
              <a:gd name="T22" fmla="*/ 583 w 1589"/>
              <a:gd name="T23" fmla="*/ 1567 h 2169"/>
              <a:gd name="T24" fmla="*/ 675 w 1589"/>
              <a:gd name="T25" fmla="*/ 1816 h 2169"/>
              <a:gd name="T26" fmla="*/ 630 w 1589"/>
              <a:gd name="T27" fmla="*/ 2057 h 2169"/>
              <a:gd name="T28" fmla="*/ 696 w 1589"/>
              <a:gd name="T29" fmla="*/ 2163 h 2169"/>
              <a:gd name="T30" fmla="*/ 1299 w 1589"/>
              <a:gd name="T31" fmla="*/ 1653 h 2169"/>
              <a:gd name="T32" fmla="*/ 1589 w 1589"/>
              <a:gd name="T33" fmla="*/ 633 h 2169"/>
              <a:gd name="T34" fmla="*/ 1216 w 1589"/>
              <a:gd name="T35" fmla="*/ 1223 h 2169"/>
              <a:gd name="T36" fmla="*/ 1103 w 1589"/>
              <a:gd name="T37" fmla="*/ 1202 h 2169"/>
              <a:gd name="T38" fmla="*/ 1051 w 1589"/>
              <a:gd name="T39" fmla="*/ 1111 h 2169"/>
              <a:gd name="T40" fmla="*/ 975 w 1589"/>
              <a:gd name="T41" fmla="*/ 1004 h 2169"/>
              <a:gd name="T42" fmla="*/ 818 w 1589"/>
              <a:gd name="T43" fmla="*/ 995 h 2169"/>
              <a:gd name="T44" fmla="*/ 630 w 1589"/>
              <a:gd name="T45" fmla="*/ 887 h 2169"/>
              <a:gd name="T46" fmla="*/ 551 w 1589"/>
              <a:gd name="T47" fmla="*/ 808 h 2169"/>
              <a:gd name="T48" fmla="*/ 442 w 1589"/>
              <a:gd name="T49" fmla="*/ 755 h 2169"/>
              <a:gd name="T50" fmla="*/ 341 w 1589"/>
              <a:gd name="T51" fmla="*/ 708 h 2169"/>
              <a:gd name="T52" fmla="*/ 171 w 1589"/>
              <a:gd name="T53" fmla="*/ 590 h 2169"/>
              <a:gd name="T54" fmla="*/ 198 w 1589"/>
              <a:gd name="T55" fmla="*/ 482 h 2169"/>
              <a:gd name="T56" fmla="*/ 244 w 1589"/>
              <a:gd name="T57" fmla="*/ 409 h 2169"/>
              <a:gd name="T58" fmla="*/ 370 w 1589"/>
              <a:gd name="T59" fmla="*/ 283 h 2169"/>
              <a:gd name="T60" fmla="*/ 457 w 1589"/>
              <a:gd name="T61" fmla="*/ 211 h 2169"/>
              <a:gd name="T62" fmla="*/ 592 w 1589"/>
              <a:gd name="T63" fmla="*/ 147 h 2169"/>
              <a:gd name="T64" fmla="*/ 782 w 1589"/>
              <a:gd name="T65" fmla="*/ 96 h 2169"/>
              <a:gd name="T66" fmla="*/ 936 w 1589"/>
              <a:gd name="T67" fmla="*/ 87 h 2169"/>
              <a:gd name="T68" fmla="*/ 1105 w 1589"/>
              <a:gd name="T69" fmla="*/ 108 h 2169"/>
              <a:gd name="T70" fmla="*/ 1373 w 1589"/>
              <a:gd name="T71" fmla="*/ 309 h 2169"/>
              <a:gd name="T72" fmla="*/ 1523 w 1589"/>
              <a:gd name="T73" fmla="*/ 620 h 2169"/>
              <a:gd name="T74" fmla="*/ 1529 w 1589"/>
              <a:gd name="T75" fmla="*/ 754 h 2169"/>
              <a:gd name="T76" fmla="*/ 1439 w 1589"/>
              <a:gd name="T77" fmla="*/ 910 h 2169"/>
              <a:gd name="T78" fmla="*/ 1297 w 1589"/>
              <a:gd name="T79" fmla="*/ 1105 h 2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9" h="2169">
                <a:moveTo>
                  <a:pt x="1589" y="633"/>
                </a:moveTo>
                <a:cubicBezTo>
                  <a:pt x="1589" y="257"/>
                  <a:pt x="1275" y="0"/>
                  <a:pt x="913" y="29"/>
                </a:cubicBezTo>
                <a:cubicBezTo>
                  <a:pt x="552" y="57"/>
                  <a:pt x="378" y="162"/>
                  <a:pt x="302" y="210"/>
                </a:cubicBezTo>
                <a:cubicBezTo>
                  <a:pt x="226" y="257"/>
                  <a:pt x="152" y="341"/>
                  <a:pt x="126" y="393"/>
                </a:cubicBezTo>
                <a:cubicBezTo>
                  <a:pt x="99" y="445"/>
                  <a:pt x="83" y="542"/>
                  <a:pt x="80" y="587"/>
                </a:cubicBezTo>
                <a:cubicBezTo>
                  <a:pt x="77" y="632"/>
                  <a:pt x="82" y="660"/>
                  <a:pt x="89" y="690"/>
                </a:cubicBezTo>
                <a:cubicBezTo>
                  <a:pt x="96" y="720"/>
                  <a:pt x="126" y="769"/>
                  <a:pt x="135" y="806"/>
                </a:cubicBezTo>
                <a:cubicBezTo>
                  <a:pt x="143" y="842"/>
                  <a:pt x="120" y="904"/>
                  <a:pt x="103" y="930"/>
                </a:cubicBezTo>
                <a:cubicBezTo>
                  <a:pt x="87" y="955"/>
                  <a:pt x="29" y="1039"/>
                  <a:pt x="15" y="1060"/>
                </a:cubicBezTo>
                <a:cubicBezTo>
                  <a:pt x="0" y="1081"/>
                  <a:pt x="10" y="1109"/>
                  <a:pt x="20" y="1132"/>
                </a:cubicBezTo>
                <a:cubicBezTo>
                  <a:pt x="30" y="1156"/>
                  <a:pt x="67" y="1165"/>
                  <a:pt x="75" y="1168"/>
                </a:cubicBezTo>
                <a:cubicBezTo>
                  <a:pt x="83" y="1171"/>
                  <a:pt x="96" y="1171"/>
                  <a:pt x="99" y="1174"/>
                </a:cubicBezTo>
                <a:cubicBezTo>
                  <a:pt x="101" y="1177"/>
                  <a:pt x="97" y="1202"/>
                  <a:pt x="92" y="1217"/>
                </a:cubicBezTo>
                <a:cubicBezTo>
                  <a:pt x="88" y="1231"/>
                  <a:pt x="74" y="1247"/>
                  <a:pt x="69" y="1255"/>
                </a:cubicBezTo>
                <a:cubicBezTo>
                  <a:pt x="64" y="1264"/>
                  <a:pt x="72" y="1292"/>
                  <a:pt x="80" y="1309"/>
                </a:cubicBezTo>
                <a:cubicBezTo>
                  <a:pt x="87" y="1326"/>
                  <a:pt x="107" y="1335"/>
                  <a:pt x="107" y="1335"/>
                </a:cubicBezTo>
                <a:cubicBezTo>
                  <a:pt x="107" y="1335"/>
                  <a:pt x="79" y="1358"/>
                  <a:pt x="80" y="1384"/>
                </a:cubicBezTo>
                <a:cubicBezTo>
                  <a:pt x="80" y="1410"/>
                  <a:pt x="84" y="1423"/>
                  <a:pt x="90" y="1427"/>
                </a:cubicBezTo>
                <a:cubicBezTo>
                  <a:pt x="95" y="1431"/>
                  <a:pt x="127" y="1439"/>
                  <a:pt x="135" y="1451"/>
                </a:cubicBezTo>
                <a:cubicBezTo>
                  <a:pt x="143" y="1462"/>
                  <a:pt x="151" y="1473"/>
                  <a:pt x="153" y="1482"/>
                </a:cubicBezTo>
                <a:cubicBezTo>
                  <a:pt x="154" y="1488"/>
                  <a:pt x="150" y="1502"/>
                  <a:pt x="149" y="1511"/>
                </a:cubicBezTo>
                <a:cubicBezTo>
                  <a:pt x="145" y="1553"/>
                  <a:pt x="162" y="1638"/>
                  <a:pt x="229" y="1642"/>
                </a:cubicBezTo>
                <a:cubicBezTo>
                  <a:pt x="282" y="1645"/>
                  <a:pt x="365" y="1614"/>
                  <a:pt x="396" y="1607"/>
                </a:cubicBezTo>
                <a:cubicBezTo>
                  <a:pt x="426" y="1601"/>
                  <a:pt x="559" y="1551"/>
                  <a:pt x="583" y="1567"/>
                </a:cubicBezTo>
                <a:cubicBezTo>
                  <a:pt x="608" y="1584"/>
                  <a:pt x="612" y="1609"/>
                  <a:pt x="619" y="1632"/>
                </a:cubicBezTo>
                <a:cubicBezTo>
                  <a:pt x="627" y="1656"/>
                  <a:pt x="665" y="1773"/>
                  <a:pt x="675" y="1816"/>
                </a:cubicBezTo>
                <a:cubicBezTo>
                  <a:pt x="685" y="1858"/>
                  <a:pt x="708" y="1934"/>
                  <a:pt x="714" y="1957"/>
                </a:cubicBezTo>
                <a:cubicBezTo>
                  <a:pt x="675" y="1967"/>
                  <a:pt x="635" y="2046"/>
                  <a:pt x="630" y="2057"/>
                </a:cubicBezTo>
                <a:cubicBezTo>
                  <a:pt x="609" y="2163"/>
                  <a:pt x="609" y="2163"/>
                  <a:pt x="609" y="2163"/>
                </a:cubicBezTo>
                <a:cubicBezTo>
                  <a:pt x="609" y="2163"/>
                  <a:pt x="697" y="2169"/>
                  <a:pt x="696" y="2163"/>
                </a:cubicBezTo>
                <a:cubicBezTo>
                  <a:pt x="695" y="2158"/>
                  <a:pt x="1263" y="1721"/>
                  <a:pt x="1263" y="1721"/>
                </a:cubicBezTo>
                <a:cubicBezTo>
                  <a:pt x="1299" y="1653"/>
                  <a:pt x="1299" y="1653"/>
                  <a:pt x="1299" y="1653"/>
                </a:cubicBezTo>
                <a:cubicBezTo>
                  <a:pt x="1219" y="1406"/>
                  <a:pt x="1279" y="1307"/>
                  <a:pt x="1355" y="1193"/>
                </a:cubicBezTo>
                <a:cubicBezTo>
                  <a:pt x="1426" y="1087"/>
                  <a:pt x="1589" y="1008"/>
                  <a:pt x="1589" y="633"/>
                </a:cubicBezTo>
                <a:close/>
                <a:moveTo>
                  <a:pt x="1297" y="1119"/>
                </a:moveTo>
                <a:cubicBezTo>
                  <a:pt x="1297" y="1169"/>
                  <a:pt x="1263" y="1211"/>
                  <a:pt x="1216" y="1223"/>
                </a:cubicBezTo>
                <a:cubicBezTo>
                  <a:pt x="1208" y="1245"/>
                  <a:pt x="1187" y="1261"/>
                  <a:pt x="1162" y="1261"/>
                </a:cubicBezTo>
                <a:cubicBezTo>
                  <a:pt x="1129" y="1261"/>
                  <a:pt x="1103" y="1234"/>
                  <a:pt x="1103" y="1202"/>
                </a:cubicBezTo>
                <a:cubicBezTo>
                  <a:pt x="1103" y="1197"/>
                  <a:pt x="1104" y="1191"/>
                  <a:pt x="1106" y="1186"/>
                </a:cubicBezTo>
                <a:cubicBezTo>
                  <a:pt x="1074" y="1176"/>
                  <a:pt x="1051" y="1146"/>
                  <a:pt x="1051" y="1111"/>
                </a:cubicBezTo>
                <a:cubicBezTo>
                  <a:pt x="1051" y="1107"/>
                  <a:pt x="1052" y="1103"/>
                  <a:pt x="1052" y="1099"/>
                </a:cubicBezTo>
                <a:cubicBezTo>
                  <a:pt x="1010" y="1087"/>
                  <a:pt x="978" y="1050"/>
                  <a:pt x="975" y="1004"/>
                </a:cubicBezTo>
                <a:cubicBezTo>
                  <a:pt x="946" y="1001"/>
                  <a:pt x="920" y="993"/>
                  <a:pt x="895" y="981"/>
                </a:cubicBezTo>
                <a:cubicBezTo>
                  <a:pt x="871" y="990"/>
                  <a:pt x="845" y="995"/>
                  <a:pt x="818" y="995"/>
                </a:cubicBezTo>
                <a:cubicBezTo>
                  <a:pt x="738" y="995"/>
                  <a:pt x="668" y="952"/>
                  <a:pt x="631" y="887"/>
                </a:cubicBezTo>
                <a:cubicBezTo>
                  <a:pt x="631" y="887"/>
                  <a:pt x="630" y="887"/>
                  <a:pt x="630" y="887"/>
                </a:cubicBezTo>
                <a:cubicBezTo>
                  <a:pt x="586" y="887"/>
                  <a:pt x="551" y="852"/>
                  <a:pt x="551" y="809"/>
                </a:cubicBezTo>
                <a:cubicBezTo>
                  <a:pt x="551" y="809"/>
                  <a:pt x="551" y="809"/>
                  <a:pt x="551" y="808"/>
                </a:cubicBezTo>
                <a:cubicBezTo>
                  <a:pt x="549" y="809"/>
                  <a:pt x="547" y="809"/>
                  <a:pt x="545" y="809"/>
                </a:cubicBezTo>
                <a:cubicBezTo>
                  <a:pt x="502" y="809"/>
                  <a:pt x="465" y="787"/>
                  <a:pt x="442" y="755"/>
                </a:cubicBezTo>
                <a:cubicBezTo>
                  <a:pt x="433" y="758"/>
                  <a:pt x="424" y="760"/>
                  <a:pt x="414" y="760"/>
                </a:cubicBezTo>
                <a:cubicBezTo>
                  <a:pt x="380" y="760"/>
                  <a:pt x="352" y="738"/>
                  <a:pt x="341" y="708"/>
                </a:cubicBezTo>
                <a:cubicBezTo>
                  <a:pt x="327" y="713"/>
                  <a:pt x="312" y="716"/>
                  <a:pt x="297" y="716"/>
                </a:cubicBezTo>
                <a:cubicBezTo>
                  <a:pt x="227" y="716"/>
                  <a:pt x="171" y="660"/>
                  <a:pt x="171" y="590"/>
                </a:cubicBezTo>
                <a:cubicBezTo>
                  <a:pt x="171" y="559"/>
                  <a:pt x="183" y="530"/>
                  <a:pt x="202" y="508"/>
                </a:cubicBezTo>
                <a:cubicBezTo>
                  <a:pt x="199" y="500"/>
                  <a:pt x="198" y="491"/>
                  <a:pt x="198" y="482"/>
                </a:cubicBezTo>
                <a:cubicBezTo>
                  <a:pt x="198" y="450"/>
                  <a:pt x="217" y="422"/>
                  <a:pt x="244" y="410"/>
                </a:cubicBezTo>
                <a:cubicBezTo>
                  <a:pt x="244" y="410"/>
                  <a:pt x="244" y="409"/>
                  <a:pt x="244" y="409"/>
                </a:cubicBezTo>
                <a:cubicBezTo>
                  <a:pt x="244" y="340"/>
                  <a:pt x="300" y="283"/>
                  <a:pt x="370" y="283"/>
                </a:cubicBezTo>
                <a:cubicBezTo>
                  <a:pt x="370" y="283"/>
                  <a:pt x="370" y="283"/>
                  <a:pt x="370" y="283"/>
                </a:cubicBezTo>
                <a:cubicBezTo>
                  <a:pt x="370" y="282"/>
                  <a:pt x="370" y="281"/>
                  <a:pt x="370" y="280"/>
                </a:cubicBezTo>
                <a:cubicBezTo>
                  <a:pt x="370" y="236"/>
                  <a:pt x="414" y="211"/>
                  <a:pt x="457" y="211"/>
                </a:cubicBezTo>
                <a:cubicBezTo>
                  <a:pt x="470" y="211"/>
                  <a:pt x="481" y="214"/>
                  <a:pt x="492" y="219"/>
                </a:cubicBezTo>
                <a:cubicBezTo>
                  <a:pt x="514" y="181"/>
                  <a:pt x="545" y="147"/>
                  <a:pt x="592" y="147"/>
                </a:cubicBezTo>
                <a:cubicBezTo>
                  <a:pt x="609" y="147"/>
                  <a:pt x="626" y="151"/>
                  <a:pt x="641" y="157"/>
                </a:cubicBezTo>
                <a:cubicBezTo>
                  <a:pt x="679" y="125"/>
                  <a:pt x="728" y="96"/>
                  <a:pt x="782" y="96"/>
                </a:cubicBezTo>
                <a:cubicBezTo>
                  <a:pt x="817" y="96"/>
                  <a:pt x="841" y="99"/>
                  <a:pt x="871" y="114"/>
                </a:cubicBezTo>
                <a:cubicBezTo>
                  <a:pt x="888" y="105"/>
                  <a:pt x="916" y="87"/>
                  <a:pt x="936" y="87"/>
                </a:cubicBezTo>
                <a:cubicBezTo>
                  <a:pt x="980" y="87"/>
                  <a:pt x="1011" y="86"/>
                  <a:pt x="1033" y="120"/>
                </a:cubicBezTo>
                <a:cubicBezTo>
                  <a:pt x="1046" y="111"/>
                  <a:pt x="1088" y="108"/>
                  <a:pt x="1105" y="108"/>
                </a:cubicBezTo>
                <a:cubicBezTo>
                  <a:pt x="1139" y="108"/>
                  <a:pt x="1188" y="156"/>
                  <a:pt x="1199" y="186"/>
                </a:cubicBezTo>
                <a:cubicBezTo>
                  <a:pt x="1279" y="152"/>
                  <a:pt x="1357" y="225"/>
                  <a:pt x="1373" y="309"/>
                </a:cubicBezTo>
                <a:cubicBezTo>
                  <a:pt x="1432" y="305"/>
                  <a:pt x="1485" y="391"/>
                  <a:pt x="1462" y="442"/>
                </a:cubicBezTo>
                <a:cubicBezTo>
                  <a:pt x="1513" y="483"/>
                  <a:pt x="1523" y="549"/>
                  <a:pt x="1523" y="620"/>
                </a:cubicBezTo>
                <a:cubicBezTo>
                  <a:pt x="1523" y="645"/>
                  <a:pt x="1519" y="669"/>
                  <a:pt x="1512" y="692"/>
                </a:cubicBezTo>
                <a:cubicBezTo>
                  <a:pt x="1522" y="710"/>
                  <a:pt x="1529" y="731"/>
                  <a:pt x="1529" y="754"/>
                </a:cubicBezTo>
                <a:cubicBezTo>
                  <a:pt x="1529" y="814"/>
                  <a:pt x="1487" y="864"/>
                  <a:pt x="1432" y="877"/>
                </a:cubicBezTo>
                <a:cubicBezTo>
                  <a:pt x="1437" y="887"/>
                  <a:pt x="1439" y="898"/>
                  <a:pt x="1439" y="910"/>
                </a:cubicBezTo>
                <a:cubicBezTo>
                  <a:pt x="1439" y="946"/>
                  <a:pt x="1415" y="976"/>
                  <a:pt x="1383" y="985"/>
                </a:cubicBezTo>
                <a:cubicBezTo>
                  <a:pt x="1381" y="1040"/>
                  <a:pt x="1346" y="1087"/>
                  <a:pt x="1297" y="1105"/>
                </a:cubicBezTo>
                <a:cubicBezTo>
                  <a:pt x="1297" y="1110"/>
                  <a:pt x="1297" y="1114"/>
                  <a:pt x="1297" y="1119"/>
                </a:cubicBezTo>
                <a:close/>
              </a:path>
            </a:pathLst>
          </a:custGeom>
          <a:solidFill>
            <a:schemeClr val="accent4">
              <a:lumMod val="60000"/>
              <a:lumOff val="40000"/>
            </a:schemeClr>
          </a:solidFill>
          <a:ln w="3175">
            <a:noFill/>
          </a:ln>
        </p:spPr>
        <p:txBody>
          <a:bodyPr vert="horz" wrap="square" lIns="121920" tIns="60960" rIns="121920" bIns="60960" numCol="1" anchor="t" anchorCtr="0" compatLnSpc="1">
            <a:prstTxWarp prst="textNoShape">
              <a:avLst/>
            </a:prstTxWarp>
          </a:bodyPr>
          <a:lstStyle/>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a:ln>
                <a:solidFill>
                  <a:srgbClr val="515B5E"/>
                </a:solidFill>
              </a:ln>
              <a:solidFill>
                <a:srgbClr val="FF641E"/>
              </a:solidFill>
              <a:effectLst/>
              <a:uLnTx/>
              <a:uFillTx/>
              <a:latin typeface="Gotham Light"/>
              <a:ea typeface="MS PGothic" pitchFamily="34" charset="-128"/>
              <a:cs typeface="Gotham Light"/>
            </a:endParaRPr>
          </a:p>
        </p:txBody>
      </p:sp>
    </p:spTree>
    <p:extLst>
      <p:ext uri="{BB962C8B-B14F-4D97-AF65-F5344CB8AC3E}">
        <p14:creationId xmlns:p14="http://schemas.microsoft.com/office/powerpoint/2010/main" val="344970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74" y="890864"/>
            <a:ext cx="12209975" cy="5352848"/>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515B5E"/>
              </a:solidFill>
              <a:effectLst/>
              <a:uLnTx/>
              <a:uFillTx/>
              <a:latin typeface="Calibri"/>
              <a:ea typeface="+mn-ea"/>
              <a:cs typeface="+mn-cs"/>
            </a:endParaRPr>
          </a:p>
        </p:txBody>
      </p:sp>
      <p:sp>
        <p:nvSpPr>
          <p:cNvPr id="6" name="TextBox 5"/>
          <p:cNvSpPr txBox="1"/>
          <p:nvPr/>
        </p:nvSpPr>
        <p:spPr>
          <a:xfrm>
            <a:off x="6162616" y="920410"/>
            <a:ext cx="6029384" cy="5632311"/>
          </a:xfrm>
          <a:prstGeom prst="rect">
            <a:avLst/>
          </a:prstGeom>
          <a:noFill/>
        </p:spPr>
        <p:txBody>
          <a:bodyPr wrap="square" rtlCol="0">
            <a:spAutoFit/>
          </a:bodyPr>
          <a:lstStyle/>
          <a:p>
            <a:pPr marL="3809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endParaRPr>
          </a:p>
          <a:p>
            <a:pPr marL="3809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The adverse reaction people have to excessive pressures or other types of demand placed on them</a:t>
            </a:r>
          </a:p>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Arial" charset="0"/>
            </a:endParaRPr>
          </a:p>
          <a:p>
            <a:pPr marL="380990" marR="0" lvl="1"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Six areas of work design that affect stress levels:</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Demand</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Control</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Support</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Relationships</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Role</a:t>
            </a:r>
          </a:p>
          <a:p>
            <a:pPr marL="990575" marR="0" lvl="2"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515B5E"/>
                </a:solidFill>
                <a:effectLst/>
                <a:uLnTx/>
                <a:uFillTx/>
                <a:latin typeface="Calibri" pitchFamily="34" charset="0"/>
                <a:ea typeface="MS PGothic" pitchFamily="34" charset="-128"/>
                <a:cs typeface="Verdana"/>
              </a:rPr>
              <a:t>Change</a:t>
            </a:r>
          </a:p>
          <a:p>
            <a:pPr marL="380990" marR="0" lvl="0" indent="-380990" algn="l" defTabSz="609585"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srgbClr val="FF641E"/>
              </a:solidFill>
              <a:effectLst/>
              <a:uLnTx/>
              <a:uFillTx/>
              <a:latin typeface="Calibri" pitchFamily="34" charset="0"/>
              <a:ea typeface="MS PGothic" pitchFamily="34" charset="-128"/>
              <a:cs typeface="Arial" charset="0"/>
            </a:endParaRPr>
          </a:p>
          <a:p>
            <a:pPr marL="0" marR="0" lvl="0" indent="0" algn="l"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7" name="Title 6"/>
          <p:cNvSpPr>
            <a:spLocks noGrp="1"/>
          </p:cNvSpPr>
          <p:nvPr>
            <p:ph type="title"/>
          </p:nvPr>
        </p:nvSpPr>
        <p:spPr/>
        <p:txBody>
          <a:bodyPr/>
          <a:lstStyle/>
          <a:p>
            <a:r>
              <a:rPr lang="en-GB" sz="4800" b="1" dirty="0"/>
              <a:t>Stress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74" y="1913610"/>
            <a:ext cx="5993535" cy="300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861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p:cNvSpPr/>
          <p:nvPr/>
        </p:nvSpPr>
        <p:spPr bwMode="auto">
          <a:xfrm>
            <a:off x="2347419" y="35033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2" name="Rectangle 41"/>
          <p:cNvSpPr/>
          <p:nvPr/>
        </p:nvSpPr>
        <p:spPr bwMode="auto">
          <a:xfrm>
            <a:off x="2324309" y="4166433"/>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3" name="Rectangle 42"/>
          <p:cNvSpPr/>
          <p:nvPr/>
        </p:nvSpPr>
        <p:spPr bwMode="auto">
          <a:xfrm>
            <a:off x="2334937" y="483477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4" name="Rectangle 43"/>
          <p:cNvSpPr/>
          <p:nvPr/>
        </p:nvSpPr>
        <p:spPr bwMode="auto">
          <a:xfrm>
            <a:off x="2347419" y="54871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5" name="Rectangle 44"/>
          <p:cNvSpPr/>
          <p:nvPr/>
        </p:nvSpPr>
        <p:spPr bwMode="auto">
          <a:xfrm>
            <a:off x="2336791" y="284592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5" name="Rectangle 84"/>
          <p:cNvSpPr/>
          <p:nvPr/>
        </p:nvSpPr>
        <p:spPr bwMode="auto">
          <a:xfrm>
            <a:off x="-12727" y="1722054"/>
            <a:ext cx="10512000" cy="694599"/>
          </a:xfrm>
          <a:prstGeom prst="rect">
            <a:avLst/>
          </a:prstGeom>
          <a:solidFill>
            <a:schemeClr val="tx2"/>
          </a:solidFill>
          <a:ln w="9525">
            <a:noFill/>
            <a:round/>
            <a:headEnd/>
            <a:tailEnd/>
          </a:ln>
        </p:spPr>
        <p:txBody>
          <a:bodyPr rot="0" vert="horz" wrap="square" lIns="121920" tIns="60960" rIns="121920" bIns="60960" rtlCol="0" anchor="t" anchorCtr="0" upright="1">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6" name="Title 1"/>
          <p:cNvSpPr txBox="1">
            <a:spLocks/>
          </p:cNvSpPr>
          <p:nvPr/>
        </p:nvSpPr>
        <p:spPr>
          <a:xfrm>
            <a:off x="366047" y="1845877"/>
            <a:ext cx="10795021" cy="446947"/>
          </a:xfrm>
          <a:prstGeom prst="rect">
            <a:avLst/>
          </a:prstGeom>
        </p:spPr>
        <p:txBody>
          <a:bodyPr/>
          <a:lstStyle>
            <a:lvl1pPr algn="l" defTabSz="457200" rtl="0" eaLnBrk="1" fontAlgn="base" hangingPunct="1">
              <a:spcBef>
                <a:spcPct val="0"/>
              </a:spcBef>
              <a:spcAft>
                <a:spcPct val="0"/>
              </a:spcAft>
              <a:defRPr sz="2400" b="1" kern="1200">
                <a:solidFill>
                  <a:schemeClr val="tx2"/>
                </a:solidFill>
                <a:latin typeface="+mj-lt"/>
                <a:ea typeface="MS PGothic" pitchFamily="34" charset="-128"/>
                <a:cs typeface="+mj-cs"/>
              </a:defRPr>
            </a:lvl1pPr>
            <a:lvl2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2pPr>
            <a:lvl3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3pPr>
            <a:lvl4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4pPr>
            <a:lvl5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6pPr>
            <a:lvl7pPr marL="9144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7pPr>
            <a:lvl8pPr marL="13716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8pPr>
            <a:lvl9pPr marL="18288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mj-cs"/>
              </a:rPr>
              <a:t>Working environment and driver mental health</a:t>
            </a:r>
          </a:p>
        </p:txBody>
      </p:sp>
      <p:sp>
        <p:nvSpPr>
          <p:cNvPr id="87" name="TextBox 86"/>
          <p:cNvSpPr txBox="1"/>
          <p:nvPr/>
        </p:nvSpPr>
        <p:spPr>
          <a:xfrm>
            <a:off x="5123543" y="2940999"/>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competitiveness and increased company scrutiny</a:t>
            </a:r>
          </a:p>
        </p:txBody>
      </p:sp>
      <p:sp>
        <p:nvSpPr>
          <p:cNvPr id="88" name="TextBox 87"/>
          <p:cNvSpPr txBox="1"/>
          <p:nvPr/>
        </p:nvSpPr>
        <p:spPr>
          <a:xfrm>
            <a:off x="5123543" y="3598457"/>
            <a:ext cx="6895827"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Long hours, pressure of  just in time deliveries, irregular shift work </a:t>
            </a:r>
          </a:p>
        </p:txBody>
      </p:sp>
      <p:sp>
        <p:nvSpPr>
          <p:cNvPr id="89" name="TextBox 88"/>
          <p:cNvSpPr txBox="1"/>
          <p:nvPr/>
        </p:nvSpPr>
        <p:spPr>
          <a:xfrm>
            <a:off x="5123543" y="4261507"/>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demands for continuous mental </a:t>
            </a:r>
            <a:r>
              <a:rPr kumimoji="0" lang="en-GB" sz="1867" b="0" i="0" u="none" strike="noStrike" kern="1200" cap="none" spc="0" normalizeH="0" baseline="0" noProof="0" dirty="0" err="1">
                <a:ln>
                  <a:noFill/>
                </a:ln>
                <a:solidFill>
                  <a:prstClr val="black"/>
                </a:solidFill>
                <a:effectLst/>
                <a:uLnTx/>
                <a:uFillTx/>
                <a:latin typeface="Calibri" pitchFamily="34" charset="0"/>
                <a:ea typeface="MS PGothic" pitchFamily="34" charset="-128"/>
                <a:cs typeface="Arial" charset="0"/>
              </a:rPr>
              <a:t>altertness</a:t>
            </a:r>
            <a:endPar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90" name="TextBox 89"/>
          <p:cNvSpPr txBox="1"/>
          <p:nvPr/>
        </p:nvSpPr>
        <p:spPr>
          <a:xfrm>
            <a:off x="5123543" y="4929851"/>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Low job control and high insecurity</a:t>
            </a:r>
          </a:p>
        </p:txBody>
      </p:sp>
      <p:sp>
        <p:nvSpPr>
          <p:cNvPr id="91" name="TextBox 90"/>
          <p:cNvSpPr txBox="1"/>
          <p:nvPr/>
        </p:nvSpPr>
        <p:spPr>
          <a:xfrm>
            <a:off x="5123543" y="5582257"/>
            <a:ext cx="5776685" cy="379656"/>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work-life conflict and chronic social isolation</a:t>
            </a:r>
          </a:p>
        </p:txBody>
      </p:sp>
      <p:sp>
        <p:nvSpPr>
          <p:cNvPr id="2" name="Title 1"/>
          <p:cNvSpPr>
            <a:spLocks noGrp="1"/>
          </p:cNvSpPr>
          <p:nvPr>
            <p:ph type="title"/>
          </p:nvPr>
        </p:nvSpPr>
        <p:spPr/>
        <p:txBody>
          <a:bodyPr/>
          <a:lstStyle/>
          <a:p>
            <a:r>
              <a:rPr lang="en-GB" dirty="0"/>
              <a:t>Mental health at work</a:t>
            </a:r>
          </a:p>
        </p:txBody>
      </p:sp>
      <p:grpSp>
        <p:nvGrpSpPr>
          <p:cNvPr id="26" name="Group 25"/>
          <p:cNvGrpSpPr/>
          <p:nvPr/>
        </p:nvGrpSpPr>
        <p:grpSpPr>
          <a:xfrm>
            <a:off x="251748" y="2686391"/>
            <a:ext cx="3405853" cy="3405853"/>
            <a:chOff x="356614" y="1033322"/>
            <a:chExt cx="3168000" cy="3168000"/>
          </a:xfrm>
        </p:grpSpPr>
        <p:sp>
          <p:nvSpPr>
            <p:cNvPr id="27" name="Oval 26"/>
            <p:cNvSpPr>
              <a:spLocks noChangeAspect="1"/>
            </p:cNvSpPr>
            <p:nvPr/>
          </p:nvSpPr>
          <p:spPr>
            <a:xfrm>
              <a:off x="356614" y="1033322"/>
              <a:ext cx="3168000" cy="3168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27"/>
            <p:cNvGrpSpPr/>
            <p:nvPr/>
          </p:nvGrpSpPr>
          <p:grpSpPr>
            <a:xfrm>
              <a:off x="440568" y="1094215"/>
              <a:ext cx="3024001" cy="3024000"/>
              <a:chOff x="440568" y="1094215"/>
              <a:chExt cx="3024001" cy="3024000"/>
            </a:xfrm>
          </p:grpSpPr>
          <p:sp>
            <p:nvSpPr>
              <p:cNvPr id="29" name="Block Arc 28"/>
              <p:cNvSpPr/>
              <p:nvPr/>
            </p:nvSpPr>
            <p:spPr>
              <a:xfrm>
                <a:off x="440569" y="1094215"/>
                <a:ext cx="3024000" cy="302400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Block Arc 29"/>
              <p:cNvSpPr/>
              <p:nvPr/>
            </p:nvSpPr>
            <p:spPr>
              <a:xfrm>
                <a:off x="440568" y="1094215"/>
                <a:ext cx="3024000" cy="302400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4" name="TextBox 33"/>
          <p:cNvSpPr txBox="1"/>
          <p:nvPr/>
        </p:nvSpPr>
        <p:spPr>
          <a:xfrm>
            <a:off x="917098" y="3712209"/>
            <a:ext cx="2028404" cy="1241622"/>
          </a:xfrm>
          <a:prstGeom prst="rect">
            <a:avLst/>
          </a:prstGeom>
          <a:noFill/>
          <a:ln>
            <a:noFill/>
          </a:ln>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Calibri"/>
                <a:ea typeface="MS PGothic" pitchFamily="34" charset="-128"/>
                <a:cs typeface="Arial" charset="0"/>
              </a:rPr>
              <a:t>Working environment on driver mental health </a:t>
            </a:r>
          </a:p>
        </p:txBody>
      </p:sp>
    </p:spTree>
    <p:extLst>
      <p:ext uri="{BB962C8B-B14F-4D97-AF65-F5344CB8AC3E}">
        <p14:creationId xmlns:p14="http://schemas.microsoft.com/office/powerpoint/2010/main" val="3559933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1060704"/>
            <a:ext cx="11098211" cy="41544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1" name="Rectangle 40"/>
          <p:cNvSpPr/>
          <p:nvPr/>
        </p:nvSpPr>
        <p:spPr bwMode="auto">
          <a:xfrm>
            <a:off x="2347419" y="35033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2" name="Rectangle 41"/>
          <p:cNvSpPr/>
          <p:nvPr/>
        </p:nvSpPr>
        <p:spPr bwMode="auto">
          <a:xfrm>
            <a:off x="2324309" y="4166433"/>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3" name="Rectangle 42"/>
          <p:cNvSpPr/>
          <p:nvPr/>
        </p:nvSpPr>
        <p:spPr bwMode="auto">
          <a:xfrm>
            <a:off x="2334937" y="483477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4" name="Rectangle 43"/>
          <p:cNvSpPr/>
          <p:nvPr/>
        </p:nvSpPr>
        <p:spPr bwMode="auto">
          <a:xfrm>
            <a:off x="2347419" y="5487182"/>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45" name="Rectangle 44"/>
          <p:cNvSpPr/>
          <p:nvPr/>
        </p:nvSpPr>
        <p:spPr bwMode="auto">
          <a:xfrm>
            <a:off x="2336791" y="2845925"/>
            <a:ext cx="9852791" cy="559487"/>
          </a:xfrm>
          <a:prstGeom prst="rect">
            <a:avLst/>
          </a:prstGeom>
          <a:solidFill>
            <a:schemeClr val="bg1">
              <a:lumMod val="85000"/>
            </a:schemeClr>
          </a:solidFill>
          <a:ln w="9525">
            <a:noFill/>
            <a:round/>
            <a:headEnd/>
            <a:tailEnd/>
          </a:ln>
        </p:spPr>
        <p:txBody>
          <a:bodyPr rot="0" spcFirstLastPara="0" vertOverflow="overflow" horzOverflow="overflow" vert="horz" wrap="square" lIns="121920" tIns="60960" rIns="121920" bIns="60960" numCol="1" spcCol="0" rtlCol="0" fromWordArt="0" anchor="t" anchorCtr="0" forceAA="0" upright="1" compatLnSpc="1">
            <a:prstTxWarp prst="textNoShape">
              <a:avLst/>
            </a:prstTxWarp>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5" name="Rectangle 84"/>
          <p:cNvSpPr/>
          <p:nvPr/>
        </p:nvSpPr>
        <p:spPr bwMode="auto">
          <a:xfrm>
            <a:off x="-12727" y="1722054"/>
            <a:ext cx="10512000" cy="694599"/>
          </a:xfrm>
          <a:prstGeom prst="rect">
            <a:avLst/>
          </a:prstGeom>
          <a:solidFill>
            <a:schemeClr val="tx2"/>
          </a:solidFill>
          <a:ln w="9525">
            <a:noFill/>
            <a:round/>
            <a:headEnd/>
            <a:tailEnd/>
          </a:ln>
        </p:spPr>
        <p:txBody>
          <a:bodyPr rot="0" vert="horz" wrap="square" lIns="121920" tIns="60960" rIns="121920" bIns="60960" rtlCol="0" anchor="t" anchorCtr="0" upright="1">
            <a:no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86" name="Title 1"/>
          <p:cNvSpPr txBox="1">
            <a:spLocks/>
          </p:cNvSpPr>
          <p:nvPr/>
        </p:nvSpPr>
        <p:spPr>
          <a:xfrm>
            <a:off x="366047" y="1845877"/>
            <a:ext cx="10795021" cy="446947"/>
          </a:xfrm>
          <a:prstGeom prst="rect">
            <a:avLst/>
          </a:prstGeom>
        </p:spPr>
        <p:txBody>
          <a:bodyPr/>
          <a:lstStyle>
            <a:lvl1pPr algn="l" defTabSz="457200" rtl="0" eaLnBrk="1" fontAlgn="base" hangingPunct="1">
              <a:spcBef>
                <a:spcPct val="0"/>
              </a:spcBef>
              <a:spcAft>
                <a:spcPct val="0"/>
              </a:spcAft>
              <a:defRPr sz="2400" b="1" kern="1200">
                <a:solidFill>
                  <a:schemeClr val="tx2"/>
                </a:solidFill>
                <a:latin typeface="+mj-lt"/>
                <a:ea typeface="MS PGothic" pitchFamily="34" charset="-128"/>
                <a:cs typeface="+mj-cs"/>
              </a:defRPr>
            </a:lvl1pPr>
            <a:lvl2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2pPr>
            <a:lvl3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3pPr>
            <a:lvl4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4pPr>
            <a:lvl5pPr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5pPr>
            <a:lvl6pPr marL="4572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6pPr>
            <a:lvl7pPr marL="9144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7pPr>
            <a:lvl8pPr marL="13716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8pPr>
            <a:lvl9pPr marL="1828800" algn="l" defTabSz="457200" rtl="0" eaLnBrk="1" fontAlgn="base" hangingPunct="1">
              <a:spcBef>
                <a:spcPct val="0"/>
              </a:spcBef>
              <a:spcAft>
                <a:spcPct val="0"/>
              </a:spcAft>
              <a:defRPr sz="3200">
                <a:solidFill>
                  <a:schemeClr val="tx2"/>
                </a:solidFill>
                <a:latin typeface="Calibri" pitchFamily="34" charset="0"/>
                <a:ea typeface="MS PGothic" pitchFamily="34" charset="-128"/>
              </a:defRPr>
            </a:lvl9p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mj-cs"/>
              </a:rPr>
              <a:t>Working environment and driver mental health</a:t>
            </a:r>
          </a:p>
        </p:txBody>
      </p:sp>
      <p:sp>
        <p:nvSpPr>
          <p:cNvPr id="87" name="TextBox 86"/>
          <p:cNvSpPr txBox="1"/>
          <p:nvPr/>
        </p:nvSpPr>
        <p:spPr>
          <a:xfrm>
            <a:off x="4427588" y="2920481"/>
            <a:ext cx="5980269"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Higher levels of poor mental health</a:t>
            </a:r>
          </a:p>
        </p:txBody>
      </p:sp>
      <p:sp>
        <p:nvSpPr>
          <p:cNvPr id="88" name="TextBox 87"/>
          <p:cNvSpPr txBox="1"/>
          <p:nvPr/>
        </p:nvSpPr>
        <p:spPr>
          <a:xfrm>
            <a:off x="4427588" y="3573801"/>
            <a:ext cx="7280251"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Higher prevalence rate of depression, anxiety and stress</a:t>
            </a:r>
          </a:p>
        </p:txBody>
      </p:sp>
      <p:sp>
        <p:nvSpPr>
          <p:cNvPr id="89" name="TextBox 88"/>
          <p:cNvSpPr txBox="1"/>
          <p:nvPr/>
        </p:nvSpPr>
        <p:spPr>
          <a:xfrm>
            <a:off x="4427587" y="4240990"/>
            <a:ext cx="7749511"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 prevalence rates of sleep problems and chronic fatigue</a:t>
            </a:r>
          </a:p>
        </p:txBody>
      </p:sp>
      <p:sp>
        <p:nvSpPr>
          <p:cNvPr id="90" name="TextBox 89"/>
          <p:cNvSpPr txBox="1"/>
          <p:nvPr/>
        </p:nvSpPr>
        <p:spPr>
          <a:xfrm>
            <a:off x="4427588" y="4909333"/>
            <a:ext cx="5776685" cy="379656"/>
          </a:xfrm>
          <a:prstGeom prst="rect">
            <a:avLst/>
          </a:prstGeom>
          <a:noFill/>
        </p:spPr>
        <p:txBody>
          <a:bodyPr wrap="square" rtlCol="0">
            <a:spAutoFit/>
          </a:bodyPr>
          <a:lstStyle/>
          <a:p>
            <a:pPr marL="380990" marR="0" lvl="0" indent="-380990"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Higher levels of social dysfunction and loneliness</a:t>
            </a:r>
          </a:p>
        </p:txBody>
      </p:sp>
      <p:sp>
        <p:nvSpPr>
          <p:cNvPr id="91" name="TextBox 90"/>
          <p:cNvSpPr txBox="1"/>
          <p:nvPr/>
        </p:nvSpPr>
        <p:spPr>
          <a:xfrm>
            <a:off x="4427588" y="5561739"/>
            <a:ext cx="5711457" cy="666977"/>
          </a:xfrm>
          <a:prstGeom prst="rect">
            <a:avLst/>
          </a:prstGeom>
          <a:noFill/>
        </p:spPr>
        <p:txBody>
          <a:bodyPr wrap="square" rtlCol="0">
            <a:spAutoFit/>
          </a:bodyPr>
          <a:lstStyle/>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Fewer seeking professional support  </a:t>
            </a:r>
          </a:p>
          <a:p>
            <a:pPr marL="230394" marR="0" lvl="0" indent="-230394" algn="l" defTabSz="609585"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GB" sz="1867"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endParaRPr>
          </a:p>
        </p:txBody>
      </p:sp>
      <p:sp>
        <p:nvSpPr>
          <p:cNvPr id="2" name="Title 1"/>
          <p:cNvSpPr>
            <a:spLocks noGrp="1"/>
          </p:cNvSpPr>
          <p:nvPr>
            <p:ph type="title"/>
          </p:nvPr>
        </p:nvSpPr>
        <p:spPr/>
        <p:txBody>
          <a:bodyPr/>
          <a:lstStyle/>
          <a:p>
            <a:r>
              <a:rPr lang="en-GB" dirty="0"/>
              <a:t>Mental health at work</a:t>
            </a:r>
          </a:p>
        </p:txBody>
      </p:sp>
      <p:grpSp>
        <p:nvGrpSpPr>
          <p:cNvPr id="26" name="Group 25"/>
          <p:cNvGrpSpPr/>
          <p:nvPr/>
        </p:nvGrpSpPr>
        <p:grpSpPr>
          <a:xfrm>
            <a:off x="251748" y="2686391"/>
            <a:ext cx="3405853" cy="3405853"/>
            <a:chOff x="356614" y="1033322"/>
            <a:chExt cx="3168000" cy="3168000"/>
          </a:xfrm>
        </p:grpSpPr>
        <p:sp>
          <p:nvSpPr>
            <p:cNvPr id="27" name="Oval 26"/>
            <p:cNvSpPr>
              <a:spLocks noChangeAspect="1"/>
            </p:cNvSpPr>
            <p:nvPr/>
          </p:nvSpPr>
          <p:spPr>
            <a:xfrm>
              <a:off x="356614" y="1033322"/>
              <a:ext cx="3168000" cy="3168000"/>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8" name="Group 27"/>
            <p:cNvGrpSpPr/>
            <p:nvPr/>
          </p:nvGrpSpPr>
          <p:grpSpPr>
            <a:xfrm>
              <a:off x="440568" y="1094215"/>
              <a:ext cx="3024001" cy="3024000"/>
              <a:chOff x="440568" y="1094215"/>
              <a:chExt cx="3024001" cy="3024000"/>
            </a:xfrm>
          </p:grpSpPr>
          <p:sp>
            <p:nvSpPr>
              <p:cNvPr id="29" name="Block Arc 28"/>
              <p:cNvSpPr/>
              <p:nvPr/>
            </p:nvSpPr>
            <p:spPr>
              <a:xfrm>
                <a:off x="440569" y="1094215"/>
                <a:ext cx="3024000" cy="302400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Block Arc 29"/>
              <p:cNvSpPr/>
              <p:nvPr/>
            </p:nvSpPr>
            <p:spPr>
              <a:xfrm>
                <a:off x="440568" y="1094215"/>
                <a:ext cx="3024000" cy="302400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grpSp>
      <p:sp>
        <p:nvSpPr>
          <p:cNvPr id="34" name="TextBox 33"/>
          <p:cNvSpPr txBox="1"/>
          <p:nvPr/>
        </p:nvSpPr>
        <p:spPr>
          <a:xfrm>
            <a:off x="917098" y="3712209"/>
            <a:ext cx="2028404" cy="1241622"/>
          </a:xfrm>
          <a:prstGeom prst="rect">
            <a:avLst/>
          </a:prstGeom>
          <a:noFill/>
          <a:ln>
            <a:noFill/>
          </a:ln>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1867" b="0" i="0" u="none" strike="noStrike" kern="1200" cap="none" spc="0" normalizeH="0" baseline="0" noProof="0" dirty="0">
                <a:ln>
                  <a:noFill/>
                </a:ln>
                <a:solidFill>
                  <a:prstClr val="black"/>
                </a:solidFill>
                <a:effectLst/>
                <a:uLnTx/>
                <a:uFillTx/>
                <a:latin typeface="Calibri"/>
                <a:ea typeface="MS PGothic" pitchFamily="34" charset="-128"/>
                <a:cs typeface="Arial" charset="0"/>
              </a:rPr>
              <a:t>Working environment on driver mental health </a:t>
            </a:r>
          </a:p>
        </p:txBody>
      </p:sp>
    </p:spTree>
    <p:extLst>
      <p:ext uri="{BB962C8B-B14F-4D97-AF65-F5344CB8AC3E}">
        <p14:creationId xmlns:p14="http://schemas.microsoft.com/office/powerpoint/2010/main" val="129021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07232" y="928915"/>
            <a:ext cx="11098211" cy="54723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p:cNvSpPr/>
          <p:nvPr/>
        </p:nvSpPr>
        <p:spPr>
          <a:xfrm>
            <a:off x="0" y="1462537"/>
            <a:ext cx="12205443" cy="483484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 name="Rectangle 24"/>
          <p:cNvSpPr/>
          <p:nvPr/>
        </p:nvSpPr>
        <p:spPr>
          <a:xfrm>
            <a:off x="0" y="5752929"/>
            <a:ext cx="12205443" cy="5580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ectangle 40"/>
          <p:cNvSpPr/>
          <p:nvPr/>
        </p:nvSpPr>
        <p:spPr>
          <a:xfrm>
            <a:off x="7995139" y="1495294"/>
            <a:ext cx="4210304" cy="3786229"/>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self-reported crash involvement</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cognitive lapses</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driving errors </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Increased traffic violations</a:t>
            </a:r>
          </a:p>
          <a:p>
            <a:pPr marL="0" marR="0" lvl="1" indent="0" algn="l" defTabSz="609585" rtl="0" eaLnBrk="1" fontAlgn="base" latinLnBrk="0" hangingPunct="1">
              <a:lnSpc>
                <a:spcPct val="100000"/>
              </a:lnSpc>
              <a:spcBef>
                <a:spcPct val="0"/>
              </a:spcBef>
              <a:spcAft>
                <a:spcPct val="0"/>
              </a:spcAft>
              <a:buClrTx/>
              <a:buSzTx/>
              <a:buFontTx/>
              <a:buNone/>
              <a:tabLst/>
              <a:defRPr/>
            </a:pPr>
            <a:endPar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endParaRPr>
          </a:p>
        </p:txBody>
      </p:sp>
      <p:cxnSp>
        <p:nvCxnSpPr>
          <p:cNvPr id="49" name="Straight Arrow Connector 48"/>
          <p:cNvCxnSpPr/>
          <p:nvPr/>
        </p:nvCxnSpPr>
        <p:spPr>
          <a:xfrm flipH="1" flipV="1">
            <a:off x="3916545" y="3547505"/>
            <a:ext cx="4174880" cy="23699"/>
          </a:xfrm>
          <a:prstGeom prst="straightConnector1">
            <a:avLst/>
          </a:prstGeom>
          <a:ln w="12700">
            <a:solidFill>
              <a:schemeClr val="tx2"/>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50" name="Oval 49"/>
          <p:cNvSpPr>
            <a:spLocks noChangeAspect="1"/>
          </p:cNvSpPr>
          <p:nvPr/>
        </p:nvSpPr>
        <p:spPr>
          <a:xfrm>
            <a:off x="4350949" y="1867501"/>
            <a:ext cx="3264987" cy="3356771"/>
          </a:xfrm>
          <a:prstGeom prst="ellipse">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51" name="Group 50"/>
          <p:cNvGrpSpPr/>
          <p:nvPr/>
        </p:nvGrpSpPr>
        <p:grpSpPr>
          <a:xfrm>
            <a:off x="4434400" y="2002469"/>
            <a:ext cx="3120000" cy="3120000"/>
            <a:chOff x="5818224" y="1197156"/>
            <a:chExt cx="2680796" cy="2623730"/>
          </a:xfrm>
        </p:grpSpPr>
        <p:sp>
          <p:nvSpPr>
            <p:cNvPr id="52" name="Block Arc 51"/>
            <p:cNvSpPr/>
            <p:nvPr/>
          </p:nvSpPr>
          <p:spPr>
            <a:xfrm>
              <a:off x="5818225" y="1197156"/>
              <a:ext cx="2680795" cy="2623730"/>
            </a:xfrm>
            <a:prstGeom prst="blockArc">
              <a:avLst>
                <a:gd name="adj1" fmla="val 10800000"/>
                <a:gd name="adj2" fmla="val 10800000"/>
                <a:gd name="adj3" fmla="val 1210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Block Arc 52"/>
            <p:cNvSpPr/>
            <p:nvPr/>
          </p:nvSpPr>
          <p:spPr>
            <a:xfrm>
              <a:off x="5818224" y="1197156"/>
              <a:ext cx="2680795" cy="2623730"/>
            </a:xfrm>
            <a:prstGeom prst="blockArc">
              <a:avLst>
                <a:gd name="adj1" fmla="val 3228"/>
                <a:gd name="adj2" fmla="val 10800000"/>
                <a:gd name="adj3" fmla="val 121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ArchUp">
                <a:avLst/>
              </a:prstTxWarp>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55" name="TextBox 54"/>
          <p:cNvSpPr txBox="1"/>
          <p:nvPr/>
        </p:nvSpPr>
        <p:spPr>
          <a:xfrm>
            <a:off x="4452134" y="2705100"/>
            <a:ext cx="3119999" cy="2252336"/>
          </a:xfrm>
          <a:prstGeom prst="rect">
            <a:avLst/>
          </a:prstGeom>
          <a:noFill/>
        </p:spPr>
        <p:txBody>
          <a:bodyPr wrap="square" rtlCol="0">
            <a:prstTxWarp prst="textArchDown">
              <a:avLst>
                <a:gd name="adj" fmla="val 20910223"/>
              </a:avLst>
            </a:prstTxWarp>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GB" sz="1867" b="0" i="0" u="none" strike="noStrike" kern="1200" cap="none" spc="0" normalizeH="0" baseline="0" noProof="0" dirty="0">
              <a:ln>
                <a:noFill/>
              </a:ln>
              <a:solidFill>
                <a:prstClr val="white"/>
              </a:solidFill>
              <a:effectLst/>
              <a:uLnTx/>
              <a:uFillTx/>
              <a:latin typeface="Calibri"/>
              <a:ea typeface="MS PGothic" pitchFamily="34" charset="-128"/>
              <a:cs typeface="Arial" charset="0"/>
            </a:endParaRPr>
          </a:p>
        </p:txBody>
      </p:sp>
      <p:sp>
        <p:nvSpPr>
          <p:cNvPr id="4" name="TextBox 3"/>
          <p:cNvSpPr txBox="1"/>
          <p:nvPr/>
        </p:nvSpPr>
        <p:spPr>
          <a:xfrm>
            <a:off x="5210710" y="3160164"/>
            <a:ext cx="1545465" cy="707886"/>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itchFamily="34" charset="0"/>
                <a:ea typeface="MS PGothic" pitchFamily="34" charset="-128"/>
                <a:cs typeface="Arial" charset="0"/>
              </a:rPr>
              <a:t>Stress</a:t>
            </a:r>
          </a:p>
        </p:txBody>
      </p:sp>
      <p:sp>
        <p:nvSpPr>
          <p:cNvPr id="15" name="Rectangle 14"/>
          <p:cNvSpPr/>
          <p:nvPr/>
        </p:nvSpPr>
        <p:spPr>
          <a:xfrm>
            <a:off x="174573" y="2521215"/>
            <a:ext cx="3565087" cy="1734064"/>
          </a:xfrm>
          <a:prstGeom prst="rect">
            <a:avLst/>
          </a:prstGeom>
        </p:spPr>
        <p:txBody>
          <a:bodyPr wrap="square">
            <a:spAutoFit/>
          </a:bodyPr>
          <a:lstStyle/>
          <a:p>
            <a:pPr marL="0" marR="0" lvl="1" indent="0" algn="l" defTabSz="609585" rtl="0" eaLnBrk="1" fontAlgn="base" latinLnBrk="0" hangingPunct="1">
              <a:lnSpc>
                <a:spcPct val="100000"/>
              </a:lnSpc>
              <a:spcBef>
                <a:spcPct val="0"/>
              </a:spcBef>
              <a:spcAft>
                <a:spcPct val="0"/>
              </a:spcAft>
              <a:buClrTx/>
              <a:buSzTx/>
              <a:buFontTx/>
              <a:buNone/>
              <a:tabLst/>
              <a:defRPr/>
            </a:pPr>
            <a:r>
              <a:rPr kumimoji="0" lang="en-GB" sz="2667" b="0" i="0" u="none" strike="noStrike" kern="1200" cap="none" spc="0" normalizeH="0" baseline="0" noProof="0" dirty="0">
                <a:ln>
                  <a:noFill/>
                </a:ln>
                <a:solidFill>
                  <a:prstClr val="black"/>
                </a:solidFill>
                <a:effectLst/>
                <a:uLnTx/>
                <a:uFillTx/>
                <a:latin typeface="Calibri" pitchFamily="34" charset="0"/>
                <a:ea typeface="MS PGothic" pitchFamily="34" charset="-128"/>
                <a:cs typeface="Verdana"/>
              </a:rPr>
              <a:t>Stress is the result of a dynamic relationship between the individual and the environment</a:t>
            </a:r>
          </a:p>
        </p:txBody>
      </p:sp>
      <p:sp>
        <p:nvSpPr>
          <p:cNvPr id="16" name="Title 1"/>
          <p:cNvSpPr>
            <a:spLocks noGrp="1"/>
          </p:cNvSpPr>
          <p:nvPr>
            <p:ph type="title"/>
          </p:nvPr>
        </p:nvSpPr>
        <p:spPr>
          <a:xfrm>
            <a:off x="406406" y="126772"/>
            <a:ext cx="9129484" cy="822325"/>
          </a:xfrm>
        </p:spPr>
        <p:txBody>
          <a:bodyPr/>
          <a:lstStyle/>
          <a:p>
            <a:r>
              <a:rPr lang="en-GB" dirty="0"/>
              <a:t>Stress and driving behaviour</a:t>
            </a:r>
          </a:p>
        </p:txBody>
      </p:sp>
    </p:spTree>
    <p:extLst>
      <p:ext uri="{BB962C8B-B14F-4D97-AF65-F5344CB8AC3E}">
        <p14:creationId xmlns:p14="http://schemas.microsoft.com/office/powerpoint/2010/main" val="720657583"/>
      </p:ext>
    </p:extLst>
  </p:cSld>
  <p:clrMapOvr>
    <a:masterClrMapping/>
  </p:clrMapOvr>
</p:sld>
</file>

<file path=ppt/theme/theme1.xml><?xml version="1.0" encoding="utf-8"?>
<a:theme xmlns:a="http://schemas.openxmlformats.org/drawingml/2006/main" name="FTA">
  <a:themeElements>
    <a:clrScheme name="FTA">
      <a:dk1>
        <a:srgbClr val="000000"/>
      </a:dk1>
      <a:lt1>
        <a:sysClr val="window" lastClr="FFFFFF"/>
      </a:lt1>
      <a:dk2>
        <a:srgbClr val="595959"/>
      </a:dk2>
      <a:lt2>
        <a:srgbClr val="D8D8D8"/>
      </a:lt2>
      <a:accent1>
        <a:srgbClr val="090041"/>
      </a:accent1>
      <a:accent2>
        <a:srgbClr val="008CFF"/>
      </a:accent2>
      <a:accent3>
        <a:srgbClr val="FF0000"/>
      </a:accent3>
      <a:accent4>
        <a:srgbClr val="E1EBFF"/>
      </a:accent4>
      <a:accent5>
        <a:srgbClr val="FFFFFF"/>
      </a:accent5>
      <a:accent6>
        <a:srgbClr val="FFFFFF"/>
      </a:accent6>
      <a:hlink>
        <a:srgbClr val="090041"/>
      </a:hlink>
      <a:folHlink>
        <a:srgbClr val="FF0000"/>
      </a:folHlink>
    </a:clrScheme>
    <a:fontScheme name="Custom 1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TRL COLORS">
      <a:dk1>
        <a:sysClr val="windowText" lastClr="000000"/>
      </a:dk1>
      <a:lt1>
        <a:sysClr val="window" lastClr="FFFFFF"/>
      </a:lt1>
      <a:dk2>
        <a:srgbClr val="515B5E"/>
      </a:dk2>
      <a:lt2>
        <a:srgbClr val="FF641E"/>
      </a:lt2>
      <a:accent1>
        <a:srgbClr val="000000"/>
      </a:accent1>
      <a:accent2>
        <a:srgbClr val="515B5E"/>
      </a:accent2>
      <a:accent3>
        <a:srgbClr val="FFFFFF"/>
      </a:accent3>
      <a:accent4>
        <a:srgbClr val="FF641E"/>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Widescreen</PresentationFormat>
  <Paragraphs>239</Paragraphs>
  <Slides>14</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MS PGothic</vt:lpstr>
      <vt:lpstr>Arial</vt:lpstr>
      <vt:lpstr>Calibri</vt:lpstr>
      <vt:lpstr>Calibri Light</vt:lpstr>
      <vt:lpstr>Gotham Light</vt:lpstr>
      <vt:lpstr>Overpass Light</vt:lpstr>
      <vt:lpstr>Verdana</vt:lpstr>
      <vt:lpstr>Wingdings</vt:lpstr>
      <vt:lpstr>FTA</vt:lpstr>
      <vt:lpstr>blank</vt:lpstr>
      <vt:lpstr>Psychological issues in the van driver community      </vt:lpstr>
      <vt:lpstr>PowerPoint Presentation</vt:lpstr>
      <vt:lpstr>Mental health</vt:lpstr>
      <vt:lpstr>Mental health at work</vt:lpstr>
      <vt:lpstr>PowerPoint Presentation</vt:lpstr>
      <vt:lpstr>Stress</vt:lpstr>
      <vt:lpstr>Mental health at work</vt:lpstr>
      <vt:lpstr>Mental health at work</vt:lpstr>
      <vt:lpstr>Stress and driving behaviour</vt:lpstr>
      <vt:lpstr>Mental health and driving behaviour</vt:lpstr>
      <vt:lpstr>PowerPoint Presentation</vt:lpstr>
      <vt:lpstr>Mental health and fleet safety</vt:lpstr>
      <vt:lpstr>Perception vs Reality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issues in the van driver community      </dc:title>
  <dc:creator>Aimee Redmond</dc:creator>
  <cp:lastModifiedBy>Aimee Redmond</cp:lastModifiedBy>
  <cp:revision>1</cp:revision>
  <dcterms:created xsi:type="dcterms:W3CDTF">2019-04-04T10:34:05Z</dcterms:created>
  <dcterms:modified xsi:type="dcterms:W3CDTF">2019-04-04T10:34:14Z</dcterms:modified>
</cp:coreProperties>
</file>