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69" r:id="rId3"/>
  </p:sldMasterIdLst>
  <p:notesMasterIdLst>
    <p:notesMasterId r:id="rId12"/>
  </p:notesMasterIdLst>
  <p:sldIdLst>
    <p:sldId id="811" r:id="rId4"/>
    <p:sldId id="1262" r:id="rId5"/>
    <p:sldId id="1263" r:id="rId6"/>
    <p:sldId id="1264" r:id="rId7"/>
    <p:sldId id="1265" r:id="rId8"/>
    <p:sldId id="1267" r:id="rId9"/>
    <p:sldId id="1266" r:id="rId10"/>
    <p:sldId id="1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D4A87-D718-4767-97D4-BF8188195C3F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4677F-6D99-441F-8FE9-775185832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79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7E5E6-6AEB-4AC4-A8E4-54AD299BDC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32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978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79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1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317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557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918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 descr="A close up of a metal fence&#10;&#10;Description generated with high confidence">
            <a:extLst>
              <a:ext uri="{FF2B5EF4-FFF2-40B4-BE49-F238E27FC236}">
                <a16:creationId xmlns:a16="http://schemas.microsoft.com/office/drawing/2014/main" id="{A0E1A658-D280-4ABB-86C5-54313CBBFA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846" y="0"/>
            <a:ext cx="5274906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7FC1A-D1D7-41DF-9C38-132EB0022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7271" y="3071725"/>
            <a:ext cx="6205329" cy="2896402"/>
          </a:xfrm>
          <a:noFill/>
        </p:spPr>
        <p:txBody>
          <a:bodyPr anchor="t" anchorCtr="0">
            <a:noAutofit/>
          </a:bodyPr>
          <a:lstStyle>
            <a:lvl1pPr algn="l">
              <a:defRPr sz="4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A92183-67E0-42C7-899A-3D39BFAEA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6200" y="5969695"/>
            <a:ext cx="6206400" cy="215444"/>
          </a:xfrm>
        </p:spPr>
        <p:txBody>
          <a:bodyPr>
            <a:sp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7B571-A906-45BD-9E11-7E7DC4D90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5B42D600-461E-4D15-98C0-8BB09BE54093}" type="datetime6">
              <a:rPr lang="en-GB" smtClean="0"/>
              <a:t>April 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FCE6B-5B1A-451B-9EA1-51D3FF4FC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A0F01-F708-4994-9A0A-7F4EBDB76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1829C6DD-656D-4F86-917F-44EAA3EB759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596317" y="621715"/>
            <a:ext cx="2880000" cy="90000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D646815-0BC9-43E3-8B2E-7D90571EB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1412EF2-86FE-4D35-AB43-B685477D2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4C73021E-4455-4C07-B410-F8E266E87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519A06D-FA81-4508-BFF4-7D0139E79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8C5C00E5-D2E7-43C9-8B0D-15B55E63E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391E570-8439-487A-A9FC-79B33E94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6668104-EB16-4DF2-B7C6-2F864A8A6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A81F53B-005E-4A11-A847-3ECF3945C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C61A463-BAC7-48B4-94FC-BEA92D1ED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D0F0149C-8686-424E-901F-3366A7DD03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D20D518-C7B7-40AD-AAD9-6EEB70244C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D69A39F-D43A-4FA7-AAB8-CC938B4C67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864B8E42-960B-42C0-9B35-B95551D71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16C874C2-4F26-451F-AAFE-24FAD4036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7098214D-3ECC-40A3-8F39-93D377179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1CEBFF52-2917-4143-8221-69A545C7F6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5236F47-3478-4C18-8FF5-499321BD39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67175700-9935-465F-95AE-2487BB8353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5C197238-C1E5-4CCB-BD34-6BB0F5877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D2FF285B-CD6B-46D0-8666-0C45DD35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5912CB7E-BC09-4211-82D6-D2342CB5CA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9A5A34F-EC8B-4C6C-923C-E67B561B7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B8AC1BB5-C884-4D45-BA6E-917634D51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601F01A7-69D4-43BC-A647-C870A9D5C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62" name="Picture 161">
            <a:extLst>
              <a:ext uri="{FF2B5EF4-FFF2-40B4-BE49-F238E27FC236}">
                <a16:creationId xmlns:a16="http://schemas.microsoft.com/office/drawing/2014/main" id="{78F340A0-F7E4-C34A-9A40-F7BDF53686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40" y="-46301"/>
            <a:ext cx="757024" cy="3802933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7CB03AD6-25F5-2241-802B-381B99AFD7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40" y="3175001"/>
            <a:ext cx="757024" cy="373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64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30140"/>
            <a:ext cx="10785623" cy="61045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2657" y="1600200"/>
            <a:ext cx="5220828" cy="4525963"/>
          </a:xfrm>
          <a:prstGeom prst="rect">
            <a:avLst/>
          </a:prstGeo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5838" y="1600200"/>
            <a:ext cx="5252444" cy="4525963"/>
          </a:xfrm>
          <a:prstGeom prst="rect">
            <a:avLst/>
          </a:prstGeo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7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30140"/>
            <a:ext cx="10785623" cy="6104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2651" y="1535115"/>
            <a:ext cx="526192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2651" y="2174875"/>
            <a:ext cx="5261928" cy="3951288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2952" y="1535115"/>
            <a:ext cx="5294269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42952" y="2174875"/>
            <a:ext cx="5294269" cy="3951288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6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30140"/>
            <a:ext cx="10785623" cy="61045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4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5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2" y="696666"/>
            <a:ext cx="3676672" cy="967934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6538" y="696670"/>
            <a:ext cx="6871742" cy="5429497"/>
          </a:xfrm>
          <a:prstGeom prst="rect">
            <a:avLst/>
          </a:prstGeo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2652" y="1664601"/>
            <a:ext cx="3676672" cy="4461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55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249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9249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9249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45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30140"/>
            <a:ext cx="10785623" cy="61045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2651" y="1421878"/>
            <a:ext cx="10785624" cy="47042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34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07527" y="782982"/>
            <a:ext cx="2720749" cy="5343184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2652" y="782982"/>
            <a:ext cx="7818280" cy="534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03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E5B51B4-B97A-472A-B38A-F7969EE0002C}"/>
              </a:ext>
            </a:extLst>
          </p:cNvPr>
          <p:cNvSpPr/>
          <p:nvPr userDrawn="1"/>
        </p:nvSpPr>
        <p:spPr>
          <a:xfrm>
            <a:off x="0" y="2851"/>
            <a:ext cx="12193200" cy="148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8B526-9B68-4843-BD7F-4AADDBB2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35B1C-0011-47CB-A55C-56F2515F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15EF35FB-004C-443E-91F9-5140C321ADF5}" type="datetime6">
              <a:rPr lang="en-GB" smtClean="0"/>
              <a:t>April 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6BFA9-F8B2-42CC-8501-4A8D738F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AF458-2376-4568-9D10-12F71191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14948D-F035-4ACD-B9F1-3D656764B545}"/>
              </a:ext>
            </a:extLst>
          </p:cNvPr>
          <p:cNvCxnSpPr/>
          <p:nvPr userDrawn="1"/>
        </p:nvCxnSpPr>
        <p:spPr>
          <a:xfrm>
            <a:off x="719400" y="1389854"/>
            <a:ext cx="10753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4">
            <a:extLst>
              <a:ext uri="{FF2B5EF4-FFF2-40B4-BE49-F238E27FC236}">
                <a16:creationId xmlns:a16="http://schemas.microsoft.com/office/drawing/2014/main" id="{90FAB090-B3E1-434E-AD69-B521ADAF131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376" y="671717"/>
            <a:ext cx="1663200" cy="51975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ECADA16-1069-4021-B525-B3DC94F4B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643B2EB-89F3-468A-BE53-736347C71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5A17DCCF-9202-4FE1-B0CE-F96400E0D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CDD0B34-A1DF-4675-98F3-12EB9402B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FBEA2317-7DA7-4EAA-BE9E-9E60040A17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B97CDDC-82F4-429D-942D-CFBBEE96F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074EE91-685C-4FD7-AE0A-927C21E10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46B494D-7128-4000-9863-3EFBA8FA1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4988A278-A1CD-4668-97DF-0AB5B4C04A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D72A0421-4D53-4F27-9AC6-DA8A99CF0E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361C7973-09BD-4D90-961E-EB1F0B6CD4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63BD7AA2-D835-40A9-86D7-D1810A4F55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BDC73885-F104-47FC-AE41-91188BD20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E89507E7-3CEE-4538-A891-2E43D92BD5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7ECCF44-3FF9-47ED-8140-A8CD58EC1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64C7ADA-5476-40EC-8464-D9C0B014E0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520EC309-9C94-42FD-BD3E-F456B9E429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5A8A2696-E4D4-46A0-8AF3-A5FD6EDCF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25118314-1CF0-4150-86FD-6251743A5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2B36E219-784E-4DE8-9441-997660068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8B2F6AB4-4149-4F16-A044-D7B02D9093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2AC0B722-4A4A-41F6-BBCE-5A17422C4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E94F58E6-D47E-4495-AB56-276921599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FE6AF159-1CD6-4022-AB7B-A28CDECC6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A255E23-D35D-45A6-9FDF-D4DF244ABF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87488"/>
            <a:ext cx="12192000" cy="537051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4595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1909-85AF-46E7-96DF-9463F73A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9FF05-8C2F-4B95-B404-18ECCEB5D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D8A7A-DD45-40EA-B659-082A74BD0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81E737A2-2E9C-45B0-9CFA-1376F8C7F9AF}" type="datetime6">
              <a:rPr lang="en-GB" smtClean="0"/>
              <a:t>April 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6B459-2D50-458C-80B5-1C26A9F84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39F04-CB9E-4BA9-A6F4-71189717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326961-0939-4F2E-BB71-14A4F6F1BC45}"/>
              </a:ext>
            </a:extLst>
          </p:cNvPr>
          <p:cNvCxnSpPr/>
          <p:nvPr userDrawn="1"/>
        </p:nvCxnSpPr>
        <p:spPr>
          <a:xfrm>
            <a:off x="719400" y="1389854"/>
            <a:ext cx="10753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>
            <a:extLst>
              <a:ext uri="{FF2B5EF4-FFF2-40B4-BE49-F238E27FC236}">
                <a16:creationId xmlns:a16="http://schemas.microsoft.com/office/drawing/2014/main" id="{A327FB1A-E972-43A4-A394-0A8FA884839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376" y="671717"/>
            <a:ext cx="1663200" cy="51975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1AFB352-3226-441A-BA0D-5994BC70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2CC99C0-7AA0-4039-BF55-B8AE33377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9268F1A-CCF0-435C-A936-FB6FA9D28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760FD40-356E-4B73-BCF4-45E36FF5C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DF0C088-41D0-4819-9EDD-63FD37676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1E4A575-3938-4CDC-821F-5EBCCFA3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47B28F9-4146-4C84-B0E6-3CD0E743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8D6C23-30E3-4914-8A84-550F7846D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26DDA68-E73B-469E-AD24-23B9BFFBC9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5E243ACA-F2F9-4FE5-B7CC-1E7FC4F527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285DC50C-8622-49B7-9150-9A98CE91C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C5D33661-C546-4D4B-B1A3-635CFFA4A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C1D29CB-7EA7-4F0B-A49F-060CF17AD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D5F2813E-1B00-46EC-A540-CF619A348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9474E1C-3DB1-403E-BF37-F247D63AB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45070CE-EAEC-43B5-8078-345740CB1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22DC4515-45E5-4427-9736-92E9850D53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280C7014-98DF-4401-B8FE-1A98A372C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9190D20-4BB4-4226-B9D8-B1D4A24EE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0046F0B-AB0C-4897-8E95-3C21EC707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AE82D826-2DB9-4495-A15C-6FC545BD80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944E7CE0-EEE8-4ACA-B386-2D78C7D75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C47F2282-07AC-4265-BDFE-E6ABBB5AC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86967E05-A3CD-464E-8B20-CAB8A489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1058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1909-85AF-46E7-96DF-9463F73A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9FF05-8C2F-4B95-B404-18ECCEB5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720839"/>
            <a:ext cx="6192000" cy="4392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D8A7A-DD45-40EA-B659-082A74BD0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1DF70A67-7B46-4994-A7F9-F71D28767E31}" type="datetime6">
              <a:rPr lang="en-GB" smtClean="0"/>
              <a:t>April 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6B459-2D50-458C-80B5-1C26A9F84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39F04-CB9E-4BA9-A6F4-71189717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326961-0939-4F2E-BB71-14A4F6F1BC45}"/>
              </a:ext>
            </a:extLst>
          </p:cNvPr>
          <p:cNvCxnSpPr/>
          <p:nvPr userDrawn="1"/>
        </p:nvCxnSpPr>
        <p:spPr>
          <a:xfrm>
            <a:off x="719400" y="1389854"/>
            <a:ext cx="10753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>
            <a:extLst>
              <a:ext uri="{FF2B5EF4-FFF2-40B4-BE49-F238E27FC236}">
                <a16:creationId xmlns:a16="http://schemas.microsoft.com/office/drawing/2014/main" id="{A327FB1A-E972-43A4-A394-0A8FA884839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376" y="671717"/>
            <a:ext cx="1663200" cy="51975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1AFB352-3226-441A-BA0D-5994BC70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2CC99C0-7AA0-4039-BF55-B8AE33377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9268F1A-CCF0-435C-A936-FB6FA9D28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760FD40-356E-4B73-BCF4-45E36FF5C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DF0C088-41D0-4819-9EDD-63FD37676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1E4A575-3938-4CDC-821F-5EBCCFA3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47B28F9-4146-4C84-B0E6-3CD0E743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8D6C23-30E3-4914-8A84-550F7846D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26DDA68-E73B-469E-AD24-23B9BFFBC9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5E243ACA-F2F9-4FE5-B7CC-1E7FC4F527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285DC50C-8622-49B7-9150-9A98CE91C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C5D33661-C546-4D4B-B1A3-635CFFA4A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C1D29CB-7EA7-4F0B-A49F-060CF17AD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D5F2813E-1B00-46EC-A540-CF619A348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9474E1C-3DB1-403E-BF37-F247D63AB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45070CE-EAEC-43B5-8078-345740CB1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22DC4515-45E5-4427-9736-92E9850D53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280C7014-98DF-4401-B8FE-1A98A372C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9190D20-4BB4-4226-B9D8-B1D4A24EE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0046F0B-AB0C-4897-8E95-3C21EC707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AE82D826-2DB9-4495-A15C-6FC545BD80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944E7CE0-EEE8-4ACA-B386-2D78C7D75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C47F2282-07AC-4265-BDFE-E6ABBB5AC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86967E05-A3CD-464E-8B20-CAB8A489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5B8BD674-0BEC-49E2-BF3C-1ADABF772F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05199" y="1720800"/>
            <a:ext cx="4068000" cy="4392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12131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" y="6492876"/>
            <a:ext cx="2743200" cy="1538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31D9A-7E60-4A60-8BC9-E9C6E37706E2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1429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153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72C16-D8C6-4026-BFFB-317B80BE4324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04/04/2019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153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153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4C854-5079-429E-AE87-79460652D3C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56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920" y="3276161"/>
            <a:ext cx="10363200" cy="147066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747" y="5686681"/>
            <a:ext cx="8534400" cy="8746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24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30140"/>
            <a:ext cx="10785623" cy="61045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651" y="1421878"/>
            <a:ext cx="10785624" cy="4704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91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406906"/>
            <a:ext cx="10785623" cy="1362076"/>
          </a:xfrm>
          <a:prstGeom prst="rect">
            <a:avLst/>
          </a:prstGeo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2651" y="2906713"/>
            <a:ext cx="10785624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4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D329D-9C92-4D14-9137-628BA0624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400" y="6350000"/>
            <a:ext cx="8520076" cy="1538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B6085F-971E-4769-9536-3586F755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46251"/>
            <a:ext cx="8676000" cy="3693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C3E54-A1EC-44E0-AC16-3AAA04AC4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400" y="1720839"/>
            <a:ext cx="10753200" cy="43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A7F95-B6E0-4403-8D84-CCD46FFAE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3A5E8-6638-4B31-9845-9F4338CD8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0600" y="6350000"/>
            <a:ext cx="43200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4186869-B628-4395-96ED-AD53145CB3D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85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Overpass Light" panose="00000400000000000000" pitchFamily="2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lphaLcPeriod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2"/>
            </a:gs>
            <a:gs pos="100000">
              <a:schemeClr val="tx2">
                <a:lumMod val="5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rot="17043109">
            <a:off x="4213796" y="1915086"/>
            <a:ext cx="13018004" cy="5634673"/>
            <a:chOff x="767571" y="1277756"/>
            <a:chExt cx="10848337" cy="4226005"/>
          </a:xfrm>
        </p:grpSpPr>
        <p:pic>
          <p:nvPicPr>
            <p:cNvPr id="9" name="Picture 2" descr="C:\Users\dale.luckhurst\Desktop\Tread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0000">
              <a:off x="2081059" y="-35732"/>
              <a:ext cx="4226005" cy="685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dale.luckhurst\Desktop\Tread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0000">
              <a:off x="6076414" y="-35732"/>
              <a:ext cx="4226005" cy="685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19" y="407670"/>
            <a:ext cx="5011964" cy="130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9580" y="1823354"/>
            <a:ext cx="5412787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80" b="1" dirty="0">
                <a:solidFill>
                  <a:schemeClr val="bg1"/>
                </a:solidFill>
                <a:latin typeface="Arial"/>
                <a:cs typeface="Arial"/>
              </a:rPr>
              <a:t>Driving Global</a:t>
            </a:r>
            <a:r>
              <a:rPr lang="en-US" sz="3480" b="1" baseline="0" dirty="0">
                <a:solidFill>
                  <a:schemeClr val="bg1"/>
                </a:solidFill>
                <a:latin typeface="Arial"/>
                <a:cs typeface="Arial"/>
              </a:rPr>
              <a:t> Safety</a:t>
            </a:r>
            <a:endParaRPr lang="en-US" sz="348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79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548640" rtl="0" eaLnBrk="1" latinLnBrk="0" hangingPunct="1">
        <a:spcBef>
          <a:spcPct val="0"/>
        </a:spcBef>
        <a:buNone/>
        <a:defRPr sz="5280" b="1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548640" rtl="0" eaLnBrk="1" latinLnBrk="0" hangingPunct="1">
        <a:spcBef>
          <a:spcPct val="20000"/>
        </a:spcBef>
        <a:buFontTx/>
        <a:buNone/>
        <a:defRPr sz="3360" kern="1200">
          <a:solidFill>
            <a:schemeClr val="tx2">
              <a:lumMod val="20000"/>
              <a:lumOff val="80000"/>
            </a:schemeClr>
          </a:solidFill>
          <a:latin typeface="Arial"/>
          <a:ea typeface="+mn-ea"/>
          <a:cs typeface="Arial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read-blue-block-wid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76019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651" y="6356354"/>
            <a:ext cx="2745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1E79C04-93EF-FC4F-ADBF-170D4B5166A8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122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7527" y="6356354"/>
            <a:ext cx="27207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tread-blue-block-wid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4"/>
            <a:ext cx="755855" cy="68646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invGray">
          <a:xfrm>
            <a:off x="753264" y="57"/>
            <a:ext cx="97536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160"/>
          </a:p>
        </p:txBody>
      </p:sp>
      <p:pic>
        <p:nvPicPr>
          <p:cNvPr id="11" name="Picture 10" descr="Global - 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07" y="200661"/>
            <a:ext cx="1486058" cy="4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8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txStyles>
    <p:titleStyle>
      <a:lvl1pPr marL="0" indent="0" algn="l" defTabSz="548640" rtl="0" eaLnBrk="1" latinLnBrk="0" hangingPunct="1">
        <a:spcBef>
          <a:spcPct val="0"/>
        </a:spcBef>
        <a:buFont typeface="Arial"/>
        <a:buNone/>
        <a:defRPr sz="3840" kern="1200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617220" indent="-617220" algn="l" defTabSz="548640" rtl="0" eaLnBrk="1" latinLnBrk="0" hangingPunct="1">
        <a:spcBef>
          <a:spcPct val="20000"/>
        </a:spcBef>
        <a:buClr>
          <a:schemeClr val="tx2"/>
        </a:buClr>
        <a:buFont typeface="Courier New"/>
        <a:buChar char="o"/>
        <a:defRPr sz="3840" kern="1200">
          <a:solidFill>
            <a:schemeClr val="tx1"/>
          </a:solidFill>
          <a:latin typeface="Arial"/>
          <a:ea typeface="+mn-ea"/>
          <a:cs typeface="Arial"/>
        </a:defRPr>
      </a:lvl1pPr>
      <a:lvl2pPr marL="1165860" indent="-617220" algn="l" defTabSz="548640" rtl="0" eaLnBrk="1" latinLnBrk="0" hangingPunct="1">
        <a:spcBef>
          <a:spcPct val="20000"/>
        </a:spcBef>
        <a:buClr>
          <a:schemeClr val="tx2"/>
        </a:buClr>
        <a:buFont typeface="Courier New"/>
        <a:buChar char="o"/>
        <a:defRPr sz="3360" kern="1200">
          <a:solidFill>
            <a:schemeClr val="tx1"/>
          </a:solidFill>
          <a:latin typeface="Arial"/>
          <a:ea typeface="+mn-ea"/>
          <a:cs typeface="Arial"/>
        </a:defRPr>
      </a:lvl2pPr>
      <a:lvl3pPr marL="1371600" indent="-274320" algn="l" defTabSz="548640" rtl="0" eaLnBrk="1" latinLnBrk="0" hangingPunct="1">
        <a:spcBef>
          <a:spcPct val="20000"/>
        </a:spcBef>
        <a:buClr>
          <a:schemeClr val="tx2"/>
        </a:buClr>
        <a:buFont typeface="Courier New"/>
        <a:buChar char="o"/>
        <a:defRPr sz="2880" kern="1200">
          <a:solidFill>
            <a:schemeClr val="tx1"/>
          </a:solidFill>
          <a:latin typeface="Arial"/>
          <a:ea typeface="+mn-ea"/>
          <a:cs typeface="Arial"/>
        </a:defRPr>
      </a:lvl3pPr>
      <a:lvl4pPr marL="2057400" indent="-411480" algn="l" defTabSz="548640" rtl="0" eaLnBrk="1" latinLnBrk="0" hangingPunct="1">
        <a:spcBef>
          <a:spcPct val="20000"/>
        </a:spcBef>
        <a:buClr>
          <a:schemeClr val="tx2"/>
        </a:buClr>
        <a:buFont typeface="Courier New"/>
        <a:buChar char="o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468880" indent="-274320" algn="l" defTabSz="548640" rtl="0" eaLnBrk="1" latinLnBrk="0" hangingPunct="1">
        <a:spcBef>
          <a:spcPct val="20000"/>
        </a:spcBef>
        <a:buClr>
          <a:schemeClr val="tx2"/>
        </a:buClr>
        <a:buFont typeface="Courier New"/>
        <a:buChar char="o"/>
        <a:defRPr sz="2160" kern="1200">
          <a:solidFill>
            <a:schemeClr val="tx1"/>
          </a:solidFill>
          <a:latin typeface="Arial"/>
          <a:ea typeface="+mn-ea"/>
          <a:cs typeface="Arial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E692-D9C3-4DF4-B161-EB290E9D2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6200" y="2300931"/>
            <a:ext cx="6505629" cy="1520298"/>
          </a:xfrm>
        </p:spPr>
        <p:txBody>
          <a:bodyPr/>
          <a:lstStyle/>
          <a:p>
            <a:r>
              <a:rPr lang="en-GB" b="1" dirty="0">
                <a:latin typeface="Overpass Light" panose="000004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Blast of Innovation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6309252-0148-41E7-89D6-5F5E6AF84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6200" y="4620127"/>
            <a:ext cx="6206400" cy="1384995"/>
          </a:xfrm>
        </p:spPr>
        <p:txBody>
          <a:bodyPr/>
          <a:lstStyle/>
          <a:p>
            <a:r>
              <a:rPr lang="en-GB" sz="4200" dirty="0">
                <a:solidFill>
                  <a:srgbClr val="FF0000"/>
                </a:solidFill>
                <a:latin typeface="Overpass Light" panose="00000400000000000000" pitchFamily="2" charset="0"/>
              </a:rPr>
              <a:t>Tony Bowen</a:t>
            </a:r>
          </a:p>
          <a:p>
            <a:r>
              <a:rPr lang="en-US" sz="2400" dirty="0">
                <a:solidFill>
                  <a:srgbClr val="FF0000"/>
                </a:solidFill>
                <a:latin typeface="Overpass Light" panose="00000400000000000000" pitchFamily="2" charset="0"/>
              </a:rPr>
              <a:t>LCV and Projects Manager </a:t>
            </a:r>
          </a:p>
          <a:p>
            <a:r>
              <a:rPr lang="en-US" sz="2400" dirty="0">
                <a:solidFill>
                  <a:srgbClr val="FF0000"/>
                </a:solidFill>
                <a:latin typeface="Overpass Light" panose="00000400000000000000" pitchFamily="2" charset="0"/>
              </a:rPr>
              <a:t>Brigade Electronics </a:t>
            </a:r>
            <a:endParaRPr lang="en-GB" sz="2400" dirty="0">
              <a:solidFill>
                <a:srgbClr val="FF0000"/>
              </a:solidFill>
              <a:latin typeface="Overpas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470" y="2580946"/>
            <a:ext cx="9326880" cy="1470660"/>
          </a:xfrm>
        </p:spPr>
        <p:txBody>
          <a:bodyPr/>
          <a:lstStyle/>
          <a:p>
            <a:r>
              <a:rPr lang="en-GB" sz="7200" dirty="0"/>
              <a:t>Blast of Innovation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470" y="5448505"/>
            <a:ext cx="7680960" cy="1209734"/>
          </a:xfrm>
        </p:spPr>
        <p:txBody>
          <a:bodyPr/>
          <a:lstStyle/>
          <a:p>
            <a:r>
              <a:rPr lang="en-GB" dirty="0"/>
              <a:t>Tony Bowen</a:t>
            </a:r>
          </a:p>
          <a:p>
            <a:r>
              <a:rPr lang="en-GB" sz="3200" dirty="0"/>
              <a:t>FTA Van Excellence Operational Briefings</a:t>
            </a:r>
          </a:p>
        </p:txBody>
      </p:sp>
    </p:spTree>
    <p:extLst>
      <p:ext uri="{BB962C8B-B14F-4D97-AF65-F5344CB8AC3E}">
        <p14:creationId xmlns:p14="http://schemas.microsoft.com/office/powerpoint/2010/main" val="3097326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063" y="430138"/>
            <a:ext cx="9707060" cy="610453"/>
          </a:xfrm>
        </p:spPr>
        <p:txBody>
          <a:bodyPr/>
          <a:lstStyle/>
          <a:p>
            <a:r>
              <a:rPr lang="en-GB" dirty="0"/>
              <a:t>Electric &amp; Hybrid Vehicles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DDD16C-24A2-461C-9767-C0120C97DD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b="9422"/>
          <a:stretch/>
        </p:blipFill>
        <p:spPr>
          <a:xfrm>
            <a:off x="2437927" y="1340424"/>
            <a:ext cx="3470978" cy="2204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54AF5B-23F1-443D-8F10-D28A94EDD1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" t="6812" r="417" b="9270"/>
          <a:stretch/>
        </p:blipFill>
        <p:spPr>
          <a:xfrm>
            <a:off x="2449077" y="3770625"/>
            <a:ext cx="3500198" cy="22042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C21B28-2D34-4E7E-926C-DB469C13CED8}"/>
              </a:ext>
            </a:extLst>
          </p:cNvPr>
          <p:cNvSpPr txBox="1"/>
          <p:nvPr/>
        </p:nvSpPr>
        <p:spPr>
          <a:xfrm>
            <a:off x="1257062" y="6200825"/>
            <a:ext cx="1032533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4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What are the facts?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9062FB-6FAB-445E-B624-19917DC364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/>
          <a:stretch/>
        </p:blipFill>
        <p:spPr>
          <a:xfrm>
            <a:off x="6444034" y="1340425"/>
            <a:ext cx="3480362" cy="220607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D4B7FF-0747-4624-9D41-651C5929064B}"/>
              </a:ext>
            </a:extLst>
          </p:cNvPr>
          <p:cNvCxnSpPr/>
          <p:nvPr/>
        </p:nvCxnSpPr>
        <p:spPr>
          <a:xfrm>
            <a:off x="1276313" y="1058502"/>
            <a:ext cx="9654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AA7ED97-E794-4008-8A08-BC5DD2893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366" y="186997"/>
            <a:ext cx="2312100" cy="693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E17F1F-2BCA-4C51-8B90-370EF83CD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2347" y="4048656"/>
            <a:ext cx="3500200" cy="2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69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063" y="430138"/>
            <a:ext cx="9707060" cy="610453"/>
          </a:xfrm>
        </p:spPr>
        <p:txBody>
          <a:bodyPr/>
          <a:lstStyle/>
          <a:p>
            <a:r>
              <a:rPr lang="en-GB" dirty="0"/>
              <a:t>Facts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76313" y="1182350"/>
            <a:ext cx="9654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BD671-F7B8-4B59-859B-94D3BC02E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880" b="1" dirty="0"/>
              <a:t>Increased risk of accidents between EV’s &amp; Hybrids and pedestrians compared with an ICE type vehicle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Turning manoeuvres – </a:t>
            </a:r>
            <a:r>
              <a:rPr lang="en-GB" sz="2400" b="1" dirty="0">
                <a:solidFill>
                  <a:srgbClr val="FF0000"/>
                </a:solidFill>
              </a:rPr>
              <a:t>80%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Reversing, moving off, entering/leaving a parking space – </a:t>
            </a:r>
            <a:r>
              <a:rPr lang="en-GB" sz="2400" b="1" dirty="0">
                <a:solidFill>
                  <a:srgbClr val="FF0000"/>
                </a:solidFill>
              </a:rPr>
              <a:t>100%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Collisions in speed limit areas 30mph and under – </a:t>
            </a:r>
            <a:r>
              <a:rPr lang="en-GB" sz="2400" b="1" dirty="0">
                <a:solidFill>
                  <a:srgbClr val="FF0000"/>
                </a:solidFill>
              </a:rPr>
              <a:t>50%</a:t>
            </a: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b="1" dirty="0"/>
              <a:t>Supermarket/Retail Car Parks </a:t>
            </a:r>
            <a:r>
              <a:rPr lang="en-GB" sz="2400" b="1" dirty="0">
                <a:solidFill>
                  <a:srgbClr val="FF0000"/>
                </a:solidFill>
              </a:rPr>
              <a:t>– x7</a:t>
            </a: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002060"/>
                </a:solidFill>
              </a:rPr>
              <a:t>What have the regulators been doing?</a:t>
            </a: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7C4F3-1F93-448F-8F35-EB6EC1438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366" y="186997"/>
            <a:ext cx="2312100" cy="69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06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063" y="430138"/>
            <a:ext cx="9707060" cy="610453"/>
          </a:xfrm>
        </p:spPr>
        <p:txBody>
          <a:bodyPr/>
          <a:lstStyle/>
          <a:p>
            <a:r>
              <a:rPr lang="en-GB" dirty="0"/>
              <a:t>Regulation UNECE-R138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76313" y="1182350"/>
            <a:ext cx="9654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BD671-F7B8-4B59-859B-94D3BC02E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880" b="1" dirty="0"/>
              <a:t>United Nations Economic Commission for Europe</a:t>
            </a:r>
          </a:p>
          <a:p>
            <a:pPr marL="0" indent="0" algn="ctr">
              <a:buNone/>
            </a:pPr>
            <a:r>
              <a:rPr lang="en-GB" sz="2880" b="1" dirty="0"/>
              <a:t>Acoustic Vehicle Alerting System - AVAS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880" b="1" dirty="0"/>
              <a:t>	September 2019</a:t>
            </a:r>
            <a:endParaRPr lang="en-GB" sz="288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b="1" dirty="0"/>
              <a:t>	All NEW MODEL vehicle registrations</a:t>
            </a: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880" b="1" dirty="0"/>
              <a:t>	September 2021</a:t>
            </a:r>
          </a:p>
          <a:p>
            <a:pPr marL="0" indent="0">
              <a:buNone/>
            </a:pPr>
            <a:r>
              <a:rPr lang="en-GB" sz="2400" b="1" dirty="0"/>
              <a:t>	All NEW VEHICLE registrations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      </a:t>
            </a:r>
            <a:r>
              <a:rPr lang="en-GB" sz="2400" b="1" dirty="0">
                <a:solidFill>
                  <a:srgbClr val="002060"/>
                </a:solidFill>
              </a:rPr>
              <a:t> What has Brigade Electronics been doing?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CFB2D-67A4-41C0-B779-067F468B1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366" y="186997"/>
            <a:ext cx="2312100" cy="69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32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063" y="430138"/>
            <a:ext cx="9707060" cy="610453"/>
          </a:xfrm>
        </p:spPr>
        <p:txBody>
          <a:bodyPr/>
          <a:lstStyle/>
          <a:p>
            <a:r>
              <a:rPr lang="en-GB" dirty="0"/>
              <a:t>Marketing Animation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285721" y="1095941"/>
            <a:ext cx="9654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QVS Animation">
            <a:hlinkClick r:id="" action="ppaction://media"/>
            <a:extLst>
              <a:ext uri="{FF2B5EF4-FFF2-40B4-BE49-F238E27FC236}">
                <a16:creationId xmlns:a16="http://schemas.microsoft.com/office/drawing/2014/main" id="{3191A964-38FF-4799-A0C8-6DDC73C9E0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8408" y="1179242"/>
            <a:ext cx="8070145" cy="5678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EB9452-11C0-475D-AFAE-21AD157E0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366" y="186997"/>
            <a:ext cx="2312100" cy="69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7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063" y="430138"/>
            <a:ext cx="9707060" cy="610453"/>
          </a:xfrm>
        </p:spPr>
        <p:txBody>
          <a:bodyPr/>
          <a:lstStyle/>
          <a:p>
            <a:r>
              <a:rPr lang="en-GB" dirty="0"/>
              <a:t>University of Birmingham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285721" y="1095941"/>
            <a:ext cx="9654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008E660-01B0-451E-B89B-2949D207D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886" y="196946"/>
            <a:ext cx="2312100" cy="693630"/>
          </a:xfrm>
          <a:prstGeom prst="rect">
            <a:avLst/>
          </a:prstGeom>
        </p:spPr>
      </p:pic>
      <p:pic>
        <p:nvPicPr>
          <p:cNvPr id="5" name="UofB QVS">
            <a:hlinkClick r:id="" action="ppaction://media"/>
            <a:extLst>
              <a:ext uri="{FF2B5EF4-FFF2-40B4-BE49-F238E27FC236}">
                <a16:creationId xmlns:a16="http://schemas.microsoft.com/office/drawing/2014/main" id="{4904724D-3BEE-4ED2-809B-48E75DCDDA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5701" y="1290363"/>
            <a:ext cx="9288422" cy="52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4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80A29A-A551-4185-A494-C8307729A335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>
                  <a:lumMod val="50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D8D425-1291-42AA-9BB6-1C93CD863F73}"/>
              </a:ext>
            </a:extLst>
          </p:cNvPr>
          <p:cNvSpPr txBox="1">
            <a:spLocks/>
          </p:cNvSpPr>
          <p:nvPr/>
        </p:nvSpPr>
        <p:spPr>
          <a:xfrm>
            <a:off x="1524000" y="1182351"/>
            <a:ext cx="9875520" cy="17640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7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Solving the problem of quiet vehicles</a:t>
            </a:r>
            <a:b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9" name="Picture 2" descr="Y:\ 8. Work In Progress\3812 EVS Marketing Launch\bus graphic.png">
            <a:extLst>
              <a:ext uri="{FF2B5EF4-FFF2-40B4-BE49-F238E27FC236}">
                <a16:creationId xmlns:a16="http://schemas.microsoft.com/office/drawing/2014/main" id="{8289010F-509B-4C44-A04A-C7B03937F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10" y="3466766"/>
            <a:ext cx="5083817" cy="336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3C26B-C647-4277-B5D1-1502F598F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886" y="196946"/>
            <a:ext cx="2312100" cy="69363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E3765220-ADAA-4F3F-8385-F49DF6C4ACD0}"/>
              </a:ext>
            </a:extLst>
          </p:cNvPr>
          <p:cNvSpPr txBox="1">
            <a:spLocks/>
          </p:cNvSpPr>
          <p:nvPr/>
        </p:nvSpPr>
        <p:spPr>
          <a:xfrm>
            <a:off x="6873686" y="6064851"/>
            <a:ext cx="5212080" cy="111538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LT Std Blk Cn" panose="020B0806030702040204" pitchFamily="34" charset="0"/>
                <a:ea typeface="+mn-ea"/>
                <a:cs typeface="Arial"/>
              </a:rPr>
              <a:t>Quiet Vehicle Sounder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F305FA-BCDC-44A0-BBF2-B5D80B813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767273" y="-1150708"/>
            <a:ext cx="5790980" cy="9571619"/>
          </a:xfrm>
          <a:prstGeom prst="rect">
            <a:avLst/>
          </a:prstGeom>
        </p:spPr>
      </p:pic>
      <p:pic>
        <p:nvPicPr>
          <p:cNvPr id="14" name="Picture 2" descr="Y:\ 8. Work In Progress\3812 EVS Marketing Launch\bus graphic.png">
            <a:extLst>
              <a:ext uri="{FF2B5EF4-FFF2-40B4-BE49-F238E27FC236}">
                <a16:creationId xmlns:a16="http://schemas.microsoft.com/office/drawing/2014/main" id="{26D352C6-F31B-4848-945E-0914662FE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35" b="77259" l="13138" r="36656">
                        <a14:foregroundMark x1="22199" y1="70717" x2="22199" y2="70717"/>
                        <a14:foregroundMark x1="13839" y1="54953" x2="19893" y2="70841"/>
                        <a14:foregroundMark x1="19893" y1="70841" x2="18369" y2="53333"/>
                        <a14:foregroundMark x1="18369" y1="53333" x2="17669" y2="52835"/>
                        <a14:foregroundMark x1="17298" y1="55452" x2="22817" y2="72835"/>
                        <a14:foregroundMark x1="22817" y1="72835" x2="34514" y2="76199"/>
                        <a14:foregroundMark x1="34514" y1="76199" x2="26647" y2="61558"/>
                        <a14:foregroundMark x1="26647" y1="61558" x2="15198" y2="65358"/>
                        <a14:foregroundMark x1="15198" y1="65358" x2="24259" y2="77072"/>
                        <a14:foregroundMark x1="24259" y1="77072" x2="36656" y2="76449"/>
                        <a14:foregroundMark x1="36656" y1="76449" x2="31219" y2="69657"/>
                        <a14:foregroundMark x1="14868" y1="56511" x2="17792" y2="73458"/>
                        <a14:foregroundMark x1="17792" y1="73458" x2="14951" y2="55452"/>
                        <a14:foregroundMark x1="14951" y1="55452" x2="19522" y2="72523"/>
                        <a14:foregroundMark x1="19522" y1="72523" x2="16351" y2="55389"/>
                        <a14:foregroundMark x1="16351" y1="55389" x2="19893" y2="71713"/>
                        <a14:foregroundMark x1="19893" y1="71713" x2="30272" y2="79377"/>
                        <a14:foregroundMark x1="30272" y1="79377" x2="19728" y2="68100"/>
                        <a14:foregroundMark x1="19728" y1="68100" x2="31178" y2="67165"/>
                        <a14:foregroundMark x1="31178" y1="67165" x2="19893" y2="62555"/>
                        <a14:foregroundMark x1="19893" y1="62555" x2="30478" y2="77259"/>
                        <a14:foregroundMark x1="30478" y1="77259" x2="30189" y2="77072"/>
                        <a14:foregroundMark x1="15568" y1="71277" x2="13138" y2="63364"/>
                      </a14:backgroundRemoval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51124" r="60907" b="20595"/>
          <a:stretch/>
        </p:blipFill>
        <p:spPr bwMode="auto">
          <a:xfrm>
            <a:off x="8429490" y="5474023"/>
            <a:ext cx="1250792" cy="80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887852"/>
      </p:ext>
    </p:extLst>
  </p:cSld>
  <p:clrMapOvr>
    <a:masterClrMapping/>
  </p:clrMapOvr>
</p:sld>
</file>

<file path=ppt/theme/theme1.xml><?xml version="1.0" encoding="utf-8"?>
<a:theme xmlns:a="http://schemas.openxmlformats.org/drawingml/2006/main" name="FTA">
  <a:themeElements>
    <a:clrScheme name="FTA">
      <a:dk1>
        <a:srgbClr val="000000"/>
      </a:dk1>
      <a:lt1>
        <a:sysClr val="window" lastClr="FFFFFF"/>
      </a:lt1>
      <a:dk2>
        <a:srgbClr val="595959"/>
      </a:dk2>
      <a:lt2>
        <a:srgbClr val="D8D8D8"/>
      </a:lt2>
      <a:accent1>
        <a:srgbClr val="090041"/>
      </a:accent1>
      <a:accent2>
        <a:srgbClr val="008CFF"/>
      </a:accent2>
      <a:accent3>
        <a:srgbClr val="FF0000"/>
      </a:accent3>
      <a:accent4>
        <a:srgbClr val="E1EBFF"/>
      </a:accent4>
      <a:accent5>
        <a:srgbClr val="FFFFFF"/>
      </a:accent5>
      <a:accent6>
        <a:srgbClr val="FFFFFF"/>
      </a:accent6>
      <a:hlink>
        <a:srgbClr val="090041"/>
      </a:hlink>
      <a:folHlink>
        <a:srgbClr val="FF0000"/>
      </a:folHlink>
    </a:clrScheme>
    <a:fontScheme name="Custom 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igade ppt template 16.10 - Sept16">
  <a:themeElements>
    <a:clrScheme name="Brigade">
      <a:dk1>
        <a:sysClr val="windowText" lastClr="000000"/>
      </a:dk1>
      <a:lt1>
        <a:sysClr val="window" lastClr="FFFFFF"/>
      </a:lt1>
      <a:dk2>
        <a:srgbClr val="507BAF"/>
      </a:dk2>
      <a:lt2>
        <a:srgbClr val="C9D1CF"/>
      </a:lt2>
      <a:accent1>
        <a:srgbClr val="507CB1"/>
      </a:accent1>
      <a:accent2>
        <a:srgbClr val="7BB74E"/>
      </a:accent2>
      <a:accent3>
        <a:srgbClr val="696198"/>
      </a:accent3>
      <a:accent4>
        <a:srgbClr val="E47823"/>
      </a:accent4>
      <a:accent5>
        <a:srgbClr val="5F9AAB"/>
      </a:accent5>
      <a:accent6>
        <a:srgbClr val="F3BA1C"/>
      </a:accent6>
      <a:hlink>
        <a:srgbClr val="98ADCB"/>
      </a:hlink>
      <a:folHlink>
        <a:srgbClr val="FDFCF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rigade master wide">
  <a:themeElements>
    <a:clrScheme name="Brigade">
      <a:dk1>
        <a:sysClr val="windowText" lastClr="000000"/>
      </a:dk1>
      <a:lt1>
        <a:sysClr val="window" lastClr="FFFFFF"/>
      </a:lt1>
      <a:dk2>
        <a:srgbClr val="507BAF"/>
      </a:dk2>
      <a:lt2>
        <a:srgbClr val="C9D1CF"/>
      </a:lt2>
      <a:accent1>
        <a:srgbClr val="507CB1"/>
      </a:accent1>
      <a:accent2>
        <a:srgbClr val="7BB74E"/>
      </a:accent2>
      <a:accent3>
        <a:srgbClr val="696198"/>
      </a:accent3>
      <a:accent4>
        <a:srgbClr val="E47823"/>
      </a:accent4>
      <a:accent5>
        <a:srgbClr val="5F9AAB"/>
      </a:accent5>
      <a:accent6>
        <a:srgbClr val="F3BA1C"/>
      </a:accent6>
      <a:hlink>
        <a:srgbClr val="98ADCB"/>
      </a:hlink>
      <a:folHlink>
        <a:srgbClr val="FDFC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</Words>
  <Application>Microsoft Office PowerPoint</Application>
  <PresentationFormat>Widescreen</PresentationFormat>
  <Paragraphs>44</Paragraphs>
  <Slides>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Arial Black</vt:lpstr>
      <vt:lpstr>Calibri</vt:lpstr>
      <vt:lpstr>Courier New</vt:lpstr>
      <vt:lpstr>HelveticaNeueLT Std Blk Cn</vt:lpstr>
      <vt:lpstr>Overpass Light</vt:lpstr>
      <vt:lpstr>Verdana</vt:lpstr>
      <vt:lpstr>FTA</vt:lpstr>
      <vt:lpstr>Brigade ppt template 16.10 - Sept16</vt:lpstr>
      <vt:lpstr>Brigade master wide</vt:lpstr>
      <vt:lpstr>Blast of Innovation      </vt:lpstr>
      <vt:lpstr>Blast of Innovation</vt:lpstr>
      <vt:lpstr>Electric &amp; Hybrid Vehicles</vt:lpstr>
      <vt:lpstr>Facts</vt:lpstr>
      <vt:lpstr>Regulation UNECE-R138</vt:lpstr>
      <vt:lpstr>Marketing Animation</vt:lpstr>
      <vt:lpstr>University of Birmingham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Blast of Innovation      </dc:title>
  <dc:creator>Aimee Redmond</dc:creator>
  <cp:lastModifiedBy>Aimee Redmond</cp:lastModifiedBy>
  <cp:revision>1</cp:revision>
  <dcterms:created xsi:type="dcterms:W3CDTF">2019-04-04T10:31:30Z</dcterms:created>
  <dcterms:modified xsi:type="dcterms:W3CDTF">2019-04-04T10:31:43Z</dcterms:modified>
</cp:coreProperties>
</file>