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9"/>
  </p:notesMasterIdLst>
  <p:sldIdLst>
    <p:sldId id="274" r:id="rId3"/>
    <p:sldId id="808" r:id="rId4"/>
    <p:sldId id="661" r:id="rId5"/>
    <p:sldId id="651" r:id="rId6"/>
    <p:sldId id="652" r:id="rId7"/>
    <p:sldId id="653" r:id="rId8"/>
    <p:sldId id="654" r:id="rId9"/>
    <p:sldId id="655" r:id="rId10"/>
    <p:sldId id="665" r:id="rId11"/>
    <p:sldId id="647" r:id="rId12"/>
    <p:sldId id="346" r:id="rId13"/>
    <p:sldId id="660" r:id="rId14"/>
    <p:sldId id="376" r:id="rId15"/>
    <p:sldId id="666" r:id="rId16"/>
    <p:sldId id="662" r:id="rId17"/>
    <p:sldId id="609" r:id="rId18"/>
    <p:sldId id="615" r:id="rId19"/>
    <p:sldId id="611" r:id="rId20"/>
    <p:sldId id="387" r:id="rId21"/>
    <p:sldId id="539" r:id="rId22"/>
    <p:sldId id="809" r:id="rId23"/>
    <p:sldId id="367" r:id="rId24"/>
    <p:sldId id="663" r:id="rId25"/>
    <p:sldId id="810" r:id="rId26"/>
    <p:sldId id="658" r:id="rId27"/>
    <p:sldId id="6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AEBD2-A38D-4781-B613-1672F24AA349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01C0E-868A-4ED7-9C90-A1100F068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77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7E5E6-6AEB-4AC4-A8E4-54AD299BDC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19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12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Wide range of partners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Different degrees of activation – support provision, funding, campaigns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1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4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worthy, clinical or them and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49EF-1D8B-B54F-98ED-B69B2617FB0F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8762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39AD6-D33D-4DB5-84F2-FF083E07E685}" type="slidenum">
              <a:rPr kumimoji="0" lang="en-GB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0639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2017-2019</a:t>
            </a:r>
          </a:p>
        </p:txBody>
      </p:sp>
    </p:spTree>
    <p:extLst>
      <p:ext uri="{BB962C8B-B14F-4D97-AF65-F5344CB8AC3E}">
        <p14:creationId xmlns:p14="http://schemas.microsoft.com/office/powerpoint/2010/main" val="1037903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impactful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39AD6-D33D-4DB5-84F2-FF083E07E685}" type="slidenum">
              <a:rPr kumimoji="0" lang="en-GB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80336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on this later</a:t>
            </a:r>
          </a:p>
        </p:txBody>
      </p:sp>
    </p:spTree>
    <p:extLst>
      <p:ext uri="{BB962C8B-B14F-4D97-AF65-F5344CB8AC3E}">
        <p14:creationId xmlns:p14="http://schemas.microsoft.com/office/powerpoint/2010/main" val="311031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your man – look after mates better – leveraging football theme around World Cup</a:t>
            </a:r>
          </a:p>
          <a:p>
            <a:r>
              <a:rPr lang="en-GB" dirty="0"/>
              <a:t>T shirts sold and proceeds to CALM</a:t>
            </a:r>
          </a:p>
        </p:txBody>
      </p:sp>
    </p:spTree>
    <p:extLst>
      <p:ext uri="{BB962C8B-B14F-4D97-AF65-F5344CB8AC3E}">
        <p14:creationId xmlns:p14="http://schemas.microsoft.com/office/powerpoint/2010/main" val="122927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65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 descr="A close up of a metal fence&#10;&#10;Description generated with high confidence">
            <a:extLst>
              <a:ext uri="{FF2B5EF4-FFF2-40B4-BE49-F238E27FC236}">
                <a16:creationId xmlns:a16="http://schemas.microsoft.com/office/drawing/2014/main" id="{A0E1A658-D280-4ABB-86C5-54313CBBF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46" y="0"/>
            <a:ext cx="5274906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7FC1A-D1D7-41DF-9C38-132EB0022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7271" y="3071725"/>
            <a:ext cx="6205329" cy="2896402"/>
          </a:xfrm>
          <a:noFill/>
        </p:spPr>
        <p:txBody>
          <a:bodyPr anchor="t" anchorCtr="0">
            <a:noAutofit/>
          </a:bodyPr>
          <a:lstStyle>
            <a:lvl1pPr algn="l">
              <a:defRPr sz="4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92183-67E0-42C7-899A-3D39BFAEA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5969695"/>
            <a:ext cx="6206400" cy="215444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B571-A906-45BD-9E11-7E7DC4D9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5B42D600-461E-4D15-98C0-8BB09BE54093}" type="datetime6">
              <a:rPr lang="en-GB" smtClean="0"/>
              <a:t>April 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CE6B-5B1A-451B-9EA1-51D3FF4F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0F01-F708-4994-9A0A-7F4EBDB7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829C6DD-656D-4F86-917F-44EAA3EB75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96317" y="621715"/>
            <a:ext cx="2880000" cy="90000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D646815-0BC9-43E3-8B2E-7D90571EB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1412EF2-86FE-4D35-AB43-B685477D2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C73021E-4455-4C07-B410-F8E266E8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519A06D-FA81-4508-BFF4-7D0139E7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C5C00E5-D2E7-43C9-8B0D-15B55E63E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391E570-8439-487A-A9FC-79B33E94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6668104-EB16-4DF2-B7C6-2F864A8A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A81F53B-005E-4A11-A847-3ECF3945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C61A463-BAC7-48B4-94FC-BEA92D1ED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0F0149C-8686-424E-901F-3366A7DD0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D20D518-C7B7-40AD-AAD9-6EEB70244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D69A39F-D43A-4FA7-AAB8-CC938B4C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64B8E42-960B-42C0-9B35-B95551D7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6C874C2-4F26-451F-AAFE-24FAD4036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098214D-3ECC-40A3-8F39-93D377179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CEBFF52-2917-4143-8221-69A545C7F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5236F47-3478-4C18-8FF5-499321BD3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7175700-9935-465F-95AE-2487BB835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5C197238-C1E5-4CCB-BD34-6BB0F587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D2FF285B-CD6B-46D0-8666-0C45DD35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912CB7E-BC09-4211-82D6-D2342CB5C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9A5A34F-EC8B-4C6C-923C-E67B561B7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B8AC1BB5-C884-4D45-BA6E-917634D51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601F01A7-69D4-43BC-A647-C870A9D5C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78F340A0-F7E4-C34A-9A40-F7BDF5368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-46301"/>
            <a:ext cx="757024" cy="380293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CB03AD6-25F5-2241-802B-381B99AFD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3175001"/>
            <a:ext cx="757024" cy="37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7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7468-8547-D04B-948C-81205E1F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BE36E-6B05-324A-8712-81B7115B3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  <a:lvl2pPr>
              <a:defRPr b="0" i="0">
                <a:latin typeface="Alternate Gothic LT No2 Regular"/>
              </a:defRPr>
            </a:lvl2pPr>
            <a:lvl3pPr>
              <a:defRPr b="0" i="0">
                <a:latin typeface="Alternate Gothic LT No2 Regular"/>
              </a:defRPr>
            </a:lvl3pPr>
            <a:lvl4pPr>
              <a:defRPr b="0" i="0">
                <a:latin typeface="Alternate Gothic LT No2 Regular"/>
              </a:defRPr>
            </a:lvl4pPr>
            <a:lvl5pPr>
              <a:defRPr b="0" i="0">
                <a:latin typeface="Alternate Gothic LT No2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3D0F-3D0B-FE40-B703-E48C0C759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  <a:lvl2pPr>
              <a:defRPr b="0" i="0">
                <a:latin typeface="Alternate Gothic LT No2 Regular"/>
              </a:defRPr>
            </a:lvl2pPr>
            <a:lvl3pPr>
              <a:defRPr b="0" i="0">
                <a:latin typeface="Alternate Gothic LT No2 Regular"/>
              </a:defRPr>
            </a:lvl3pPr>
            <a:lvl4pPr>
              <a:defRPr b="0" i="0">
                <a:latin typeface="Alternate Gothic LT No2 Regular"/>
              </a:defRPr>
            </a:lvl4pPr>
            <a:lvl5pPr>
              <a:defRPr b="0" i="0">
                <a:latin typeface="Alternate Gothic LT No2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EE8A7-86FB-B147-B8D8-CAAD3CF8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2304F-5766-7146-9C50-356ED7DB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582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ark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155C3-E368-AE4B-99AA-4E09CC21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856D0-0580-6D48-9364-A63304A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27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ark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155C3-E368-AE4B-99AA-4E09CC21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856D0-0580-6D48-9364-A63304A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F4851A-5A7F-5849-9048-5FEE712203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677168C5-6E4F-0541-BD30-45A7C93A59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137" y="0"/>
            <a:ext cx="6096000" cy="6858000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20874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30602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79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1F558E7-3289-0A42-BB58-F2CB46EC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</p:spTree>
    <p:extLst>
      <p:ext uri="{BB962C8B-B14F-4D97-AF65-F5344CB8AC3E}">
        <p14:creationId xmlns:p14="http://schemas.microsoft.com/office/powerpoint/2010/main" val="36941289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E5B51B4-B97A-472A-B38A-F7969EE0002C}"/>
              </a:ext>
            </a:extLst>
          </p:cNvPr>
          <p:cNvSpPr/>
          <p:nvPr userDrawn="1"/>
        </p:nvSpPr>
        <p:spPr>
          <a:xfrm>
            <a:off x="0" y="2851"/>
            <a:ext cx="12193200" cy="148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8B526-9B68-4843-BD7F-4AADDBB2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35B1C-0011-47CB-A55C-56F2515F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5EF35FB-004C-443E-91F9-5140C321ADF5}" type="datetime6">
              <a:rPr lang="en-GB" smtClean="0"/>
              <a:t>April 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6BFA9-F8B2-42CC-8501-4A8D738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AF458-2376-4568-9D10-12F71191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4948D-F035-4ACD-B9F1-3D656764B5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>
            <a:extLst>
              <a:ext uri="{FF2B5EF4-FFF2-40B4-BE49-F238E27FC236}">
                <a16:creationId xmlns:a16="http://schemas.microsoft.com/office/drawing/2014/main" id="{90FAB090-B3E1-434E-AD69-B521ADAF131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ECADA16-1069-4021-B525-B3DC94F4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643B2EB-89F3-468A-BE53-736347C71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A17DCCF-9202-4FE1-B0CE-F96400E0D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DD0B34-A1DF-4675-98F3-12EB9402B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BEA2317-7DA7-4EAA-BE9E-9E60040A1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B97CDDC-82F4-429D-942D-CFBBEE96F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074EE91-685C-4FD7-AE0A-927C21E10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6B494D-7128-4000-9863-3EFBA8FA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988A278-A1CD-4668-97DF-0AB5B4C04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72A0421-4D53-4F27-9AC6-DA8A99CF0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61C7973-09BD-4D90-961E-EB1F0B6CD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3BD7AA2-D835-40A9-86D7-D1810A4F5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DC73885-F104-47FC-AE41-91188BD2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89507E7-3CEE-4538-A891-2E43D92BD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7ECCF44-3FF9-47ED-8140-A8CD58EC1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64C7ADA-5476-40EC-8464-D9C0B014E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520EC309-9C94-42FD-BD3E-F456B9E42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8A2696-E4D4-46A0-8AF3-A5FD6EDCF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25118314-1CF0-4150-86FD-6251743A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2B36E219-784E-4DE8-9441-99766006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8B2F6AB4-4149-4F16-A044-D7B02D909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AC0B722-4A4A-41F6-BBCE-5A17422C4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E94F58E6-D47E-4495-AB56-276921599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E6AF159-1CD6-4022-AB7B-A28CDECC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A255E23-D35D-45A6-9FDF-D4DF244ABF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87488"/>
            <a:ext cx="12192000" cy="537051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470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81E737A2-2E9C-45B0-9CFA-1376F8C7F9AF}" type="datetime6">
              <a:rPr lang="en-GB" smtClean="0"/>
              <a:t>April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017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20839"/>
            <a:ext cx="6192000" cy="439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DF70A67-7B46-4994-A7F9-F71D28767E31}" type="datetime6">
              <a:rPr lang="en-GB" smtClean="0"/>
              <a:t>April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5B8BD674-0BEC-49E2-BF3C-1ADABF772F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199" y="1720800"/>
            <a:ext cx="4068000" cy="4392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4195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" y="6492876"/>
            <a:ext cx="2743200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31D9A-7E60-4A60-8BC9-E9C6E37706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339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72C16-D8C6-4026-BFFB-317B80BE4324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04/04/2019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4C854-5079-429E-AE87-79460652D3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37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DCEC-CE5A-EF4D-8A85-5CF54B50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 u="none" baseline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ADC35-DB18-6B46-A793-DE4081C59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lternate Gothic LT No2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AA69C-4650-5A44-95E7-EA1F8E834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3031D-5092-A84A-BBF8-7E8D2B23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25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1DC12-C138-BB46-AC2A-97870496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 b="0" i="0" u="none" baseline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1DA04-D4DD-1040-9B2E-7E1771661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  <a:lvl2pPr>
              <a:defRPr b="0" i="0">
                <a:latin typeface="Alternate Gothic LT No2 Regular"/>
              </a:defRPr>
            </a:lvl2pPr>
            <a:lvl3pPr>
              <a:defRPr b="0" i="0">
                <a:latin typeface="Alternate Gothic LT No2 Regular"/>
              </a:defRPr>
            </a:lvl3pPr>
            <a:lvl4pPr>
              <a:defRPr b="0" i="0">
                <a:latin typeface="Alternate Gothic LT No2 Regular"/>
              </a:defRPr>
            </a:lvl4pPr>
            <a:lvl5pPr>
              <a:defRPr b="0" i="0">
                <a:latin typeface="Alternate Gothic LT No2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368F03-68C9-774F-8C07-34847B3A9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AED049-4E6F-CE48-8E8E-2F60CFD1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1120" y="6356351"/>
            <a:ext cx="27432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93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A0864-3945-A041-B2EB-224FE5FA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 algn="ctr">
              <a:defRPr sz="6000" b="0" i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9C349-A770-094E-B02D-22D8DCF9E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ternate Gothic LT No2 Regular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5AA41-6FC5-E044-80AB-E8B6D467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2D609-DD28-8D4F-9BEC-F1393B78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49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329D-9C92-4D14-9137-628BA0624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400" y="6350000"/>
            <a:ext cx="8520076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6085F-971E-4769-9536-3586F755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46251"/>
            <a:ext cx="8676000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C3E54-A1EC-44E0-AC16-3AAA04AC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720839"/>
            <a:ext cx="107532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A7F95-B6E0-4403-8D84-CCD46FFAE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3A5E8-6638-4B31-9845-9F4338CD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0600" y="6350000"/>
            <a:ext cx="432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186869-B628-4395-96ED-AD53145CB3D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61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Overpass Light" panose="00000400000000000000" pitchFamily="2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C5B78-CCA0-8140-A553-55357B05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B26FD-06D4-D94F-A504-E46E6C32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979F-54DA-ED4C-AFA2-BE580B7F8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137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5"/>
                </a:solidFill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1ED02-4438-8947-A389-06696ACD3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112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5"/>
                </a:solidFill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8EB088-3637-D94A-9228-A9216322027C}"/>
              </a:ext>
            </a:extLst>
          </p:cNvPr>
          <p:cNvCxnSpPr/>
          <p:nvPr userDrawn="1"/>
        </p:nvCxnSpPr>
        <p:spPr>
          <a:xfrm>
            <a:off x="444137" y="6400800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05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 cap="all" spc="-90" baseline="0">
          <a:solidFill>
            <a:schemeClr val="accent5"/>
          </a:solidFill>
          <a:uFill>
            <a:solidFill>
              <a:schemeClr val="bg2"/>
            </a:solidFill>
          </a:uFill>
          <a:latin typeface="Alternate Gothic LT No2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E692-D9C3-4DF4-B161-EB290E9D2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200" y="2300931"/>
            <a:ext cx="6505629" cy="1520298"/>
          </a:xfrm>
        </p:spPr>
        <p:txBody>
          <a:bodyPr/>
          <a:lstStyle/>
          <a:p>
            <a:r>
              <a:rPr lang="en-GB" b="1" dirty="0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CALM and the </a:t>
            </a:r>
            <a:r>
              <a:rPr lang="en-GB" b="1" dirty="0" err="1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CALMVan</a:t>
            </a:r>
            <a:r>
              <a:rPr lang="en-GB" b="1" dirty="0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 Initiative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309252-0148-41E7-89D6-5F5E6AF84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4620127"/>
            <a:ext cx="6206400" cy="1384995"/>
          </a:xfrm>
        </p:spPr>
        <p:txBody>
          <a:bodyPr/>
          <a:lstStyle/>
          <a:p>
            <a:r>
              <a:rPr lang="en-GB" sz="4200" dirty="0">
                <a:solidFill>
                  <a:srgbClr val="FF0000"/>
                </a:solidFill>
                <a:latin typeface="Overpass Light" panose="00000400000000000000" pitchFamily="2" charset="0"/>
              </a:rPr>
              <a:t>Andrew Brown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Director of Corporate Partnerships 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CALM</a:t>
            </a:r>
            <a:endParaRPr lang="en-GB" sz="2400" dirty="0">
              <a:solidFill>
                <a:srgbClr val="FF0000"/>
              </a:solidFill>
              <a:latin typeface="Overpas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BFF165-C8EF-4A79-86BC-83CFBAEBBA9C}"/>
              </a:ext>
            </a:extLst>
          </p:cNvPr>
          <p:cNvSpPr txBox="1"/>
          <p:nvPr/>
        </p:nvSpPr>
        <p:spPr>
          <a:xfrm>
            <a:off x="1071880" y="2119969"/>
            <a:ext cx="100940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A CALM SOCIETY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6917F-B8A1-4A7D-AB19-657501E13438}"/>
              </a:ext>
            </a:extLst>
          </p:cNvPr>
          <p:cNvSpPr txBox="1"/>
          <p:nvPr/>
        </p:nvSpPr>
        <p:spPr>
          <a:xfrm>
            <a:off x="2901506" y="3867371"/>
            <a:ext cx="6434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Tolerance, Kindness, Community,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Emotional Openness</a:t>
            </a:r>
          </a:p>
        </p:txBody>
      </p:sp>
    </p:spTree>
    <p:extLst>
      <p:ext uri="{BB962C8B-B14F-4D97-AF65-F5344CB8AC3E}">
        <p14:creationId xmlns:p14="http://schemas.microsoft.com/office/powerpoint/2010/main" val="199915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C4C991-5CFF-BA45-8A95-D336F767C282}"/>
              </a:ext>
            </a:extLst>
          </p:cNvPr>
          <p:cNvGrpSpPr/>
          <p:nvPr/>
        </p:nvGrpSpPr>
        <p:grpSpPr>
          <a:xfrm>
            <a:off x="2365597" y="1566728"/>
            <a:ext cx="7321982" cy="4337118"/>
            <a:chOff x="-818655" y="3133456"/>
            <a:chExt cx="17189598" cy="86742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3F2824-B168-4F7A-B981-8662CE97A824}"/>
                </a:ext>
              </a:extLst>
            </p:cNvPr>
            <p:cNvSpPr/>
            <p:nvPr/>
          </p:nvSpPr>
          <p:spPr>
            <a:xfrm>
              <a:off x="8161222" y="3133456"/>
              <a:ext cx="8209721" cy="867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F7B0BD-A280-3D49-B9B9-229BADA27E20}"/>
                </a:ext>
              </a:extLst>
            </p:cNvPr>
            <p:cNvSpPr/>
            <p:nvPr/>
          </p:nvSpPr>
          <p:spPr>
            <a:xfrm>
              <a:off x="-818655" y="3133456"/>
              <a:ext cx="8209721" cy="867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527852" y="-318977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6F90E48-BF26-8444-9EC9-5470FD25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90FCE1-6FF6-BA45-846A-25A413A3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26E62E-10D8-AD43-AD69-34D406054357}"/>
              </a:ext>
            </a:extLst>
          </p:cNvPr>
          <p:cNvSpPr txBox="1">
            <a:spLocks/>
          </p:cNvSpPr>
          <p:nvPr/>
        </p:nvSpPr>
        <p:spPr>
          <a:xfrm>
            <a:off x="444137" y="326338"/>
            <a:ext cx="10515600" cy="1015972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0" i="0" u="none" kern="1200" cap="all" spc="-180" baseline="0">
                <a:solidFill>
                  <a:schemeClr val="accent5"/>
                </a:solidFill>
                <a:uFill>
                  <a:solidFill>
                    <a:schemeClr val="bg2"/>
                  </a:solidFill>
                </a:uFill>
                <a:latin typeface="Alternate Gothic LT No2 Regular" panose="02000506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all" spc="-9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E7E6E6"/>
                  </a:solidFill>
                </a:uFill>
                <a:latin typeface="Calibri" panose="020F0502020204030204"/>
                <a:ea typeface="DIN Alternate" charset="0"/>
                <a:cs typeface="DIN Alternate" charset="0"/>
                <a:sym typeface="Helvetica Light"/>
              </a:rPr>
              <a:t>Key Pillars</a:t>
            </a:r>
            <a:endParaRPr kumimoji="0" lang="en-GB" sz="4800" b="1" i="0" u="none" strike="noStrike" kern="1200" cap="all" spc="-9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>
                <a:solidFill>
                  <a:srgbClr val="E7E6E6"/>
                </a:solidFill>
              </a:uFill>
              <a:latin typeface="Calibri" panose="020F0502020204030204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0B64B8-A9A0-D942-83E4-93E241F03C76}"/>
              </a:ext>
            </a:extLst>
          </p:cNvPr>
          <p:cNvSpPr txBox="1">
            <a:spLocks/>
          </p:cNvSpPr>
          <p:nvPr/>
        </p:nvSpPr>
        <p:spPr>
          <a:xfrm>
            <a:off x="2743222" y="2281625"/>
            <a:ext cx="2741715" cy="2907323"/>
          </a:xfrm>
          <a:prstGeom prst="rect">
            <a:avLst/>
          </a:prstGeom>
        </p:spPr>
        <p:txBody>
          <a:bodyPr vert="horz" lIns="45720" tIns="22860" rIns="45720" bIns="22860" rtlCol="0" anchor="ctr" anchorCtr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1" i="0" u="none" strike="noStrike" kern="1200" cap="all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It’s OK to talk about your emotions &amp; seek help when you need to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A1DB5F-6049-B24D-804E-217B7A97DBC0}"/>
              </a:ext>
            </a:extLst>
          </p:cNvPr>
          <p:cNvSpPr txBox="1">
            <a:spLocks/>
          </p:cNvSpPr>
          <p:nvPr/>
        </p:nvSpPr>
        <p:spPr>
          <a:xfrm>
            <a:off x="6564945" y="2281625"/>
            <a:ext cx="2741715" cy="2907323"/>
          </a:xfrm>
          <a:prstGeom prst="rect">
            <a:avLst/>
          </a:prstGeom>
        </p:spPr>
        <p:txBody>
          <a:bodyPr vert="horz" lIns="45720" tIns="22860" rIns="45720" bIns="22860" rtlCol="0" anchor="ctr" anchorCtr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1" i="0" u="none" strike="noStrike" kern="1200" cap="all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We can all be a better friend, RELATIVE, colleague</a:t>
            </a:r>
          </a:p>
        </p:txBody>
      </p:sp>
    </p:spTree>
    <p:extLst>
      <p:ext uri="{BB962C8B-B14F-4D97-AF65-F5344CB8AC3E}">
        <p14:creationId xmlns:p14="http://schemas.microsoft.com/office/powerpoint/2010/main" val="82590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581297" y="1528349"/>
            <a:ext cx="99571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CALM awareness now 25-30% under 35</a:t>
            </a:r>
          </a:p>
          <a:p>
            <a:pPr marL="457200" marR="0" lvl="1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Issue awareness closing in on 50%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Helpline: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Seats: 31% increase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Total contacts: 48% increase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Strike rate: 1% decrease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Suicides prevented: 66% increase – 675 in 2018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Changed the Govt…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42098-1AF9-4686-825F-D545AC71CCFA}"/>
              </a:ext>
            </a:extLst>
          </p:cNvPr>
          <p:cNvSpPr/>
          <p:nvPr/>
        </p:nvSpPr>
        <p:spPr>
          <a:xfrm>
            <a:off x="346166" y="177007"/>
            <a:ext cx="12140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BUT SOME THINGS ARE CHANGING…</a:t>
            </a:r>
          </a:p>
        </p:txBody>
      </p:sp>
    </p:spTree>
    <p:extLst>
      <p:ext uri="{BB962C8B-B14F-4D97-AF65-F5344CB8AC3E}">
        <p14:creationId xmlns:p14="http://schemas.microsoft.com/office/powerpoint/2010/main" val="282735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582F64-5D31-4C32-98E0-B07B2682C6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74914" y="2483079"/>
            <a:ext cx="9144000" cy="4636179"/>
          </a:xfrm>
        </p:spPr>
        <p:txBody>
          <a:bodyPr anchor="t"/>
          <a:lstStyle/>
          <a:p>
            <a:pPr algn="l"/>
            <a:br>
              <a:rPr lang="en-GB" sz="2800" dirty="0"/>
            </a:b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720FD-DF65-459D-9606-47D0E906F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4556"/>
            <a:ext cx="12192000" cy="81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464C0-9E83-45E7-B41A-EBD73DFC2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89" y="42237"/>
            <a:ext cx="3074250" cy="14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47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1712867" y="1467063"/>
            <a:ext cx="8441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We run a helpline, 7 hours a day, 7 days a week, to catch you if you fall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We affect social change so that most people don’t ever need to call a helpline: awareness &amp; behaviour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3 We work with partners, brands and groups to spread positivity and behaviour change, through campaigns with sport, comedy, music and culture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7509" y="160616"/>
            <a:ext cx="9720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PRACTICAL SUPPORT AND POSITIVE CHANGE</a:t>
            </a:r>
          </a:p>
        </p:txBody>
      </p:sp>
    </p:spTree>
    <p:extLst>
      <p:ext uri="{BB962C8B-B14F-4D97-AF65-F5344CB8AC3E}">
        <p14:creationId xmlns:p14="http://schemas.microsoft.com/office/powerpoint/2010/main" val="472133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260805" y="2653249"/>
            <a:ext cx="7408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WHAT’S NEW?</a:t>
            </a:r>
          </a:p>
        </p:txBody>
      </p:sp>
    </p:spTree>
    <p:extLst>
      <p:ext uri="{BB962C8B-B14F-4D97-AF65-F5344CB8AC3E}">
        <p14:creationId xmlns:p14="http://schemas.microsoft.com/office/powerpoint/2010/main" val="41972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5A4AB4-9020-114B-9D5B-0130E7FAA6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070" y="157163"/>
            <a:ext cx="930386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BEB75-209B-4922-A107-E84B85743286}"/>
              </a:ext>
            </a:extLst>
          </p:cNvPr>
          <p:cNvSpPr/>
          <p:nvPr/>
        </p:nvSpPr>
        <p:spPr>
          <a:xfrm>
            <a:off x="10352314" y="6188529"/>
            <a:ext cx="1534886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AE7C25-67AE-4E02-B208-44A84959CDC8}"/>
              </a:ext>
            </a:extLst>
          </p:cNvPr>
          <p:cNvSpPr/>
          <p:nvPr/>
        </p:nvSpPr>
        <p:spPr>
          <a:xfrm>
            <a:off x="293913" y="6188529"/>
            <a:ext cx="1534886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712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5BF1DB09-220D-4E14-B5EE-45EF6925A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3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3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B2F2199-3FB7-4D1F-9B8F-D1899E84BD0E" descr="26302290-D920-419D-9595-063E0109F354@Hitronhub">
            <a:extLst>
              <a:ext uri="{FF2B5EF4-FFF2-40B4-BE49-F238E27FC236}">
                <a16:creationId xmlns:a16="http://schemas.microsoft.com/office/drawing/2014/main" id="{1469C595-2727-49A2-8C96-E4F3B63CB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08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B7EAC-8E4F-8C4A-B10F-B763B0C2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D4510-8C3B-B645-9DE2-BA60F8F39B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EA8B6-76AE-46ED-9003-44BA3DEA6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/>
          <a:stretch/>
        </p:blipFill>
        <p:spPr>
          <a:xfrm>
            <a:off x="2615609" y="0"/>
            <a:ext cx="6617401" cy="89210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4680D1-F934-4CA1-9A45-13F8FD2FA4FF}"/>
              </a:ext>
            </a:extLst>
          </p:cNvPr>
          <p:cNvSpPr/>
          <p:nvPr/>
        </p:nvSpPr>
        <p:spPr>
          <a:xfrm>
            <a:off x="0" y="6134986"/>
            <a:ext cx="2615609" cy="61668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DF047-2652-496C-94DF-84D62F80CACD}"/>
              </a:ext>
            </a:extLst>
          </p:cNvPr>
          <p:cNvSpPr/>
          <p:nvPr/>
        </p:nvSpPr>
        <p:spPr>
          <a:xfrm>
            <a:off x="9233010" y="6085294"/>
            <a:ext cx="2597426" cy="61668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2E2F64-C186-4BBD-8641-DE7E0190FFD1}"/>
              </a:ext>
            </a:extLst>
          </p:cNvPr>
          <p:cNvSpPr/>
          <p:nvPr/>
        </p:nvSpPr>
        <p:spPr>
          <a:xfrm>
            <a:off x="144298" y="31939"/>
            <a:ext cx="6096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00A1D2"/>
                  </a:solidFill>
                </a:uFill>
                <a:latin typeface="Calibri" panose="020F0502020204030204"/>
                <a:ea typeface="+mn-ea"/>
                <a:cs typeface="+mn-cs"/>
                <a:sym typeface="Helvetica Light"/>
              </a:rPr>
              <a:t>#MARK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00A1D2"/>
                  </a:solidFill>
                </a:uFill>
                <a:latin typeface="Calibri" panose="020F0502020204030204"/>
                <a:ea typeface="+mn-ea"/>
                <a:cs typeface="+mn-cs"/>
                <a:sym typeface="Helvetica Light"/>
              </a:rPr>
              <a:t>YOUR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00A1D2"/>
                  </a:solidFill>
                </a:uFill>
                <a:latin typeface="Calibri" panose="020F0502020204030204"/>
                <a:ea typeface="+mn-ea"/>
                <a:cs typeface="+mn-cs"/>
                <a:sym typeface="Helvetica Light"/>
              </a:rPr>
              <a:t>MAN</a:t>
            </a:r>
            <a:b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</a:b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JUNE 2018</a:t>
            </a:r>
          </a:p>
        </p:txBody>
      </p:sp>
    </p:spTree>
    <p:extLst>
      <p:ext uri="{BB962C8B-B14F-4D97-AF65-F5344CB8AC3E}">
        <p14:creationId xmlns:p14="http://schemas.microsoft.com/office/powerpoint/2010/main" val="41706903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ALM 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21" y="1772454"/>
            <a:ext cx="2035616" cy="324777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FD40F2-3CBB-2C49-80A0-F80F47D045ED}"/>
              </a:ext>
            </a:extLst>
          </p:cNvPr>
          <p:cNvCxnSpPr/>
          <p:nvPr/>
        </p:nvCxnSpPr>
        <p:spPr>
          <a:xfrm>
            <a:off x="444137" y="418012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A8E70-B2D5-A649-9A75-0C72DF184AC7}"/>
              </a:ext>
            </a:extLst>
          </p:cNvPr>
          <p:cNvCxnSpPr/>
          <p:nvPr/>
        </p:nvCxnSpPr>
        <p:spPr>
          <a:xfrm>
            <a:off x="444137" y="6400800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DD514B-FFC8-4D2F-825E-00EBF45EFE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5A8EB-129E-4EFE-8ACA-7D6C1D2CF7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43073-5E6D-4463-9CC7-3408B4305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89" y="1380067"/>
            <a:ext cx="5463822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38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DD514B-FFC8-4D2F-825E-00EBF45EFE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5A8EB-129E-4EFE-8ACA-7D6C1D2CF7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4" name="DAVE_CALM_20_PROMO_Delivery_V1">
            <a:hlinkClick r:id="" action="ppaction://media"/>
            <a:extLst>
              <a:ext uri="{FF2B5EF4-FFF2-40B4-BE49-F238E27FC236}">
                <a16:creationId xmlns:a16="http://schemas.microsoft.com/office/drawing/2014/main" id="{E8C26039-5A7B-4B18-8B96-9ED7B845A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669" y="389467"/>
            <a:ext cx="10622662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LM_Full_length">
            <a:hlinkClick r:id="" action="ppaction://media"/>
            <a:extLst>
              <a:ext uri="{FF2B5EF4-FFF2-40B4-BE49-F238E27FC236}">
                <a16:creationId xmlns:a16="http://schemas.microsoft.com/office/drawing/2014/main" id="{7C646976-53BF-49D9-8CAE-4DC00197B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91E46-CB48-8A48-83A6-C816AD44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00C80-49EF-0E4C-97F3-DC45334F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44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260805" y="2653249"/>
            <a:ext cx="7408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889081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/>
        </p:nvSpPr>
        <p:spPr>
          <a:xfrm>
            <a:off x="735900" y="787025"/>
            <a:ext cx="59076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127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9D"/>
              </a:buClr>
              <a:buSzPts val="4000"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213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43" descr="kisspng-dave-television-channel-freeview-television-show-ai-5ad0ebe3639125.509108441523641315407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7851" y="2534961"/>
            <a:ext cx="1990341" cy="601545"/>
          </a:xfrm>
          <a:custGeom>
            <a:avLst/>
            <a:gdLst/>
            <a:ahLst/>
            <a:cxnLst/>
            <a:rect l="l" t="t" r="r" b="b"/>
            <a:pathLst>
              <a:path w="21594" h="21571" extrusionOk="0">
                <a:moveTo>
                  <a:pt x="37" y="0"/>
                </a:moveTo>
                <a:lnTo>
                  <a:pt x="17" y="344"/>
                </a:lnTo>
                <a:cubicBezTo>
                  <a:pt x="-6" y="794"/>
                  <a:pt x="-6" y="1978"/>
                  <a:pt x="17" y="2168"/>
                </a:cubicBezTo>
                <a:cubicBezTo>
                  <a:pt x="31" y="2289"/>
                  <a:pt x="89" y="2322"/>
                  <a:pt x="360" y="2323"/>
                </a:cubicBezTo>
                <a:cubicBezTo>
                  <a:pt x="739" y="2323"/>
                  <a:pt x="875" y="2427"/>
                  <a:pt x="985" y="2787"/>
                </a:cubicBezTo>
                <a:lnTo>
                  <a:pt x="1063" y="3045"/>
                </a:lnTo>
                <a:lnTo>
                  <a:pt x="1063" y="10685"/>
                </a:lnTo>
                <a:cubicBezTo>
                  <a:pt x="1063" y="16563"/>
                  <a:pt x="1053" y="18360"/>
                  <a:pt x="1026" y="18531"/>
                </a:cubicBezTo>
                <a:cubicBezTo>
                  <a:pt x="1007" y="18653"/>
                  <a:pt x="960" y="18855"/>
                  <a:pt x="917" y="18961"/>
                </a:cubicBezTo>
                <a:cubicBezTo>
                  <a:pt x="848" y="19130"/>
                  <a:pt x="790" y="19155"/>
                  <a:pt x="438" y="19185"/>
                </a:cubicBezTo>
                <a:lnTo>
                  <a:pt x="37" y="19219"/>
                </a:lnTo>
                <a:lnTo>
                  <a:pt x="17" y="19959"/>
                </a:lnTo>
                <a:cubicBezTo>
                  <a:pt x="7" y="20372"/>
                  <a:pt x="1" y="20893"/>
                  <a:pt x="1" y="21112"/>
                </a:cubicBezTo>
                <a:lnTo>
                  <a:pt x="1" y="21507"/>
                </a:lnTo>
                <a:lnTo>
                  <a:pt x="2245" y="21473"/>
                </a:lnTo>
                <a:cubicBezTo>
                  <a:pt x="4684" y="21434"/>
                  <a:pt x="4651" y="21438"/>
                  <a:pt x="5181" y="20888"/>
                </a:cubicBezTo>
                <a:cubicBezTo>
                  <a:pt x="5919" y="20122"/>
                  <a:pt x="6500" y="18565"/>
                  <a:pt x="6810" y="16518"/>
                </a:cubicBezTo>
                <a:cubicBezTo>
                  <a:pt x="7103" y="14581"/>
                  <a:pt x="7206" y="12814"/>
                  <a:pt x="7180" y="10203"/>
                </a:cubicBezTo>
                <a:cubicBezTo>
                  <a:pt x="7140" y="6264"/>
                  <a:pt x="6738" y="3497"/>
                  <a:pt x="5951" y="1807"/>
                </a:cubicBezTo>
                <a:cubicBezTo>
                  <a:pt x="5593" y="1036"/>
                  <a:pt x="5290" y="664"/>
                  <a:pt x="4754" y="275"/>
                </a:cubicBezTo>
                <a:cubicBezTo>
                  <a:pt x="4499" y="91"/>
                  <a:pt x="4397" y="69"/>
                  <a:pt x="2265" y="34"/>
                </a:cubicBezTo>
                <a:lnTo>
                  <a:pt x="37" y="0"/>
                </a:lnTo>
                <a:close/>
                <a:moveTo>
                  <a:pt x="3156" y="2306"/>
                </a:moveTo>
                <a:cubicBezTo>
                  <a:pt x="3522" y="2309"/>
                  <a:pt x="3923" y="2357"/>
                  <a:pt x="4082" y="2443"/>
                </a:cubicBezTo>
                <a:cubicBezTo>
                  <a:pt x="4810" y="2838"/>
                  <a:pt x="5259" y="4143"/>
                  <a:pt x="5509" y="6607"/>
                </a:cubicBezTo>
                <a:cubicBezTo>
                  <a:pt x="5735" y="8842"/>
                  <a:pt x="5730" y="12756"/>
                  <a:pt x="5498" y="15004"/>
                </a:cubicBezTo>
                <a:cubicBezTo>
                  <a:pt x="5290" y="17017"/>
                  <a:pt x="4823" y="18456"/>
                  <a:pt x="4223" y="18961"/>
                </a:cubicBezTo>
                <a:cubicBezTo>
                  <a:pt x="3971" y="19173"/>
                  <a:pt x="2488" y="19273"/>
                  <a:pt x="2442" y="19081"/>
                </a:cubicBezTo>
                <a:cubicBezTo>
                  <a:pt x="2407" y="18933"/>
                  <a:pt x="2407" y="2611"/>
                  <a:pt x="2442" y="2426"/>
                </a:cubicBezTo>
                <a:cubicBezTo>
                  <a:pt x="2458" y="2341"/>
                  <a:pt x="2789" y="2302"/>
                  <a:pt x="3156" y="2306"/>
                </a:cubicBezTo>
                <a:close/>
                <a:moveTo>
                  <a:pt x="9694" y="5661"/>
                </a:moveTo>
                <a:cubicBezTo>
                  <a:pt x="9451" y="5644"/>
                  <a:pt x="9204" y="5671"/>
                  <a:pt x="9033" y="5764"/>
                </a:cubicBezTo>
                <a:cubicBezTo>
                  <a:pt x="8136" y="6252"/>
                  <a:pt x="7693" y="7449"/>
                  <a:pt x="7684" y="9412"/>
                </a:cubicBezTo>
                <a:cubicBezTo>
                  <a:pt x="7678" y="10998"/>
                  <a:pt x="7934" y="11875"/>
                  <a:pt x="8398" y="11855"/>
                </a:cubicBezTo>
                <a:cubicBezTo>
                  <a:pt x="8769" y="11839"/>
                  <a:pt x="8980" y="11336"/>
                  <a:pt x="9017" y="10375"/>
                </a:cubicBezTo>
                <a:cubicBezTo>
                  <a:pt x="9061" y="9232"/>
                  <a:pt x="8875" y="8397"/>
                  <a:pt x="8569" y="8396"/>
                </a:cubicBezTo>
                <a:cubicBezTo>
                  <a:pt x="8505" y="8396"/>
                  <a:pt x="8443" y="8374"/>
                  <a:pt x="8434" y="8328"/>
                </a:cubicBezTo>
                <a:cubicBezTo>
                  <a:pt x="8406" y="8178"/>
                  <a:pt x="8578" y="7774"/>
                  <a:pt x="8772" y="7553"/>
                </a:cubicBezTo>
                <a:cubicBezTo>
                  <a:pt x="9029" y="7262"/>
                  <a:pt x="9633" y="7246"/>
                  <a:pt x="9871" y="7519"/>
                </a:cubicBezTo>
                <a:cubicBezTo>
                  <a:pt x="10088" y="7768"/>
                  <a:pt x="10271" y="8385"/>
                  <a:pt x="10319" y="9033"/>
                </a:cubicBezTo>
                <a:cubicBezTo>
                  <a:pt x="10394" y="10064"/>
                  <a:pt x="10293" y="11078"/>
                  <a:pt x="10058" y="11648"/>
                </a:cubicBezTo>
                <a:cubicBezTo>
                  <a:pt x="9865" y="12118"/>
                  <a:pt x="9678" y="12348"/>
                  <a:pt x="9007" y="12922"/>
                </a:cubicBezTo>
                <a:cubicBezTo>
                  <a:pt x="8221" y="13593"/>
                  <a:pt x="8009" y="13897"/>
                  <a:pt x="7768" y="14694"/>
                </a:cubicBezTo>
                <a:cubicBezTo>
                  <a:pt x="7514" y="15532"/>
                  <a:pt x="7453" y="16032"/>
                  <a:pt x="7455" y="17481"/>
                </a:cubicBezTo>
                <a:cubicBezTo>
                  <a:pt x="7457" y="18397"/>
                  <a:pt x="7471" y="18694"/>
                  <a:pt x="7523" y="19133"/>
                </a:cubicBezTo>
                <a:cubicBezTo>
                  <a:pt x="7603" y="19813"/>
                  <a:pt x="7763" y="20483"/>
                  <a:pt x="7919" y="20785"/>
                </a:cubicBezTo>
                <a:cubicBezTo>
                  <a:pt x="8034" y="21008"/>
                  <a:pt x="8320" y="21340"/>
                  <a:pt x="8476" y="21439"/>
                </a:cubicBezTo>
                <a:cubicBezTo>
                  <a:pt x="8514" y="21463"/>
                  <a:pt x="8689" y="21473"/>
                  <a:pt x="8866" y="21456"/>
                </a:cubicBezTo>
                <a:cubicBezTo>
                  <a:pt x="9444" y="21400"/>
                  <a:pt x="9863" y="20894"/>
                  <a:pt x="10173" y="19873"/>
                </a:cubicBezTo>
                <a:cubicBezTo>
                  <a:pt x="10346" y="19303"/>
                  <a:pt x="10406" y="19219"/>
                  <a:pt x="10407" y="19546"/>
                </a:cubicBezTo>
                <a:cubicBezTo>
                  <a:pt x="10407" y="19632"/>
                  <a:pt x="10444" y="19916"/>
                  <a:pt x="10490" y="20183"/>
                </a:cubicBezTo>
                <a:cubicBezTo>
                  <a:pt x="10627" y="20967"/>
                  <a:pt x="10865" y="21374"/>
                  <a:pt x="11250" y="21473"/>
                </a:cubicBezTo>
                <a:cubicBezTo>
                  <a:pt x="11657" y="21577"/>
                  <a:pt x="12008" y="21185"/>
                  <a:pt x="12234" y="20389"/>
                </a:cubicBezTo>
                <a:cubicBezTo>
                  <a:pt x="12458" y="19599"/>
                  <a:pt x="12555" y="18544"/>
                  <a:pt x="12578" y="16673"/>
                </a:cubicBezTo>
                <a:lnTo>
                  <a:pt x="12593" y="15503"/>
                </a:lnTo>
                <a:lnTo>
                  <a:pt x="12302" y="15503"/>
                </a:lnTo>
                <a:lnTo>
                  <a:pt x="12010" y="15503"/>
                </a:lnTo>
                <a:lnTo>
                  <a:pt x="11990" y="16759"/>
                </a:lnTo>
                <a:cubicBezTo>
                  <a:pt x="11967" y="18215"/>
                  <a:pt x="11912" y="18880"/>
                  <a:pt x="11802" y="19081"/>
                </a:cubicBezTo>
                <a:cubicBezTo>
                  <a:pt x="11701" y="19266"/>
                  <a:pt x="11587" y="19165"/>
                  <a:pt x="11521" y="18806"/>
                </a:cubicBezTo>
                <a:cubicBezTo>
                  <a:pt x="11468" y="18522"/>
                  <a:pt x="11469" y="18311"/>
                  <a:pt x="11469" y="14109"/>
                </a:cubicBezTo>
                <a:cubicBezTo>
                  <a:pt x="11469" y="11640"/>
                  <a:pt x="11458" y="9507"/>
                  <a:pt x="11443" y="9240"/>
                </a:cubicBezTo>
                <a:cubicBezTo>
                  <a:pt x="11348" y="7594"/>
                  <a:pt x="10916" y="6301"/>
                  <a:pt x="10329" y="5867"/>
                </a:cubicBezTo>
                <a:cubicBezTo>
                  <a:pt x="10173" y="5752"/>
                  <a:pt x="9937" y="5677"/>
                  <a:pt x="9694" y="5661"/>
                </a:cubicBezTo>
                <a:close/>
                <a:moveTo>
                  <a:pt x="19439" y="5678"/>
                </a:moveTo>
                <a:cubicBezTo>
                  <a:pt x="19213" y="5670"/>
                  <a:pt x="18990" y="5722"/>
                  <a:pt x="18840" y="5850"/>
                </a:cubicBezTo>
                <a:cubicBezTo>
                  <a:pt x="18578" y="6076"/>
                  <a:pt x="18170" y="6738"/>
                  <a:pt x="17992" y="7226"/>
                </a:cubicBezTo>
                <a:cubicBezTo>
                  <a:pt x="17434" y="8756"/>
                  <a:pt x="17139" y="11287"/>
                  <a:pt x="17180" y="14212"/>
                </a:cubicBezTo>
                <a:cubicBezTo>
                  <a:pt x="17214" y="16729"/>
                  <a:pt x="17414" y="18447"/>
                  <a:pt x="17820" y="19752"/>
                </a:cubicBezTo>
                <a:cubicBezTo>
                  <a:pt x="18094" y="20635"/>
                  <a:pt x="18537" y="21307"/>
                  <a:pt x="18965" y="21490"/>
                </a:cubicBezTo>
                <a:cubicBezTo>
                  <a:pt x="19222" y="21600"/>
                  <a:pt x="19760" y="21597"/>
                  <a:pt x="19959" y="21490"/>
                </a:cubicBezTo>
                <a:cubicBezTo>
                  <a:pt x="20592" y="21152"/>
                  <a:pt x="21061" y="20147"/>
                  <a:pt x="21308" y="18582"/>
                </a:cubicBezTo>
                <a:cubicBezTo>
                  <a:pt x="21423" y="17850"/>
                  <a:pt x="21537" y="16632"/>
                  <a:pt x="21537" y="16139"/>
                </a:cubicBezTo>
                <a:lnTo>
                  <a:pt x="21537" y="15864"/>
                </a:lnTo>
                <a:lnTo>
                  <a:pt x="21157" y="15898"/>
                </a:lnTo>
                <a:lnTo>
                  <a:pt x="20777" y="15915"/>
                </a:lnTo>
                <a:lnTo>
                  <a:pt x="20709" y="16604"/>
                </a:lnTo>
                <a:cubicBezTo>
                  <a:pt x="20552" y="18144"/>
                  <a:pt x="20283" y="18950"/>
                  <a:pt x="19845" y="19202"/>
                </a:cubicBezTo>
                <a:cubicBezTo>
                  <a:pt x="19149" y="19601"/>
                  <a:pt x="18638" y="18383"/>
                  <a:pt x="18502" y="16002"/>
                </a:cubicBezTo>
                <a:cubicBezTo>
                  <a:pt x="18478" y="15587"/>
                  <a:pt x="18461" y="14955"/>
                  <a:pt x="18465" y="14608"/>
                </a:cubicBezTo>
                <a:lnTo>
                  <a:pt x="18476" y="13988"/>
                </a:lnTo>
                <a:lnTo>
                  <a:pt x="20032" y="13954"/>
                </a:lnTo>
                <a:lnTo>
                  <a:pt x="21594" y="13937"/>
                </a:lnTo>
                <a:lnTo>
                  <a:pt x="21594" y="13455"/>
                </a:lnTo>
                <a:cubicBezTo>
                  <a:pt x="21594" y="12671"/>
                  <a:pt x="21540" y="11523"/>
                  <a:pt x="21469" y="10736"/>
                </a:cubicBezTo>
                <a:cubicBezTo>
                  <a:pt x="21245" y="8267"/>
                  <a:pt x="20741" y="6556"/>
                  <a:pt x="20043" y="5902"/>
                </a:cubicBezTo>
                <a:cubicBezTo>
                  <a:pt x="19894" y="5762"/>
                  <a:pt x="19665" y="5686"/>
                  <a:pt x="19439" y="5678"/>
                </a:cubicBezTo>
                <a:close/>
                <a:moveTo>
                  <a:pt x="11974" y="6091"/>
                </a:moveTo>
                <a:lnTo>
                  <a:pt x="11974" y="7158"/>
                </a:lnTo>
                <a:lnTo>
                  <a:pt x="11974" y="8224"/>
                </a:lnTo>
                <a:lnTo>
                  <a:pt x="12104" y="8224"/>
                </a:lnTo>
                <a:cubicBezTo>
                  <a:pt x="12295" y="8225"/>
                  <a:pt x="12449" y="8380"/>
                  <a:pt x="12531" y="8672"/>
                </a:cubicBezTo>
                <a:cubicBezTo>
                  <a:pt x="12571" y="8814"/>
                  <a:pt x="12645" y="9332"/>
                  <a:pt x="12698" y="9842"/>
                </a:cubicBezTo>
                <a:cubicBezTo>
                  <a:pt x="12750" y="10344"/>
                  <a:pt x="12871" y="11510"/>
                  <a:pt x="12968" y="12423"/>
                </a:cubicBezTo>
                <a:cubicBezTo>
                  <a:pt x="13066" y="13336"/>
                  <a:pt x="13317" y="15692"/>
                  <a:pt x="13525" y="17670"/>
                </a:cubicBezTo>
                <a:cubicBezTo>
                  <a:pt x="13734" y="19649"/>
                  <a:pt x="13909" y="21323"/>
                  <a:pt x="13916" y="21387"/>
                </a:cubicBezTo>
                <a:cubicBezTo>
                  <a:pt x="13926" y="21478"/>
                  <a:pt x="14070" y="21492"/>
                  <a:pt x="14561" y="21473"/>
                </a:cubicBezTo>
                <a:lnTo>
                  <a:pt x="15196" y="21456"/>
                </a:lnTo>
                <a:lnTo>
                  <a:pt x="15290" y="20578"/>
                </a:lnTo>
                <a:cubicBezTo>
                  <a:pt x="15342" y="20096"/>
                  <a:pt x="15414" y="19402"/>
                  <a:pt x="15451" y="19047"/>
                </a:cubicBezTo>
                <a:cubicBezTo>
                  <a:pt x="15489" y="18692"/>
                  <a:pt x="15613" y="17584"/>
                  <a:pt x="15722" y="16569"/>
                </a:cubicBezTo>
                <a:cubicBezTo>
                  <a:pt x="15832" y="15555"/>
                  <a:pt x="16005" y="13884"/>
                  <a:pt x="16112" y="12870"/>
                </a:cubicBezTo>
                <a:cubicBezTo>
                  <a:pt x="16463" y="9560"/>
                  <a:pt x="16509" y="9217"/>
                  <a:pt x="16617" y="8861"/>
                </a:cubicBezTo>
                <a:cubicBezTo>
                  <a:pt x="16711" y="8552"/>
                  <a:pt x="16957" y="8224"/>
                  <a:pt x="17096" y="8224"/>
                </a:cubicBezTo>
                <a:cubicBezTo>
                  <a:pt x="17138" y="8224"/>
                  <a:pt x="17148" y="8090"/>
                  <a:pt x="17148" y="7158"/>
                </a:cubicBezTo>
                <a:lnTo>
                  <a:pt x="17148" y="6091"/>
                </a:lnTo>
                <a:lnTo>
                  <a:pt x="16055" y="6091"/>
                </a:lnTo>
                <a:lnTo>
                  <a:pt x="14967" y="6091"/>
                </a:lnTo>
                <a:lnTo>
                  <a:pt x="14967" y="7158"/>
                </a:lnTo>
                <a:lnTo>
                  <a:pt x="14967" y="8207"/>
                </a:lnTo>
                <a:lnTo>
                  <a:pt x="15248" y="8242"/>
                </a:lnTo>
                <a:lnTo>
                  <a:pt x="15535" y="8259"/>
                </a:lnTo>
                <a:lnTo>
                  <a:pt x="15602" y="8586"/>
                </a:lnTo>
                <a:cubicBezTo>
                  <a:pt x="15685" y="8990"/>
                  <a:pt x="15676" y="9114"/>
                  <a:pt x="15467" y="11167"/>
                </a:cubicBezTo>
                <a:cubicBezTo>
                  <a:pt x="15304" y="12770"/>
                  <a:pt x="14809" y="17556"/>
                  <a:pt x="14780" y="17808"/>
                </a:cubicBezTo>
                <a:cubicBezTo>
                  <a:pt x="14746" y="18107"/>
                  <a:pt x="14683" y="17593"/>
                  <a:pt x="14462" y="15279"/>
                </a:cubicBezTo>
                <a:cubicBezTo>
                  <a:pt x="14337" y="13960"/>
                  <a:pt x="14183" y="12377"/>
                  <a:pt x="14124" y="11769"/>
                </a:cubicBezTo>
                <a:cubicBezTo>
                  <a:pt x="13868" y="9154"/>
                  <a:pt x="13851" y="8820"/>
                  <a:pt x="13973" y="8448"/>
                </a:cubicBezTo>
                <a:cubicBezTo>
                  <a:pt x="14038" y="8251"/>
                  <a:pt x="14074" y="8224"/>
                  <a:pt x="14254" y="8224"/>
                </a:cubicBezTo>
                <a:lnTo>
                  <a:pt x="14462" y="8224"/>
                </a:lnTo>
                <a:lnTo>
                  <a:pt x="14462" y="7158"/>
                </a:lnTo>
                <a:lnTo>
                  <a:pt x="14462" y="6091"/>
                </a:lnTo>
                <a:lnTo>
                  <a:pt x="13218" y="6091"/>
                </a:lnTo>
                <a:lnTo>
                  <a:pt x="11974" y="6091"/>
                </a:lnTo>
                <a:close/>
                <a:moveTo>
                  <a:pt x="19371" y="7846"/>
                </a:moveTo>
                <a:cubicBezTo>
                  <a:pt x="19828" y="7846"/>
                  <a:pt x="20112" y="8617"/>
                  <a:pt x="20235" y="10169"/>
                </a:cubicBezTo>
                <a:cubicBezTo>
                  <a:pt x="20263" y="10517"/>
                  <a:pt x="20277" y="10988"/>
                  <a:pt x="20272" y="11304"/>
                </a:cubicBezTo>
                <a:lnTo>
                  <a:pt x="20267" y="11855"/>
                </a:lnTo>
                <a:lnTo>
                  <a:pt x="19376" y="11889"/>
                </a:lnTo>
                <a:cubicBezTo>
                  <a:pt x="18606" y="11910"/>
                  <a:pt x="18485" y="11889"/>
                  <a:pt x="18471" y="11769"/>
                </a:cubicBezTo>
                <a:cubicBezTo>
                  <a:pt x="18452" y="11605"/>
                  <a:pt x="18499" y="10665"/>
                  <a:pt x="18559" y="9997"/>
                </a:cubicBezTo>
                <a:cubicBezTo>
                  <a:pt x="18670" y="8765"/>
                  <a:pt x="19018" y="7846"/>
                  <a:pt x="19371" y="7846"/>
                </a:cubicBezTo>
                <a:close/>
                <a:moveTo>
                  <a:pt x="10324" y="13249"/>
                </a:moveTo>
                <a:cubicBezTo>
                  <a:pt x="10366" y="13334"/>
                  <a:pt x="10354" y="15553"/>
                  <a:pt x="10308" y="16260"/>
                </a:cubicBezTo>
                <a:cubicBezTo>
                  <a:pt x="10287" y="16596"/>
                  <a:pt x="10237" y="17062"/>
                  <a:pt x="10199" y="17309"/>
                </a:cubicBezTo>
                <a:cubicBezTo>
                  <a:pt x="10123" y="17805"/>
                  <a:pt x="9880" y="18618"/>
                  <a:pt x="9730" y="18875"/>
                </a:cubicBezTo>
                <a:cubicBezTo>
                  <a:pt x="9663" y="18991"/>
                  <a:pt x="9552" y="19055"/>
                  <a:pt x="9356" y="19081"/>
                </a:cubicBezTo>
                <a:cubicBezTo>
                  <a:pt x="9115" y="19113"/>
                  <a:pt x="9063" y="19079"/>
                  <a:pt x="8991" y="18927"/>
                </a:cubicBezTo>
                <a:cubicBezTo>
                  <a:pt x="8802" y="18527"/>
                  <a:pt x="8725" y="18007"/>
                  <a:pt x="8726" y="17103"/>
                </a:cubicBezTo>
                <a:cubicBezTo>
                  <a:pt x="8727" y="15735"/>
                  <a:pt x="8863" y="15326"/>
                  <a:pt x="9694" y="14092"/>
                </a:cubicBezTo>
                <a:cubicBezTo>
                  <a:pt x="10025" y="13599"/>
                  <a:pt x="10308" y="13217"/>
                  <a:pt x="10324" y="1324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1" name="Google Shape;291;p4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2561" y="1937964"/>
            <a:ext cx="2123740" cy="137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9217" y="5232166"/>
            <a:ext cx="3189751" cy="286361"/>
          </a:xfrm>
          <a:custGeom>
            <a:avLst/>
            <a:gdLst/>
            <a:ahLst/>
            <a:cxnLst/>
            <a:rect l="l" t="t" r="r" b="b"/>
            <a:pathLst>
              <a:path w="21600" h="20765" extrusionOk="0">
                <a:moveTo>
                  <a:pt x="0" y="0"/>
                </a:moveTo>
                <a:lnTo>
                  <a:pt x="0" y="10125"/>
                </a:lnTo>
                <a:lnTo>
                  <a:pt x="0" y="20215"/>
                </a:lnTo>
                <a:lnTo>
                  <a:pt x="149" y="20215"/>
                </a:lnTo>
                <a:lnTo>
                  <a:pt x="299" y="20215"/>
                </a:lnTo>
                <a:lnTo>
                  <a:pt x="299" y="13082"/>
                </a:lnTo>
                <a:cubicBezTo>
                  <a:pt x="299" y="9148"/>
                  <a:pt x="320" y="5797"/>
                  <a:pt x="344" y="5636"/>
                </a:cubicBezTo>
                <a:cubicBezTo>
                  <a:pt x="369" y="5476"/>
                  <a:pt x="540" y="8084"/>
                  <a:pt x="728" y="11447"/>
                </a:cubicBezTo>
                <a:cubicBezTo>
                  <a:pt x="915" y="14810"/>
                  <a:pt x="1082" y="17570"/>
                  <a:pt x="1098" y="17570"/>
                </a:cubicBezTo>
                <a:cubicBezTo>
                  <a:pt x="1114" y="17570"/>
                  <a:pt x="1282" y="14679"/>
                  <a:pt x="1469" y="11168"/>
                </a:cubicBezTo>
                <a:cubicBezTo>
                  <a:pt x="1655" y="7658"/>
                  <a:pt x="1827" y="4918"/>
                  <a:pt x="1852" y="5080"/>
                </a:cubicBezTo>
                <a:cubicBezTo>
                  <a:pt x="1877" y="5242"/>
                  <a:pt x="1894" y="8724"/>
                  <a:pt x="1894" y="12804"/>
                </a:cubicBezTo>
                <a:lnTo>
                  <a:pt x="1894" y="20215"/>
                </a:lnTo>
                <a:lnTo>
                  <a:pt x="2044" y="20215"/>
                </a:lnTo>
                <a:lnTo>
                  <a:pt x="2193" y="20215"/>
                </a:lnTo>
                <a:lnTo>
                  <a:pt x="2193" y="10125"/>
                </a:lnTo>
                <a:lnTo>
                  <a:pt x="2193" y="0"/>
                </a:lnTo>
                <a:lnTo>
                  <a:pt x="1972" y="0"/>
                </a:lnTo>
                <a:lnTo>
                  <a:pt x="1751" y="0"/>
                </a:lnTo>
                <a:lnTo>
                  <a:pt x="1469" y="5323"/>
                </a:lnTo>
                <a:cubicBezTo>
                  <a:pt x="1313" y="8253"/>
                  <a:pt x="1171" y="10753"/>
                  <a:pt x="1150" y="10890"/>
                </a:cubicBezTo>
                <a:cubicBezTo>
                  <a:pt x="1095" y="11252"/>
                  <a:pt x="994" y="9893"/>
                  <a:pt x="702" y="4662"/>
                </a:cubicBezTo>
                <a:lnTo>
                  <a:pt x="442" y="0"/>
                </a:lnTo>
                <a:lnTo>
                  <a:pt x="221" y="0"/>
                </a:lnTo>
                <a:lnTo>
                  <a:pt x="0" y="0"/>
                </a:lnTo>
                <a:close/>
                <a:moveTo>
                  <a:pt x="3093" y="0"/>
                </a:moveTo>
                <a:lnTo>
                  <a:pt x="3093" y="10125"/>
                </a:lnTo>
                <a:lnTo>
                  <a:pt x="3093" y="20215"/>
                </a:lnTo>
                <a:lnTo>
                  <a:pt x="3239" y="20215"/>
                </a:lnTo>
                <a:lnTo>
                  <a:pt x="3389" y="20215"/>
                </a:lnTo>
                <a:lnTo>
                  <a:pt x="3402" y="16109"/>
                </a:lnTo>
                <a:lnTo>
                  <a:pt x="3418" y="11969"/>
                </a:lnTo>
                <a:lnTo>
                  <a:pt x="3723" y="11795"/>
                </a:lnTo>
                <a:lnTo>
                  <a:pt x="4032" y="11656"/>
                </a:lnTo>
                <a:lnTo>
                  <a:pt x="4273" y="15935"/>
                </a:lnTo>
                <a:cubicBezTo>
                  <a:pt x="4504" y="20031"/>
                  <a:pt x="4523" y="20196"/>
                  <a:pt x="4701" y="20215"/>
                </a:cubicBezTo>
                <a:lnTo>
                  <a:pt x="4887" y="20215"/>
                </a:lnTo>
                <a:lnTo>
                  <a:pt x="4662" y="16283"/>
                </a:lnTo>
                <a:cubicBezTo>
                  <a:pt x="4540" y="14124"/>
                  <a:pt x="4438" y="12116"/>
                  <a:pt x="4438" y="11795"/>
                </a:cubicBezTo>
                <a:cubicBezTo>
                  <a:pt x="4438" y="11473"/>
                  <a:pt x="4502" y="10839"/>
                  <a:pt x="4581" y="10403"/>
                </a:cubicBezTo>
                <a:cubicBezTo>
                  <a:pt x="4750" y="9473"/>
                  <a:pt x="4789" y="8647"/>
                  <a:pt x="4789" y="5776"/>
                </a:cubicBezTo>
                <a:cubicBezTo>
                  <a:pt x="4789" y="1014"/>
                  <a:pt x="4600" y="0"/>
                  <a:pt x="3717" y="0"/>
                </a:cubicBezTo>
                <a:lnTo>
                  <a:pt x="3093" y="0"/>
                </a:lnTo>
                <a:close/>
                <a:moveTo>
                  <a:pt x="7583" y="0"/>
                </a:moveTo>
                <a:lnTo>
                  <a:pt x="7583" y="10125"/>
                </a:lnTo>
                <a:lnTo>
                  <a:pt x="7583" y="20215"/>
                </a:lnTo>
                <a:lnTo>
                  <a:pt x="7730" y="20215"/>
                </a:lnTo>
                <a:lnTo>
                  <a:pt x="7876" y="20215"/>
                </a:lnTo>
                <a:lnTo>
                  <a:pt x="7892" y="16109"/>
                </a:lnTo>
                <a:lnTo>
                  <a:pt x="7905" y="11969"/>
                </a:lnTo>
                <a:lnTo>
                  <a:pt x="8412" y="11690"/>
                </a:lnTo>
                <a:cubicBezTo>
                  <a:pt x="8772" y="11480"/>
                  <a:pt x="8954" y="11101"/>
                  <a:pt x="9049" y="10438"/>
                </a:cubicBezTo>
                <a:cubicBezTo>
                  <a:pt x="9384" y="8098"/>
                  <a:pt x="9334" y="1943"/>
                  <a:pt x="8971" y="591"/>
                </a:cubicBezTo>
                <a:cubicBezTo>
                  <a:pt x="8884" y="267"/>
                  <a:pt x="8536" y="0"/>
                  <a:pt x="8197" y="0"/>
                </a:cubicBezTo>
                <a:lnTo>
                  <a:pt x="7583" y="0"/>
                </a:lnTo>
                <a:close/>
                <a:moveTo>
                  <a:pt x="10923" y="0"/>
                </a:moveTo>
                <a:cubicBezTo>
                  <a:pt x="10630" y="0"/>
                  <a:pt x="10336" y="843"/>
                  <a:pt x="10157" y="2540"/>
                </a:cubicBezTo>
                <a:cubicBezTo>
                  <a:pt x="9900" y="4969"/>
                  <a:pt x="9801" y="10896"/>
                  <a:pt x="9952" y="14752"/>
                </a:cubicBezTo>
                <a:cubicBezTo>
                  <a:pt x="10055" y="17391"/>
                  <a:pt x="10163" y="18600"/>
                  <a:pt x="10400" y="19762"/>
                </a:cubicBezTo>
                <a:cubicBezTo>
                  <a:pt x="10775" y="21600"/>
                  <a:pt x="11414" y="20816"/>
                  <a:pt x="11690" y="18197"/>
                </a:cubicBezTo>
                <a:cubicBezTo>
                  <a:pt x="12051" y="14783"/>
                  <a:pt x="12051" y="5953"/>
                  <a:pt x="11690" y="2540"/>
                </a:cubicBezTo>
                <a:cubicBezTo>
                  <a:pt x="11511" y="843"/>
                  <a:pt x="11217" y="0"/>
                  <a:pt x="10923" y="0"/>
                </a:cubicBezTo>
                <a:close/>
                <a:moveTo>
                  <a:pt x="12769" y="0"/>
                </a:moveTo>
                <a:lnTo>
                  <a:pt x="12769" y="10125"/>
                </a:lnTo>
                <a:lnTo>
                  <a:pt x="12769" y="20215"/>
                </a:lnTo>
                <a:lnTo>
                  <a:pt x="12915" y="20215"/>
                </a:lnTo>
                <a:lnTo>
                  <a:pt x="13065" y="20215"/>
                </a:lnTo>
                <a:lnTo>
                  <a:pt x="13078" y="16109"/>
                </a:lnTo>
                <a:lnTo>
                  <a:pt x="13094" y="11969"/>
                </a:lnTo>
                <a:lnTo>
                  <a:pt x="13360" y="11795"/>
                </a:lnTo>
                <a:cubicBezTo>
                  <a:pt x="13518" y="11698"/>
                  <a:pt x="13654" y="11895"/>
                  <a:pt x="13698" y="12282"/>
                </a:cubicBezTo>
                <a:cubicBezTo>
                  <a:pt x="13739" y="12640"/>
                  <a:pt x="13863" y="14597"/>
                  <a:pt x="13974" y="16596"/>
                </a:cubicBezTo>
                <a:cubicBezTo>
                  <a:pt x="14161" y="19947"/>
                  <a:pt x="14189" y="20215"/>
                  <a:pt x="14345" y="20215"/>
                </a:cubicBezTo>
                <a:cubicBezTo>
                  <a:pt x="14438" y="20215"/>
                  <a:pt x="14514" y="20107"/>
                  <a:pt x="14514" y="19971"/>
                </a:cubicBezTo>
                <a:cubicBezTo>
                  <a:pt x="14514" y="19835"/>
                  <a:pt x="14413" y="17965"/>
                  <a:pt x="14290" y="15796"/>
                </a:cubicBezTo>
                <a:cubicBezTo>
                  <a:pt x="14166" y="13627"/>
                  <a:pt x="14065" y="11679"/>
                  <a:pt x="14065" y="11482"/>
                </a:cubicBezTo>
                <a:cubicBezTo>
                  <a:pt x="14065" y="11284"/>
                  <a:pt x="14130" y="10869"/>
                  <a:pt x="14208" y="10577"/>
                </a:cubicBezTo>
                <a:cubicBezTo>
                  <a:pt x="14452" y="9670"/>
                  <a:pt x="14542" y="5771"/>
                  <a:pt x="14390" y="2644"/>
                </a:cubicBezTo>
                <a:cubicBezTo>
                  <a:pt x="14289" y="549"/>
                  <a:pt x="14073" y="4"/>
                  <a:pt x="13357" y="0"/>
                </a:cubicBezTo>
                <a:lnTo>
                  <a:pt x="12769" y="0"/>
                </a:lnTo>
                <a:close/>
                <a:moveTo>
                  <a:pt x="15063" y="0"/>
                </a:moveTo>
                <a:lnTo>
                  <a:pt x="15063" y="1322"/>
                </a:lnTo>
                <a:cubicBezTo>
                  <a:pt x="15063" y="2575"/>
                  <a:pt x="15080" y="2633"/>
                  <a:pt x="15427" y="2783"/>
                </a:cubicBezTo>
                <a:lnTo>
                  <a:pt x="15787" y="2923"/>
                </a:lnTo>
                <a:lnTo>
                  <a:pt x="15800" y="11586"/>
                </a:lnTo>
                <a:lnTo>
                  <a:pt x="15813" y="20215"/>
                </a:lnTo>
                <a:lnTo>
                  <a:pt x="15963" y="20215"/>
                </a:lnTo>
                <a:lnTo>
                  <a:pt x="16109" y="20215"/>
                </a:lnTo>
                <a:lnTo>
                  <a:pt x="16122" y="11586"/>
                </a:lnTo>
                <a:lnTo>
                  <a:pt x="16135" y="2923"/>
                </a:lnTo>
                <a:lnTo>
                  <a:pt x="16499" y="2783"/>
                </a:lnTo>
                <a:cubicBezTo>
                  <a:pt x="16846" y="2633"/>
                  <a:pt x="16860" y="2575"/>
                  <a:pt x="16860" y="1322"/>
                </a:cubicBezTo>
                <a:lnTo>
                  <a:pt x="16860" y="0"/>
                </a:lnTo>
                <a:lnTo>
                  <a:pt x="15963" y="0"/>
                </a:lnTo>
                <a:lnTo>
                  <a:pt x="15063" y="0"/>
                </a:lnTo>
                <a:close/>
                <a:moveTo>
                  <a:pt x="17509" y="0"/>
                </a:moveTo>
                <a:lnTo>
                  <a:pt x="17509" y="10125"/>
                </a:lnTo>
                <a:lnTo>
                  <a:pt x="17509" y="20215"/>
                </a:lnTo>
                <a:lnTo>
                  <a:pt x="18331" y="20215"/>
                </a:lnTo>
                <a:lnTo>
                  <a:pt x="19153" y="20215"/>
                </a:lnTo>
                <a:lnTo>
                  <a:pt x="19153" y="18892"/>
                </a:lnTo>
                <a:lnTo>
                  <a:pt x="19153" y="17570"/>
                </a:lnTo>
                <a:lnTo>
                  <a:pt x="18494" y="17431"/>
                </a:lnTo>
                <a:lnTo>
                  <a:pt x="17831" y="17292"/>
                </a:lnTo>
                <a:lnTo>
                  <a:pt x="17831" y="14369"/>
                </a:lnTo>
                <a:lnTo>
                  <a:pt x="17831" y="11447"/>
                </a:lnTo>
                <a:lnTo>
                  <a:pt x="18244" y="11273"/>
                </a:lnTo>
                <a:cubicBezTo>
                  <a:pt x="18642" y="11123"/>
                  <a:pt x="18656" y="11091"/>
                  <a:pt x="18656" y="9846"/>
                </a:cubicBezTo>
                <a:cubicBezTo>
                  <a:pt x="18656" y="8601"/>
                  <a:pt x="18642" y="8535"/>
                  <a:pt x="18244" y="8385"/>
                </a:cubicBezTo>
                <a:lnTo>
                  <a:pt x="17831" y="8246"/>
                </a:lnTo>
                <a:lnTo>
                  <a:pt x="17831" y="5567"/>
                </a:lnTo>
                <a:lnTo>
                  <a:pt x="17831" y="2923"/>
                </a:lnTo>
                <a:lnTo>
                  <a:pt x="18442" y="2783"/>
                </a:lnTo>
                <a:lnTo>
                  <a:pt x="19053" y="2609"/>
                </a:lnTo>
                <a:lnTo>
                  <a:pt x="19053" y="1322"/>
                </a:lnTo>
                <a:lnTo>
                  <a:pt x="19053" y="0"/>
                </a:lnTo>
                <a:lnTo>
                  <a:pt x="18279" y="0"/>
                </a:lnTo>
                <a:lnTo>
                  <a:pt x="17509" y="0"/>
                </a:lnTo>
                <a:close/>
                <a:moveTo>
                  <a:pt x="19852" y="0"/>
                </a:moveTo>
                <a:lnTo>
                  <a:pt x="19852" y="10125"/>
                </a:lnTo>
                <a:lnTo>
                  <a:pt x="19852" y="20215"/>
                </a:lnTo>
                <a:lnTo>
                  <a:pt x="19998" y="20215"/>
                </a:lnTo>
                <a:lnTo>
                  <a:pt x="20148" y="20215"/>
                </a:lnTo>
                <a:lnTo>
                  <a:pt x="20161" y="16109"/>
                </a:lnTo>
                <a:lnTo>
                  <a:pt x="20177" y="11969"/>
                </a:lnTo>
                <a:lnTo>
                  <a:pt x="20476" y="11969"/>
                </a:lnTo>
                <a:lnTo>
                  <a:pt x="20775" y="11969"/>
                </a:lnTo>
                <a:lnTo>
                  <a:pt x="20973" y="15239"/>
                </a:lnTo>
                <a:cubicBezTo>
                  <a:pt x="21083" y="17042"/>
                  <a:pt x="21196" y="18925"/>
                  <a:pt x="21223" y="19414"/>
                </a:cubicBezTo>
                <a:cubicBezTo>
                  <a:pt x="21258" y="20026"/>
                  <a:pt x="21325" y="20266"/>
                  <a:pt x="21438" y="20145"/>
                </a:cubicBezTo>
                <a:lnTo>
                  <a:pt x="21600" y="19936"/>
                </a:lnTo>
                <a:lnTo>
                  <a:pt x="21373" y="15831"/>
                </a:lnTo>
                <a:cubicBezTo>
                  <a:pt x="21152" y="11825"/>
                  <a:pt x="21129" y="10647"/>
                  <a:pt x="21272" y="10647"/>
                </a:cubicBezTo>
                <a:cubicBezTo>
                  <a:pt x="21387" y="10647"/>
                  <a:pt x="21548" y="7955"/>
                  <a:pt x="21548" y="6019"/>
                </a:cubicBezTo>
                <a:cubicBezTo>
                  <a:pt x="21548" y="3171"/>
                  <a:pt x="21425" y="1193"/>
                  <a:pt x="21210" y="557"/>
                </a:cubicBezTo>
                <a:cubicBezTo>
                  <a:pt x="21107" y="252"/>
                  <a:pt x="20759" y="2"/>
                  <a:pt x="20437" y="0"/>
                </a:cubicBezTo>
                <a:lnTo>
                  <a:pt x="19852" y="0"/>
                </a:lnTo>
                <a:close/>
                <a:moveTo>
                  <a:pt x="10988" y="2714"/>
                </a:moveTo>
                <a:cubicBezTo>
                  <a:pt x="11226" y="2889"/>
                  <a:pt x="11455" y="4209"/>
                  <a:pt x="11583" y="6924"/>
                </a:cubicBezTo>
                <a:cubicBezTo>
                  <a:pt x="11751" y="10488"/>
                  <a:pt x="11645" y="14606"/>
                  <a:pt x="11326" y="16874"/>
                </a:cubicBezTo>
                <a:cubicBezTo>
                  <a:pt x="10852" y="20252"/>
                  <a:pt x="10176" y="16423"/>
                  <a:pt x="10176" y="10368"/>
                </a:cubicBezTo>
                <a:cubicBezTo>
                  <a:pt x="10176" y="5322"/>
                  <a:pt x="10592" y="2422"/>
                  <a:pt x="10988" y="2714"/>
                </a:cubicBezTo>
                <a:close/>
                <a:moveTo>
                  <a:pt x="13799" y="2714"/>
                </a:moveTo>
                <a:cubicBezTo>
                  <a:pt x="13993" y="2732"/>
                  <a:pt x="14047" y="3003"/>
                  <a:pt x="14114" y="3723"/>
                </a:cubicBezTo>
                <a:cubicBezTo>
                  <a:pt x="14244" y="5112"/>
                  <a:pt x="14243" y="6480"/>
                  <a:pt x="14111" y="7759"/>
                </a:cubicBezTo>
                <a:cubicBezTo>
                  <a:pt x="14028" y="8558"/>
                  <a:pt x="13911" y="8830"/>
                  <a:pt x="13562" y="8977"/>
                </a:cubicBezTo>
                <a:cubicBezTo>
                  <a:pt x="13060" y="9187"/>
                  <a:pt x="13052" y="9111"/>
                  <a:pt x="13078" y="5254"/>
                </a:cubicBezTo>
                <a:lnTo>
                  <a:pt x="13094" y="2923"/>
                </a:lnTo>
                <a:lnTo>
                  <a:pt x="13552" y="2783"/>
                </a:lnTo>
                <a:cubicBezTo>
                  <a:pt x="13654" y="2750"/>
                  <a:pt x="13734" y="2708"/>
                  <a:pt x="13799" y="2714"/>
                </a:cubicBezTo>
                <a:close/>
                <a:moveTo>
                  <a:pt x="20833" y="2749"/>
                </a:moveTo>
                <a:cubicBezTo>
                  <a:pt x="21016" y="2774"/>
                  <a:pt x="21077" y="2990"/>
                  <a:pt x="21165" y="3723"/>
                </a:cubicBezTo>
                <a:cubicBezTo>
                  <a:pt x="21325" y="5073"/>
                  <a:pt x="21335" y="6393"/>
                  <a:pt x="21194" y="7759"/>
                </a:cubicBezTo>
                <a:cubicBezTo>
                  <a:pt x="21111" y="8558"/>
                  <a:pt x="20994" y="8830"/>
                  <a:pt x="20645" y="8977"/>
                </a:cubicBezTo>
                <a:cubicBezTo>
                  <a:pt x="20143" y="9187"/>
                  <a:pt x="20135" y="9111"/>
                  <a:pt x="20161" y="5254"/>
                </a:cubicBezTo>
                <a:lnTo>
                  <a:pt x="20177" y="2923"/>
                </a:lnTo>
                <a:lnTo>
                  <a:pt x="20603" y="2783"/>
                </a:lnTo>
                <a:cubicBezTo>
                  <a:pt x="20696" y="2750"/>
                  <a:pt x="20772" y="2740"/>
                  <a:pt x="20833" y="2749"/>
                </a:cubicBezTo>
                <a:close/>
                <a:moveTo>
                  <a:pt x="3860" y="2783"/>
                </a:moveTo>
                <a:cubicBezTo>
                  <a:pt x="4400" y="2595"/>
                  <a:pt x="4554" y="3345"/>
                  <a:pt x="4529" y="6019"/>
                </a:cubicBezTo>
                <a:cubicBezTo>
                  <a:pt x="4519" y="7186"/>
                  <a:pt x="4476" y="7887"/>
                  <a:pt x="4390" y="8350"/>
                </a:cubicBezTo>
                <a:cubicBezTo>
                  <a:pt x="4320" y="8725"/>
                  <a:pt x="4081" y="9042"/>
                  <a:pt x="3850" y="9046"/>
                </a:cubicBezTo>
                <a:cubicBezTo>
                  <a:pt x="3386" y="9055"/>
                  <a:pt x="3377" y="8957"/>
                  <a:pt x="3402" y="5254"/>
                </a:cubicBezTo>
                <a:lnTo>
                  <a:pt x="3418" y="2923"/>
                </a:lnTo>
                <a:lnTo>
                  <a:pt x="3860" y="2783"/>
                </a:lnTo>
                <a:close/>
                <a:moveTo>
                  <a:pt x="8357" y="2783"/>
                </a:moveTo>
                <a:cubicBezTo>
                  <a:pt x="8833" y="2623"/>
                  <a:pt x="8942" y="3011"/>
                  <a:pt x="9000" y="5115"/>
                </a:cubicBezTo>
                <a:cubicBezTo>
                  <a:pt x="9020" y="5832"/>
                  <a:pt x="8997" y="6704"/>
                  <a:pt x="8935" y="7515"/>
                </a:cubicBezTo>
                <a:cubicBezTo>
                  <a:pt x="8848" y="8656"/>
                  <a:pt x="8792" y="8810"/>
                  <a:pt x="8386" y="8977"/>
                </a:cubicBezTo>
                <a:cubicBezTo>
                  <a:pt x="7874" y="9187"/>
                  <a:pt x="7866" y="9119"/>
                  <a:pt x="7892" y="5254"/>
                </a:cubicBezTo>
                <a:lnTo>
                  <a:pt x="7905" y="2923"/>
                </a:lnTo>
                <a:lnTo>
                  <a:pt x="8357" y="278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93" name="Google Shape;293;p43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3342" y="4809022"/>
            <a:ext cx="1021958" cy="9623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4035" y="18498"/>
                </a:moveTo>
                <a:lnTo>
                  <a:pt x="15323" y="18536"/>
                </a:lnTo>
                <a:lnTo>
                  <a:pt x="15323" y="19111"/>
                </a:lnTo>
                <a:lnTo>
                  <a:pt x="15323" y="19672"/>
                </a:lnTo>
                <a:lnTo>
                  <a:pt x="13903" y="19711"/>
                </a:lnTo>
                <a:cubicBezTo>
                  <a:pt x="13122" y="19732"/>
                  <a:pt x="12445" y="19714"/>
                  <a:pt x="12402" y="19660"/>
                </a:cubicBezTo>
                <a:cubicBezTo>
                  <a:pt x="12252" y="19470"/>
                  <a:pt x="12324" y="18940"/>
                  <a:pt x="12534" y="18702"/>
                </a:cubicBezTo>
                <a:cubicBezTo>
                  <a:pt x="12711" y="18501"/>
                  <a:pt x="12955" y="18464"/>
                  <a:pt x="14035" y="1849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4" name="Google Shape;294;p43" descr="topshop-topman.png"/>
          <p:cNvPicPr preferRelativeResize="0"/>
          <p:nvPr/>
        </p:nvPicPr>
        <p:blipFill rotWithShape="1">
          <a:blip r:embed="rId7">
            <a:alphaModFix/>
          </a:blip>
          <a:srcRect t="21289" b="22686"/>
          <a:stretch/>
        </p:blipFill>
        <p:spPr>
          <a:xfrm>
            <a:off x="8635701" y="2088734"/>
            <a:ext cx="2666784" cy="149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3033" y="5061902"/>
            <a:ext cx="2618000" cy="4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>
            <a:spLocks noGrp="1"/>
          </p:cNvSpPr>
          <p:nvPr>
            <p:ph type="sldNum" idx="12"/>
          </p:nvPr>
        </p:nvSpPr>
        <p:spPr>
          <a:xfrm>
            <a:off x="9322900" y="63903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24</a:t>
            </a:fld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318000" y="304239"/>
            <a:ext cx="5778000" cy="1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GB" sz="43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Oswald Medium"/>
                <a:cs typeface="Oswald Medium"/>
                <a:sym typeface="Oswald Medium"/>
              </a:rPr>
              <a:t>PARTNERSHIPS</a:t>
            </a:r>
            <a:endParaRPr kumimoji="0" sz="4300" b="1" i="0" u="none" strike="noStrike" kern="0" cap="none" spc="0" normalizeH="0" baseline="0" noProof="0" dirty="0">
              <a:ln>
                <a:noFill/>
              </a:ln>
              <a:solidFill>
                <a:srgbClr val="00639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487681" y="1495673"/>
            <a:ext cx="615315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Long-term partnership, supporting drivers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Combination of: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Awareness: In-van</a:t>
            </a: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Support: Digital and helpline</a:t>
            </a: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With CALM engagement and expertise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Coming soon…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ternate Gothic No2 D" panose="02000506030000020004" pitchFamily="2" charset="0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en-GB" sz="33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Alternate Gothic No2 D" panose="02000506030000020004" pitchFamily="2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521582" y="303457"/>
            <a:ext cx="32031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CALM x FTA</a:t>
            </a:r>
          </a:p>
        </p:txBody>
      </p:sp>
      <p:pic>
        <p:nvPicPr>
          <p:cNvPr id="1026" name="2B247FFE-C732-42F9-A45A-04E6BB79235F" descr="EEFA7509-89DD-4CA3-AF37-D5F908A0BE56@Hitronhub">
            <a:extLst>
              <a:ext uri="{FF2B5EF4-FFF2-40B4-BE49-F238E27FC236}">
                <a16:creationId xmlns:a16="http://schemas.microsoft.com/office/drawing/2014/main" id="{BD4F7771-C464-4E54-84DD-1D6AA4A9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27" y="3023763"/>
            <a:ext cx="4687737" cy="333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45A49FF0-75EF-46B9-B28D-B6E367106042" descr="22C25A4A-AB10-4E28-BFAF-77A739802D30@Hitronhub">
            <a:extLst>
              <a:ext uri="{FF2B5EF4-FFF2-40B4-BE49-F238E27FC236}">
                <a16:creationId xmlns:a16="http://schemas.microsoft.com/office/drawing/2014/main" id="{CFBE484D-762E-444F-AB12-9D3C69EF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67" y="0"/>
            <a:ext cx="4687737" cy="333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73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ALM logo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21" y="1772454"/>
            <a:ext cx="1686807" cy="269126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FD40F2-3CBB-2C49-80A0-F80F47D045ED}"/>
              </a:ext>
            </a:extLst>
          </p:cNvPr>
          <p:cNvCxnSpPr/>
          <p:nvPr/>
        </p:nvCxnSpPr>
        <p:spPr>
          <a:xfrm>
            <a:off x="444137" y="418012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A8E70-B2D5-A649-9A75-0C72DF184AC7}"/>
              </a:ext>
            </a:extLst>
          </p:cNvPr>
          <p:cNvCxnSpPr/>
          <p:nvPr/>
        </p:nvCxnSpPr>
        <p:spPr>
          <a:xfrm>
            <a:off x="444137" y="6400800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55081-BBAD-49E6-872C-A07C6C4C1259}"/>
              </a:ext>
            </a:extLst>
          </p:cNvPr>
          <p:cNvSpPr txBox="1">
            <a:spLocks/>
          </p:cNvSpPr>
          <p:nvPr/>
        </p:nvSpPr>
        <p:spPr>
          <a:xfrm>
            <a:off x="2079744" y="4747532"/>
            <a:ext cx="7725993" cy="1388574"/>
          </a:xfrm>
          <a:prstGeom prst="rect">
            <a:avLst/>
          </a:prstGeom>
          <a:ln>
            <a:noFill/>
          </a:ln>
        </p:spPr>
        <p:txBody>
          <a:bodyPr vert="horz" lIns="45720" tIns="22860" rIns="45720" bIns="22860" rtlCol="0" anchor="ctr" anchorCtr="0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38100">
                  <a:noFill/>
                </a:ln>
                <a:solidFill>
                  <a:srgbClr val="69C6DD"/>
                </a:solidFill>
                <a:effectLst/>
                <a:uLnTx/>
                <a:uFill>
                  <a:solidFill>
                    <a:srgbClr val="69C6DD"/>
                  </a:solidFill>
                </a:uFill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3217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260805" y="2653249"/>
            <a:ext cx="7408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WHAT’S CHANGED?</a:t>
            </a:r>
          </a:p>
        </p:txBody>
      </p:sp>
    </p:spTree>
    <p:extLst>
      <p:ext uri="{BB962C8B-B14F-4D97-AF65-F5344CB8AC3E}">
        <p14:creationId xmlns:p14="http://schemas.microsoft.com/office/powerpoint/2010/main" val="3805511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653665" y="2297921"/>
            <a:ext cx="68846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AROUND 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6,000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 PEOPLE DIE FROM SUICIDE EVERY YEAR IN THE UK</a:t>
            </a:r>
          </a:p>
        </p:txBody>
      </p:sp>
    </p:spTree>
    <p:extLst>
      <p:ext uri="{BB962C8B-B14F-4D97-AF65-F5344CB8AC3E}">
        <p14:creationId xmlns:p14="http://schemas.microsoft.com/office/powerpoint/2010/main" val="168106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398667" y="1562207"/>
            <a:ext cx="84255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75%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MALE</a:t>
            </a:r>
          </a:p>
          <a:p>
            <a:pPr marL="457200" marR="0" lvl="1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MAN EVERY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HOURS</a:t>
            </a:r>
            <a:b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BIGGEST KILLER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OF MEN UNDER 45</a:t>
            </a:r>
          </a:p>
        </p:txBody>
      </p:sp>
    </p:spTree>
    <p:extLst>
      <p:ext uri="{BB962C8B-B14F-4D97-AF65-F5344CB8AC3E}">
        <p14:creationId xmlns:p14="http://schemas.microsoft.com/office/powerpoint/2010/main" val="280124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3048000" y="218055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135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 PEOPLE ARE DIRECTLY AFFECTED BY EACH SUICIDE</a:t>
            </a:r>
          </a:p>
        </p:txBody>
      </p:sp>
    </p:spTree>
    <p:extLst>
      <p:ext uri="{BB962C8B-B14F-4D97-AF65-F5344CB8AC3E}">
        <p14:creationId xmlns:p14="http://schemas.microsoft.com/office/powerpoint/2010/main" val="32180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992459" y="2653249"/>
            <a:ext cx="9991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CALM IS STILL HERE TO HELP</a:t>
            </a:r>
          </a:p>
        </p:txBody>
      </p:sp>
    </p:spTree>
    <p:extLst>
      <p:ext uri="{BB962C8B-B14F-4D97-AF65-F5344CB8AC3E}">
        <p14:creationId xmlns:p14="http://schemas.microsoft.com/office/powerpoint/2010/main" val="399493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1712867" y="1467063"/>
            <a:ext cx="8441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We run a helpline, 7 hours a day, 7 days a week, to catch you if you fall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We affect social change so that most people don’t ever need to call a helpline: awareness &amp; behaviour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3 We work with partners, brands and groups to spread positivity and behaviour change, through campaigns with sport, comedy, music and culture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7509" y="160616"/>
            <a:ext cx="9720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PRACTICAL SUPPORT AND POSITIVE CHANGE</a:t>
            </a:r>
          </a:p>
        </p:txBody>
      </p:sp>
    </p:spTree>
    <p:extLst>
      <p:ext uri="{BB962C8B-B14F-4D97-AF65-F5344CB8AC3E}">
        <p14:creationId xmlns:p14="http://schemas.microsoft.com/office/powerpoint/2010/main" val="4242418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1712867" y="1467063"/>
            <a:ext cx="8441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We run a helpline, 7 hours a day, 7 days a week, to catch you if you fall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We affect social change so that most people don’t ever need to call a helpline: awareness &amp; behaviour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3 We work with partners, brands and groups to spread positivity and behaviour change, through campaigns with sport, comedy, music and culture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7509" y="160616"/>
            <a:ext cx="9720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PRACTICAL SUPPORT AND POSITIVE CHANGE</a:t>
            </a:r>
          </a:p>
        </p:txBody>
      </p:sp>
    </p:spTree>
    <p:extLst>
      <p:ext uri="{BB962C8B-B14F-4D97-AF65-F5344CB8AC3E}">
        <p14:creationId xmlns:p14="http://schemas.microsoft.com/office/powerpoint/2010/main" val="3241486549"/>
      </p:ext>
    </p:extLst>
  </p:cSld>
  <p:clrMapOvr>
    <a:masterClrMapping/>
  </p:clrMapOvr>
</p:sld>
</file>

<file path=ppt/theme/theme1.xml><?xml version="1.0" encoding="utf-8"?>
<a:theme xmlns:a="http://schemas.openxmlformats.org/drawingml/2006/main" name="FTA">
  <a:themeElements>
    <a:clrScheme name="FTA">
      <a:dk1>
        <a:srgbClr val="000000"/>
      </a:dk1>
      <a:lt1>
        <a:sysClr val="window" lastClr="FFFFFF"/>
      </a:lt1>
      <a:dk2>
        <a:srgbClr val="595959"/>
      </a:dk2>
      <a:lt2>
        <a:srgbClr val="D8D8D8"/>
      </a:lt2>
      <a:accent1>
        <a:srgbClr val="090041"/>
      </a:accent1>
      <a:accent2>
        <a:srgbClr val="008CFF"/>
      </a:accent2>
      <a:accent3>
        <a:srgbClr val="FF0000"/>
      </a:accent3>
      <a:accent4>
        <a:srgbClr val="E1EBFF"/>
      </a:accent4>
      <a:accent5>
        <a:srgbClr val="FFFFFF"/>
      </a:accent5>
      <a:accent6>
        <a:srgbClr val="FFFFFF"/>
      </a:accent6>
      <a:hlink>
        <a:srgbClr val="090041"/>
      </a:hlink>
      <a:folHlink>
        <a:srgbClr val="FF0000"/>
      </a:folHlink>
    </a:clrScheme>
    <a:fontScheme name="Custom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-x">
  <a:themeElements>
    <a:clrScheme name="White">
      <a:dk1>
        <a:srgbClr val="00639D"/>
      </a:dk1>
      <a:lt1>
        <a:srgbClr val="69C6DD"/>
      </a:lt1>
      <a:dk2>
        <a:srgbClr val="00A1D2"/>
      </a:dk2>
      <a:lt2>
        <a:srgbClr val="E7E6E6"/>
      </a:lt2>
      <a:accent1>
        <a:srgbClr val="FAEA27"/>
      </a:accent1>
      <a:accent2>
        <a:srgbClr val="E66700"/>
      </a:accent2>
      <a:accent3>
        <a:srgbClr val="E6007E"/>
      </a:accent3>
      <a:accent4>
        <a:srgbClr val="002E61"/>
      </a:accent4>
      <a:accent5>
        <a:srgbClr val="FEFFFF"/>
      </a:accent5>
      <a:accent6>
        <a:srgbClr val="70AD47"/>
      </a:accent6>
      <a:hlink>
        <a:srgbClr val="00A1D2"/>
      </a:hlink>
      <a:folHlink>
        <a:srgbClr val="03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x" id="{C94C8B56-AD65-4148-A1DD-6553204C51D0}" vid="{9D65E9C8-52D9-E34D-AA60-1141FEBEA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Widescreen</PresentationFormat>
  <Paragraphs>111</Paragraphs>
  <Slides>26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Alternate Gothic LT No2 Regular</vt:lpstr>
      <vt:lpstr>Alternate Gothic No2 D</vt:lpstr>
      <vt:lpstr>Arial</vt:lpstr>
      <vt:lpstr>Calibri</vt:lpstr>
      <vt:lpstr>DIN Alternate</vt:lpstr>
      <vt:lpstr>Helvetica</vt:lpstr>
      <vt:lpstr>Helvetica Light</vt:lpstr>
      <vt:lpstr>Oswald Medium</vt:lpstr>
      <vt:lpstr>Overpass Light</vt:lpstr>
      <vt:lpstr>Verdana</vt:lpstr>
      <vt:lpstr>FTA</vt:lpstr>
      <vt:lpstr>Theme-x</vt:lpstr>
      <vt:lpstr>CALM and the CALMVan Initiative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CALM and the CALMVan Initiative      </dc:title>
  <dc:creator>Aimee Redmond</dc:creator>
  <cp:lastModifiedBy>Aimee Redmond</cp:lastModifiedBy>
  <cp:revision>1</cp:revision>
  <dcterms:created xsi:type="dcterms:W3CDTF">2019-04-04T10:32:06Z</dcterms:created>
  <dcterms:modified xsi:type="dcterms:W3CDTF">2019-04-04T10:32:14Z</dcterms:modified>
</cp:coreProperties>
</file>