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1"/>
  </p:notesMasterIdLst>
  <p:sldIdLst>
    <p:sldId id="277" r:id="rId3"/>
    <p:sldId id="784" r:id="rId4"/>
    <p:sldId id="301" r:id="rId5"/>
    <p:sldId id="291" r:id="rId6"/>
    <p:sldId id="785" r:id="rId7"/>
    <p:sldId id="786" r:id="rId8"/>
    <p:sldId id="317" r:id="rId9"/>
    <p:sldId id="303" r:id="rId10"/>
    <p:sldId id="322" r:id="rId11"/>
    <p:sldId id="319" r:id="rId12"/>
    <p:sldId id="1313" r:id="rId13"/>
    <p:sldId id="320" r:id="rId14"/>
    <p:sldId id="1314" r:id="rId15"/>
    <p:sldId id="321" r:id="rId16"/>
    <p:sldId id="1315" r:id="rId17"/>
    <p:sldId id="318" r:id="rId18"/>
    <p:sldId id="299" r:id="rId19"/>
    <p:sldId id="7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rllimited\individual\pjackson\My%20Documents\FRMS%20Tools\FMQ%20GRP%20Compliance%20Scores%20Overall%20compa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Overall Compliance Score</c:v>
                </c:pt>
              </c:strCache>
            </c:strRef>
          </c:tx>
          <c:spPr>
            <a:solidFill>
              <a:srgbClr val="0B6514"/>
            </a:solidFill>
          </c:spPr>
          <c:invertIfNegative val="0"/>
          <c:cat>
            <c:strRef>
              <c:f>Sheet1!$A$3:$A$26</c:f>
              <c:strCache>
                <c:ptCount val="2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  <c:pt idx="18">
                  <c:v>S</c:v>
                </c:pt>
                <c:pt idx="19">
                  <c:v>T</c:v>
                </c:pt>
                <c:pt idx="20">
                  <c:v>U</c:v>
                </c:pt>
                <c:pt idx="21">
                  <c:v>V</c:v>
                </c:pt>
                <c:pt idx="22">
                  <c:v>W</c:v>
                </c:pt>
                <c:pt idx="23">
                  <c:v>X</c:v>
                </c:pt>
              </c:strCache>
            </c:strRef>
          </c:cat>
          <c:val>
            <c:numRef>
              <c:f>Sheet1!$B$3:$B$26</c:f>
              <c:numCache>
                <c:formatCode>0%</c:formatCode>
                <c:ptCount val="24"/>
                <c:pt idx="0">
                  <c:v>0.45</c:v>
                </c:pt>
                <c:pt idx="1">
                  <c:v>0.35</c:v>
                </c:pt>
                <c:pt idx="2">
                  <c:v>0.35</c:v>
                </c:pt>
                <c:pt idx="3">
                  <c:v>0.38</c:v>
                </c:pt>
                <c:pt idx="4">
                  <c:v>0.22</c:v>
                </c:pt>
                <c:pt idx="5">
                  <c:v>0.45</c:v>
                </c:pt>
                <c:pt idx="6">
                  <c:v>0.97</c:v>
                </c:pt>
                <c:pt idx="7">
                  <c:v>0.78</c:v>
                </c:pt>
                <c:pt idx="8">
                  <c:v>0.79</c:v>
                </c:pt>
                <c:pt idx="9">
                  <c:v>0.38</c:v>
                </c:pt>
                <c:pt idx="10">
                  <c:v>0.64</c:v>
                </c:pt>
                <c:pt idx="11">
                  <c:v>0.56000000000000005</c:v>
                </c:pt>
                <c:pt idx="12">
                  <c:v>0.87</c:v>
                </c:pt>
                <c:pt idx="13">
                  <c:v>0.87</c:v>
                </c:pt>
                <c:pt idx="14">
                  <c:v>0</c:v>
                </c:pt>
                <c:pt idx="15">
                  <c:v>0.47</c:v>
                </c:pt>
                <c:pt idx="16">
                  <c:v>0.95</c:v>
                </c:pt>
                <c:pt idx="17">
                  <c:v>0.68</c:v>
                </c:pt>
                <c:pt idx="18">
                  <c:v>0.68</c:v>
                </c:pt>
                <c:pt idx="19">
                  <c:v>0.68</c:v>
                </c:pt>
                <c:pt idx="20">
                  <c:v>0.54</c:v>
                </c:pt>
                <c:pt idx="21">
                  <c:v>0.85</c:v>
                </c:pt>
                <c:pt idx="22">
                  <c:v>0.6</c:v>
                </c:pt>
                <c:pt idx="23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22-434E-A69F-634303670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983808"/>
        <c:axId val="110985600"/>
      </c:barChart>
      <c:catAx>
        <c:axId val="110983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0985600"/>
        <c:crosses val="autoZero"/>
        <c:auto val="1"/>
        <c:lblAlgn val="ctr"/>
        <c:lblOffset val="100"/>
        <c:noMultiLvlLbl val="0"/>
      </c:catAx>
      <c:valAx>
        <c:axId val="11098560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0983808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A2875-002E-402D-B00F-758E85F6BDEC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366BF-C925-4A5B-B914-B29EDDEE6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09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7E5E6-6AEB-4AC4-A8E4-54AD299BDC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27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696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08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Stress and mental health problems account for 70 million days of work absence every year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Staff turnover due to mental health problems costs £2.4 billion each year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Reduced productivity costs UK business up to £15.1 billion per year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58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768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the main contributors</a:t>
            </a:r>
            <a:r>
              <a:rPr lang="en-GB" baseline="0" dirty="0"/>
              <a:t> to fatigue and stress in your operation?</a:t>
            </a:r>
          </a:p>
          <a:p>
            <a:r>
              <a:rPr lang="en-GB" baseline="0" dirty="0"/>
              <a:t>How do you know this?</a:t>
            </a:r>
          </a:p>
          <a:p>
            <a:r>
              <a:rPr lang="en-GB" baseline="0" dirty="0"/>
              <a:t>How are you managing these?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08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 descr="A close up of a metal fence&#10;&#10;Description generated with high confidence">
            <a:extLst>
              <a:ext uri="{FF2B5EF4-FFF2-40B4-BE49-F238E27FC236}">
                <a16:creationId xmlns:a16="http://schemas.microsoft.com/office/drawing/2014/main" id="{A0E1A658-D280-4ABB-86C5-54313CBBF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46" y="0"/>
            <a:ext cx="5274906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7FC1A-D1D7-41DF-9C38-132EB0022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271" y="3071725"/>
            <a:ext cx="6205329" cy="2896402"/>
          </a:xfrm>
          <a:noFill/>
        </p:spPr>
        <p:txBody>
          <a:bodyPr anchor="t" anchorCtr="0">
            <a:noAutofit/>
          </a:bodyPr>
          <a:lstStyle>
            <a:lvl1pPr algn="l">
              <a:defRPr sz="4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92183-67E0-42C7-899A-3D39BFAEA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5969695"/>
            <a:ext cx="6206400" cy="215444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B571-A906-45BD-9E11-7E7DC4D9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5B42D600-461E-4D15-98C0-8BB09BE54093}" type="datetime6">
              <a:rPr lang="en-GB" smtClean="0"/>
              <a:t>March 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CE6B-5B1A-451B-9EA1-51D3FF4F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A0F01-F708-4994-9A0A-7F4EBDB7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829C6DD-656D-4F86-917F-44EAA3EB75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96317" y="621715"/>
            <a:ext cx="2880000" cy="90000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D646815-0BC9-43E3-8B2E-7D90571E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1412EF2-86FE-4D35-AB43-B685477D2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C73021E-4455-4C07-B410-F8E266E8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519A06D-FA81-4508-BFF4-7D0139E79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C5C00E5-D2E7-43C9-8B0D-15B55E63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391E570-8439-487A-A9FC-79B33E94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6668104-EB16-4DF2-B7C6-2F864A8A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A81F53B-005E-4A11-A847-3ECF3945C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C61A463-BAC7-48B4-94FC-BEA92D1E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0F0149C-8686-424E-901F-3366A7DD0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D20D518-C7B7-40AD-AAD9-6EEB70244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D69A39F-D43A-4FA7-AAB8-CC938B4C6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64B8E42-960B-42C0-9B35-B95551D7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6C874C2-4F26-451F-AAFE-24FAD4036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098214D-3ECC-40A3-8F39-93D37717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CEBFF52-2917-4143-8221-69A545C7F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5236F47-3478-4C18-8FF5-499321BD3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7175700-9935-465F-95AE-2487BB835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C197238-C1E5-4CCB-BD34-6BB0F587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2FF285B-CD6B-46D0-8666-0C45DD35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912CB7E-BC09-4211-82D6-D2342CB5C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9A5A34F-EC8B-4C6C-923C-E67B561B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B8AC1BB5-C884-4D45-BA6E-917634D5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01F01A7-69D4-43BC-A647-C870A9D5C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8F340A0-F7E4-C34A-9A40-F7BDF5368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-46301"/>
            <a:ext cx="757024" cy="380293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7CB03AD6-25F5-2241-802B-381B99AFD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3175001"/>
            <a:ext cx="757024" cy="37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22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552578"/>
            <a:ext cx="10972800" cy="460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07232" y="1060704"/>
            <a:ext cx="11098211" cy="4154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990118" y="1145923"/>
            <a:ext cx="10920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en-US" sz="1600" dirty="0">
                <a:solidFill>
                  <a:prstClr val="white"/>
                </a:solidFill>
              </a:rPr>
              <a:t>Click to add text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06402" y="126772"/>
            <a:ext cx="912948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6116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107232" y="1060704"/>
            <a:ext cx="11098211" cy="4154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990118" y="1145923"/>
            <a:ext cx="10920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en-US" sz="1600" dirty="0">
                <a:solidFill>
                  <a:prstClr val="white"/>
                </a:solidFill>
              </a:rPr>
              <a:t>Click to add text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644069"/>
            <a:ext cx="12205443" cy="55806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5285" y="5769213"/>
            <a:ext cx="1076671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06401" y="126772"/>
            <a:ext cx="915851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552576"/>
            <a:ext cx="10972800" cy="389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77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06401" y="126772"/>
            <a:ext cx="936171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9093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E5B51B4-B97A-472A-B38A-F7969EE0002C}"/>
              </a:ext>
            </a:extLst>
          </p:cNvPr>
          <p:cNvSpPr/>
          <p:nvPr userDrawn="1"/>
        </p:nvSpPr>
        <p:spPr>
          <a:xfrm>
            <a:off x="0" y="2851"/>
            <a:ext cx="12193200" cy="148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8B526-9B68-4843-BD7F-4AADDBB2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35B1C-0011-47CB-A55C-56F2515F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5EF35FB-004C-443E-91F9-5140C321ADF5}" type="datetime6">
              <a:rPr lang="en-GB" smtClean="0"/>
              <a:t>March 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BFA9-F8B2-42CC-8501-4A8D738F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AF458-2376-4568-9D10-12F7119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14948D-F035-4ACD-B9F1-3D656764B5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>
            <a:extLst>
              <a:ext uri="{FF2B5EF4-FFF2-40B4-BE49-F238E27FC236}">
                <a16:creationId xmlns:a16="http://schemas.microsoft.com/office/drawing/2014/main" id="{90FAB090-B3E1-434E-AD69-B521ADAF13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ECADA16-1069-4021-B525-B3DC94F4B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43B2EB-89F3-468A-BE53-736347C7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A17DCCF-9202-4FE1-B0CE-F96400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DD0B34-A1DF-4675-98F3-12EB9402B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BEA2317-7DA7-4EAA-BE9E-9E60040A1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B97CDDC-82F4-429D-942D-CFBBEE96F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074EE91-685C-4FD7-AE0A-927C21E1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46B494D-7128-4000-9863-3EFBA8FA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988A278-A1CD-4668-97DF-0AB5B4C04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72A0421-4D53-4F27-9AC6-DA8A99CF0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61C7973-09BD-4D90-961E-EB1F0B6CD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3BD7AA2-D835-40A9-86D7-D1810A4F5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DC73885-F104-47FC-AE41-91188BD2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89507E7-3CEE-4538-A891-2E43D92BD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7ECCF44-3FF9-47ED-8140-A8CD58EC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64C7ADA-5476-40EC-8464-D9C0B014E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20EC309-9C94-42FD-BD3E-F456B9E42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A8A2696-E4D4-46A0-8AF3-A5FD6EDCF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25118314-1CF0-4150-86FD-6251743A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2B36E219-784E-4DE8-9441-99766006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B2F6AB4-4149-4F16-A044-D7B02D909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AC0B722-4A4A-41F6-BBCE-5A17422C4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94F58E6-D47E-4495-AB56-27692159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E6AF159-1CD6-4022-AB7B-A28CDECC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A255E23-D35D-45A6-9FDF-D4DF244AB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87488"/>
            <a:ext cx="12192000" cy="5370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96538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81E737A2-2E9C-45B0-9CFA-1376F8C7F9AF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300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20839"/>
            <a:ext cx="6192000" cy="439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DF70A67-7B46-4994-A7F9-F71D28767E31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B8BD674-0BEC-49E2-BF3C-1ADABF772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5199" y="1720800"/>
            <a:ext cx="4068000" cy="439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42796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492876"/>
            <a:ext cx="2743200" cy="153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1D9A-7E60-4A60-8BC9-E9C6E37706E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7588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72C16-D8C6-4026-BFFB-317B80BE432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4C854-5079-429E-AE87-79460652D3C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74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99022" y="1185335"/>
            <a:ext cx="9184687" cy="11477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Box 10"/>
          <p:cNvSpPr txBox="1">
            <a:spLocks noChangeArrowheads="1"/>
          </p:cNvSpPr>
          <p:nvPr userDrawn="1"/>
        </p:nvSpPr>
        <p:spPr bwMode="auto">
          <a:xfrm>
            <a:off x="36171" y="6509682"/>
            <a:ext cx="19939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GB" altLang="en-US" sz="1333" dirty="0">
                <a:solidFill>
                  <a:schemeClr val="tx1"/>
                </a:solidFill>
                <a:cs typeface="+mn-cs"/>
              </a:rPr>
              <a:t>© 2018 TRL Ltd</a:t>
            </a:r>
          </a:p>
        </p:txBody>
      </p:sp>
    </p:spTree>
    <p:extLst>
      <p:ext uri="{BB962C8B-B14F-4D97-AF65-F5344CB8AC3E}">
        <p14:creationId xmlns:p14="http://schemas.microsoft.com/office/powerpoint/2010/main" val="198419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84200" y="1162051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06406" y="126772"/>
            <a:ext cx="9129484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7188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07232" y="1060704"/>
            <a:ext cx="11098211" cy="4154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990118" y="1145923"/>
            <a:ext cx="10920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en-US" sz="1600" dirty="0">
                <a:solidFill>
                  <a:prstClr val="white"/>
                </a:solidFill>
              </a:rPr>
              <a:t>Click to add text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06405" y="126772"/>
            <a:ext cx="910045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584200" y="1657351"/>
            <a:ext cx="10998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0152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329D-9C92-4D14-9137-628BA062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400" y="6350000"/>
            <a:ext cx="852007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6085F-971E-4769-9536-3586F75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46251"/>
            <a:ext cx="8676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3E54-A1EC-44E0-AC16-3AAA04AC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1720839"/>
            <a:ext cx="107532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A7F95-B6E0-4403-8D84-CCD46FFA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A5E8-6638-4B31-9845-9F4338CD8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600" y="6350000"/>
            <a:ext cx="432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86869-B628-4395-96ED-AD53145CB3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42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Overpass Light" panose="00000400000000000000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5" y="126772"/>
            <a:ext cx="941977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338946"/>
            <a:ext cx="10615141" cy="481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527134" y="6456904"/>
            <a:ext cx="265302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867" b="1" dirty="0">
                <a:solidFill>
                  <a:srgbClr val="FF641E"/>
                </a:solidFill>
                <a:latin typeface="Calibri Light" panose="020F0302020204030204" pitchFamily="34" charset="0"/>
              </a:rPr>
              <a:t>the future of transport</a:t>
            </a:r>
            <a:r>
              <a:rPr lang="en-US" altLang="en-US" sz="1867" b="1" dirty="0">
                <a:solidFill>
                  <a:schemeClr val="bg2"/>
                </a:solidFill>
                <a:latin typeface="Calibri Light" panose="020F0302020204030204" pitchFamily="34" charset="0"/>
              </a:rPr>
              <a:t>.</a:t>
            </a:r>
            <a:endParaRPr lang="en-GB" sz="1867" b="1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6" name="Picture 6" descr="trl-logo-grey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529" y="153375"/>
            <a:ext cx="1018275" cy="38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36171" y="6509682"/>
            <a:ext cx="19939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GB" altLang="en-US" sz="1333" dirty="0">
                <a:solidFill>
                  <a:schemeClr val="tx1"/>
                </a:solidFill>
                <a:cs typeface="+mn-cs"/>
              </a:rPr>
              <a:t>© 2018 TRL Ltd</a:t>
            </a:r>
          </a:p>
        </p:txBody>
      </p:sp>
    </p:spTree>
    <p:extLst>
      <p:ext uri="{BB962C8B-B14F-4D97-AF65-F5344CB8AC3E}">
        <p14:creationId xmlns:p14="http://schemas.microsoft.com/office/powerpoint/2010/main" val="62258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0.xml"/><Relationship Id="rId7" Type="http://schemas.openxmlformats.org/officeDocument/2006/relationships/slide" Target="slide1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0.xml"/><Relationship Id="rId7" Type="http://schemas.openxmlformats.org/officeDocument/2006/relationships/slide" Target="slide1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0.xml"/><Relationship Id="rId7" Type="http://schemas.openxmlformats.org/officeDocument/2006/relationships/slide" Target="slide1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0.xml"/><Relationship Id="rId7" Type="http://schemas.openxmlformats.org/officeDocument/2006/relationships/slide" Target="slide1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E692-D9C3-4DF4-B161-EB290E9D2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200" y="2300931"/>
            <a:ext cx="6505629" cy="1520298"/>
          </a:xfrm>
        </p:spPr>
        <p:txBody>
          <a:bodyPr/>
          <a:lstStyle/>
          <a:p>
            <a:r>
              <a:rPr lang="en-GB" b="1" dirty="0">
                <a:latin typeface="Overpass Light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Pulling it all together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309252-0148-41E7-89D6-5F5E6AF84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4620127"/>
            <a:ext cx="6206400" cy="1384995"/>
          </a:xfrm>
        </p:spPr>
        <p:txBody>
          <a:bodyPr/>
          <a:lstStyle/>
          <a:p>
            <a:r>
              <a:rPr lang="en-GB" sz="4200" dirty="0">
                <a:solidFill>
                  <a:srgbClr val="FF0000"/>
                </a:solidFill>
                <a:latin typeface="Overpass Light" panose="00000400000000000000" pitchFamily="2" charset="0"/>
              </a:rPr>
              <a:t>Dr Paul Jackson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Head of Impairment Research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Transport Research Laboratory</a:t>
            </a:r>
            <a:endParaRPr lang="en-GB" sz="2400" dirty="0">
              <a:solidFill>
                <a:srgbClr val="FF0000"/>
              </a:solidFill>
              <a:latin typeface="Overpas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/>
          <a:srcRect t="9604" r="2431" b="7703"/>
          <a:stretch/>
        </p:blipFill>
        <p:spPr>
          <a:xfrm>
            <a:off x="810320" y="698809"/>
            <a:ext cx="11232997" cy="6110864"/>
          </a:xfrm>
          <a:prstGeom prst="rect">
            <a:avLst/>
          </a:prstGeom>
          <a:ln w="25400">
            <a:solidFill>
              <a:sysClr val="windowText" lastClr="000000"/>
            </a:solidFill>
          </a:ln>
          <a:effectLst/>
        </p:spPr>
      </p:pic>
      <p:sp>
        <p:nvSpPr>
          <p:cNvPr id="5" name="TextBox 3"/>
          <p:cNvSpPr txBox="1"/>
          <p:nvPr/>
        </p:nvSpPr>
        <p:spPr>
          <a:xfrm>
            <a:off x="5947317" y="209114"/>
            <a:ext cx="4921407" cy="26320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(4D 4O 4N 4O 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(0600-1800 / 1800-0600)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3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26819" y="2200509"/>
            <a:ext cx="1382751" cy="133814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024" y="105038"/>
            <a:ext cx="547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Roster analysis to identify fatigue hotspots</a:t>
            </a:r>
          </a:p>
        </p:txBody>
      </p:sp>
    </p:spTree>
    <p:extLst>
      <p:ext uri="{BB962C8B-B14F-4D97-AF65-F5344CB8AC3E}">
        <p14:creationId xmlns:p14="http://schemas.microsoft.com/office/powerpoint/2010/main" val="1297489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jackson\AppData\Local\Microsoft\Windows\Temporary Internet Files\Content.IE5\OVR1XESF\Raquer-Heco-toolbox-at-Monapart-Living-op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259">
            <a:off x="3316087" y="0"/>
            <a:ext cx="80576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3" action="ppaction://hlinksldjump"/>
          </p:cNvPr>
          <p:cNvSpPr/>
          <p:nvPr/>
        </p:nvSpPr>
        <p:spPr>
          <a:xfrm rot="21442994">
            <a:off x="4912327" y="1128233"/>
            <a:ext cx="1992352" cy="1858537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perspectiveHeroicExtremeRightFacing" fov="4800000">
              <a:rot lat="1080000" lon="20040000" rev="300000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Roster Analysis Output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6788856" y="624765"/>
            <a:ext cx="1992352" cy="1858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perspectiveHeroicExtremeRightFacing" fov="4800000">
              <a:rot lat="1080000" lon="20040000" rev="300000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Survey Output</a:t>
            </a: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 rot="21061657">
            <a:off x="5664767" y="2666394"/>
            <a:ext cx="1992352" cy="1858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Fatigue Training Scenario</a:t>
            </a: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 rot="21116015">
            <a:off x="7654015" y="1955477"/>
            <a:ext cx="1992352" cy="185853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Compliance Audit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675" y="2561259"/>
            <a:ext cx="3120636" cy="822325"/>
          </a:xfrm>
        </p:spPr>
        <p:txBody>
          <a:bodyPr/>
          <a:lstStyle/>
          <a:p>
            <a:r>
              <a:rPr lang="en-GB" sz="3733" dirty="0"/>
              <a:t>Examples of tools for managing driver wellbeing</a:t>
            </a:r>
          </a:p>
        </p:txBody>
      </p:sp>
      <p:pic>
        <p:nvPicPr>
          <p:cNvPr id="4099" name="Picture 3" descr="C:\Users\pjackson\AppData\Local\Microsoft\Windows\Temporary Internet Files\Content.IE5\9DMGIRPI\button-24836_640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567" y="5670302"/>
            <a:ext cx="515435" cy="51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72669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results to highlight specific issues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66" y="853018"/>
            <a:ext cx="10867999" cy="549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83316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jackson\AppData\Local\Microsoft\Windows\Temporary Internet Files\Content.IE5\OVR1XESF\Raquer-Heco-toolbox-at-Monapart-Living-op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259">
            <a:off x="3316087" y="0"/>
            <a:ext cx="80576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3" action="ppaction://hlinksldjump"/>
          </p:cNvPr>
          <p:cNvSpPr/>
          <p:nvPr/>
        </p:nvSpPr>
        <p:spPr>
          <a:xfrm rot="21442994">
            <a:off x="4912327" y="1128233"/>
            <a:ext cx="1992352" cy="1858537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perspectiveHeroicExtremeRightFacing" fov="4800000">
              <a:rot lat="1080000" lon="20040000" rev="300000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Roster Analysis Output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6788856" y="624765"/>
            <a:ext cx="1992352" cy="1858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perspectiveHeroicExtremeRightFacing" fov="4800000">
              <a:rot lat="1080000" lon="20040000" rev="300000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Survey Output</a:t>
            </a: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 rot="21061657">
            <a:off x="5664767" y="2666394"/>
            <a:ext cx="1992352" cy="1858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Fatigue Training Scenario</a:t>
            </a: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 rot="21116015">
            <a:off x="7654015" y="1955477"/>
            <a:ext cx="1992352" cy="185853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Compliance Audit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675" y="2561259"/>
            <a:ext cx="3120636" cy="822325"/>
          </a:xfrm>
        </p:spPr>
        <p:txBody>
          <a:bodyPr/>
          <a:lstStyle/>
          <a:p>
            <a:r>
              <a:rPr lang="en-GB" sz="3733" dirty="0"/>
              <a:t>Examples of tools for managing driver wellbeing</a:t>
            </a:r>
          </a:p>
        </p:txBody>
      </p:sp>
      <p:pic>
        <p:nvPicPr>
          <p:cNvPr id="4099" name="Picture 3" descr="C:\Users\pjackson\AppData\Local\Microsoft\Windows\Temporary Internet Files\Content.IE5\9DMGIRPI\button-24836_640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567" y="5670302"/>
            <a:ext cx="515435" cy="51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75769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67" y="0"/>
            <a:ext cx="9471103" cy="66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2952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jackson\AppData\Local\Microsoft\Windows\Temporary Internet Files\Content.IE5\OVR1XESF\Raquer-Heco-toolbox-at-Monapart-Living-op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259">
            <a:off x="3316087" y="0"/>
            <a:ext cx="80576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3" action="ppaction://hlinksldjump"/>
          </p:cNvPr>
          <p:cNvSpPr/>
          <p:nvPr/>
        </p:nvSpPr>
        <p:spPr>
          <a:xfrm rot="21442994">
            <a:off x="4912327" y="1128233"/>
            <a:ext cx="1992352" cy="1858537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perspectiveHeroicExtremeRightFacing" fov="4800000">
              <a:rot lat="1080000" lon="20040000" rev="300000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Roster Analysis Output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6788856" y="624765"/>
            <a:ext cx="1992352" cy="1858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perspectiveHeroicExtremeRightFacing" fov="4800000">
              <a:rot lat="1080000" lon="20040000" rev="300000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Survey Output</a:t>
            </a: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 rot="21061657">
            <a:off x="5664767" y="2666394"/>
            <a:ext cx="1992352" cy="1858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Fatigue Training Scenario</a:t>
            </a: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 rot="21116015">
            <a:off x="7654015" y="1955477"/>
            <a:ext cx="1992352" cy="185853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Compliance Audit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675" y="2561259"/>
            <a:ext cx="3120636" cy="822325"/>
          </a:xfrm>
        </p:spPr>
        <p:txBody>
          <a:bodyPr/>
          <a:lstStyle/>
          <a:p>
            <a:r>
              <a:rPr lang="en-GB" sz="3733" dirty="0"/>
              <a:t>Examples of tools for managing driver wellbeing</a:t>
            </a:r>
          </a:p>
        </p:txBody>
      </p:sp>
      <p:pic>
        <p:nvPicPr>
          <p:cNvPr id="4099" name="Picture 3" descr="C:\Users\pjackson\AppData\Local\Microsoft\Windows\Temporary Internet Files\Content.IE5\9DMGIRPI\button-24836_640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567" y="5670302"/>
            <a:ext cx="515435" cy="51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25754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Checking compliance against company standard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011045" y="949097"/>
          <a:ext cx="9500839" cy="54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1055648" y="2839844"/>
            <a:ext cx="10095571" cy="2973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80839" y="6355301"/>
            <a:ext cx="788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Sites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41" y="839300"/>
            <a:ext cx="6441848" cy="60679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7739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84200" y="1006403"/>
            <a:ext cx="11459117" cy="50292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/>
              <a:t>Poor driver wellbeing affects customer service, performance, leads to increased risk of incidents, crashes and a range of operational costs</a:t>
            </a:r>
          </a:p>
          <a:p>
            <a:pPr>
              <a:lnSpc>
                <a:spcPct val="200000"/>
              </a:lnSpc>
            </a:pPr>
            <a:r>
              <a:rPr lang="en-GB" dirty="0"/>
              <a:t>Many common fleet management practices inadvertently impact on driver wellbeing</a:t>
            </a:r>
          </a:p>
          <a:p>
            <a:pPr>
              <a:lnSpc>
                <a:spcPct val="200000"/>
              </a:lnSpc>
            </a:pPr>
            <a:r>
              <a:rPr lang="en-GB" dirty="0"/>
              <a:t>Effective management of driver wellbeing needs a </a:t>
            </a:r>
            <a:r>
              <a:rPr lang="en-GB" i="1" dirty="0"/>
              <a:t>Shared Responsibility </a:t>
            </a:r>
            <a:r>
              <a:rPr lang="en-GB" dirty="0"/>
              <a:t>approach </a:t>
            </a:r>
          </a:p>
          <a:p>
            <a:pPr>
              <a:lnSpc>
                <a:spcPct val="200000"/>
              </a:lnSpc>
            </a:pPr>
            <a:r>
              <a:rPr lang="en-GB" dirty="0"/>
              <a:t>Solutions include identifying the true costs of operational practices, data collection and analysis, effective policies and procedures, training on fatigue, stress and mental wellbeing. </a:t>
            </a:r>
          </a:p>
          <a:p>
            <a:pPr>
              <a:lnSpc>
                <a:spcPct val="200000"/>
              </a:lnSpc>
            </a:pPr>
            <a:r>
              <a:rPr lang="en-GB" dirty="0"/>
              <a:t>A well-designed driver wellbeing programme can not only save money (by reducing operational costs), but also make money (e.g. improved productivity).</a:t>
            </a:r>
          </a:p>
        </p:txBody>
      </p:sp>
    </p:spTree>
    <p:extLst>
      <p:ext uri="{BB962C8B-B14F-4D97-AF65-F5344CB8AC3E}">
        <p14:creationId xmlns:p14="http://schemas.microsoft.com/office/powerpoint/2010/main" val="3554027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395"/>
            <a:ext cx="12192000" cy="6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8"/>
          <a:stretch>
            <a:fillRect/>
          </a:stretch>
        </p:blipFill>
        <p:spPr bwMode="auto">
          <a:xfrm>
            <a:off x="0" y="4732964"/>
            <a:ext cx="12192000" cy="212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2495551"/>
            <a:ext cx="12195224" cy="305752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734696"/>
            <a:ext cx="10594848" cy="760857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 bwMode="auto">
          <a:xfrm>
            <a:off x="471134" y="1651187"/>
            <a:ext cx="7264988" cy="87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j-cs"/>
              </a:rPr>
              <a:t>Thank you for your attention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itchFamily="34" charset="-128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417" y="2664730"/>
            <a:ext cx="86465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Dr Paul Jackson 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Head of Impairment Research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pjackson@trl.co.uk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+44 [0]1344 770337 | +44 [0]7870 917939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TRL | Crowthorne House | Nine Mile Ride | Wokingham 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Berkshire | RG40 3GA | United Kingdom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642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ngram\Desktop\New folder\New folder\white_overlay_peo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"/>
            <a:ext cx="12192000" cy="686564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949"/>
            <a:ext cx="12192000" cy="471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itle 3"/>
          <p:cNvSpPr>
            <a:spLocks noGrp="1"/>
          </p:cNvSpPr>
          <p:nvPr>
            <p:ph type="ctrTitle"/>
          </p:nvPr>
        </p:nvSpPr>
        <p:spPr>
          <a:xfrm>
            <a:off x="1621372" y="2867889"/>
            <a:ext cx="7976585" cy="1147763"/>
          </a:xfrm>
          <a:prstGeom prst="rect">
            <a:avLst/>
          </a:prstGeom>
        </p:spPr>
        <p:txBody>
          <a:bodyPr/>
          <a:lstStyle/>
          <a:p>
            <a:r>
              <a:rPr lang="en-GB" b="1" dirty="0"/>
              <a:t>Pulling it all together: </a:t>
            </a:r>
            <a:br>
              <a:rPr lang="en-GB" b="1" dirty="0"/>
            </a:br>
            <a:r>
              <a:rPr lang="en-GB" b="1" dirty="0"/>
              <a:t>Developing a Driver Wellbeing Programme</a:t>
            </a:r>
            <a:endParaRPr lang="en-GB" dirty="0"/>
          </a:p>
        </p:txBody>
      </p:sp>
      <p:sp>
        <p:nvSpPr>
          <p:cNvPr id="7174" name="Title 3"/>
          <p:cNvSpPr txBox="1">
            <a:spLocks/>
          </p:cNvSpPr>
          <p:nvPr/>
        </p:nvSpPr>
        <p:spPr bwMode="auto">
          <a:xfrm>
            <a:off x="1621365" y="4397275"/>
            <a:ext cx="1057063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8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altLang="en-US" sz="3467" b="0" i="0" u="none" strike="noStrike" kern="1200" cap="none" spc="0" normalizeH="0" baseline="0" noProof="0" dirty="0">
              <a:ln>
                <a:noFill/>
              </a:ln>
              <a:solidFill>
                <a:srgbClr val="FF641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3467" b="0" i="0" u="none" strike="noStrike" kern="1200" cap="none" spc="0" normalizeH="0" baseline="0" noProof="0" dirty="0">
                <a:ln>
                  <a:noFill/>
                </a:ln>
                <a:solidFill>
                  <a:srgbClr val="FF641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Dr Paul Jackson CPsychol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3467" b="0" i="0" u="none" strike="noStrike" kern="1200" cap="none" spc="0" normalizeH="0" baseline="0" noProof="0" dirty="0">
                <a:ln>
                  <a:noFill/>
                </a:ln>
                <a:solidFill>
                  <a:srgbClr val="FF641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Head of Impairment Research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altLang="en-US" sz="3467" b="0" i="0" u="none" strike="noStrike" kern="1200" cap="none" spc="0" normalizeH="0" baseline="0" noProof="0" dirty="0">
              <a:ln>
                <a:noFill/>
              </a:ln>
              <a:solidFill>
                <a:srgbClr val="FF641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pic>
        <p:nvPicPr>
          <p:cNvPr id="2051" name="Picture 3" descr="\\trllimited\data\MKT_Press\Brand &amp; company information\Logos\TRL Logos\TRL logo 2017\strapline\White Background\online\trl_logo_original_rgb_large_colou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17" y="1204422"/>
            <a:ext cx="5885844" cy="11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6395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8"/>
          <a:stretch/>
        </p:blipFill>
        <p:spPr>
          <a:xfrm>
            <a:off x="-21626" y="-323724"/>
            <a:ext cx="12213625" cy="718172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7" y="1023438"/>
            <a:ext cx="6312164" cy="5533479"/>
          </a:xfrm>
          <a:solidFill>
            <a:srgbClr val="FFFFFF">
              <a:alpha val="54902"/>
            </a:srgbClr>
          </a:solidFill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sz="2667" dirty="0"/>
              <a:t>Professionalism and responsibilities</a:t>
            </a:r>
          </a:p>
          <a:p>
            <a:pPr>
              <a:lnSpc>
                <a:spcPct val="200000"/>
              </a:lnSpc>
            </a:pPr>
            <a:r>
              <a:rPr lang="en-GB" sz="2667" dirty="0"/>
              <a:t>Components of wellbeing</a:t>
            </a:r>
          </a:p>
          <a:p>
            <a:pPr>
              <a:lnSpc>
                <a:spcPct val="200000"/>
              </a:lnSpc>
            </a:pPr>
            <a:r>
              <a:rPr lang="en-GB" sz="2667" dirty="0"/>
              <a:t>Contributors to poor driver wellbeing</a:t>
            </a:r>
          </a:p>
          <a:p>
            <a:pPr>
              <a:lnSpc>
                <a:spcPct val="200000"/>
              </a:lnSpc>
            </a:pPr>
            <a:r>
              <a:rPr lang="en-GB" sz="2667" dirty="0"/>
              <a:t>Costs of not managing wellbeing</a:t>
            </a:r>
          </a:p>
          <a:p>
            <a:pPr>
              <a:lnSpc>
                <a:spcPct val="200000"/>
              </a:lnSpc>
            </a:pPr>
            <a:r>
              <a:rPr lang="en-GB" sz="2667" dirty="0"/>
              <a:t>Solutions</a:t>
            </a:r>
          </a:p>
          <a:p>
            <a:pPr>
              <a:lnSpc>
                <a:spcPct val="200000"/>
              </a:lnSpc>
            </a:pPr>
            <a:r>
              <a:rPr lang="en-GB" sz="2667" dirty="0"/>
              <a:t>Summary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6" y="126772"/>
            <a:ext cx="6312164" cy="822325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r>
              <a:rPr lang="en-GB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037646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435" y="126772"/>
            <a:ext cx="9289455" cy="822325"/>
          </a:xfrm>
        </p:spPr>
        <p:txBody>
          <a:bodyPr/>
          <a:lstStyle/>
          <a:p>
            <a:r>
              <a:rPr lang="en-GB" dirty="0"/>
              <a:t>How does driving for a living affect wellbeing? </a:t>
            </a:r>
          </a:p>
        </p:txBody>
      </p:sp>
      <p:pic>
        <p:nvPicPr>
          <p:cNvPr id="4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12" y="1011189"/>
            <a:ext cx="5494056" cy="49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16101"/>
            <a:ext cx="3216000" cy="748795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What support services are available for drivers?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" y="3657600"/>
            <a:ext cx="3216612" cy="74879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What opportunities for physical exercise exist?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7295" y="1851160"/>
            <a:ext cx="3216000" cy="107702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Do work patterns allow drivers to engage  in social activities?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2945" y="949097"/>
            <a:ext cx="4332051" cy="7487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What impact do drivers’ schedules have on family life?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75387" y="1852343"/>
            <a:ext cx="3216000" cy="7487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Do work practices increase stress and anxiety?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88357" y="3679069"/>
            <a:ext cx="3216000" cy="10770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Do pay rates / pay structure encourage fatigue?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8357" y="5616103"/>
            <a:ext cx="3216000" cy="74879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Do company </a:t>
            </a: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and individual values align? </a:t>
            </a:r>
          </a:p>
        </p:txBody>
      </p:sp>
    </p:spTree>
    <p:extLst>
      <p:ext uri="{BB962C8B-B14F-4D97-AF65-F5344CB8AC3E}">
        <p14:creationId xmlns:p14="http://schemas.microsoft.com/office/powerpoint/2010/main" val="759178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15009E-6 L 3.61111E-6 0.13929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063343" y="1458728"/>
            <a:ext cx="4065600" cy="500349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15B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4452" y="1060704"/>
            <a:ext cx="11530992" cy="4154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4452" y="1067263"/>
            <a:ext cx="115097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67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Operational, roster and lifestyle contributors combine to increase driver stress, fatigue and affect mental wellbeing</a:t>
            </a:r>
            <a:endParaRPr kumimoji="0" lang="en-GB" sz="1867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32152" y="1476147"/>
            <a:ext cx="4065600" cy="4986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15B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" y="1476147"/>
            <a:ext cx="4065600" cy="4986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15B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9777" y="3833515"/>
            <a:ext cx="3504000" cy="21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OPERATIONAL CONTRIBUTORS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Customer-driven KPIs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Delivery slots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Unrealistic delivery schedules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Road conditions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Pay rates/structure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Difficult customers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46642" y="3828805"/>
            <a:ext cx="3782301" cy="21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ROSTER CONTRIBUTORS</a:t>
            </a:r>
            <a:endParaRPr kumimoji="0" lang="en-GB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Arial" charset="0"/>
            </a:endParaRP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Early starts, late finishes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Sleeping during day = poor sleep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Use of caffeine to stay awake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Long hours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Overtime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Working on rest days etc.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572408" y="3833515"/>
            <a:ext cx="3619592" cy="239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LIFESTYLE CONTRIBUTORS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Arial" charset="0"/>
            </a:endParaRP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Isolation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Diet &amp; Hydration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Work-related health issues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Opportunities for exercise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Sleep disorders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Access to health care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Male bravado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Contributors to driver mental wellbeing issues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56207" y="1673214"/>
            <a:ext cx="1979959" cy="1979959"/>
            <a:chOff x="732886" y="1254910"/>
            <a:chExt cx="1484969" cy="1484969"/>
          </a:xfrm>
        </p:grpSpPr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732886" y="1254910"/>
              <a:ext cx="1484969" cy="14849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 rot="16200000">
              <a:off x="769826" y="1293749"/>
              <a:ext cx="1421779" cy="1421779"/>
              <a:chOff x="285750" y="1193762"/>
              <a:chExt cx="1369846" cy="1370007"/>
            </a:xfrm>
          </p:grpSpPr>
          <p:sp>
            <p:nvSpPr>
              <p:cNvPr id="46" name="Block Arc 45"/>
              <p:cNvSpPr/>
              <p:nvPr/>
            </p:nvSpPr>
            <p:spPr>
              <a:xfrm rot="16200000">
                <a:off x="285750" y="1195770"/>
                <a:ext cx="1367999" cy="1368000"/>
              </a:xfrm>
              <a:prstGeom prst="blockArc">
                <a:avLst>
                  <a:gd name="adj1" fmla="val 10800000"/>
                  <a:gd name="adj2" fmla="val 10800000"/>
                  <a:gd name="adj3" fmla="val 12105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Block Arc 46"/>
              <p:cNvSpPr/>
              <p:nvPr/>
            </p:nvSpPr>
            <p:spPr>
              <a:xfrm rot="16200000">
                <a:off x="287596" y="1193762"/>
                <a:ext cx="1367999" cy="1368000"/>
              </a:xfrm>
              <a:prstGeom prst="blockArc">
                <a:avLst>
                  <a:gd name="adj1" fmla="val 3228"/>
                  <a:gd name="adj2" fmla="val 10800000"/>
                  <a:gd name="adj3" fmla="val 12105"/>
                </a:avLst>
              </a:prstGeom>
              <a:solidFill>
                <a:schemeClr val="bg2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51" name="Picture 50" descr="speed-monitorin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380" y="1632373"/>
              <a:ext cx="850669" cy="56491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9164261" y="1660851"/>
            <a:ext cx="1979959" cy="1979959"/>
            <a:chOff x="6869570" y="1213577"/>
            <a:chExt cx="1571447" cy="1571447"/>
          </a:xfrm>
        </p:grpSpPr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869570" y="1213577"/>
              <a:ext cx="1571447" cy="15714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 rot="10800000">
              <a:off x="6899200" y="1253156"/>
              <a:ext cx="1504577" cy="1504577"/>
              <a:chOff x="5818224" y="1197156"/>
              <a:chExt cx="2680796" cy="2623730"/>
            </a:xfrm>
          </p:grpSpPr>
          <p:sp>
            <p:nvSpPr>
              <p:cNvPr id="43" name="Block Arc 42"/>
              <p:cNvSpPr/>
              <p:nvPr/>
            </p:nvSpPr>
            <p:spPr>
              <a:xfrm>
                <a:off x="5818225" y="1197156"/>
                <a:ext cx="2680795" cy="2623730"/>
              </a:xfrm>
              <a:prstGeom prst="blockArc">
                <a:avLst>
                  <a:gd name="adj1" fmla="val 10800000"/>
                  <a:gd name="adj2" fmla="val 10800000"/>
                  <a:gd name="adj3" fmla="val 12105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Block Arc 43"/>
              <p:cNvSpPr/>
              <p:nvPr/>
            </p:nvSpPr>
            <p:spPr>
              <a:xfrm>
                <a:off x="5818224" y="1197156"/>
                <a:ext cx="2680795" cy="2623730"/>
              </a:xfrm>
              <a:prstGeom prst="blockArc">
                <a:avLst>
                  <a:gd name="adj1" fmla="val 3228"/>
                  <a:gd name="adj2" fmla="val 10800000"/>
                  <a:gd name="adj3" fmla="val 12105"/>
                </a:avLst>
              </a:prstGeom>
              <a:solidFill>
                <a:schemeClr val="bg2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089699" y="1663157"/>
            <a:ext cx="1979959" cy="1979959"/>
            <a:chOff x="3817274" y="1247367"/>
            <a:chExt cx="1484969" cy="1484969"/>
          </a:xfrm>
        </p:grpSpPr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3817274" y="1247367"/>
              <a:ext cx="1484969" cy="14849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3862423" y="1283697"/>
              <a:ext cx="1421779" cy="1421777"/>
              <a:chOff x="5818224" y="1300823"/>
              <a:chExt cx="2680796" cy="2623729"/>
            </a:xfrm>
          </p:grpSpPr>
          <p:sp>
            <p:nvSpPr>
              <p:cNvPr id="49" name="Block Arc 48"/>
              <p:cNvSpPr/>
              <p:nvPr/>
            </p:nvSpPr>
            <p:spPr>
              <a:xfrm>
                <a:off x="5818226" y="1300823"/>
                <a:ext cx="2680794" cy="2623729"/>
              </a:xfrm>
              <a:prstGeom prst="blockArc">
                <a:avLst>
                  <a:gd name="adj1" fmla="val 10800000"/>
                  <a:gd name="adj2" fmla="val 10800000"/>
                  <a:gd name="adj3" fmla="val 1210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Block Arc 49"/>
              <p:cNvSpPr/>
              <p:nvPr/>
            </p:nvSpPr>
            <p:spPr>
              <a:xfrm>
                <a:off x="5818224" y="1300826"/>
                <a:ext cx="2680794" cy="2623726"/>
              </a:xfrm>
              <a:prstGeom prst="blockArc">
                <a:avLst>
                  <a:gd name="adj1" fmla="val 3228"/>
                  <a:gd name="adj2" fmla="val 10800000"/>
                  <a:gd name="adj3" fmla="val 12105"/>
                </a:avLst>
              </a:prstGeom>
              <a:solidFill>
                <a:schemeClr val="tx2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5" r="67089" b="43412"/>
          <a:stretch/>
        </p:blipFill>
        <p:spPr bwMode="auto">
          <a:xfrm>
            <a:off x="5616679" y="2202237"/>
            <a:ext cx="962144" cy="94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275" y="2202238"/>
            <a:ext cx="888339" cy="97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75580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jackson\AppData\Local\Microsoft\Windows\Temporary Internet Files\Content.IE5\YLW8S3E4\iceberg-333-1024x64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944"/>
            <a:ext cx="12192000" cy="69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6" y="126772"/>
            <a:ext cx="9904913" cy="822325"/>
          </a:xfrm>
        </p:spPr>
        <p:txBody>
          <a:bodyPr/>
          <a:lstStyle/>
          <a:p>
            <a:r>
              <a:rPr lang="en-GB" dirty="0"/>
              <a:t>Effects of poor wellbeing on driver 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0068" y="1595549"/>
            <a:ext cx="2408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Incidents/Crashes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5051" y="3119578"/>
            <a:ext cx="2960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Poor customer service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5956" y="5184834"/>
            <a:ext cx="225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Insurance claims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5499" y="3808708"/>
            <a:ext cx="2416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Fuel consumption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7107" y="4567501"/>
            <a:ext cx="2247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Bent metal costs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1787" y="3103352"/>
            <a:ext cx="171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Poor morale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93604" y="4481033"/>
            <a:ext cx="1221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Sickness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2953" y="5059944"/>
            <a:ext cx="179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Absenteeism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94416" y="3988590"/>
            <a:ext cx="1581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Depression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04062" y="3578841"/>
            <a:ext cx="1119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Anxiety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7941" y="5785318"/>
            <a:ext cx="1506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Company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reputation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4245" y="3810969"/>
            <a:ext cx="2273443" cy="1241237"/>
          </a:xfrm>
          <a:prstGeom prst="rect">
            <a:avLst/>
          </a:prstGeom>
          <a:solidFill>
            <a:srgbClr val="D9D9D9">
              <a:alpha val="74118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Increased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costs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5704" y="5553308"/>
            <a:ext cx="1230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Attrition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86777" y="6034624"/>
            <a:ext cx="1173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Training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57421" y="5553308"/>
            <a:ext cx="1732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Recruitment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00028" y="5788402"/>
            <a:ext cx="2972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Vehicles out of service</a:t>
            </a:r>
          </a:p>
        </p:txBody>
      </p:sp>
    </p:spTree>
    <p:extLst>
      <p:ext uri="{BB962C8B-B14F-4D97-AF65-F5344CB8AC3E}">
        <p14:creationId xmlns:p14="http://schemas.microsoft.com/office/powerpoint/2010/main" val="145822860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V="1">
            <a:off x="6127595" y="3803787"/>
            <a:ext cx="0" cy="24160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00096" y="5871725"/>
            <a:ext cx="7054997" cy="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3"/>
            <a:endCxn id="9" idx="1"/>
          </p:cNvCxnSpPr>
          <p:nvPr/>
        </p:nvCxnSpPr>
        <p:spPr>
          <a:xfrm>
            <a:off x="2542474" y="1108788"/>
            <a:ext cx="7054997" cy="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74030" y="566096"/>
            <a:ext cx="1868444" cy="1085385"/>
          </a:xfrm>
          <a:prstGeom prst="roundRect">
            <a:avLst/>
          </a:prstGeom>
          <a:solidFill>
            <a:srgbClr val="FDBBFA"/>
          </a:solidFill>
          <a:ln>
            <a:solidFill>
              <a:srgbClr val="CC00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Diet and Hydration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British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Diatetic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Association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04890" y="566096"/>
            <a:ext cx="1868444" cy="10853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Fatigue</a:t>
            </a: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Marcus de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Guingand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3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Pillar of Health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35750" y="566096"/>
            <a:ext cx="1868444" cy="1085385"/>
          </a:xfrm>
          <a:prstGeom prst="roundRect">
            <a:avLst/>
          </a:prstGeom>
          <a:solidFill>
            <a:srgbClr val="A6FCFE"/>
          </a:solidFill>
          <a:ln>
            <a:solidFill>
              <a:srgbClr val="016C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srgbClr val="016C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of Life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16C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Andrew Brown, CALM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16C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66610" y="566096"/>
            <a:ext cx="1868444" cy="1085385"/>
          </a:xfrm>
          <a:prstGeom prst="roundRect">
            <a:avLst/>
          </a:prstGeom>
          <a:solidFill>
            <a:srgbClr val="EAFCA8"/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Resilience &amp; </a:t>
            </a:r>
            <a:r>
              <a:rPr kumimoji="0" lang="en-GB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Mindset</a:t>
            </a:r>
            <a:endParaRPr kumimoji="0" lang="en-GB" sz="1867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Andy Neale,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NFE Group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97471" y="566096"/>
            <a:ext cx="1868444" cy="1085385"/>
          </a:xfrm>
          <a:prstGeom prst="roundRect">
            <a:avLst/>
          </a:prstGeom>
          <a:solidFill>
            <a:srgbClr val="CAC6FE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Mental Health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Rebecca Posner, TRL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4557" y="5500158"/>
            <a:ext cx="2007219" cy="789879"/>
          </a:xfrm>
          <a:prstGeom prst="roundRect">
            <a:avLst/>
          </a:prstGeom>
          <a:solidFill>
            <a:srgbClr val="FDBBFA"/>
          </a:solidFill>
          <a:ln>
            <a:solidFill>
              <a:srgbClr val="CC00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availability of good quality food, water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17909" y="5500158"/>
            <a:ext cx="1868444" cy="78987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protect/ maximise sleep opportunities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201429" y="5498779"/>
            <a:ext cx="1868444" cy="745893"/>
          </a:xfrm>
          <a:prstGeom prst="roundRect">
            <a:avLst/>
          </a:prstGeom>
          <a:solidFill>
            <a:srgbClr val="A6FCFE"/>
          </a:solidFill>
          <a:ln>
            <a:solidFill>
              <a:srgbClr val="016C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16C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 of operational practices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380873" y="5522150"/>
            <a:ext cx="1868444" cy="745893"/>
          </a:xfrm>
          <a:prstGeom prst="roundRect">
            <a:avLst/>
          </a:prstGeom>
          <a:solidFill>
            <a:srgbClr val="EAFCA8"/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reporting mechanisms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604921" y="5506352"/>
            <a:ext cx="1868444" cy="777488"/>
          </a:xfrm>
          <a:prstGeom prst="roundRect">
            <a:avLst/>
          </a:prstGeom>
          <a:solidFill>
            <a:srgbClr val="CAC6FE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awareness of mental health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198325" y="2096426"/>
            <a:ext cx="1868444" cy="745893"/>
          </a:xfrm>
          <a:prstGeom prst="roundRect">
            <a:avLst/>
          </a:prstGeom>
          <a:solidFill>
            <a:srgbClr val="BFFE9C"/>
          </a:solidFill>
          <a:ln>
            <a:solidFill>
              <a:srgbClr val="0B65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B651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Professionalism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98325" y="4028072"/>
            <a:ext cx="1868444" cy="745893"/>
          </a:xfrm>
          <a:prstGeom prst="roundRect">
            <a:avLst/>
          </a:prstGeom>
          <a:solidFill>
            <a:srgbClr val="BFFE9C"/>
          </a:solidFill>
          <a:ln>
            <a:solidFill>
              <a:srgbClr val="0B65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B651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SHARED responsibility</a:t>
            </a:r>
          </a:p>
        </p:txBody>
      </p:sp>
      <p:cxnSp>
        <p:nvCxnSpPr>
          <p:cNvPr id="22" name="Straight Connector 21"/>
          <p:cNvCxnSpPr>
            <a:stCxn id="20" idx="0"/>
            <a:endCxn id="17" idx="2"/>
          </p:cNvCxnSpPr>
          <p:nvPr/>
        </p:nvCxnSpPr>
        <p:spPr>
          <a:xfrm flipV="1">
            <a:off x="6132547" y="2842319"/>
            <a:ext cx="0" cy="24160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20" idx="1"/>
            <a:endCxn id="5" idx="2"/>
          </p:cNvCxnSpPr>
          <p:nvPr/>
        </p:nvCxnSpPr>
        <p:spPr>
          <a:xfrm rot="10800000">
            <a:off x="1608252" y="1651482"/>
            <a:ext cx="3590072" cy="1805393"/>
          </a:xfrm>
          <a:prstGeom prst="bentConnector2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839113" y="1666349"/>
            <a:ext cx="1" cy="1775657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300834" y="1643357"/>
            <a:ext cx="1" cy="177565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endCxn id="9" idx="2"/>
          </p:cNvCxnSpPr>
          <p:nvPr/>
        </p:nvCxnSpPr>
        <p:spPr>
          <a:xfrm flipV="1">
            <a:off x="8300831" y="1651481"/>
            <a:ext cx="2230863" cy="1805393"/>
          </a:xfrm>
          <a:prstGeom prst="bentConnector2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08251" y="3419014"/>
            <a:ext cx="9916" cy="2096012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39112" y="3442005"/>
            <a:ext cx="13019" cy="2058152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117679" y="1651481"/>
            <a:ext cx="0" cy="41520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2"/>
            <a:endCxn id="14" idx="0"/>
          </p:cNvCxnSpPr>
          <p:nvPr/>
        </p:nvCxnSpPr>
        <p:spPr>
          <a:xfrm>
            <a:off x="6132547" y="4773966"/>
            <a:ext cx="3104" cy="724813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300834" y="3427137"/>
            <a:ext cx="14261" cy="2080144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531697" y="3412270"/>
            <a:ext cx="7447" cy="2079215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066769" y="3471741"/>
            <a:ext cx="1234063" cy="3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6200000">
            <a:off x="-377088" y="1211226"/>
            <a:ext cx="1246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DRIVERS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501355" y="5310782"/>
            <a:ext cx="147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COMPANY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-4965" y="0"/>
            <a:ext cx="12192000" cy="3471741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Elements of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DRIVER WELLBEING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05" y="3485451"/>
            <a:ext cx="12192004" cy="33725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Formalise in a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Driver Wellbeing Programme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198325" y="3083927"/>
            <a:ext cx="1868444" cy="745893"/>
          </a:xfrm>
          <a:prstGeom prst="roundRect">
            <a:avLst/>
          </a:prstGeom>
          <a:solidFill>
            <a:schemeClr val="bg1"/>
          </a:solidFill>
          <a:ln>
            <a:solidFill>
              <a:srgbClr val="0B65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srgbClr val="0B651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 Driver as Athlete</a:t>
            </a:r>
          </a:p>
        </p:txBody>
      </p:sp>
    </p:spTree>
    <p:extLst>
      <p:ext uri="{BB962C8B-B14F-4D97-AF65-F5344CB8AC3E}">
        <p14:creationId xmlns:p14="http://schemas.microsoft.com/office/powerpoint/2010/main" val="42928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/>
      <p:bldP spid="31" grpId="0"/>
      <p:bldP spid="33" grpId="0" animBg="1"/>
      <p:bldP spid="34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276699" y="739303"/>
            <a:ext cx="3026211" cy="56221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980456" y="760914"/>
            <a:ext cx="3562603" cy="56005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588456" y="760914"/>
            <a:ext cx="3136616" cy="56005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6" y="74890"/>
            <a:ext cx="10551527" cy="822325"/>
          </a:xfrm>
        </p:spPr>
        <p:txBody>
          <a:bodyPr/>
          <a:lstStyle/>
          <a:p>
            <a:r>
              <a:rPr lang="en-GB" dirty="0"/>
              <a:t>Components of a driver wellbeing programme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6406" y="3514928"/>
            <a:ext cx="1133163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39939" y="3013236"/>
            <a:ext cx="1391085" cy="9543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Stakeholder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Engagement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Workshop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032339" y="860647"/>
            <a:ext cx="3444120" cy="2666643"/>
            <a:chOff x="3774254" y="645485"/>
            <a:chExt cx="2583090" cy="1999982"/>
          </a:xfrm>
        </p:grpSpPr>
        <p:sp>
          <p:nvSpPr>
            <p:cNvPr id="68" name="Rectangle 67"/>
            <p:cNvSpPr/>
            <p:nvPr/>
          </p:nvSpPr>
          <p:spPr>
            <a:xfrm>
              <a:off x="3783982" y="953478"/>
              <a:ext cx="2573362" cy="15562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774254" y="645485"/>
              <a:ext cx="2583090" cy="28474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rPr>
                <a:t>Phase 2: Development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 flipH="1">
              <a:off x="5070495" y="2509735"/>
              <a:ext cx="168" cy="135732"/>
            </a:xfrm>
            <a:prstGeom prst="line">
              <a:avLst/>
            </a:prstGeom>
            <a:ln w="19050"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5175109" y="1328556"/>
            <a:ext cx="3164732" cy="379656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Company Standard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75109" y="2461881"/>
            <a:ext cx="3164732" cy="6669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Integration of data streams: quantify costs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75109" y="1881549"/>
            <a:ext cx="3164732" cy="37965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Development of procedures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823613" y="3696503"/>
            <a:ext cx="1828800" cy="2509328"/>
            <a:chOff x="4367710" y="2772377"/>
            <a:chExt cx="1371600" cy="1881996"/>
          </a:xfrm>
        </p:grpSpPr>
        <p:sp>
          <p:nvSpPr>
            <p:cNvPr id="67" name="Rectangle 66"/>
            <p:cNvSpPr/>
            <p:nvPr/>
          </p:nvSpPr>
          <p:spPr>
            <a:xfrm>
              <a:off x="4367710" y="2772377"/>
              <a:ext cx="1371600" cy="18819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67710" y="4366052"/>
              <a:ext cx="1371600" cy="28474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rPr>
                <a:t>Training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975160" y="3779965"/>
            <a:ext cx="1554354" cy="379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Management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75160" y="4297715"/>
            <a:ext cx="1554355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Transport Office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75159" y="4812100"/>
            <a:ext cx="1554356" cy="3796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Drivers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5161" y="5362555"/>
            <a:ext cx="1554356" cy="3796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Families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6751548" y="3373170"/>
            <a:ext cx="0" cy="310377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84229" y="860649"/>
            <a:ext cx="2611571" cy="2104631"/>
            <a:chOff x="363172" y="645486"/>
            <a:chExt cx="1958678" cy="1578473"/>
          </a:xfrm>
        </p:grpSpPr>
        <p:sp>
          <p:nvSpPr>
            <p:cNvPr id="87" name="Rectangle 86"/>
            <p:cNvSpPr/>
            <p:nvPr/>
          </p:nvSpPr>
          <p:spPr>
            <a:xfrm>
              <a:off x="363172" y="953263"/>
              <a:ext cx="1958678" cy="12706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3172" y="645486"/>
              <a:ext cx="1958678" cy="28474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rPr>
                <a:t>Phase 1: Assessment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0219" y="1354824"/>
            <a:ext cx="2316188" cy="3796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Gap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219" y="1880681"/>
            <a:ext cx="2316189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Analysis of rosters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220" y="2428600"/>
            <a:ext cx="2249911" cy="379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Surveys/focus groups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758313" y="2965279"/>
            <a:ext cx="0" cy="553371"/>
          </a:xfrm>
          <a:prstGeom prst="line">
            <a:avLst/>
          </a:prstGeom>
          <a:ln w="19050"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4096569" y="3998121"/>
            <a:ext cx="1" cy="721832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969383" y="752273"/>
            <a:ext cx="0" cy="5622176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8557927" y="760914"/>
            <a:ext cx="12971" cy="5600565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8800726" y="860937"/>
            <a:ext cx="2779393" cy="2670684"/>
            <a:chOff x="6600544" y="645702"/>
            <a:chExt cx="2084545" cy="2003013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7635607" y="1674866"/>
              <a:ext cx="729" cy="973849"/>
            </a:xfrm>
            <a:prstGeom prst="line">
              <a:avLst/>
            </a:prstGeom>
            <a:ln w="19050"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6614809" y="983615"/>
              <a:ext cx="2060552" cy="9136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00544" y="645702"/>
              <a:ext cx="2084545" cy="2847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rPr>
                <a:t>Phase 3: Improvement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897566" y="1405072"/>
            <a:ext cx="2555132" cy="9543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Check compliance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against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Company Standard</a:t>
            </a:r>
          </a:p>
        </p:txBody>
      </p:sp>
      <p:cxnSp>
        <p:nvCxnSpPr>
          <p:cNvPr id="115" name="Straight Connector 114"/>
          <p:cNvCxnSpPr/>
          <p:nvPr/>
        </p:nvCxnSpPr>
        <p:spPr>
          <a:xfrm>
            <a:off x="3276968" y="747943"/>
            <a:ext cx="0" cy="56221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6699" y="6352587"/>
            <a:ext cx="3026211" cy="4205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Months 1-3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54515" y="6361479"/>
            <a:ext cx="3614485" cy="4205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Months 4-6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94942" y="6352587"/>
            <a:ext cx="3143101" cy="4205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Month 6 onwards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289939" y="4721045"/>
            <a:ext cx="165160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Implementation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Plan and Cost Benefit 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298" y="5434350"/>
            <a:ext cx="256159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Measure wellbeing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(Baseline)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826668" y="5777814"/>
            <a:ext cx="256159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Measure wellbeing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0185322" y="3531620"/>
            <a:ext cx="8125" cy="466501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0212300" y="4483814"/>
            <a:ext cx="0" cy="486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9332904" y="4788939"/>
            <a:ext cx="1778696" cy="6669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Refinement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of system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0202384" y="3998122"/>
            <a:ext cx="0" cy="486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335799" y="3791324"/>
            <a:ext cx="1792644" cy="3796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Site Audits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332904" y="4279879"/>
            <a:ext cx="1778696" cy="3796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Benchmarking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28238" y="1263517"/>
            <a:ext cx="7951881" cy="9131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Gap analysis</a:t>
            </a:r>
            <a:r>
              <a:rPr kumimoji="0" lang="en-GB" sz="26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 against best practice: what policies and procedures are in place/need to be added?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28238" y="1866847"/>
            <a:ext cx="7951881" cy="9131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Scientific analysis of rosters to identify </a:t>
            </a:r>
            <a:r>
              <a:rPr kumimoji="0" lang="en-GB" sz="2667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fatigue hotspots</a:t>
            </a:r>
            <a:r>
              <a:rPr kumimoji="0" lang="en-GB" sz="26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: where is fatigue risk elevated?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49916" y="2408082"/>
            <a:ext cx="793020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How do people’s experiences compare with what the science says? </a:t>
            </a:r>
          </a:p>
        </p:txBody>
      </p:sp>
    </p:spTree>
    <p:extLst>
      <p:ext uri="{BB962C8B-B14F-4D97-AF65-F5344CB8AC3E}">
        <p14:creationId xmlns:p14="http://schemas.microsoft.com/office/powerpoint/2010/main" val="346620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4" grpId="0" animBg="1"/>
      <p:bldP spid="113" grpId="0" animBg="1"/>
      <p:bldP spid="10" grpId="0" animBg="1"/>
      <p:bldP spid="6" grpId="0" animBg="1"/>
      <p:bldP spid="17" grpId="0" animBg="1"/>
      <p:bldP spid="21" grpId="0" animBg="1"/>
      <p:bldP spid="18" grpId="0" animBg="1"/>
      <p:bldP spid="19" grpId="0" animBg="1"/>
      <p:bldP spid="20" grpId="0" animBg="1"/>
      <p:bldP spid="22" grpId="0" animBg="1"/>
      <p:bldP spid="4" grpId="0" animBg="1"/>
      <p:bldP spid="8" grpId="0" animBg="1"/>
      <p:bldP spid="9" grpId="0" animBg="1"/>
      <p:bldP spid="14" grpId="0" animBg="1"/>
      <p:bldP spid="5" grpId="0" animBg="1"/>
      <p:bldP spid="42" grpId="0" animBg="1"/>
      <p:bldP spid="43" grpId="0" animBg="1"/>
      <p:bldP spid="91" grpId="0" animBg="1"/>
      <p:bldP spid="11" grpId="0" animBg="1"/>
      <p:bldP spid="54" grpId="0" animBg="1"/>
      <p:bldP spid="52" grpId="0" animBg="1"/>
      <p:bldP spid="15" grpId="0" animBg="1"/>
      <p:bldP spid="55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jackson\AppData\Local\Microsoft\Windows\Temporary Internet Files\Content.IE5\OVR1XESF\Raquer-Heco-toolbox-at-Monapart-Living-op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259">
            <a:off x="3316087" y="0"/>
            <a:ext cx="80576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3" action="ppaction://hlinksldjump"/>
          </p:cNvPr>
          <p:cNvSpPr/>
          <p:nvPr/>
        </p:nvSpPr>
        <p:spPr>
          <a:xfrm rot="21442994">
            <a:off x="4912327" y="1128233"/>
            <a:ext cx="1992352" cy="1858537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perspectiveHeroicExtremeRightFacing" fov="4800000">
              <a:rot lat="1080000" lon="20040000" rev="300000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Roster Analysis Output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6788856" y="624765"/>
            <a:ext cx="1992352" cy="1858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perspectiveHeroicExtremeRightFacing" fov="4800000">
              <a:rot lat="1080000" lon="20040000" rev="300000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Survey Output</a:t>
            </a: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 rot="21061657">
            <a:off x="5664767" y="2666394"/>
            <a:ext cx="1992352" cy="1858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Fatigue Training Scenario</a:t>
            </a: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 rot="21116015">
            <a:off x="7654015" y="1955477"/>
            <a:ext cx="1992352" cy="185853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Compliance Audit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675" y="2561259"/>
            <a:ext cx="3120636" cy="822325"/>
          </a:xfrm>
        </p:spPr>
        <p:txBody>
          <a:bodyPr/>
          <a:lstStyle/>
          <a:p>
            <a:r>
              <a:rPr lang="en-GB" sz="3733" dirty="0"/>
              <a:t>Examples of tools for managing driver wellbeing</a:t>
            </a:r>
          </a:p>
        </p:txBody>
      </p:sp>
      <p:pic>
        <p:nvPicPr>
          <p:cNvPr id="4099" name="Picture 3" descr="C:\Users\pjackson\AppData\Local\Microsoft\Windows\Temporary Internet Files\Content.IE5\9DMGIRPI\button-24836_640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567" y="5670302"/>
            <a:ext cx="515435" cy="51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9974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TA">
  <a:themeElements>
    <a:clrScheme name="FTA">
      <a:dk1>
        <a:srgbClr val="000000"/>
      </a:dk1>
      <a:lt1>
        <a:sysClr val="window" lastClr="FFFFFF"/>
      </a:lt1>
      <a:dk2>
        <a:srgbClr val="595959"/>
      </a:dk2>
      <a:lt2>
        <a:srgbClr val="D8D8D8"/>
      </a:lt2>
      <a:accent1>
        <a:srgbClr val="090041"/>
      </a:accent1>
      <a:accent2>
        <a:srgbClr val="008CFF"/>
      </a:accent2>
      <a:accent3>
        <a:srgbClr val="FF0000"/>
      </a:accent3>
      <a:accent4>
        <a:srgbClr val="E1EBFF"/>
      </a:accent4>
      <a:accent5>
        <a:srgbClr val="FFFFFF"/>
      </a:accent5>
      <a:accent6>
        <a:srgbClr val="FFFFFF"/>
      </a:accent6>
      <a:hlink>
        <a:srgbClr val="090041"/>
      </a:hlink>
      <a:folHlink>
        <a:srgbClr val="FF0000"/>
      </a:folHlink>
    </a:clrScheme>
    <a:fontScheme name="Custom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TRL COLORS">
      <a:dk1>
        <a:sysClr val="windowText" lastClr="000000"/>
      </a:dk1>
      <a:lt1>
        <a:sysClr val="window" lastClr="FFFFFF"/>
      </a:lt1>
      <a:dk2>
        <a:srgbClr val="515B5E"/>
      </a:dk2>
      <a:lt2>
        <a:srgbClr val="FF641E"/>
      </a:lt2>
      <a:accent1>
        <a:srgbClr val="000000"/>
      </a:accent1>
      <a:accent2>
        <a:srgbClr val="515B5E"/>
      </a:accent2>
      <a:accent3>
        <a:srgbClr val="FFFFFF"/>
      </a:accent3>
      <a:accent4>
        <a:srgbClr val="FF641E"/>
      </a:accent4>
      <a:accent5>
        <a:srgbClr val="000000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Widescreen</PresentationFormat>
  <Paragraphs>195</Paragraphs>
  <Slides>18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MS PGothic</vt:lpstr>
      <vt:lpstr>Arial</vt:lpstr>
      <vt:lpstr>Calibri</vt:lpstr>
      <vt:lpstr>Calibri Light</vt:lpstr>
      <vt:lpstr>Overpass Light</vt:lpstr>
      <vt:lpstr>Verdana</vt:lpstr>
      <vt:lpstr>Wingdings</vt:lpstr>
      <vt:lpstr>FTA</vt:lpstr>
      <vt:lpstr>blank</vt:lpstr>
      <vt:lpstr>Pulling it all together     </vt:lpstr>
      <vt:lpstr>Pulling it all together:  Developing a Driver Wellbeing Programme</vt:lpstr>
      <vt:lpstr>Overview</vt:lpstr>
      <vt:lpstr>How does driving for a living affect wellbeing? </vt:lpstr>
      <vt:lpstr>Contributors to driver mental wellbeing issues</vt:lpstr>
      <vt:lpstr>Effects of poor wellbeing on driver performance</vt:lpstr>
      <vt:lpstr>PowerPoint Presentation</vt:lpstr>
      <vt:lpstr>Components of a driver wellbeing programme</vt:lpstr>
      <vt:lpstr>Examples of tools for managing driver wellbeing</vt:lpstr>
      <vt:lpstr>PowerPoint Presentation</vt:lpstr>
      <vt:lpstr>Examples of tools for managing driver wellbeing</vt:lpstr>
      <vt:lpstr>Survey results to highlight specific issues</vt:lpstr>
      <vt:lpstr>Examples of tools for managing driver wellbeing</vt:lpstr>
      <vt:lpstr>PowerPoint Presentation</vt:lpstr>
      <vt:lpstr>Examples of tools for managing driver wellbeing</vt:lpstr>
      <vt:lpstr>Checking compliance against company standard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Pulling it all together     </dc:title>
  <dc:creator>Aimee Redmond</dc:creator>
  <cp:lastModifiedBy>Aimee Redmond</cp:lastModifiedBy>
  <cp:revision>1</cp:revision>
  <dcterms:created xsi:type="dcterms:W3CDTF">2019-03-29T10:26:47Z</dcterms:created>
  <dcterms:modified xsi:type="dcterms:W3CDTF">2019-03-29T10:26:58Z</dcterms:modified>
</cp:coreProperties>
</file>