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797" r:id="rId3"/>
    <p:sldId id="1290" r:id="rId4"/>
    <p:sldId id="1291" r:id="rId5"/>
    <p:sldId id="1292" r:id="rId6"/>
    <p:sldId id="1293" r:id="rId7"/>
    <p:sldId id="1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A23B-A77B-417F-B273-DFD6E1EE9457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39BC4-2939-49D5-9604-C91DF9C0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5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7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0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1203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06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9035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076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0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" y="879431"/>
            <a:ext cx="12192000" cy="4956208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4812" y="5959615"/>
            <a:ext cx="6438423" cy="7184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aseline="0">
                <a:solidFill>
                  <a:srgbClr val="32323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88F8A-2D97-4B4F-AC0C-316AB3EEDF4A}"/>
              </a:ext>
            </a:extLst>
          </p:cNvPr>
          <p:cNvGrpSpPr/>
          <p:nvPr userDrawn="1"/>
        </p:nvGrpSpPr>
        <p:grpSpPr>
          <a:xfrm>
            <a:off x="9057194" y="5832553"/>
            <a:ext cx="3134806" cy="972587"/>
            <a:chOff x="5681747" y="3746112"/>
            <a:chExt cx="4267570" cy="179847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179669" y="4840079"/>
              <a:ext cx="3308829" cy="64800"/>
            </a:xfrm>
            <a:prstGeom prst="rect">
              <a:avLst/>
            </a:prstGeom>
            <a:solidFill>
              <a:srgbClr val="13A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01E5A5-0797-457E-B36C-499BDC32B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81747" y="3746112"/>
              <a:ext cx="4267570" cy="179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83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987838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6096000" y="-9091"/>
            <a:ext cx="891838" cy="88852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987838" y="1"/>
            <a:ext cx="5214779" cy="87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878498" y="564311"/>
            <a:ext cx="1905231" cy="36000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4729" y="-88992"/>
            <a:ext cx="6438423" cy="888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Futura</a:t>
            </a:r>
            <a:r>
              <a:rPr lang="en-US" dirty="0"/>
              <a:t> PT Light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529" y="1157177"/>
            <a:ext cx="6300822" cy="624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34343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193528" y="2059826"/>
            <a:ext cx="2921790" cy="71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rgbClr val="5A5A5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193529" y="2928219"/>
            <a:ext cx="2369697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rgbClr val="5A5A5A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9D24C-EB8B-4FD0-BCAE-DD31D7632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5227" y="49658"/>
            <a:ext cx="244611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07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987838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6096000" y="-9091"/>
            <a:ext cx="891838" cy="88852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987838" y="1"/>
            <a:ext cx="5214779" cy="87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737232" y="128163"/>
            <a:ext cx="220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262626"/>
                </a:solidFill>
                <a:latin typeface="Zurich BlkEx BT" panose="020B0807040502030204" pitchFamily="34" charset="0"/>
              </a:rPr>
              <a:t>Quartix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878498" y="564311"/>
            <a:ext cx="1905231" cy="36000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4729" y="-88992"/>
            <a:ext cx="6438423" cy="888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Futura</a:t>
            </a:r>
            <a:r>
              <a:rPr lang="en-US" dirty="0"/>
              <a:t> PT Light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529" y="1157177"/>
            <a:ext cx="6300822" cy="624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34343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193528" y="2059826"/>
            <a:ext cx="2921790" cy="71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rgbClr val="5A5A5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193529" y="2928219"/>
            <a:ext cx="2369697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rgbClr val="5A5A5A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77847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4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rtix.net/insurance-telematics/measuring-accident-risk-on-rural-roads.php#qpwYJfGu64Y__960__540__v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Blast of Innovation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Andy Edwards </a:t>
            </a:r>
          </a:p>
          <a:p>
            <a:r>
              <a:rPr lang="en-GB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Sales Manager (North)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Overpass Light" panose="00000400000000000000" pitchFamily="2" charset="0"/>
              </a:rPr>
              <a:t>Quartix</a:t>
            </a:r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10" y="6022731"/>
            <a:ext cx="5525552" cy="548844"/>
          </a:xfrm>
        </p:spPr>
        <p:txBody>
          <a:bodyPr/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Andy Edwards, Regional Sales Manager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7F088-7A0B-439F-94BB-79717D66F942}"/>
              </a:ext>
            </a:extLst>
          </p:cNvPr>
          <p:cNvSpPr/>
          <p:nvPr/>
        </p:nvSpPr>
        <p:spPr>
          <a:xfrm>
            <a:off x="1262111" y="1237504"/>
            <a:ext cx="9678033" cy="25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‘Blast of Innovation’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Safe Speed Database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Driver Engagement Report</a:t>
            </a:r>
          </a:p>
        </p:txBody>
      </p:sp>
    </p:spTree>
    <p:extLst>
      <p:ext uri="{BB962C8B-B14F-4D97-AF65-F5344CB8AC3E}">
        <p14:creationId xmlns:p14="http://schemas.microsoft.com/office/powerpoint/2010/main" val="393061177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05" y="123091"/>
            <a:ext cx="5231219" cy="651007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21985CF-B6B4-4825-99E1-34D7B8C8A693}"/>
              </a:ext>
            </a:extLst>
          </p:cNvPr>
          <p:cNvSpPr txBox="1">
            <a:spLocks/>
          </p:cNvSpPr>
          <p:nvPr/>
        </p:nvSpPr>
        <p:spPr>
          <a:xfrm>
            <a:off x="5065974" y="5145662"/>
            <a:ext cx="867930" cy="31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Telematics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65C1734-4FF5-4614-B45A-FCA5E62803B2}"/>
              </a:ext>
            </a:extLst>
          </p:cNvPr>
          <p:cNvSpPr txBox="1">
            <a:spLocks/>
          </p:cNvSpPr>
          <p:nvPr/>
        </p:nvSpPr>
        <p:spPr>
          <a:xfrm>
            <a:off x="5065975" y="6196900"/>
            <a:ext cx="946303" cy="298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Applications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3B81ADF-80A8-4B27-AAD1-8FA022871012}"/>
              </a:ext>
            </a:extLst>
          </p:cNvPr>
          <p:cNvSpPr txBox="1">
            <a:spLocks/>
          </p:cNvSpPr>
          <p:nvPr/>
        </p:nvSpPr>
        <p:spPr>
          <a:xfrm>
            <a:off x="1635393" y="6056634"/>
            <a:ext cx="1141162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Database &amp; Systems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D5FE1C-C013-40B6-8F7B-F6F625FB12ED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280060-3084-462B-BE02-2B508E12678E}"/>
              </a:ext>
            </a:extLst>
          </p:cNvPr>
          <p:cNvGrpSpPr/>
          <p:nvPr/>
        </p:nvGrpSpPr>
        <p:grpSpPr>
          <a:xfrm>
            <a:off x="6842388" y="2038234"/>
            <a:ext cx="3569193" cy="2892536"/>
            <a:chOff x="6426200" y="7007225"/>
            <a:chExt cx="2882900" cy="1649413"/>
          </a:xfrm>
        </p:grpSpPr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CD3B3982-9F85-466B-8822-56B33A97E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6200" y="7127875"/>
              <a:ext cx="1614488" cy="1528763"/>
              <a:chOff x="6536871" y="7018509"/>
              <a:chExt cx="2211695" cy="2014198"/>
            </a:xfrm>
          </p:grpSpPr>
          <p:pic>
            <p:nvPicPr>
              <p:cNvPr id="53" name="Picture 52" descr="uk_blank_map.png">
                <a:extLst>
                  <a:ext uri="{FF2B5EF4-FFF2-40B4-BE49-F238E27FC236}">
                    <a16:creationId xmlns:a16="http://schemas.microsoft.com/office/drawing/2014/main" id="{62AE1160-8887-48C3-B159-593FBD7F0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>
              <a:xfrm>
                <a:off x="6536871" y="7018509"/>
                <a:ext cx="1790915" cy="2014198"/>
              </a:xfrm>
              <a:prstGeom prst="rect">
                <a:avLst/>
              </a:prstGeo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Picture 80" descr="Map_pin-quartix.png">
                <a:extLst>
                  <a:ext uri="{FF2B5EF4-FFF2-40B4-BE49-F238E27FC236}">
                    <a16:creationId xmlns:a16="http://schemas.microsoft.com/office/drawing/2014/main" id="{4E682596-F348-4D5A-8D97-E5421EE95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5295" y="8133776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1" descr="Map_pin-quartix.png">
                <a:extLst>
                  <a:ext uri="{FF2B5EF4-FFF2-40B4-BE49-F238E27FC236}">
                    <a16:creationId xmlns:a16="http://schemas.microsoft.com/office/drawing/2014/main" id="{2698660C-3CDB-4FC8-B069-AE90125AF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975" y="8374888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2" descr="Map_pin-quartix.png">
                <a:extLst>
                  <a:ext uri="{FF2B5EF4-FFF2-40B4-BE49-F238E27FC236}">
                    <a16:creationId xmlns:a16="http://schemas.microsoft.com/office/drawing/2014/main" id="{46CAA367-D58E-49FF-8831-552840159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7720" y="8133776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3" descr="Map_pin-quartix.png">
                <a:extLst>
                  <a:ext uri="{FF2B5EF4-FFF2-40B4-BE49-F238E27FC236}">
                    <a16:creationId xmlns:a16="http://schemas.microsoft.com/office/drawing/2014/main" id="{9DE50F72-89D5-4A93-9CD5-62F430551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8808" y="8515639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89" descr="Map_pin-quartix.png">
                <a:extLst>
                  <a:ext uri="{FF2B5EF4-FFF2-40B4-BE49-F238E27FC236}">
                    <a16:creationId xmlns:a16="http://schemas.microsoft.com/office/drawing/2014/main" id="{4290E8C2-11F0-46B0-9634-D448D08C4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8542" y="7693959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" name="Picture 31" descr="usa-grey.png">
              <a:extLst>
                <a:ext uri="{FF2B5EF4-FFF2-40B4-BE49-F238E27FC236}">
                  <a16:creationId xmlns:a16="http://schemas.microsoft.com/office/drawing/2014/main" id="{6B5E5A72-2806-4A1B-93CB-7CB3076C3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213" y="7007225"/>
              <a:ext cx="1258887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2" descr="Map_pin-quartix.png">
              <a:extLst>
                <a:ext uri="{FF2B5EF4-FFF2-40B4-BE49-F238E27FC236}">
                  <a16:creationId xmlns:a16="http://schemas.microsoft.com/office/drawing/2014/main" id="{ACFAACE1-1CF8-4B7D-8639-27FE1C24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913" y="7294563"/>
              <a:ext cx="1524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http://www.france-pub.com/maps/france-outline-1000.jpg">
              <a:extLst>
                <a:ext uri="{FF2B5EF4-FFF2-40B4-BE49-F238E27FC236}">
                  <a16:creationId xmlns:a16="http://schemas.microsoft.com/office/drawing/2014/main" id="{B90F5584-A9A6-44BB-B0F5-9BE69F5F7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flipV="1">
              <a:off x="7629964" y="7536188"/>
              <a:ext cx="523433" cy="490980"/>
            </a:xfrm>
            <a:prstGeom prst="rect">
              <a:avLst/>
            </a:prstGeom>
            <a:noFill/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82" descr="Map_pin-quartix.png">
              <a:extLst>
                <a:ext uri="{FF2B5EF4-FFF2-40B4-BE49-F238E27FC236}">
                  <a16:creationId xmlns:a16="http://schemas.microsoft.com/office/drawing/2014/main" id="{D18218B9-4671-431C-B901-D3D2AA70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7585075"/>
              <a:ext cx="1539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092957B-96A3-4292-9534-52D2EC638914}"/>
              </a:ext>
            </a:extLst>
          </p:cNvPr>
          <p:cNvSpPr/>
          <p:nvPr/>
        </p:nvSpPr>
        <p:spPr>
          <a:xfrm>
            <a:off x="311260" y="1199498"/>
            <a:ext cx="5295329" cy="525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Established in 2001, Quartix is one of the UK’s leading suppliers of subscription based vehicle tracking systems, software and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Strong growth in revenue, profitability and cash generation, financial strength to fund further growth in both the UK and selected overseas markets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13,000 clients, installing an average of 6,000 units per month in 2018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technology developed, owned and managed in-house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is renowned for its ease of use, reliability and exceptional after sales service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506C79-9B7F-42CC-A415-23F8BDF2B1E6}"/>
              </a:ext>
            </a:extLst>
          </p:cNvPr>
          <p:cNvSpPr/>
          <p:nvPr/>
        </p:nvSpPr>
        <p:spPr>
          <a:xfrm>
            <a:off x="6973265" y="1316862"/>
            <a:ext cx="3546088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Operating across six locations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three territories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7721B6A-2372-44AC-BB9C-A7F624EB0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10" y="5214767"/>
            <a:ext cx="1254661" cy="6273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50F1D5F-1236-4F6E-88DF-872FDBE6C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94" y="5202338"/>
            <a:ext cx="1322621" cy="6613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AF47CF-722A-4767-BBD7-B4EC91BEEE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59" y="5198569"/>
            <a:ext cx="1287057" cy="6435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B29C689-24C9-452A-8B59-05185EA08086}"/>
              </a:ext>
            </a:extLst>
          </p:cNvPr>
          <p:cNvSpPr txBox="1"/>
          <p:nvPr/>
        </p:nvSpPr>
        <p:spPr>
          <a:xfrm>
            <a:off x="7996282" y="5904382"/>
            <a:ext cx="131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www.quartix.fr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www.quartix.eu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D64124-41BC-49A6-90B8-0134EC162339}"/>
              </a:ext>
            </a:extLst>
          </p:cNvPr>
          <p:cNvSpPr txBox="1"/>
          <p:nvPr/>
        </p:nvSpPr>
        <p:spPr>
          <a:xfrm>
            <a:off x="6309134" y="5904382"/>
            <a:ext cx="16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www.quartix.co.uk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C6B16-FE80-4547-B8F5-20EDBA004850}"/>
              </a:ext>
            </a:extLst>
          </p:cNvPr>
          <p:cNvSpPr/>
          <p:nvPr/>
        </p:nvSpPr>
        <p:spPr>
          <a:xfrm>
            <a:off x="9404702" y="5884410"/>
            <a:ext cx="1558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www.quartix.com</a:t>
            </a:r>
          </a:p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www.quartix.us</a:t>
            </a:r>
          </a:p>
        </p:txBody>
      </p:sp>
    </p:spTree>
    <p:extLst>
      <p:ext uri="{BB962C8B-B14F-4D97-AF65-F5344CB8AC3E}">
        <p14:creationId xmlns:p14="http://schemas.microsoft.com/office/powerpoint/2010/main" val="40294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31" y="-156587"/>
            <a:ext cx="6438423" cy="888522"/>
          </a:xfrm>
        </p:spPr>
        <p:txBody>
          <a:bodyPr/>
          <a:lstStyle/>
          <a:p>
            <a:r>
              <a:rPr lang="en-GB" dirty="0"/>
              <a:t>The Safe Speed Database</a:t>
            </a:r>
            <a:endParaRPr lang="en-GB" sz="1400" dirty="0"/>
          </a:p>
        </p:txBody>
      </p:sp>
      <p:sp>
        <p:nvSpPr>
          <p:cNvPr id="124" name="TextBox 123">
            <a:hlinkClick r:id="rId3"/>
            <a:extLst>
              <a:ext uri="{FF2B5EF4-FFF2-40B4-BE49-F238E27FC236}">
                <a16:creationId xmlns:a16="http://schemas.microsoft.com/office/drawing/2014/main" id="{F71B7732-1D61-4A6C-9774-49BEE085CB98}"/>
              </a:ext>
            </a:extLst>
          </p:cNvPr>
          <p:cNvSpPr txBox="1"/>
          <p:nvPr/>
        </p:nvSpPr>
        <p:spPr>
          <a:xfrm>
            <a:off x="7255501" y="5821433"/>
            <a:ext cx="744902" cy="627636"/>
          </a:xfrm>
          <a:prstGeom prst="rect">
            <a:avLst/>
          </a:prstGeom>
          <a:noFill/>
          <a:effectLst/>
        </p:spPr>
        <p:txBody>
          <a:bodyPr wrap="square" lIns="118649" tIns="59323" rIns="118649" bIns="59323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Watch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video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(02:44)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5D2E11-8C91-4007-8CE8-A055474FFB7F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8" descr="Image result for queens enterprise awards for innovation 2018">
            <a:extLst>
              <a:ext uri="{FF2B5EF4-FFF2-40B4-BE49-F238E27FC236}">
                <a16:creationId xmlns:a16="http://schemas.microsoft.com/office/drawing/2014/main" id="{58833BC4-AC4A-4216-86BC-D0F7619C5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4"/>
          <a:stretch/>
        </p:blipFill>
        <p:spPr bwMode="auto">
          <a:xfrm>
            <a:off x="8000403" y="1132584"/>
            <a:ext cx="2099514" cy="16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BF5570-F05D-4AEF-A81C-CE3F4128DAAD}"/>
              </a:ext>
            </a:extLst>
          </p:cNvPr>
          <p:cNvSpPr/>
          <p:nvPr/>
        </p:nvSpPr>
        <p:spPr>
          <a:xfrm>
            <a:off x="266600" y="1023423"/>
            <a:ext cx="5750269" cy="510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database developed by Quartix in partnership with insurance partners to help save lives and reduce loss ratios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30 million data points collated each day from vehicles tracked by Quartix, each data point on every journey is assessed against both speed limit and relative speed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Encourages a change in driver behaviour to maintain appropriate speeds in the context of each road which is often well below the road speed limit</a:t>
            </a:r>
          </a:p>
        </p:txBody>
      </p:sp>
      <p:pic>
        <p:nvPicPr>
          <p:cNvPr id="24" name="Picture 23" descr="P1000739.jpg">
            <a:extLst>
              <a:ext uri="{FF2B5EF4-FFF2-40B4-BE49-F238E27FC236}">
                <a16:creationId xmlns:a16="http://schemas.microsoft.com/office/drawing/2014/main" id="{52B43567-E1C4-4FFC-9709-4E467F0BC75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838" y="3065504"/>
            <a:ext cx="5275385" cy="3124281"/>
          </a:xfrm>
          <a:prstGeom prst="rect">
            <a:avLst/>
          </a:pr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29" y="105508"/>
            <a:ext cx="6438423" cy="694022"/>
          </a:xfrm>
        </p:spPr>
        <p:txBody>
          <a:bodyPr/>
          <a:lstStyle/>
          <a:p>
            <a:r>
              <a:rPr lang="en-GB" dirty="0"/>
              <a:t>Driver Engagement Report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E0277-9732-46C1-8636-F8EAA291A7ED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6DCCC-BBE8-45A0-A1B8-5AD47537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45" y="1217728"/>
            <a:ext cx="5488155" cy="4983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404E9-8059-49BE-815E-2406FB404F07}"/>
              </a:ext>
            </a:extLst>
          </p:cNvPr>
          <p:cNvSpPr/>
          <p:nvPr/>
        </p:nvSpPr>
        <p:spPr>
          <a:xfrm>
            <a:off x="542192" y="950033"/>
            <a:ext cx="5093677" cy="519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 behaviour feedback without an in cab distraction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 risk by identifying dangerous drivers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Modify behaviour in helping drivers understand their own performance to improve safety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C1C593-9396-445B-910B-FBC9FC44322C}"/>
              </a:ext>
            </a:extLst>
          </p:cNvPr>
          <p:cNvSpPr/>
          <p:nvPr/>
        </p:nvSpPr>
        <p:spPr>
          <a:xfrm>
            <a:off x="1425956" y="1281541"/>
            <a:ext cx="9340089" cy="126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time and please visit our stand for more information   </a:t>
            </a:r>
          </a:p>
        </p:txBody>
      </p:sp>
    </p:spTree>
    <p:extLst>
      <p:ext uri="{BB962C8B-B14F-4D97-AF65-F5344CB8AC3E}">
        <p14:creationId xmlns:p14="http://schemas.microsoft.com/office/powerpoint/2010/main" val="26862017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 10%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B5B"/>
      </a:accent1>
      <a:accent2>
        <a:srgbClr val="40BC7C"/>
      </a:accent2>
      <a:accent3>
        <a:srgbClr val="71CD9D"/>
      </a:accent3>
      <a:accent4>
        <a:srgbClr val="A1DDBD"/>
      </a:accent4>
      <a:accent5>
        <a:srgbClr val="D0EEDE"/>
      </a:accent5>
      <a:accent6>
        <a:srgbClr val="E6F6E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37BE291-10C0-448E-8FAE-E5E2AA2F4324}" vid="{9136242D-8AB3-4C7F-8F1C-2EF94A164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Gungsuh</vt:lpstr>
      <vt:lpstr>Arial</vt:lpstr>
      <vt:lpstr>Calibri</vt:lpstr>
      <vt:lpstr>Calibri Light</vt:lpstr>
      <vt:lpstr>Helvetica Light</vt:lpstr>
      <vt:lpstr>Overpass Light</vt:lpstr>
      <vt:lpstr>Roboto Light</vt:lpstr>
      <vt:lpstr>Verdana</vt:lpstr>
      <vt:lpstr>Zurich BlkEx BT</vt:lpstr>
      <vt:lpstr>FTA</vt:lpstr>
      <vt:lpstr>1_Office Theme</vt:lpstr>
      <vt:lpstr>Blast of Innovation     </vt:lpstr>
      <vt:lpstr>Andy Edwards, Regional Sales Manager </vt:lpstr>
      <vt:lpstr>Background</vt:lpstr>
      <vt:lpstr>The Safe Speed Database</vt:lpstr>
      <vt:lpstr>Driver Engagement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of Innovation     </dc:title>
  <dc:creator>Aimee Redmond</dc:creator>
  <cp:lastModifiedBy>Aimee Redmond</cp:lastModifiedBy>
  <cp:revision>1</cp:revision>
  <dcterms:created xsi:type="dcterms:W3CDTF">2019-03-29T10:20:25Z</dcterms:created>
  <dcterms:modified xsi:type="dcterms:W3CDTF">2019-03-29T10:20:38Z</dcterms:modified>
</cp:coreProperties>
</file>