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1"/>
  </p:notesMasterIdLst>
  <p:sldIdLst>
    <p:sldId id="807" r:id="rId3"/>
    <p:sldId id="802" r:id="rId4"/>
    <p:sldId id="353" r:id="rId5"/>
    <p:sldId id="803" r:id="rId6"/>
    <p:sldId id="804" r:id="rId7"/>
    <p:sldId id="354" r:id="rId8"/>
    <p:sldId id="805" r:id="rId9"/>
    <p:sldId id="8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2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5F8A2-669E-4DA9-BB91-29BCE1B5E69F}" type="datetimeFigureOut">
              <a:rPr lang="en-GB" smtClean="0"/>
              <a:t>29/03/2019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921BB-A3CE-4A39-9C1B-09B96B9B4E43}" type="slidenum">
              <a:rPr lang="en-GB" smtClean="0"/>
              <a:t>‹#›</a:t>
            </a:fld>
            <a:endParaRPr lang="en-GB"/>
          </a:p>
        </p:txBody>
      </p:sp>
    </p:spTree>
    <p:extLst>
      <p:ext uri="{BB962C8B-B14F-4D97-AF65-F5344CB8AC3E}">
        <p14:creationId xmlns:p14="http://schemas.microsoft.com/office/powerpoint/2010/main" val="278281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0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 afternoon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Bott, we recognise that for any investment, there is a balance to be had between functionality, durability and cost </a:t>
            </a:r>
            <a:br>
              <a:rPr lang="en-GB" dirty="0"/>
            </a:br>
            <a:r>
              <a:rPr lang="en-GB" dirty="0"/>
              <a:t>+ for vans, we could also include considerations as such as weight, time lost due to </a:t>
            </a:r>
            <a:r>
              <a:rPr lang="en-GB" dirty="0" err="1"/>
              <a:t>VoRs</a:t>
            </a:r>
            <a:r>
              <a:rPr lang="en-GB" dirty="0"/>
              <a:t> and also, the performance and wellbeing of the van operatives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5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some wooden racking. It looks functional, but keep watching to see how it performed in a crash test simulation.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6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r>
              <a:rPr lang="en-GB" dirty="0"/>
              <a:t>That was an extreme example of equipment failure, but at Bott we are committed to helping fleet managers find cost effective, durable and compliant solutions which drive genuine efficiencies day in, day out – and can also help reduce operative stress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92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pPr marL="0" indent="0">
              <a:buNone/>
            </a:pPr>
            <a:r>
              <a:rPr lang="en-GB" dirty="0"/>
              <a:t>From simply getting more organised, reducing time-wasting finding parts and tools,, to ergonomic layouts and equipment that make it quicker and safer loading the van, which and can reduce incidents from overstretching, poor weight dispersal or movement in transit. </a:t>
            </a:r>
            <a:br>
              <a:rPr lang="en-GB" dirty="0"/>
            </a:br>
            <a:r>
              <a:rPr lang="en-GB" dirty="0"/>
              <a:t>Fully understanding daily tasks can also help ‘right size’ the base vehicle required. Through this, we’ve recently assisted a number of customers actually move to smaller vans, cutting upfront and running costs </a:t>
            </a:r>
          </a:p>
          <a:p>
            <a:pPr marL="0" indent="0">
              <a:buNone/>
            </a:pPr>
            <a:r>
              <a:rPr lang="en-GB" dirty="0"/>
              <a:t>Finally, assessing any additional security needs and identifying fit-for-purpose equipment and power solutions can make a big different to operative performance, helping get the job done more efficiently and minimising downtime from breakdowns. </a:t>
            </a:r>
          </a:p>
          <a:p>
            <a:pPr marL="0" indent="0">
              <a:buNone/>
            </a:pPr>
            <a:r>
              <a:rPr lang="en-GB" dirty="0"/>
              <a:t>Our remote data-logging service can help to determine what is the best solution for your needs, from high power inverters, to low noise, low emission ‘engine off’ alternatives.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5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here today however, to talk about innovation. One solution Bott have recently launched is our ‘pick-to-light’ system. Simply scan a barcode and this lights a storage location in the van. </a:t>
            </a:r>
          </a:p>
          <a:p>
            <a:r>
              <a:rPr lang="en-GB" dirty="0"/>
              <a:t>This can quickly build operational efficiency, with valuable minutes adding up over the week. </a:t>
            </a:r>
          </a:p>
          <a:p>
            <a:r>
              <a:rPr lang="en-GB" dirty="0"/>
              <a:t>This can also be linked to stock management software, enabling automated reordering of items used and easy inclusion in job billing. </a:t>
            </a:r>
          </a:p>
          <a:p>
            <a:r>
              <a:rPr lang="en-GB" dirty="0"/>
              <a:t>Ideal for service engineers and Housing Associations, ‘pick to light’ helps quick stock replenishment, either remotely by separate personnel, or pre-ordered and collected from depot </a:t>
            </a:r>
            <a:br>
              <a:rPr lang="en-GB" dirty="0"/>
            </a:br>
            <a:r>
              <a:rPr lang="en-GB" dirty="0"/>
              <a:t>– this solution will directly help reduce pressure and increase the performance of your industrial athletes.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7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come and talk to the team today if you would like to learn more about our pick-to-light system, or how Bott can support you in running a safe and compliant fleet.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8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March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1978756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B73C-93B7-4FF7-8F7C-969CA061B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661A51-FF73-4A72-BE40-43E08180F8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1CF691-F494-475C-873D-4EC87727AA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2E541-E255-47E6-A966-A21CCF9A9181}"/>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6" name="Footer Placeholder 5">
            <a:extLst>
              <a:ext uri="{FF2B5EF4-FFF2-40B4-BE49-F238E27FC236}">
                <a16:creationId xmlns:a16="http://schemas.microsoft.com/office/drawing/2014/main" id="{70D6CFF9-9825-4E41-A2BA-D312E4A9A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D8761-EDF5-479A-8109-F034A1B6A0BE}"/>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04076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FA39-35BF-4CA2-AD49-26FEAC10B1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40163D-1F5D-48D2-BBCD-C36F3AD01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522AE-61C8-41AF-97F8-AE205164B8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96F8C6-E6D3-485F-B844-255AFCC07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49DA6B-09F7-4976-B312-606F516321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FF3E42-DED5-4702-B817-C26405B5A6B6}"/>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8" name="Footer Placeholder 7">
            <a:extLst>
              <a:ext uri="{FF2B5EF4-FFF2-40B4-BE49-F238E27FC236}">
                <a16:creationId xmlns:a16="http://schemas.microsoft.com/office/drawing/2014/main" id="{B1723E4D-54C2-4733-BF1A-F85217106C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A5B43D-BBBC-47A9-ADB2-D4AB8DBF3228}"/>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015220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EB91-A127-40E1-B443-B7F15F8D9B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060580-1C3B-4140-B6D8-E91D710FC910}"/>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4" name="Footer Placeholder 3">
            <a:extLst>
              <a:ext uri="{FF2B5EF4-FFF2-40B4-BE49-F238E27FC236}">
                <a16:creationId xmlns:a16="http://schemas.microsoft.com/office/drawing/2014/main" id="{09805A65-3573-434E-B479-F346B3C8D2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3D5363-561A-43B5-9262-5CC31396D33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157407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7CF19-D84F-45C3-BAB9-21760C919013}"/>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3" name="Footer Placeholder 2">
            <a:extLst>
              <a:ext uri="{FF2B5EF4-FFF2-40B4-BE49-F238E27FC236}">
                <a16:creationId xmlns:a16="http://schemas.microsoft.com/office/drawing/2014/main" id="{29FF3015-AF95-4BFC-8C8A-CD308B9752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8AEA57-35F8-4422-B6A9-D3049CF88F94}"/>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066031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00C2-90E4-4A50-8EF8-EF6150CD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AE1184-F186-4B79-912E-216C94CB8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5772CD-9820-43C5-BE4C-24C9A047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2035D9-D17B-4B52-A6D0-FF5C96845C8D}"/>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6" name="Footer Placeholder 5">
            <a:extLst>
              <a:ext uri="{FF2B5EF4-FFF2-40B4-BE49-F238E27FC236}">
                <a16:creationId xmlns:a16="http://schemas.microsoft.com/office/drawing/2014/main" id="{87EFA9FD-C530-44BD-BFFC-67DB3AFDF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1375F8-6408-4505-8452-64429BF7475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4131036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CEA4-492E-4E4B-A6DB-D3A2081EF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6CFA89-8B7A-4B85-AAB5-207764BB2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07805A-F692-4673-AB26-61A9CA48B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796B63-6E84-4AFC-8D4A-36B6CE262608}"/>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6" name="Footer Placeholder 5">
            <a:extLst>
              <a:ext uri="{FF2B5EF4-FFF2-40B4-BE49-F238E27FC236}">
                <a16:creationId xmlns:a16="http://schemas.microsoft.com/office/drawing/2014/main" id="{E959B8F1-7214-4336-BCDA-A8438A08F5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043F0E-8EFE-4AA4-9BBE-B6854B4277C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82734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A6DB-13E7-40CB-A23F-B8D79BA072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F07951-0E0A-46AE-B389-E189243361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E809B-C17D-41C9-BF11-47244933E772}"/>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3FFD763F-9C0A-41D4-90A7-FFB51DDDC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088138-1BED-4E3F-A6DB-88FF0D48B21F}"/>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4234203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9645-9D0A-4A55-AB8F-AF388533AB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24AD79-B482-46F4-B9AD-1C8B99890D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CBA1AD-38DC-4F69-8A73-633F1F6B9F52}"/>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046CCA10-89D4-4886-AFBF-8F62C103F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47DBC-7D6A-447B-BB13-5F81B0A88E22}"/>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70923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March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378909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553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9554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1861100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29/03/2019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8742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F28F-B148-40C2-8E43-E07AF81467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C719B3-E341-43C1-A087-4A5C23394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3ED381-FD31-4657-8E70-1CEBD4ADEB8B}"/>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851C28E1-E191-4316-B65D-0ABC90087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C21A5-1F35-418E-A2B1-DAAAED794FE7}"/>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60AB7257-4C7B-4B3A-9E72-980B1BF6503E}"/>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9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196C-B2F4-4CEE-836F-AD4D1D1C5C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4F2F09-284F-4B37-813C-BE2C53D213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EAFB61-D59F-4921-A412-AFF80F1309B9}"/>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EFBD681B-BA95-4D98-A726-D4D243C270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CE4763-226F-4ABF-BE23-80D9064A2606}"/>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1623F35A-E544-4148-8D67-C24B96F15566}"/>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3702B29-D124-4172-BF13-82F89815BE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338932"/>
            <a:ext cx="914400" cy="914400"/>
          </a:xfrm>
          <a:prstGeom prst="rect">
            <a:avLst/>
          </a:prstGeom>
        </p:spPr>
      </p:pic>
    </p:spTree>
    <p:extLst>
      <p:ext uri="{BB962C8B-B14F-4D97-AF65-F5344CB8AC3E}">
        <p14:creationId xmlns:p14="http://schemas.microsoft.com/office/powerpoint/2010/main" val="139066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1AE9-98D6-423A-B0DA-552AAFD611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CB61AE-A05B-4B5C-BFC3-B9B23790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CB9A8C-A5D9-453B-9A8D-8333A8801ED7}"/>
              </a:ext>
            </a:extLst>
          </p:cNvPr>
          <p:cNvSpPr>
            <a:spLocks noGrp="1"/>
          </p:cNvSpPr>
          <p:nvPr>
            <p:ph type="dt" sz="half" idx="10"/>
          </p:nvPr>
        </p:nvSpPr>
        <p:spPr/>
        <p:txBody>
          <a:body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A9E8E099-FA1C-4BF1-9215-BC4605284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9B5C32-F99F-4606-88B8-F18958C8F8F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32096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13249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EC9A2-4DFF-4B7C-823B-090A706E6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588B56-1307-4A16-B41E-B49F50328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CF7BA5-D4E1-4128-B052-41FAD7132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E3E08-EDAC-45A6-AC99-48D9DA327FEF}" type="datetimeFigureOut">
              <a:rPr lang="en-GB" smtClean="0"/>
              <a:t>29/03/2019</a:t>
            </a:fld>
            <a:endParaRPr lang="en-GB"/>
          </a:p>
        </p:txBody>
      </p:sp>
      <p:sp>
        <p:nvSpPr>
          <p:cNvPr id="5" name="Footer Placeholder 4">
            <a:extLst>
              <a:ext uri="{FF2B5EF4-FFF2-40B4-BE49-F238E27FC236}">
                <a16:creationId xmlns:a16="http://schemas.microsoft.com/office/drawing/2014/main" id="{BCCBFC77-79A4-4E41-BE74-A708CAC55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3BBDD0-A02C-47EC-80E1-15E482B83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8C005-34CB-4843-844D-A3BFFF86BB8F}" type="slidenum">
              <a:rPr lang="en-GB" smtClean="0"/>
              <a:t>‹#›</a:t>
            </a:fld>
            <a:endParaRPr lang="en-GB"/>
          </a:p>
        </p:txBody>
      </p:sp>
    </p:spTree>
    <p:extLst>
      <p:ext uri="{BB962C8B-B14F-4D97-AF65-F5344CB8AC3E}">
        <p14:creationId xmlns:p14="http://schemas.microsoft.com/office/powerpoint/2010/main" val="39988682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Blast of Innovation</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Liz Horsey</a:t>
            </a:r>
          </a:p>
          <a:p>
            <a:r>
              <a:rPr lang="en-GB" sz="2400" dirty="0">
                <a:solidFill>
                  <a:srgbClr val="FF0000"/>
                </a:solidFill>
                <a:latin typeface="Overpass Light" panose="00000400000000000000" pitchFamily="2" charset="0"/>
              </a:rPr>
              <a:t>Divisional Marketing Manager</a:t>
            </a:r>
          </a:p>
          <a:p>
            <a:r>
              <a:rPr lang="en-US" sz="2400" dirty="0" err="1">
                <a:solidFill>
                  <a:srgbClr val="FF0000"/>
                </a:solidFill>
                <a:latin typeface="Overpass Light" panose="00000400000000000000" pitchFamily="2" charset="0"/>
              </a:rPr>
              <a:t>Bott</a:t>
            </a:r>
            <a:r>
              <a:rPr lang="en-US" sz="2400" dirty="0">
                <a:solidFill>
                  <a:srgbClr val="FF0000"/>
                </a:solidFill>
                <a:latin typeface="Overpass Light" panose="00000400000000000000" pitchFamily="2" charset="0"/>
              </a:rPr>
              <a:t> Ltd </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17726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EC1C2-B9A1-44CB-97A5-D6D4F8093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308" y="1402422"/>
            <a:ext cx="2418076" cy="2418076"/>
          </a:xfrm>
          <a:prstGeom prst="rect">
            <a:avLst/>
          </a:prstGeom>
        </p:spPr>
      </p:pic>
      <p:pic>
        <p:nvPicPr>
          <p:cNvPr id="7" name="Picture 6">
            <a:extLst>
              <a:ext uri="{FF2B5EF4-FFF2-40B4-BE49-F238E27FC236}">
                <a16:creationId xmlns:a16="http://schemas.microsoft.com/office/drawing/2014/main" id="{6C8660CC-3300-4B99-83A5-F709A3C9C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49" y="4214724"/>
            <a:ext cx="2418077" cy="1092204"/>
          </a:xfrm>
          <a:prstGeom prst="rect">
            <a:avLst/>
          </a:prstGeom>
        </p:spPr>
      </p:pic>
      <p:sp>
        <p:nvSpPr>
          <p:cNvPr id="2" name="TextBox 1">
            <a:extLst>
              <a:ext uri="{FF2B5EF4-FFF2-40B4-BE49-F238E27FC236}">
                <a16:creationId xmlns:a16="http://schemas.microsoft.com/office/drawing/2014/main" id="{B4BC0830-456A-4906-BA12-27933DF0BE8E}"/>
              </a:ext>
            </a:extLst>
          </p:cNvPr>
          <p:cNvSpPr txBox="1"/>
          <p:nvPr/>
        </p:nvSpPr>
        <p:spPr>
          <a:xfrm>
            <a:off x="4412873" y="1641964"/>
            <a:ext cx="7390165"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ENHANCING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‘INDUSTRIAL ATHLETES’</a:t>
            </a:r>
          </a:p>
        </p:txBody>
      </p:sp>
    </p:spTree>
    <p:extLst>
      <p:ext uri="{BB962C8B-B14F-4D97-AF65-F5344CB8AC3E}">
        <p14:creationId xmlns:p14="http://schemas.microsoft.com/office/powerpoint/2010/main" val="275306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444020" y="4374292"/>
            <a:ext cx="928474" cy="46913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2F95923-1A56-4F3E-A943-B530CDBC22CC}"/>
              </a:ext>
            </a:extLst>
          </p:cNvPr>
          <p:cNvSpPr/>
          <p:nvPr/>
        </p:nvSpPr>
        <p:spPr>
          <a:xfrm>
            <a:off x="2372494"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44A2299-66AE-49A9-B994-B75598252E59}"/>
              </a:ext>
            </a:extLst>
          </p:cNvPr>
          <p:cNvSpPr/>
          <p:nvPr/>
        </p:nvSpPr>
        <p:spPr>
          <a:xfrm>
            <a:off x="4731281"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738BB2E-0746-42FF-B930-8D1A32AECABD}"/>
              </a:ext>
            </a:extLst>
          </p:cNvPr>
          <p:cNvSpPr/>
          <p:nvPr/>
        </p:nvSpPr>
        <p:spPr>
          <a:xfrm>
            <a:off x="3546383" y="2403767"/>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29AC6A-C84B-4339-9072-68F717A4A12F}"/>
              </a:ext>
            </a:extLst>
          </p:cNvPr>
          <p:cNvSpPr txBox="1"/>
          <p:nvPr/>
        </p:nvSpPr>
        <p:spPr>
          <a:xfrm>
            <a:off x="2635054" y="1983888"/>
            <a:ext cx="2417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Functionality</a:t>
            </a:r>
          </a:p>
        </p:txBody>
      </p:sp>
      <p:sp>
        <p:nvSpPr>
          <p:cNvPr id="13" name="TextBox 12">
            <a:extLst>
              <a:ext uri="{FF2B5EF4-FFF2-40B4-BE49-F238E27FC236}">
                <a16:creationId xmlns:a16="http://schemas.microsoft.com/office/drawing/2014/main" id="{6B024057-DBCF-4937-B35B-EE5D30F88722}"/>
              </a:ext>
            </a:extLst>
          </p:cNvPr>
          <p:cNvSpPr txBox="1"/>
          <p:nvPr/>
        </p:nvSpPr>
        <p:spPr>
          <a:xfrm>
            <a:off x="7547769" y="1975366"/>
            <a:ext cx="1821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Durability</a:t>
            </a:r>
          </a:p>
        </p:txBody>
      </p:sp>
      <p:sp>
        <p:nvSpPr>
          <p:cNvPr id="14" name="TextBox 13">
            <a:extLst>
              <a:ext uri="{FF2B5EF4-FFF2-40B4-BE49-F238E27FC236}">
                <a16:creationId xmlns:a16="http://schemas.microsoft.com/office/drawing/2014/main" id="{1D094043-92B4-40E8-94C7-AA0D4AC44571}"/>
              </a:ext>
            </a:extLst>
          </p:cNvPr>
          <p:cNvSpPr txBox="1"/>
          <p:nvPr/>
        </p:nvSpPr>
        <p:spPr>
          <a:xfrm>
            <a:off x="5424342" y="5549814"/>
            <a:ext cx="986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Cost</a:t>
            </a:r>
          </a:p>
        </p:txBody>
      </p:sp>
      <p:pic>
        <p:nvPicPr>
          <p:cNvPr id="4" name="Picture 3">
            <a:extLst>
              <a:ext uri="{FF2B5EF4-FFF2-40B4-BE49-F238E27FC236}">
                <a16:creationId xmlns:a16="http://schemas.microsoft.com/office/drawing/2014/main" id="{385AAF4C-7AFB-48AB-ACBB-FC57D08FB97D}"/>
              </a:ext>
            </a:extLst>
          </p:cNvPr>
          <p:cNvPicPr>
            <a:picLocks noChangeAspect="1"/>
          </p:cNvPicPr>
          <p:nvPr/>
        </p:nvPicPr>
        <p:blipFill>
          <a:blip r:embed="rId3"/>
          <a:stretch>
            <a:fillRect/>
          </a:stretch>
        </p:blipFill>
        <p:spPr>
          <a:xfrm>
            <a:off x="9276250" y="3429000"/>
            <a:ext cx="2406628" cy="2417468"/>
          </a:xfrm>
          <a:prstGeom prst="rect">
            <a:avLst/>
          </a:prstGeom>
        </p:spPr>
      </p:pic>
      <p:sp>
        <p:nvSpPr>
          <p:cNvPr id="27" name="Rectangle 26">
            <a:extLst>
              <a:ext uri="{FF2B5EF4-FFF2-40B4-BE49-F238E27FC236}">
                <a16:creationId xmlns:a16="http://schemas.microsoft.com/office/drawing/2014/main" id="{18D7B4E9-62BD-4ABD-A5F0-3D7FC28FCA49}"/>
              </a:ext>
            </a:extLst>
          </p:cNvPr>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C57BA4-D92F-4BE3-A8B7-A6828D392CED}"/>
              </a:ext>
            </a:extLst>
          </p:cNvPr>
          <p:cNvSpPr txBox="1"/>
          <p:nvPr/>
        </p:nvSpPr>
        <p:spPr>
          <a:xfrm>
            <a:off x="2558805" y="2479289"/>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Weight</a:t>
            </a:r>
          </a:p>
        </p:txBody>
      </p:sp>
      <p:sp>
        <p:nvSpPr>
          <p:cNvPr id="22" name="TextBox 21">
            <a:extLst>
              <a:ext uri="{FF2B5EF4-FFF2-40B4-BE49-F238E27FC236}">
                <a16:creationId xmlns:a16="http://schemas.microsoft.com/office/drawing/2014/main" id="{9AB00123-A5CB-46B6-8CD8-1E0A96D2B1A7}"/>
              </a:ext>
            </a:extLst>
          </p:cNvPr>
          <p:cNvSpPr txBox="1"/>
          <p:nvPr/>
        </p:nvSpPr>
        <p:spPr>
          <a:xfrm>
            <a:off x="7135893" y="3661330"/>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VoRs</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B418ACC-EEFC-4444-8876-863886E62CBB}"/>
              </a:ext>
            </a:extLst>
          </p:cNvPr>
          <p:cNvSpPr/>
          <p:nvPr/>
        </p:nvSpPr>
        <p:spPr>
          <a:xfrm>
            <a:off x="4718231" y="2234909"/>
            <a:ext cx="2490730" cy="187785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Van Operative Performance + Wellbeing</a:t>
            </a:r>
          </a:p>
        </p:txBody>
      </p:sp>
    </p:spTree>
    <p:extLst>
      <p:ext uri="{BB962C8B-B14F-4D97-AF65-F5344CB8AC3E}">
        <p14:creationId xmlns:p14="http://schemas.microsoft.com/office/powerpoint/2010/main" val="39802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252248" y="1954924"/>
            <a:ext cx="4214649" cy="2948152"/>
          </a:xfrm>
        </p:spPr>
        <p:txBody>
          <a:bodyPr>
            <a:normAutofit/>
          </a:bodyPr>
          <a:lstStyle/>
          <a:p>
            <a:r>
              <a:rPr lang="en-GB" sz="4000" dirty="0">
                <a:solidFill>
                  <a:schemeClr val="bg2">
                    <a:lumMod val="50000"/>
                  </a:schemeClr>
                </a:solidFill>
                <a:latin typeface="Arial" panose="020B0604020202020204" pitchFamily="34" charset="0"/>
                <a:cs typeface="Arial" panose="020B0604020202020204" pitchFamily="34" charset="0"/>
              </a:rPr>
              <a:t>Will this support outstanding performance by your industrial athletes??</a:t>
            </a:r>
          </a:p>
        </p:txBody>
      </p:sp>
      <p:sp>
        <p:nvSpPr>
          <p:cNvPr id="4" name="Rectangle 3">
            <a:extLst>
              <a:ext uri="{FF2B5EF4-FFF2-40B4-BE49-F238E27FC236}">
                <a16:creationId xmlns:a16="http://schemas.microsoft.com/office/drawing/2014/main" id="{CB51A118-20DA-4A33-8DA7-1F64136D2BD5}"/>
              </a:ext>
            </a:extLst>
          </p:cNvPr>
          <p:cNvSpPr/>
          <p:nvPr/>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1E9356-240A-4489-8F98-479A7A985609}"/>
              </a:ext>
            </a:extLst>
          </p:cNvPr>
          <p:cNvSpPr txBox="1"/>
          <p:nvPr/>
        </p:nvSpPr>
        <p:spPr>
          <a:xfrm>
            <a:off x="5586570" y="5843982"/>
            <a:ext cx="45813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small" spc="0" normalizeH="0" baseline="0" noProof="0" dirty="0">
                <a:ln>
                  <a:noFill/>
                </a:ln>
                <a:solidFill>
                  <a:srgbClr val="E7E6E6">
                    <a:lumMod val="50000"/>
                  </a:srgbClr>
                </a:solidFill>
                <a:effectLst/>
                <a:uLnTx/>
                <a:uFillTx/>
                <a:latin typeface="Calibri" panose="020F0502020204030204"/>
                <a:ea typeface="+mn-ea"/>
                <a:cs typeface="+mn-cs"/>
              </a:rPr>
              <a:t>Wooden racking crash test example</a:t>
            </a:r>
          </a:p>
        </p:txBody>
      </p:sp>
      <p:pic>
        <p:nvPicPr>
          <p:cNvPr id="5" name="Wooden crash test_short">
            <a:hlinkClick r:id="" action="ppaction://media"/>
            <a:extLst>
              <a:ext uri="{FF2B5EF4-FFF2-40B4-BE49-F238E27FC236}">
                <a16:creationId xmlns:a16="http://schemas.microsoft.com/office/drawing/2014/main" id="{013CEDAB-2684-4731-A586-BD51EB7E76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213" b="10555"/>
          <a:stretch>
            <a:fillRect/>
          </a:stretch>
        </p:blipFill>
        <p:spPr>
          <a:xfrm>
            <a:off x="4119570" y="467493"/>
            <a:ext cx="7515382" cy="5176562"/>
          </a:xfrm>
          <a:prstGeom prst="rect">
            <a:avLst/>
          </a:prstGeom>
        </p:spPr>
      </p:pic>
    </p:spTree>
    <p:extLst>
      <p:ext uri="{BB962C8B-B14F-4D97-AF65-F5344CB8AC3E}">
        <p14:creationId xmlns:p14="http://schemas.microsoft.com/office/powerpoint/2010/main" val="1512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66881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E624CC7-FD13-470F-9FC6-40EFEE01EA7B}"/>
              </a:ext>
            </a:extLst>
          </p:cNvPr>
          <p:cNvGrpSpPr/>
          <p:nvPr/>
        </p:nvGrpSpPr>
        <p:grpSpPr>
          <a:xfrm>
            <a:off x="313266" y="5086630"/>
            <a:ext cx="5376271" cy="1411831"/>
            <a:chOff x="313266" y="5086630"/>
            <a:chExt cx="5376271" cy="1411831"/>
          </a:xfrm>
        </p:grpSpPr>
        <p:pic>
          <p:nvPicPr>
            <p:cNvPr id="6" name="Picture 5">
              <a:extLst>
                <a:ext uri="{FF2B5EF4-FFF2-40B4-BE49-F238E27FC236}">
                  <a16:creationId xmlns:a16="http://schemas.microsoft.com/office/drawing/2014/main" id="{92D4C1C8-8AC9-4C55-A6B2-0C21CAB3B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88" y="5086630"/>
              <a:ext cx="1211571" cy="1411831"/>
            </a:xfrm>
            <a:prstGeom prst="rect">
              <a:avLst/>
            </a:prstGeom>
          </p:spPr>
        </p:pic>
        <p:pic>
          <p:nvPicPr>
            <p:cNvPr id="13" name="Picture 12">
              <a:extLst>
                <a:ext uri="{FF2B5EF4-FFF2-40B4-BE49-F238E27FC236}">
                  <a16:creationId xmlns:a16="http://schemas.microsoft.com/office/drawing/2014/main" id="{BC0E2C68-13E0-4BDF-B876-5EF52BFC9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6" y="5387922"/>
              <a:ext cx="508116" cy="660550"/>
            </a:xfrm>
            <a:prstGeom prst="rect">
              <a:avLst/>
            </a:prstGeom>
          </p:spPr>
        </p:pic>
        <p:sp>
          <p:nvSpPr>
            <p:cNvPr id="14" name="TextBox 13">
              <a:extLst>
                <a:ext uri="{FF2B5EF4-FFF2-40B4-BE49-F238E27FC236}">
                  <a16:creationId xmlns:a16="http://schemas.microsoft.com/office/drawing/2014/main" id="{84AD6DFE-5B34-497D-B9E6-1EB0F309765A}"/>
                </a:ext>
              </a:extLst>
            </p:cNvPr>
            <p:cNvSpPr txBox="1"/>
            <p:nvPr/>
          </p:nvSpPr>
          <p:spPr>
            <a:xfrm>
              <a:off x="2415756" y="5155246"/>
              <a:ext cx="32737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Safer Storage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Reduce time and tool losses with</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enhanced security options</a:t>
              </a:r>
            </a:p>
          </p:txBody>
        </p:sp>
      </p:grpSp>
      <p:grpSp>
        <p:nvGrpSpPr>
          <p:cNvPr id="21" name="Group 20">
            <a:extLst>
              <a:ext uri="{FF2B5EF4-FFF2-40B4-BE49-F238E27FC236}">
                <a16:creationId xmlns:a16="http://schemas.microsoft.com/office/drawing/2014/main" id="{5E9BE74F-8847-41AA-8910-5B6DBB48E41D}"/>
              </a:ext>
            </a:extLst>
          </p:cNvPr>
          <p:cNvGrpSpPr/>
          <p:nvPr/>
        </p:nvGrpSpPr>
        <p:grpSpPr>
          <a:xfrm>
            <a:off x="5830072" y="2129790"/>
            <a:ext cx="6011386" cy="1588504"/>
            <a:chOff x="5830072" y="2129790"/>
            <a:chExt cx="6011386" cy="1588504"/>
          </a:xfrm>
        </p:grpSpPr>
        <p:pic>
          <p:nvPicPr>
            <p:cNvPr id="7" name="Picture 6">
              <a:extLst>
                <a:ext uri="{FF2B5EF4-FFF2-40B4-BE49-F238E27FC236}">
                  <a16:creationId xmlns:a16="http://schemas.microsoft.com/office/drawing/2014/main" id="{7ECE0ED1-2D74-4875-9D09-450B698F3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221" y="2129790"/>
              <a:ext cx="1211571" cy="1588504"/>
            </a:xfrm>
            <a:prstGeom prst="rect">
              <a:avLst/>
            </a:prstGeom>
          </p:spPr>
        </p:pic>
        <p:sp>
          <p:nvSpPr>
            <p:cNvPr id="15" name="TextBox 14">
              <a:extLst>
                <a:ext uri="{FF2B5EF4-FFF2-40B4-BE49-F238E27FC236}">
                  <a16:creationId xmlns:a16="http://schemas.microsoft.com/office/drawing/2014/main" id="{BDAE072A-A0E3-41EE-9721-22ADB458A97B}"/>
                </a:ext>
              </a:extLst>
            </p:cNvPr>
            <p:cNvSpPr txBox="1"/>
            <p:nvPr/>
          </p:nvSpPr>
          <p:spPr>
            <a:xfrm>
              <a:off x="7933895" y="2311163"/>
              <a:ext cx="3907563"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Fit For Purpose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Minimise downtime &amp; inefficient working with kit that delivers over the long term</a:t>
              </a:r>
            </a:p>
          </p:txBody>
        </p:sp>
        <p:pic>
          <p:nvPicPr>
            <p:cNvPr id="16" name="Picture 15">
              <a:extLst>
                <a:ext uri="{FF2B5EF4-FFF2-40B4-BE49-F238E27FC236}">
                  <a16:creationId xmlns:a16="http://schemas.microsoft.com/office/drawing/2014/main" id="{BE4A822D-6ECF-481A-9E94-C92F1D786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072" y="2583839"/>
              <a:ext cx="457304" cy="660550"/>
            </a:xfrm>
            <a:prstGeom prst="rect">
              <a:avLst/>
            </a:prstGeom>
          </p:spPr>
        </p:pic>
      </p:grpSp>
      <p:grpSp>
        <p:nvGrpSpPr>
          <p:cNvPr id="22" name="Group 21">
            <a:extLst>
              <a:ext uri="{FF2B5EF4-FFF2-40B4-BE49-F238E27FC236}">
                <a16:creationId xmlns:a16="http://schemas.microsoft.com/office/drawing/2014/main" id="{B8929C59-72BA-4727-A171-828F0808A5AA}"/>
              </a:ext>
            </a:extLst>
          </p:cNvPr>
          <p:cNvGrpSpPr/>
          <p:nvPr/>
        </p:nvGrpSpPr>
        <p:grpSpPr>
          <a:xfrm>
            <a:off x="5779260" y="4122170"/>
            <a:ext cx="6206131" cy="1383817"/>
            <a:chOff x="5779260" y="4122170"/>
            <a:chExt cx="6206131" cy="1383817"/>
          </a:xfrm>
        </p:grpSpPr>
        <p:pic>
          <p:nvPicPr>
            <p:cNvPr id="8" name="Picture 7">
              <a:extLst>
                <a:ext uri="{FF2B5EF4-FFF2-40B4-BE49-F238E27FC236}">
                  <a16:creationId xmlns:a16="http://schemas.microsoft.com/office/drawing/2014/main" id="{96E3367F-FE30-466D-8A80-68441D1B2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376" y="4122170"/>
              <a:ext cx="1817615" cy="1197974"/>
            </a:xfrm>
            <a:prstGeom prst="rect">
              <a:avLst/>
            </a:prstGeom>
          </p:spPr>
        </p:pic>
        <p:pic>
          <p:nvPicPr>
            <p:cNvPr id="17" name="Picture 16">
              <a:extLst>
                <a:ext uri="{FF2B5EF4-FFF2-40B4-BE49-F238E27FC236}">
                  <a16:creationId xmlns:a16="http://schemas.microsoft.com/office/drawing/2014/main" id="{2EECBB6E-4F26-44FB-A5BE-C3137FA95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9260" y="4439605"/>
              <a:ext cx="508116" cy="660550"/>
            </a:xfrm>
            <a:prstGeom prst="rect">
              <a:avLst/>
            </a:prstGeom>
          </p:spPr>
        </p:pic>
        <p:sp>
          <p:nvSpPr>
            <p:cNvPr id="18" name="TextBox 17">
              <a:extLst>
                <a:ext uri="{FF2B5EF4-FFF2-40B4-BE49-F238E27FC236}">
                  <a16:creationId xmlns:a16="http://schemas.microsoft.com/office/drawing/2014/main" id="{DFE67A07-0500-41CA-B481-745C92244DFF}"/>
                </a:ext>
              </a:extLst>
            </p:cNvPr>
            <p:cNvSpPr txBox="1"/>
            <p:nvPr/>
          </p:nvSpPr>
          <p:spPr>
            <a:xfrm>
              <a:off x="7933895" y="4213325"/>
              <a:ext cx="405149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Optimised power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Efficiently and safely get the job done with the right power and lighting solutions</a:t>
              </a:r>
            </a:p>
          </p:txBody>
        </p:sp>
      </p:grpSp>
      <p:grpSp>
        <p:nvGrpSpPr>
          <p:cNvPr id="25" name="Group 24">
            <a:extLst>
              <a:ext uri="{FF2B5EF4-FFF2-40B4-BE49-F238E27FC236}">
                <a16:creationId xmlns:a16="http://schemas.microsoft.com/office/drawing/2014/main" id="{5E413647-C54C-4245-9F1D-096E7FFEEC6E}"/>
              </a:ext>
            </a:extLst>
          </p:cNvPr>
          <p:cNvGrpSpPr/>
          <p:nvPr/>
        </p:nvGrpSpPr>
        <p:grpSpPr>
          <a:xfrm>
            <a:off x="313266" y="3198190"/>
            <a:ext cx="5332470" cy="1588504"/>
            <a:chOff x="313266" y="3198190"/>
            <a:chExt cx="5332470" cy="1588504"/>
          </a:xfrm>
        </p:grpSpPr>
        <p:grpSp>
          <p:nvGrpSpPr>
            <p:cNvPr id="19" name="Group 18">
              <a:extLst>
                <a:ext uri="{FF2B5EF4-FFF2-40B4-BE49-F238E27FC236}">
                  <a16:creationId xmlns:a16="http://schemas.microsoft.com/office/drawing/2014/main" id="{88E8F32A-0463-4854-88D8-DF3C9C180C95}"/>
                </a:ext>
              </a:extLst>
            </p:cNvPr>
            <p:cNvGrpSpPr/>
            <p:nvPr/>
          </p:nvGrpSpPr>
          <p:grpSpPr>
            <a:xfrm>
              <a:off x="313266" y="3293536"/>
              <a:ext cx="5332470" cy="1292662"/>
              <a:chOff x="313266" y="3293536"/>
              <a:chExt cx="5332470" cy="1292662"/>
            </a:xfrm>
          </p:grpSpPr>
          <p:pic>
            <p:nvPicPr>
              <p:cNvPr id="11" name="Picture 10">
                <a:extLst>
                  <a:ext uri="{FF2B5EF4-FFF2-40B4-BE49-F238E27FC236}">
                    <a16:creationId xmlns:a16="http://schemas.microsoft.com/office/drawing/2014/main" id="{6AE3DE49-B2AD-488B-9518-F740754793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266" y="3552775"/>
                <a:ext cx="508116" cy="660550"/>
              </a:xfrm>
              <a:prstGeom prst="rect">
                <a:avLst/>
              </a:prstGeom>
            </p:spPr>
          </p:pic>
          <p:sp>
            <p:nvSpPr>
              <p:cNvPr id="12" name="TextBox 11">
                <a:extLst>
                  <a:ext uri="{FF2B5EF4-FFF2-40B4-BE49-F238E27FC236}">
                    <a16:creationId xmlns:a16="http://schemas.microsoft.com/office/drawing/2014/main" id="{DC0F6919-CADB-4C1C-BD30-8C5E9B5F50B0}"/>
                  </a:ext>
                </a:extLst>
              </p:cNvPr>
              <p:cNvSpPr txBox="1"/>
              <p:nvPr/>
            </p:nvSpPr>
            <p:spPr>
              <a:xfrm>
                <a:off x="2350488" y="3293536"/>
                <a:ext cx="329524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Load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Enable quicker, compliant stowing of kit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vehicle right-sizing</a:t>
                </a:r>
              </a:p>
            </p:txBody>
          </p:sp>
        </p:grpSp>
        <p:pic>
          <p:nvPicPr>
            <p:cNvPr id="24" name="Picture 23">
              <a:extLst>
                <a:ext uri="{FF2B5EF4-FFF2-40B4-BE49-F238E27FC236}">
                  <a16:creationId xmlns:a16="http://schemas.microsoft.com/office/drawing/2014/main" id="{322A7675-E12C-4698-A7B8-6A8FC85F3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9328" y="3198190"/>
              <a:ext cx="770425" cy="1588504"/>
            </a:xfrm>
            <a:prstGeom prst="rect">
              <a:avLst/>
            </a:prstGeom>
          </p:spPr>
        </p:pic>
      </p:grpSp>
      <p:grpSp>
        <p:nvGrpSpPr>
          <p:cNvPr id="28" name="Group 27">
            <a:extLst>
              <a:ext uri="{FF2B5EF4-FFF2-40B4-BE49-F238E27FC236}">
                <a16:creationId xmlns:a16="http://schemas.microsoft.com/office/drawing/2014/main" id="{3D2DD116-666B-416B-BA1F-9C94CB08DE23}"/>
              </a:ext>
            </a:extLst>
          </p:cNvPr>
          <p:cNvGrpSpPr/>
          <p:nvPr/>
        </p:nvGrpSpPr>
        <p:grpSpPr>
          <a:xfrm>
            <a:off x="313266" y="1268788"/>
            <a:ext cx="5353170" cy="1363479"/>
            <a:chOff x="313266" y="1268788"/>
            <a:chExt cx="5353170" cy="1363479"/>
          </a:xfrm>
        </p:grpSpPr>
        <p:grpSp>
          <p:nvGrpSpPr>
            <p:cNvPr id="3" name="Group 2">
              <a:extLst>
                <a:ext uri="{FF2B5EF4-FFF2-40B4-BE49-F238E27FC236}">
                  <a16:creationId xmlns:a16="http://schemas.microsoft.com/office/drawing/2014/main" id="{2A54DD17-001B-4EEE-BB09-5B5A1164649D}"/>
                </a:ext>
              </a:extLst>
            </p:cNvPr>
            <p:cNvGrpSpPr/>
            <p:nvPr/>
          </p:nvGrpSpPr>
          <p:grpSpPr>
            <a:xfrm>
              <a:off x="313266" y="1368722"/>
              <a:ext cx="5353170" cy="1015663"/>
              <a:chOff x="313266" y="1368722"/>
              <a:chExt cx="5353170" cy="1015663"/>
            </a:xfrm>
          </p:grpSpPr>
          <p:pic>
            <p:nvPicPr>
              <p:cNvPr id="9" name="Picture 8">
                <a:extLst>
                  <a:ext uri="{FF2B5EF4-FFF2-40B4-BE49-F238E27FC236}">
                    <a16:creationId xmlns:a16="http://schemas.microsoft.com/office/drawing/2014/main" id="{58BA93D6-721F-4745-BB8E-0C5074783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66" y="1602375"/>
                <a:ext cx="254058" cy="660550"/>
              </a:xfrm>
              <a:prstGeom prst="rect">
                <a:avLst/>
              </a:prstGeom>
            </p:spPr>
          </p:pic>
          <p:sp>
            <p:nvSpPr>
              <p:cNvPr id="10" name="TextBox 9">
                <a:extLst>
                  <a:ext uri="{FF2B5EF4-FFF2-40B4-BE49-F238E27FC236}">
                    <a16:creationId xmlns:a16="http://schemas.microsoft.com/office/drawing/2014/main" id="{028A7B7B-2F1C-44F5-8F13-99EAA96424CA}"/>
                  </a:ext>
                </a:extLst>
              </p:cNvPr>
              <p:cNvSpPr txBox="1"/>
              <p:nvPr/>
            </p:nvSpPr>
            <p:spPr>
              <a:xfrm>
                <a:off x="2371188" y="1368722"/>
                <a:ext cx="32952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Workspace Organisation</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Save time daily through efficient tools and stock storage</a:t>
                </a:r>
              </a:p>
            </p:txBody>
          </p:sp>
        </p:grpSp>
        <p:pic>
          <p:nvPicPr>
            <p:cNvPr id="27" name="Picture 26">
              <a:extLst>
                <a:ext uri="{FF2B5EF4-FFF2-40B4-BE49-F238E27FC236}">
                  <a16:creationId xmlns:a16="http://schemas.microsoft.com/office/drawing/2014/main" id="{B1BCA598-7847-40EA-BB04-953D1E4BB1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8786" y="1268788"/>
              <a:ext cx="1363479" cy="1363479"/>
            </a:xfrm>
            <a:prstGeom prst="rect">
              <a:avLst/>
            </a:prstGeom>
          </p:spPr>
        </p:pic>
      </p:grpSp>
      <p:sp>
        <p:nvSpPr>
          <p:cNvPr id="29" name="Title 1">
            <a:extLst>
              <a:ext uri="{FF2B5EF4-FFF2-40B4-BE49-F238E27FC236}">
                <a16:creationId xmlns:a16="http://schemas.microsoft.com/office/drawing/2014/main" id="{4ED74E2F-9307-460E-8824-C50A2EA6E881}"/>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26451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8B34-53FC-49C1-BF14-A765441FD777}"/>
              </a:ext>
            </a:extLst>
          </p:cNvPr>
          <p:cNvSpPr>
            <a:spLocks noGrp="1"/>
          </p:cNvSpPr>
          <p:nvPr>
            <p:ph type="title"/>
          </p:nvPr>
        </p:nvSpPr>
        <p:spPr>
          <a:xfrm>
            <a:off x="265005" y="328539"/>
            <a:ext cx="10515600" cy="887942"/>
          </a:xfrm>
        </p:spPr>
        <p:txBody>
          <a:bodyPr>
            <a:normAutofit/>
          </a:bodyPr>
          <a:lstStyle/>
          <a:p>
            <a:r>
              <a:rPr lang="en-GB" sz="4000" dirty="0">
                <a:solidFill>
                  <a:srgbClr val="00B050"/>
                </a:solidFill>
                <a:latin typeface="Arial" panose="020B0604020202020204" pitchFamily="34" charset="0"/>
                <a:cs typeface="Arial" panose="020B0604020202020204" pitchFamily="34" charset="0"/>
              </a:rPr>
              <a:t>NEW</a:t>
            </a:r>
            <a:r>
              <a:rPr lang="en-GB" sz="4000" dirty="0">
                <a:solidFill>
                  <a:schemeClr val="bg2">
                    <a:lumMod val="50000"/>
                  </a:schemeClr>
                </a:solidFill>
                <a:latin typeface="Arial" panose="020B0604020202020204" pitchFamily="34" charset="0"/>
                <a:cs typeface="Arial" panose="020B0604020202020204" pitchFamily="34" charset="0"/>
              </a:rPr>
              <a:t> – </a:t>
            </a:r>
            <a:r>
              <a:rPr lang="en-GB" sz="4000" i="1" dirty="0">
                <a:solidFill>
                  <a:srgbClr val="00B050"/>
                </a:solidFill>
                <a:latin typeface="Arial" panose="020B0604020202020204" pitchFamily="34" charset="0"/>
                <a:cs typeface="Arial" panose="020B0604020202020204" pitchFamily="34" charset="0"/>
              </a:rPr>
              <a:t>Pick-to-Light</a:t>
            </a:r>
            <a:r>
              <a:rPr lang="en-GB" sz="4000" dirty="0">
                <a:solidFill>
                  <a:schemeClr val="bg2">
                    <a:lumMod val="50000"/>
                  </a:schemeClr>
                </a:solidFill>
                <a:latin typeface="Arial" panose="020B0604020202020204" pitchFamily="34" charset="0"/>
                <a:cs typeface="Arial" panose="020B0604020202020204" pitchFamily="34" charset="0"/>
              </a:rPr>
              <a:t> Solution</a:t>
            </a:r>
          </a:p>
        </p:txBody>
      </p:sp>
      <p:sp>
        <p:nvSpPr>
          <p:cNvPr id="8" name="Content Placeholder 2">
            <a:extLst>
              <a:ext uri="{FF2B5EF4-FFF2-40B4-BE49-F238E27FC236}">
                <a16:creationId xmlns:a16="http://schemas.microsoft.com/office/drawing/2014/main" id="{E691095C-F779-482F-BC20-FE6306BE4530}"/>
              </a:ext>
            </a:extLst>
          </p:cNvPr>
          <p:cNvSpPr txBox="1">
            <a:spLocks/>
          </p:cNvSpPr>
          <p:nvPr/>
        </p:nvSpPr>
        <p:spPr>
          <a:xfrm>
            <a:off x="485315" y="2475559"/>
            <a:ext cx="5042745" cy="4053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Saves valuable time &amp; builds operational efficiency</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Enhanced by software linked to:</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Stock management system – enabling auto re-ordering of used items</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Automated job billing </a:t>
            </a:r>
            <a:b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Ideal for overnight stock replenishment or easy pre-ordered stock collection from depot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17" name="Group 16">
            <a:extLst>
              <a:ext uri="{FF2B5EF4-FFF2-40B4-BE49-F238E27FC236}">
                <a16:creationId xmlns:a16="http://schemas.microsoft.com/office/drawing/2014/main" id="{CEE3FD9D-077C-42F3-B90B-6FE8828BCA7D}"/>
              </a:ext>
            </a:extLst>
          </p:cNvPr>
          <p:cNvGrpSpPr/>
          <p:nvPr/>
        </p:nvGrpSpPr>
        <p:grpSpPr>
          <a:xfrm>
            <a:off x="486591" y="1335167"/>
            <a:ext cx="11324409" cy="2995773"/>
            <a:chOff x="486591" y="1335167"/>
            <a:chExt cx="11324409" cy="2995773"/>
          </a:xfrm>
        </p:grpSpPr>
        <p:pic>
          <p:nvPicPr>
            <p:cNvPr id="7" name="Picture 6">
              <a:extLst>
                <a:ext uri="{FF2B5EF4-FFF2-40B4-BE49-F238E27FC236}">
                  <a16:creationId xmlns:a16="http://schemas.microsoft.com/office/drawing/2014/main" id="{F50E7C58-956F-4F61-9F5B-5E38B7FD128D}"/>
                </a:ext>
              </a:extLst>
            </p:cNvPr>
            <p:cNvPicPr>
              <a:picLocks noChangeAspect="1"/>
            </p:cNvPicPr>
            <p:nvPr/>
          </p:nvPicPr>
          <p:blipFill rotWithShape="1">
            <a:blip r:embed="rId3"/>
            <a:srcRect t="18272" r="17502" b="12839"/>
            <a:stretch/>
          </p:blipFill>
          <p:spPr>
            <a:xfrm>
              <a:off x="9743761" y="1560213"/>
              <a:ext cx="2067239" cy="2770727"/>
            </a:xfrm>
            <a:prstGeom prst="rect">
              <a:avLst/>
            </a:prstGeom>
            <a:ln>
              <a:solidFill>
                <a:schemeClr val="bg2">
                  <a:lumMod val="50000"/>
                </a:schemeClr>
              </a:solidFill>
            </a:ln>
          </p:spPr>
        </p:pic>
        <p:pic>
          <p:nvPicPr>
            <p:cNvPr id="14" name="Picture 13">
              <a:extLst>
                <a:ext uri="{FF2B5EF4-FFF2-40B4-BE49-F238E27FC236}">
                  <a16:creationId xmlns:a16="http://schemas.microsoft.com/office/drawing/2014/main" id="{69257284-4257-45B9-BE6E-516F42152D62}"/>
                </a:ext>
              </a:extLst>
            </p:cNvPr>
            <p:cNvPicPr>
              <a:picLocks noChangeAspect="1"/>
            </p:cNvPicPr>
            <p:nvPr/>
          </p:nvPicPr>
          <p:blipFill>
            <a:blip r:embed="rId4"/>
            <a:stretch>
              <a:fillRect/>
            </a:stretch>
          </p:blipFill>
          <p:spPr>
            <a:xfrm>
              <a:off x="486591" y="1335167"/>
              <a:ext cx="4816257" cy="646232"/>
            </a:xfrm>
            <a:prstGeom prst="rect">
              <a:avLst/>
            </a:prstGeom>
          </p:spPr>
        </p:pic>
      </p:grpSp>
      <p:grpSp>
        <p:nvGrpSpPr>
          <p:cNvPr id="4" name="Group 3">
            <a:extLst>
              <a:ext uri="{FF2B5EF4-FFF2-40B4-BE49-F238E27FC236}">
                <a16:creationId xmlns:a16="http://schemas.microsoft.com/office/drawing/2014/main" id="{A3A4B0F2-90CE-4526-91FC-29AFC1668A1F}"/>
              </a:ext>
            </a:extLst>
          </p:cNvPr>
          <p:cNvGrpSpPr/>
          <p:nvPr/>
        </p:nvGrpSpPr>
        <p:grpSpPr>
          <a:xfrm>
            <a:off x="498234" y="1216481"/>
            <a:ext cx="11312766" cy="4758519"/>
            <a:chOff x="498234" y="1216481"/>
            <a:chExt cx="11312766" cy="4758519"/>
          </a:xfrm>
        </p:grpSpPr>
        <p:grpSp>
          <p:nvGrpSpPr>
            <p:cNvPr id="18" name="Group 17">
              <a:extLst>
                <a:ext uri="{FF2B5EF4-FFF2-40B4-BE49-F238E27FC236}">
                  <a16:creationId xmlns:a16="http://schemas.microsoft.com/office/drawing/2014/main" id="{A1C564A6-1952-4F47-8FE0-2D607889E988}"/>
                </a:ext>
              </a:extLst>
            </p:cNvPr>
            <p:cNvGrpSpPr/>
            <p:nvPr/>
          </p:nvGrpSpPr>
          <p:grpSpPr>
            <a:xfrm>
              <a:off x="498234" y="1560213"/>
              <a:ext cx="11312766" cy="4414787"/>
              <a:chOff x="498234" y="1560213"/>
              <a:chExt cx="11312766" cy="4414787"/>
            </a:xfrm>
          </p:grpSpPr>
          <p:pic>
            <p:nvPicPr>
              <p:cNvPr id="5" name="Picture 4">
                <a:extLst>
                  <a:ext uri="{FF2B5EF4-FFF2-40B4-BE49-F238E27FC236}">
                    <a16:creationId xmlns:a16="http://schemas.microsoft.com/office/drawing/2014/main" id="{3C3E6D26-D290-4A4F-9ECA-1B62A33659BF}"/>
                  </a:ext>
                </a:extLst>
              </p:cNvPr>
              <p:cNvPicPr>
                <a:picLocks noChangeAspect="1"/>
              </p:cNvPicPr>
              <p:nvPr/>
            </p:nvPicPr>
            <p:blipFill rotWithShape="1">
              <a:blip r:embed="rId5"/>
              <a:srcRect l="23017"/>
              <a:stretch/>
            </p:blipFill>
            <p:spPr>
              <a:xfrm>
                <a:off x="5723466" y="1560213"/>
                <a:ext cx="3819634" cy="4414787"/>
              </a:xfrm>
              <a:prstGeom prst="rect">
                <a:avLst/>
              </a:prstGeom>
              <a:ln>
                <a:solidFill>
                  <a:schemeClr val="bg2">
                    <a:lumMod val="50000"/>
                  </a:schemeClr>
                </a:solidFill>
              </a:ln>
            </p:spPr>
          </p:pic>
          <p:pic>
            <p:nvPicPr>
              <p:cNvPr id="6" name="Picture 5">
                <a:extLst>
                  <a:ext uri="{FF2B5EF4-FFF2-40B4-BE49-F238E27FC236}">
                    <a16:creationId xmlns:a16="http://schemas.microsoft.com/office/drawing/2014/main" id="{D952FF9A-23B8-4E90-99BE-79DF40A308FC}"/>
                  </a:ext>
                </a:extLst>
              </p:cNvPr>
              <p:cNvPicPr>
                <a:picLocks noChangeAspect="1"/>
              </p:cNvPicPr>
              <p:nvPr/>
            </p:nvPicPr>
            <p:blipFill rotWithShape="1">
              <a:blip r:embed="rId6"/>
              <a:srcRect l="20892" t="10835" r="1499" b="11420"/>
              <a:stretch/>
            </p:blipFill>
            <p:spPr>
              <a:xfrm>
                <a:off x="9743761" y="4472997"/>
                <a:ext cx="2067239" cy="1502003"/>
              </a:xfrm>
              <a:prstGeom prst="rect">
                <a:avLst/>
              </a:prstGeom>
              <a:ln>
                <a:solidFill>
                  <a:schemeClr val="bg2">
                    <a:lumMod val="50000"/>
                  </a:schemeClr>
                </a:solidFill>
              </a:ln>
            </p:spPr>
          </p:pic>
          <p:pic>
            <p:nvPicPr>
              <p:cNvPr id="16" name="Picture 15">
                <a:extLst>
                  <a:ext uri="{FF2B5EF4-FFF2-40B4-BE49-F238E27FC236}">
                    <a16:creationId xmlns:a16="http://schemas.microsoft.com/office/drawing/2014/main" id="{466F013E-9EE9-4C7D-A8E2-95CF8FD06656}"/>
                  </a:ext>
                </a:extLst>
              </p:cNvPr>
              <p:cNvPicPr>
                <a:picLocks noChangeAspect="1"/>
              </p:cNvPicPr>
              <p:nvPr/>
            </p:nvPicPr>
            <p:blipFill>
              <a:blip r:embed="rId7"/>
              <a:stretch>
                <a:fillRect/>
              </a:stretch>
            </p:blipFill>
            <p:spPr>
              <a:xfrm>
                <a:off x="498234" y="1733144"/>
                <a:ext cx="4816257" cy="646232"/>
              </a:xfrm>
              <a:prstGeom prst="rect">
                <a:avLst/>
              </a:prstGeom>
            </p:spPr>
          </p:pic>
        </p:grpSp>
        <p:sp>
          <p:nvSpPr>
            <p:cNvPr id="3" name="Oval 2">
              <a:extLst>
                <a:ext uri="{FF2B5EF4-FFF2-40B4-BE49-F238E27FC236}">
                  <a16:creationId xmlns:a16="http://schemas.microsoft.com/office/drawing/2014/main" id="{3C8C54F5-8B8C-46CA-9110-8187F90A1293}"/>
                </a:ext>
              </a:extLst>
            </p:cNvPr>
            <p:cNvSpPr/>
            <p:nvPr/>
          </p:nvSpPr>
          <p:spPr>
            <a:xfrm>
              <a:off x="7693572" y="1216481"/>
              <a:ext cx="1340069" cy="141636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31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E4439B-EDD5-428B-B3A2-B754C8D5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367" y="346648"/>
            <a:ext cx="503185" cy="906842"/>
          </a:xfrm>
          <a:prstGeom prst="rect">
            <a:avLst/>
          </a:prstGeom>
        </p:spPr>
      </p:pic>
      <p:cxnSp>
        <p:nvCxnSpPr>
          <p:cNvPr id="15" name="Straight Connector 14">
            <a:extLst>
              <a:ext uri="{FF2B5EF4-FFF2-40B4-BE49-F238E27FC236}">
                <a16:creationId xmlns:a16="http://schemas.microsoft.com/office/drawing/2014/main" id="{B1F69D69-4905-44D5-AEFE-B00DB00FB53E}"/>
              </a:ext>
            </a:extLst>
          </p:cNvPr>
          <p:cNvCxnSpPr/>
          <p:nvPr/>
        </p:nvCxnSpPr>
        <p:spPr>
          <a:xfrm>
            <a:off x="10722612" y="398114"/>
            <a:ext cx="0" cy="8039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3717084-924C-4F53-8E5F-B9B0E3BF4EF6}"/>
              </a:ext>
            </a:extLst>
          </p:cNvPr>
          <p:cNvPicPr>
            <a:picLocks noChangeAspect="1"/>
          </p:cNvPicPr>
          <p:nvPr/>
        </p:nvPicPr>
        <p:blipFill rotWithShape="1">
          <a:blip r:embed="rId4">
            <a:extLst>
              <a:ext uri="{28A0092B-C50C-407E-A947-70E740481C1C}">
                <a14:useLocalDpi xmlns:a14="http://schemas.microsoft.com/office/drawing/2010/main" val="0"/>
              </a:ext>
            </a:extLst>
          </a:blip>
          <a:srcRect t="17561" b="19424"/>
          <a:stretch/>
        </p:blipFill>
        <p:spPr>
          <a:xfrm>
            <a:off x="268737" y="1507630"/>
            <a:ext cx="11618462" cy="4738954"/>
          </a:xfrm>
          <a:prstGeom prst="rect">
            <a:avLst/>
          </a:prstGeom>
        </p:spPr>
      </p:pic>
      <p:pic>
        <p:nvPicPr>
          <p:cNvPr id="24" name="Picture 23">
            <a:extLst>
              <a:ext uri="{FF2B5EF4-FFF2-40B4-BE49-F238E27FC236}">
                <a16:creationId xmlns:a16="http://schemas.microsoft.com/office/drawing/2014/main" id="{CA97A105-FBCF-4A98-A587-F08D74E9D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7" y="584120"/>
            <a:ext cx="8472830" cy="431898"/>
          </a:xfrm>
          <a:prstGeom prst="rect">
            <a:avLst/>
          </a:prstGeom>
        </p:spPr>
      </p:pic>
    </p:spTree>
    <p:extLst>
      <p:ext uri="{BB962C8B-B14F-4D97-AF65-F5344CB8AC3E}">
        <p14:creationId xmlns:p14="http://schemas.microsoft.com/office/powerpoint/2010/main" val="34587789"/>
      </p:ext>
    </p:extLst>
  </p:cSld>
  <p:clrMapOvr>
    <a:masterClrMapping/>
  </p:clrMapOvr>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405</Words>
  <Application>Microsoft Office PowerPoint</Application>
  <PresentationFormat>Widescreen</PresentationFormat>
  <Paragraphs>52</Paragraphs>
  <Slides>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Overpass Light</vt:lpstr>
      <vt:lpstr>Verdana</vt:lpstr>
      <vt:lpstr>Wingdings</vt:lpstr>
      <vt:lpstr>FTA</vt:lpstr>
      <vt:lpstr>1_Office Theme</vt:lpstr>
      <vt:lpstr>Blast of Innovation     </vt:lpstr>
      <vt:lpstr>PowerPoint Presentation</vt:lpstr>
      <vt:lpstr>PowerPoint Presentation</vt:lpstr>
      <vt:lpstr>Will this support outstanding performance by your industrial athletes??</vt:lpstr>
      <vt:lpstr>5 conversion areas that drive efficiencies</vt:lpstr>
      <vt:lpstr>5 conversion areas that drive efficiencies</vt:lpstr>
      <vt:lpstr>NEW – Pick-to-Light Solution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Blast of Innovation     </dc:title>
  <dc:creator>Aimee Redmond</dc:creator>
  <cp:lastModifiedBy>Aimee Redmond</cp:lastModifiedBy>
  <cp:revision>1</cp:revision>
  <dcterms:created xsi:type="dcterms:W3CDTF">2019-03-29T10:16:59Z</dcterms:created>
  <dcterms:modified xsi:type="dcterms:W3CDTF">2019-03-29T10:19:16Z</dcterms:modified>
</cp:coreProperties>
</file>