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3" r:id="rId2"/>
    <p:sldId id="771" r:id="rId3"/>
    <p:sldId id="259" r:id="rId4"/>
    <p:sldId id="772" r:id="rId5"/>
    <p:sldId id="773" r:id="rId6"/>
    <p:sldId id="774" r:id="rId7"/>
    <p:sldId id="775" r:id="rId8"/>
    <p:sldId id="776" r:id="rId9"/>
    <p:sldId id="768" r:id="rId10"/>
    <p:sldId id="777" r:id="rId11"/>
    <p:sldId id="778" r:id="rId12"/>
    <p:sldId id="779" r:id="rId13"/>
    <p:sldId id="780" r:id="rId14"/>
    <p:sldId id="769" r:id="rId15"/>
    <p:sldId id="261" r:id="rId16"/>
    <p:sldId id="766" r:id="rId17"/>
    <p:sldId id="750" r:id="rId18"/>
    <p:sldId id="761" r:id="rId19"/>
    <p:sldId id="751" r:id="rId20"/>
    <p:sldId id="304" r:id="rId21"/>
    <p:sldId id="323" r:id="rId22"/>
    <p:sldId id="781" r:id="rId23"/>
    <p:sldId id="764" r:id="rId24"/>
    <p:sldId id="765" r:id="rId25"/>
    <p:sldId id="782" r:id="rId26"/>
    <p:sldId id="767" r:id="rId27"/>
    <p:sldId id="7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0" d="100"/>
          <a:sy n="120" d="100"/>
        </p:scale>
        <p:origin x="2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1D8C7-2E2F-442A-9F2D-84699A960666}" type="datetimeFigureOut">
              <a:rPr lang="en-GB" smtClean="0"/>
              <a:t>29/03/2019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75C30-DFF9-4925-8AD0-F8A5F165D1A1}" type="slidenum">
              <a:rPr lang="en-GB" smtClean="0"/>
              <a:t>‹#›</a:t>
            </a:fld>
            <a:endParaRPr lang="en-GB"/>
          </a:p>
        </p:txBody>
      </p:sp>
    </p:spTree>
    <p:extLst>
      <p:ext uri="{BB962C8B-B14F-4D97-AF65-F5344CB8AC3E}">
        <p14:creationId xmlns:p14="http://schemas.microsoft.com/office/powerpoint/2010/main" val="4078560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267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running a small trial with this ‘wearable tech’ on L&amp;SE route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69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endParaRPr lang="en-GB" dirty="0">
              <a:latin typeface="Arial" charset="0"/>
            </a:endParaRPr>
          </a:p>
        </p:txBody>
      </p:sp>
      <p:sp>
        <p:nvSpPr>
          <p:cNvPr id="321540" name="Date Placeholder 3"/>
          <p:cNvSpPr>
            <a:spLocks noGrp="1"/>
          </p:cNvSpPr>
          <p:nvPr>
            <p:ph type="dt" sz="quarter" idx="1"/>
          </p:nvPr>
        </p:nvSpPr>
        <p:spPr>
          <a:xfrm>
            <a:off x="3970338" y="0"/>
            <a:ext cx="3038475" cy="465138"/>
          </a:xfrm>
          <a:prstGeom prst="rect">
            <a:avLst/>
          </a:prstGeo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Resilient Educator: Trainer’s Notes</a:t>
            </a:r>
          </a:p>
        </p:txBody>
      </p:sp>
      <p:sp>
        <p:nvSpPr>
          <p:cNvPr id="321541" name="Footer Placeholder 4"/>
          <p:cNvSpPr>
            <a:spLocks noGrp="1"/>
          </p:cNvSpPr>
          <p:nvPr>
            <p:ph type="ftr" sz="quarter" idx="4"/>
          </p:nvPr>
        </p:nvSpPr>
        <p:spPr>
          <a:xfrm>
            <a:off x="1" y="8829675"/>
            <a:ext cx="3038475" cy="465138"/>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2004 Institute of HeartMath</a:t>
            </a:r>
          </a:p>
        </p:txBody>
      </p:sp>
      <p:sp>
        <p:nvSpPr>
          <p:cNvPr id="321542" name="Slide Number Placeholder 5"/>
          <p:cNvSpPr>
            <a:spLocks noGrp="1"/>
          </p:cNvSpPr>
          <p:nvPr>
            <p:ph type="sldNum" sz="quarter" idx="5"/>
          </p:nvPr>
        </p:nvSpPr>
        <p:spPr>
          <a:xfrm>
            <a:off x="3970338" y="8829675"/>
            <a:ext cx="3038475" cy="465138"/>
          </a:xfrm>
          <a:prstGeom prst="rect">
            <a:avLst/>
          </a:prstGeo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F97E0-F9B1-4AAF-B479-62E0073D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84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7" name="Rectangle 3"/>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68" name="Rectangle 4"/>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9" name="Rectangle 5"/>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0" name="Rectangle 6"/>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1" name="Rectangle 7"/>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72" name="Rectangle 8"/>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3" name="Rectangle 9"/>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4" name="Rectangle 10"/>
          <p:cNvSpPr>
            <a:spLocks noGrp="1" noRot="1" noChangeAspect="1" noChangeArrowheads="1" noTextEdit="1"/>
          </p:cNvSpPr>
          <p:nvPr>
            <p:ph type="sldImg"/>
          </p:nvPr>
        </p:nvSpPr>
        <p:spPr>
          <a:ln cap="flat"/>
        </p:spPr>
      </p:sp>
      <p:sp>
        <p:nvSpPr>
          <p:cNvPr id="164875" name="Rectangle 11"/>
          <p:cNvSpPr>
            <a:spLocks noGrp="1" noChangeArrowheads="1"/>
          </p:cNvSpPr>
          <p:nvPr>
            <p:ph type="body" idx="1"/>
          </p:nvPr>
        </p:nvSpPr>
        <p:spPr>
          <a:xfrm>
            <a:off x="688975" y="4754563"/>
            <a:ext cx="5810250"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Purpose:	The effect of different signals on brain.</a:t>
            </a:r>
          </a:p>
          <a:p>
            <a:endParaRPr lang="en-GB" altLang="en-US">
              <a:latin typeface="Arial" panose="020B0604020202020204" pitchFamily="34" charset="0"/>
            </a:endParaRPr>
          </a:p>
          <a:p>
            <a:pPr>
              <a:buFont typeface="Wingdings" panose="05000000000000000000" pitchFamily="2" charset="2"/>
              <a:buChar char="w"/>
            </a:pPr>
            <a:r>
              <a:rPr lang="en-GB" altLang="en-US">
                <a:latin typeface="Arial" panose="020B0604020202020204" pitchFamily="34" charset="0"/>
              </a:rPr>
              <a:t>Incoherent signal sent from heart to brain inhibits all centres.</a:t>
            </a:r>
          </a:p>
          <a:p>
            <a:pPr>
              <a:buFont typeface="Wingdings" panose="05000000000000000000" pitchFamily="2" charset="2"/>
              <a:buChar char="w"/>
            </a:pPr>
            <a:r>
              <a:rPr lang="en-GB" altLang="en-US">
                <a:latin typeface="Arial" panose="020B0604020202020204" pitchFamily="34" charset="0"/>
              </a:rPr>
              <a:t>Coherent signal enhances all centres.</a:t>
            </a:r>
          </a:p>
          <a:p>
            <a:pPr>
              <a:buFont typeface="Wingdings" panose="05000000000000000000" pitchFamily="2" charset="2"/>
              <a:buChar char="w"/>
            </a:pPr>
            <a:r>
              <a:rPr lang="en-GB" altLang="en-US">
                <a:latin typeface="Arial" panose="020B0604020202020204" pitchFamily="34" charset="0"/>
              </a:rPr>
              <a:t>This is why these techniques improve:</a:t>
            </a:r>
          </a:p>
          <a:p>
            <a:pPr lvl="1">
              <a:buFont typeface="Wingdings" panose="05000000000000000000" pitchFamily="2" charset="2"/>
              <a:buChar char="w"/>
            </a:pPr>
            <a:r>
              <a:rPr lang="en-GB" altLang="en-US">
                <a:latin typeface="Arial" panose="020B0604020202020204" pitchFamily="34" charset="0"/>
              </a:rPr>
              <a:t>Blood pressure (autonomic centres)</a:t>
            </a:r>
          </a:p>
          <a:p>
            <a:pPr lvl="1">
              <a:buFont typeface="Wingdings" panose="05000000000000000000" pitchFamily="2" charset="2"/>
              <a:buChar char="w"/>
            </a:pPr>
            <a:r>
              <a:rPr lang="en-GB" altLang="en-US">
                <a:latin typeface="Arial" panose="020B0604020202020204" pitchFamily="34" charset="0"/>
              </a:rPr>
              <a:t>Emotional maturity, balance (emotional centres - amygdala, hippocampus)</a:t>
            </a:r>
          </a:p>
          <a:p>
            <a:pPr lvl="1">
              <a:buFont typeface="Wingdings" panose="05000000000000000000" pitchFamily="2" charset="2"/>
              <a:buChar char="w"/>
            </a:pPr>
            <a:r>
              <a:rPr lang="en-GB" altLang="en-US">
                <a:latin typeface="Arial" panose="020B0604020202020204" pitchFamily="34" charset="0"/>
              </a:rPr>
              <a:t>Cortisol:DHEA balance (hormonal centres)</a:t>
            </a:r>
          </a:p>
          <a:p>
            <a:pPr lvl="1">
              <a:buFont typeface="Wingdings" panose="05000000000000000000" pitchFamily="2" charset="2"/>
              <a:buChar char="w"/>
            </a:pPr>
            <a:r>
              <a:rPr lang="en-GB" altLang="en-US">
                <a:latin typeface="Arial" panose="020B0604020202020204" pitchFamily="34" charset="0"/>
              </a:rPr>
              <a:t>Thinking, Planning, Decision Making, Creativity. (cognitive centres)</a:t>
            </a:r>
          </a:p>
          <a:p>
            <a:pPr>
              <a:buFont typeface="Wingdings" panose="05000000000000000000" pitchFamily="2" charset="2"/>
              <a:buChar char="w"/>
            </a:pPr>
            <a:r>
              <a:rPr lang="en-GB" altLang="en-US">
                <a:latin typeface="Arial" panose="020B0604020202020204" pitchFamily="34" charset="0"/>
              </a:rPr>
              <a:t>Cortical Facilitation &amp; Cortical Inhibition.</a:t>
            </a:r>
          </a:p>
          <a:p>
            <a:pPr>
              <a:buFont typeface="Wingdings" panose="05000000000000000000" pitchFamily="2" charset="2"/>
              <a:buChar char="w"/>
            </a:pPr>
            <a:r>
              <a:rPr lang="en-GB" altLang="en-US">
                <a:latin typeface="Arial" panose="020B0604020202020204" pitchFamily="34" charset="0"/>
              </a:rPr>
              <a:t>Body generates both signals already, but today we mainly generate the chaos.</a:t>
            </a:r>
          </a:p>
          <a:p>
            <a:pPr>
              <a:buFont typeface="Wingdings" panose="05000000000000000000" pitchFamily="2" charset="2"/>
              <a:buChar char="w"/>
            </a:pPr>
            <a:r>
              <a:rPr lang="en-GB" altLang="en-US">
                <a:latin typeface="Arial" panose="020B0604020202020204" pitchFamily="34" charset="0"/>
              </a:rPr>
              <a:t>Chaotic signal did have survival importance:</a:t>
            </a:r>
          </a:p>
          <a:p>
            <a:pPr lvl="1">
              <a:buFont typeface="Wingdings" panose="05000000000000000000" pitchFamily="2" charset="2"/>
              <a:buChar char="w"/>
            </a:pPr>
            <a:r>
              <a:rPr lang="en-GB" altLang="en-US" i="1">
                <a:latin typeface="Arial" panose="020B0604020202020204" pitchFamily="34" charset="0"/>
              </a:rPr>
              <a:t>sabre-toothed tiger story</a:t>
            </a:r>
            <a:r>
              <a:rPr lang="en-GB" altLang="en-US">
                <a:latin typeface="Arial" panose="020B0604020202020204" pitchFamily="34" charset="0"/>
              </a:rPr>
              <a:t>, stop to evaluate, or be smart  - leads to death.</a:t>
            </a:r>
          </a:p>
          <a:p>
            <a:pPr>
              <a:buFont typeface="Wingdings" panose="05000000000000000000" pitchFamily="2" charset="2"/>
              <a:buChar char="w"/>
            </a:pPr>
            <a:r>
              <a:rPr lang="en-GB" altLang="en-US">
                <a:latin typeface="Arial" panose="020B0604020202020204" pitchFamily="34" charset="0"/>
              </a:rPr>
              <a:t>We live in chaos, rarely see coherence (holidays, hot shower, bubble bath).</a:t>
            </a:r>
          </a:p>
          <a:p>
            <a:pPr>
              <a:buFont typeface="Wingdings" panose="05000000000000000000" pitchFamily="2" charset="2"/>
              <a:buChar char="w"/>
            </a:pPr>
            <a:r>
              <a:rPr lang="en-GB" altLang="en-US">
                <a:latin typeface="Arial" panose="020B0604020202020204" pitchFamily="34" charset="0"/>
              </a:rPr>
              <a:t>Techniques teach us how to flip the switch at will.</a:t>
            </a:r>
          </a:p>
          <a:p>
            <a:pPr>
              <a:buFont typeface="Wingdings" panose="05000000000000000000" pitchFamily="2" charset="2"/>
              <a:buChar char="w"/>
            </a:pPr>
            <a:r>
              <a:rPr lang="en-GB" altLang="en-US">
                <a:latin typeface="Arial" panose="020B0604020202020204" pitchFamily="34" charset="0"/>
              </a:rPr>
              <a:t>Important implications for safety.</a:t>
            </a:r>
          </a:p>
        </p:txBody>
      </p:sp>
    </p:spTree>
    <p:extLst>
      <p:ext uri="{BB962C8B-B14F-4D97-AF65-F5344CB8AC3E}">
        <p14:creationId xmlns:p14="http://schemas.microsoft.com/office/powerpoint/2010/main" val="98014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7.6 secs to 35 seconds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5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7.6 secs to 35 seconds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3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7" name="Rectangle 3"/>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68" name="Rectangle 4"/>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9" name="Rectangle 5"/>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0" name="Rectangle 6"/>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1" name="Rectangle 7"/>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72" name="Rectangle 8"/>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3" name="Rectangle 9"/>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4" name="Rectangle 10"/>
          <p:cNvSpPr>
            <a:spLocks noGrp="1" noRot="1" noChangeAspect="1" noChangeArrowheads="1" noTextEdit="1"/>
          </p:cNvSpPr>
          <p:nvPr>
            <p:ph type="sldImg"/>
          </p:nvPr>
        </p:nvSpPr>
        <p:spPr>
          <a:ln cap="flat"/>
        </p:spPr>
      </p:sp>
      <p:sp>
        <p:nvSpPr>
          <p:cNvPr id="164875" name="Rectangle 11"/>
          <p:cNvSpPr>
            <a:spLocks noGrp="1" noChangeArrowheads="1"/>
          </p:cNvSpPr>
          <p:nvPr>
            <p:ph type="body" idx="1"/>
          </p:nvPr>
        </p:nvSpPr>
        <p:spPr>
          <a:xfrm>
            <a:off x="688975" y="4754563"/>
            <a:ext cx="5810250"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rPr>
              <a:t>Purpose:	The effect of different signals on brain.</a:t>
            </a:r>
          </a:p>
          <a:p>
            <a:r>
              <a:rPr lang="en-GB" sz="1200" kern="1200" dirty="0">
                <a:solidFill>
                  <a:schemeClr val="tx1"/>
                </a:solidFill>
                <a:effectLst/>
                <a:latin typeface="+mn-lt"/>
                <a:ea typeface="+mn-ea"/>
                <a:cs typeface="+mn-cs"/>
              </a:rPr>
              <a:t>Slide 6 - Run through key brain facts. What makes it not work probably is Stress, chimp brain and pressure. Here's some top tips to help it.</a:t>
            </a:r>
          </a:p>
          <a:p>
            <a:pPr lvl="0"/>
            <a:r>
              <a:rPr lang="en-GB" sz="1200" kern="1200" dirty="0">
                <a:solidFill>
                  <a:schemeClr val="tx1"/>
                </a:solidFill>
                <a:effectLst/>
                <a:latin typeface="+mn-lt"/>
                <a:ea typeface="+mn-ea"/>
                <a:cs typeface="+mn-cs"/>
              </a:rPr>
              <a:t>Drink water - 2% Dehydration causes issues</a:t>
            </a:r>
          </a:p>
          <a:p>
            <a:pPr lvl="0"/>
            <a:r>
              <a:rPr lang="en-GB" sz="1200" kern="1200" dirty="0">
                <a:solidFill>
                  <a:schemeClr val="tx1"/>
                </a:solidFill>
                <a:effectLst/>
                <a:latin typeface="+mn-lt"/>
                <a:ea typeface="+mn-ea"/>
                <a:cs typeface="+mn-cs"/>
              </a:rPr>
              <a:t>Cortisol the stress hormone destroys brain cells. You know how to control cortisol, breathe!</a:t>
            </a:r>
          </a:p>
          <a:p>
            <a:pPr lvl="0"/>
            <a:r>
              <a:rPr lang="en-GB" sz="1200" kern="1200" dirty="0">
                <a:solidFill>
                  <a:schemeClr val="tx1"/>
                </a:solidFill>
                <a:effectLst/>
                <a:latin typeface="+mn-lt"/>
                <a:ea typeface="+mn-ea"/>
                <a:cs typeface="+mn-cs"/>
              </a:rPr>
              <a:t>4 Cycles of Sleep. We will talk about this a little later</a:t>
            </a:r>
          </a:p>
          <a:p>
            <a:endParaRPr lang="en-GB" altLang="en-US" dirty="0">
              <a:latin typeface="Arial" panose="020B0604020202020204" pitchFamily="34" charset="0"/>
            </a:endParaRPr>
          </a:p>
          <a:p>
            <a:pPr>
              <a:buFont typeface="Wingdings" panose="05000000000000000000" pitchFamily="2" charset="2"/>
              <a:buChar char="w"/>
            </a:pPr>
            <a:r>
              <a:rPr lang="en-GB" altLang="en-US" dirty="0">
                <a:latin typeface="Arial" panose="020B0604020202020204" pitchFamily="34" charset="0"/>
              </a:rPr>
              <a:t>Incoherent signal sent from heart to brain inhibits all centres.</a:t>
            </a:r>
          </a:p>
          <a:p>
            <a:pPr>
              <a:buFont typeface="Wingdings" panose="05000000000000000000" pitchFamily="2" charset="2"/>
              <a:buChar char="w"/>
            </a:pPr>
            <a:r>
              <a:rPr lang="en-GB" altLang="en-US" dirty="0">
                <a:latin typeface="Arial" panose="020B0604020202020204" pitchFamily="34" charset="0"/>
              </a:rPr>
              <a:t>Coherent signal enhances all centres.</a:t>
            </a:r>
          </a:p>
          <a:p>
            <a:pPr>
              <a:buFont typeface="Wingdings" panose="05000000000000000000" pitchFamily="2" charset="2"/>
              <a:buChar char="w"/>
            </a:pPr>
            <a:r>
              <a:rPr lang="en-GB" altLang="en-US" dirty="0">
                <a:latin typeface="Arial" panose="020B0604020202020204" pitchFamily="34" charset="0"/>
              </a:rPr>
              <a:t>This is why these techniques improve:</a:t>
            </a:r>
          </a:p>
          <a:p>
            <a:pPr lvl="1">
              <a:buFont typeface="Wingdings" panose="05000000000000000000" pitchFamily="2" charset="2"/>
              <a:buChar char="w"/>
            </a:pPr>
            <a:r>
              <a:rPr lang="en-GB" altLang="en-US" dirty="0">
                <a:latin typeface="Arial" panose="020B0604020202020204" pitchFamily="34" charset="0"/>
              </a:rPr>
              <a:t>Blood pressure (autonomic centres)</a:t>
            </a:r>
          </a:p>
          <a:p>
            <a:pPr lvl="1">
              <a:buFont typeface="Wingdings" panose="05000000000000000000" pitchFamily="2" charset="2"/>
              <a:buChar char="w"/>
            </a:pPr>
            <a:r>
              <a:rPr lang="en-GB" altLang="en-US" dirty="0">
                <a:latin typeface="Arial" panose="020B0604020202020204" pitchFamily="34" charset="0"/>
              </a:rPr>
              <a:t>Emotional maturity, balance (emotional centres - amygdala, hippocampus)</a:t>
            </a:r>
          </a:p>
          <a:p>
            <a:pPr lvl="1">
              <a:buFont typeface="Wingdings" panose="05000000000000000000" pitchFamily="2" charset="2"/>
              <a:buChar char="w"/>
            </a:pPr>
            <a:r>
              <a:rPr lang="en-GB" altLang="en-US" dirty="0" err="1">
                <a:latin typeface="Arial" panose="020B0604020202020204" pitchFamily="34" charset="0"/>
              </a:rPr>
              <a:t>Cortisol:DHEA</a:t>
            </a:r>
            <a:r>
              <a:rPr lang="en-GB" altLang="en-US" dirty="0">
                <a:latin typeface="Arial" panose="020B0604020202020204" pitchFamily="34" charset="0"/>
              </a:rPr>
              <a:t> balance (hormonal centres)</a:t>
            </a:r>
          </a:p>
          <a:p>
            <a:pPr lvl="1">
              <a:buFont typeface="Wingdings" panose="05000000000000000000" pitchFamily="2" charset="2"/>
              <a:buChar char="w"/>
            </a:pPr>
            <a:r>
              <a:rPr lang="en-GB" altLang="en-US" dirty="0">
                <a:latin typeface="Arial" panose="020B0604020202020204" pitchFamily="34" charset="0"/>
              </a:rPr>
              <a:t>Thinking, Planning, Decision Making, Creativity. (cognitive centres)</a:t>
            </a:r>
          </a:p>
          <a:p>
            <a:pPr>
              <a:buFont typeface="Wingdings" panose="05000000000000000000" pitchFamily="2" charset="2"/>
              <a:buChar char="w"/>
            </a:pPr>
            <a:r>
              <a:rPr lang="en-GB" altLang="en-US" dirty="0">
                <a:latin typeface="Arial" panose="020B0604020202020204" pitchFamily="34" charset="0"/>
              </a:rPr>
              <a:t>Cortical Facilitation &amp; Cortical Inhibition.</a:t>
            </a:r>
          </a:p>
          <a:p>
            <a:pPr>
              <a:buFont typeface="Wingdings" panose="05000000000000000000" pitchFamily="2" charset="2"/>
              <a:buChar char="w"/>
            </a:pPr>
            <a:r>
              <a:rPr lang="en-GB" altLang="en-US" dirty="0">
                <a:latin typeface="Arial" panose="020B0604020202020204" pitchFamily="34" charset="0"/>
              </a:rPr>
              <a:t>Body generates both signals already, but today we mainly generate the chaos.</a:t>
            </a:r>
          </a:p>
          <a:p>
            <a:pPr>
              <a:buFont typeface="Wingdings" panose="05000000000000000000" pitchFamily="2" charset="2"/>
              <a:buChar char="w"/>
            </a:pPr>
            <a:r>
              <a:rPr lang="en-GB" altLang="en-US" dirty="0">
                <a:latin typeface="Arial" panose="020B0604020202020204" pitchFamily="34" charset="0"/>
              </a:rPr>
              <a:t>Chaotic signal did have survival importance:</a:t>
            </a:r>
          </a:p>
          <a:p>
            <a:pPr lvl="1">
              <a:buFont typeface="Wingdings" panose="05000000000000000000" pitchFamily="2" charset="2"/>
              <a:buChar char="w"/>
            </a:pPr>
            <a:r>
              <a:rPr lang="en-GB" altLang="en-US" i="1" dirty="0">
                <a:latin typeface="Arial" panose="020B0604020202020204" pitchFamily="34" charset="0"/>
              </a:rPr>
              <a:t>sabre-toothed tiger story</a:t>
            </a:r>
            <a:r>
              <a:rPr lang="en-GB" altLang="en-US" dirty="0">
                <a:latin typeface="Arial" panose="020B0604020202020204" pitchFamily="34" charset="0"/>
              </a:rPr>
              <a:t>, stop to evaluate, or be smart  - leads to death.</a:t>
            </a:r>
          </a:p>
          <a:p>
            <a:pPr>
              <a:buFont typeface="Wingdings" panose="05000000000000000000" pitchFamily="2" charset="2"/>
              <a:buChar char="w"/>
            </a:pPr>
            <a:r>
              <a:rPr lang="en-GB" altLang="en-US" dirty="0">
                <a:latin typeface="Arial" panose="020B0604020202020204" pitchFamily="34" charset="0"/>
              </a:rPr>
              <a:t>We live in chaos, rarely see coherence (holidays, hot shower, bubble bath).</a:t>
            </a:r>
          </a:p>
          <a:p>
            <a:pPr>
              <a:buFont typeface="Wingdings" panose="05000000000000000000" pitchFamily="2" charset="2"/>
              <a:buChar char="w"/>
            </a:pPr>
            <a:r>
              <a:rPr lang="en-GB" altLang="en-US" dirty="0">
                <a:latin typeface="Arial" panose="020B0604020202020204" pitchFamily="34" charset="0"/>
              </a:rPr>
              <a:t>Techniques teach us how to flip the switch at will.</a:t>
            </a:r>
          </a:p>
          <a:p>
            <a:pPr>
              <a:buFont typeface="Wingdings" panose="05000000000000000000" pitchFamily="2" charset="2"/>
              <a:buChar char="w"/>
            </a:pPr>
            <a:r>
              <a:rPr lang="en-GB" altLang="en-US" dirty="0">
                <a:latin typeface="Arial" panose="020B0604020202020204" pitchFamily="34" charset="0"/>
              </a:rPr>
              <a:t>Important implications for safety.</a:t>
            </a:r>
          </a:p>
          <a:p>
            <a:pPr>
              <a:buFont typeface="Wingdings" panose="05000000000000000000" pitchFamily="2" charset="2"/>
              <a:buChar char="w"/>
            </a:pPr>
            <a:endParaRPr lang="en-GB" altLang="en-US" dirty="0">
              <a:latin typeface="Arial" panose="020B0604020202020204" pitchFamily="34" charset="0"/>
            </a:endParaRPr>
          </a:p>
          <a:p>
            <a:pPr>
              <a:buFont typeface="Wingdings" panose="05000000000000000000" pitchFamily="2" charset="2"/>
              <a:buChar char="w"/>
            </a:pPr>
            <a:r>
              <a:rPr lang="en-GB" altLang="en-US" dirty="0">
                <a:latin typeface="Arial" panose="020B0604020202020204" pitchFamily="34" charset="0"/>
              </a:rPr>
              <a:t>Use the standing on one leg etc. before moving on to next slide</a:t>
            </a:r>
          </a:p>
        </p:txBody>
      </p:sp>
    </p:spTree>
    <p:extLst>
      <p:ext uri="{BB962C8B-B14F-4D97-AF65-F5344CB8AC3E}">
        <p14:creationId xmlns:p14="http://schemas.microsoft.com/office/powerpoint/2010/main" val="189505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Exercise- You have 30 seconds to look at these 10 words with a view to remembering them. After 30 seconds, tell them to write down as many as they can remember.  </a:t>
            </a:r>
          </a:p>
          <a:p>
            <a:r>
              <a:rPr lang="en-GB" sz="1200" kern="1200" dirty="0">
                <a:solidFill>
                  <a:schemeClr val="tx1"/>
                </a:solidFill>
                <a:effectLst/>
                <a:latin typeface="+mn-lt"/>
                <a:ea typeface="+mn-ea"/>
                <a:cs typeface="+mn-cs"/>
              </a:rPr>
              <a:t>- Ask how they did? Why can't we remember? Yes, other stuff in your head. How can we control this? Breathing!!</a:t>
            </a:r>
          </a:p>
          <a:p>
            <a:r>
              <a:rPr lang="en-GB" sz="1200" kern="1200" dirty="0">
                <a:solidFill>
                  <a:schemeClr val="tx1"/>
                </a:solidFill>
                <a:effectLst/>
                <a:latin typeface="+mn-lt"/>
                <a:ea typeface="+mn-ea"/>
                <a:cs typeface="+mn-cs"/>
              </a:rPr>
              <a:t>EXERCISE: Can we multi-task? Get them to stand on one leg, raise right arm and draw a rectangle using your index finger, then raise left arm and draw the number 6 at the same time. </a:t>
            </a:r>
          </a:p>
          <a:p>
            <a:r>
              <a:rPr lang="en-GB" sz="1200" kern="1200" dirty="0">
                <a:solidFill>
                  <a:schemeClr val="tx1"/>
                </a:solidFill>
                <a:effectLst/>
                <a:latin typeface="+mn-lt"/>
                <a:ea typeface="+mn-ea"/>
                <a:cs typeface="+mn-cs"/>
              </a:rPr>
              <a:t>We can multitask, but the max is 3 and even then it's hard.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99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Exercise- You have 30 seconds to look at these 10 words with a view to remembering them. After 30 seconds, tell them to write down as many as they can remember.  </a:t>
            </a:r>
          </a:p>
          <a:p>
            <a:r>
              <a:rPr lang="en-GB" sz="1200" kern="1200" dirty="0">
                <a:solidFill>
                  <a:schemeClr val="tx1"/>
                </a:solidFill>
                <a:effectLst/>
                <a:latin typeface="+mn-lt"/>
                <a:ea typeface="+mn-ea"/>
                <a:cs typeface="+mn-cs"/>
              </a:rPr>
              <a:t>- Ask how they did? Why can't we remember? Yes, other stuff in your head. How can we control this? Breathing!!</a:t>
            </a:r>
          </a:p>
          <a:p>
            <a:r>
              <a:rPr lang="en-GB" sz="1200" kern="1200" dirty="0">
                <a:solidFill>
                  <a:schemeClr val="tx1"/>
                </a:solidFill>
                <a:effectLst/>
                <a:latin typeface="+mn-lt"/>
                <a:ea typeface="+mn-ea"/>
                <a:cs typeface="+mn-cs"/>
              </a:rPr>
              <a:t>EXERCISE: Can we multi-task? Get them to stand on one leg, raise right arm and draw a rectangle using your index finger, then raise left arm and draw the number 6 at the same time. </a:t>
            </a:r>
          </a:p>
          <a:p>
            <a:r>
              <a:rPr lang="en-GB" sz="1200" kern="1200" dirty="0">
                <a:solidFill>
                  <a:schemeClr val="tx1"/>
                </a:solidFill>
                <a:effectLst/>
                <a:latin typeface="+mn-lt"/>
                <a:ea typeface="+mn-ea"/>
                <a:cs typeface="+mn-cs"/>
              </a:rPr>
              <a:t>We can multitask, but the max is 3 and even then it's hard.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7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-8 The brain's power to predict! What the brain needs to do is stay in control so it can predict what will happen to keep us safe. Read the following sentence. How good is your brain! However, it needs to relax and not be stressing to do this.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7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Slides -9-11. Run through sleep and it's importance. The sleep cycle and tips. We are asking people you struggles with sleep. We tell them we have put together a PDF with some top tips on how to get better sleep, including tips for night shift workers. Just give us your email and we'll send it to you.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08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61" name="Picture 160" descr="A close up of a metal fence&#10;&#10;Description generated with high confidence">
            <a:extLst>
              <a:ext uri="{FF2B5EF4-FFF2-40B4-BE49-F238E27FC236}">
                <a16:creationId xmlns:a16="http://schemas.microsoft.com/office/drawing/2014/main" id="{A0E1A658-D280-4ABB-86C5-54313CBB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6" y="0"/>
            <a:ext cx="5274906" cy="6864626"/>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a:xfrm>
            <a:off x="9240038" y="6350000"/>
            <a:ext cx="1800000" cy="153888"/>
          </a:xfrm>
          <a:prstGeom prst="rect">
            <a:avLst/>
          </a:prstGeom>
        </p:spPr>
        <p:txBody>
          <a:bodyPr/>
          <a:lstStyle/>
          <a:p>
            <a:fld id="{5B42D600-461E-4D15-98C0-8BB09BE54093}" type="datetime6">
              <a:rPr lang="en-GB" smtClean="0"/>
              <a:t>March 19</a:t>
            </a:fld>
            <a:endParaRPr lang="en-GB" dirty="0"/>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62" name="Picture 161">
            <a:extLst>
              <a:ext uri="{FF2B5EF4-FFF2-40B4-BE49-F238E27FC236}">
                <a16:creationId xmlns:a16="http://schemas.microsoft.com/office/drawing/2014/main" id="{78F340A0-F7E4-C34A-9A40-F7BDF53686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3" name="Picture 162">
            <a:extLst>
              <a:ext uri="{FF2B5EF4-FFF2-40B4-BE49-F238E27FC236}">
                <a16:creationId xmlns:a16="http://schemas.microsoft.com/office/drawing/2014/main" id="{7CB03AD6-25F5-2241-802B-381B99AFD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spTree>
    <p:extLst>
      <p:ext uri="{BB962C8B-B14F-4D97-AF65-F5344CB8AC3E}">
        <p14:creationId xmlns:p14="http://schemas.microsoft.com/office/powerpoint/2010/main" val="1157926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2851"/>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a:xfrm>
            <a:off x="9240038" y="6350000"/>
            <a:ext cx="1800000" cy="153888"/>
          </a:xfrm>
          <a:prstGeom prst="rect">
            <a:avLst/>
          </a:prstGeom>
        </p:spPr>
        <p:txBody>
          <a:bodyPr/>
          <a:lstStyle/>
          <a:p>
            <a:fld id="{15EF35FB-004C-443E-91F9-5140C321ADF5}" type="datetime6">
              <a:rPr lang="en-GB" smtClean="0"/>
              <a:t>March 19</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12731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81E737A2-2E9C-45B0-9CFA-1376F8C7F9AF}"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168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1DF70A67-7B46-4994-A7F9-F71D28767E31}"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417645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38200" y="6492876"/>
            <a:ext cx="2743200" cy="153888"/>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31D9A-7E60-4A60-8BC9-E9C6E37706E2}" type="slidenum">
              <a:rPr kumimoji="0" lang="en-US"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6300524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72C16-D8C6-4026-BFFB-317B80BE4324}" type="datetimeFigureOut">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29/03/2019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1"/>
            <a:ext cx="4114800" cy="1538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4C854-5079-429E-AE87-79460652D3C8}"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243150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spTree>
    <p:extLst>
      <p:ext uri="{BB962C8B-B14F-4D97-AF65-F5344CB8AC3E}">
        <p14:creationId xmlns:p14="http://schemas.microsoft.com/office/powerpoint/2010/main" val="791565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266200" y="2300931"/>
            <a:ext cx="6505629" cy="1520298"/>
          </a:xfrm>
        </p:spPr>
        <p:txBody>
          <a:bodyPr/>
          <a:lstStyle/>
          <a:p>
            <a:r>
              <a:rPr lang="en-GB" b="1" dirty="0">
                <a:latin typeface="Overpass Light" panose="00000400000000000000" pitchFamily="2" charset="0"/>
                <a:ea typeface="Verdana" panose="020B0604030504040204" pitchFamily="34" charset="0"/>
                <a:cs typeface="Verdana" panose="020B0604030504040204" pitchFamily="34" charset="0"/>
              </a:rPr>
              <a:t>Resilience and Mind set</a:t>
            </a: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r>
              <a:rPr lang="en-GB" dirty="0">
                <a:latin typeface="Verdana" panose="020B0604030504040204" pitchFamily="34" charset="0"/>
                <a:ea typeface="Verdana" panose="020B0604030504040204" pitchFamily="34" charset="0"/>
                <a:cs typeface="Verdana" panose="020B0604030504040204" pitchFamily="34" charset="0"/>
              </a:rPr>
              <a:t> </a:t>
            </a:r>
            <a:br>
              <a:rPr lang="en-GB" dirty="0">
                <a:latin typeface="Verdana" panose="020B0604030504040204" pitchFamily="34" charset="0"/>
                <a:ea typeface="Verdana" panose="020B0604030504040204" pitchFamily="34" charset="0"/>
                <a:cs typeface="Verdana" panose="020B0604030504040204" pitchFamily="34" charset="0"/>
              </a:rPr>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4">
            <a:extLst>
              <a:ext uri="{FF2B5EF4-FFF2-40B4-BE49-F238E27FC236}">
                <a16:creationId xmlns:a16="http://schemas.microsoft.com/office/drawing/2014/main" id="{06309252-0148-41E7-89D6-5F5E6AF8461A}"/>
              </a:ext>
            </a:extLst>
          </p:cNvPr>
          <p:cNvSpPr>
            <a:spLocks noGrp="1"/>
          </p:cNvSpPr>
          <p:nvPr>
            <p:ph type="subTitle" idx="1"/>
          </p:nvPr>
        </p:nvSpPr>
        <p:spPr>
          <a:xfrm>
            <a:off x="5266200" y="4620127"/>
            <a:ext cx="6206400" cy="1384995"/>
          </a:xfrm>
        </p:spPr>
        <p:txBody>
          <a:bodyPr/>
          <a:lstStyle/>
          <a:p>
            <a:r>
              <a:rPr lang="en-GB" sz="4200" dirty="0">
                <a:solidFill>
                  <a:srgbClr val="FF0000"/>
                </a:solidFill>
                <a:latin typeface="Overpass Light" panose="00000400000000000000" pitchFamily="2" charset="0"/>
              </a:rPr>
              <a:t>Andy Neale</a:t>
            </a:r>
          </a:p>
          <a:p>
            <a:r>
              <a:rPr lang="en-US" sz="2400" dirty="0">
                <a:solidFill>
                  <a:srgbClr val="FF0000"/>
                </a:solidFill>
                <a:latin typeface="Overpass Light" panose="00000400000000000000" pitchFamily="2" charset="0"/>
              </a:rPr>
              <a:t>Founder &amp; Managing Director </a:t>
            </a:r>
          </a:p>
          <a:p>
            <a:r>
              <a:rPr lang="en-US" sz="2400" dirty="0">
                <a:solidFill>
                  <a:srgbClr val="FF0000"/>
                </a:solidFill>
                <a:latin typeface="Overpass Light" panose="00000400000000000000" pitchFamily="2" charset="0"/>
              </a:rPr>
              <a:t>NFE Group</a:t>
            </a:r>
            <a:endParaRPr lang="en-GB" sz="2400" dirty="0">
              <a:solidFill>
                <a:srgbClr val="FF0000"/>
              </a:solidFill>
              <a:latin typeface="Overpass Light" panose="00000400000000000000" pitchFamily="2" charset="0"/>
            </a:endParaRPr>
          </a:p>
        </p:txBody>
      </p:sp>
    </p:spTree>
    <p:extLst>
      <p:ext uri="{BB962C8B-B14F-4D97-AF65-F5344CB8AC3E}">
        <p14:creationId xmlns:p14="http://schemas.microsoft.com/office/powerpoint/2010/main" val="90679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8"/>
            <a:ext cx="10515600" cy="2937360"/>
          </a:xfrm>
        </p:spPr>
        <p:txBody>
          <a:bodyPr>
            <a:normAutofit/>
          </a:bodyPr>
          <a:lstStyle/>
          <a:p>
            <a:pPr>
              <a:defRPr/>
            </a:pPr>
            <a:r>
              <a:rPr lang="en-GB" dirty="0"/>
              <a:t>What is Resiliency?</a:t>
            </a:r>
          </a:p>
          <a:p>
            <a:pPr>
              <a:defRPr/>
            </a:pPr>
            <a:r>
              <a:rPr lang="en-GB" dirty="0"/>
              <a:t>The ability to Cope with Stress</a:t>
            </a:r>
          </a:p>
          <a:p>
            <a:pPr>
              <a:defRPr/>
            </a:pPr>
            <a:r>
              <a:rPr lang="en-GB" dirty="0"/>
              <a:t>The ability to Recover from stuff!</a:t>
            </a:r>
          </a:p>
          <a:p>
            <a:pPr>
              <a:defRPr/>
            </a:pPr>
            <a:endParaRPr lang="en-GB" dirty="0"/>
          </a:p>
          <a:p>
            <a:pPr>
              <a:defRPr/>
            </a:pPr>
            <a:r>
              <a:rPr lang="en-GB" dirty="0"/>
              <a:t>Bouncebackability!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528488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9"/>
            <a:ext cx="10515600" cy="3124929"/>
          </a:xfrm>
        </p:spPr>
        <p:txBody>
          <a:bodyPr>
            <a:normAutofit/>
          </a:bodyPr>
          <a:lstStyle/>
          <a:p>
            <a:pPr>
              <a:defRPr/>
            </a:pPr>
            <a:r>
              <a:rPr lang="en-GB" dirty="0"/>
              <a:t>So who has had any training in how to cope!</a:t>
            </a:r>
          </a:p>
          <a:p>
            <a:pPr>
              <a:defRPr/>
            </a:pPr>
            <a:r>
              <a:rPr lang="en-GB" dirty="0"/>
              <a:t>Last year we covered some basics that are free to use</a:t>
            </a:r>
          </a:p>
          <a:p>
            <a:pPr lvl="1">
              <a:defRPr/>
            </a:pPr>
            <a:r>
              <a:rPr lang="en-GB" sz="2133" dirty="0"/>
              <a:t>Breathing</a:t>
            </a:r>
          </a:p>
          <a:p>
            <a:pPr lvl="1">
              <a:defRPr/>
            </a:pPr>
            <a:r>
              <a:rPr lang="en-GB" sz="2133" dirty="0"/>
              <a:t>Hydration</a:t>
            </a:r>
          </a:p>
          <a:p>
            <a:pPr>
              <a:defRPr/>
            </a:pPr>
            <a:r>
              <a:rPr lang="en-GB" dirty="0"/>
              <a:t>Heart Rate Variability – The Heart rules the Head – Literally</a:t>
            </a:r>
          </a:p>
          <a:p>
            <a:pPr>
              <a:defRPr/>
            </a:pPr>
            <a:endParaRPr lang="en-GB" sz="2133"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9265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7"/>
          <p:cNvSpPr>
            <a:spLocks noGrp="1" noChangeArrowheads="1"/>
          </p:cNvSpPr>
          <p:nvPr>
            <p:ph type="title"/>
          </p:nvPr>
        </p:nvSpPr>
        <p:spPr>
          <a:xfrm>
            <a:off x="1524000" y="584656"/>
            <a:ext cx="9144000" cy="430887"/>
          </a:xfrm>
        </p:spPr>
        <p:txBody>
          <a:bodyPr/>
          <a:lstStyle/>
          <a:p>
            <a:r>
              <a:rPr lang="en-GB" altLang="en-US" sz="2800" dirty="0"/>
              <a:t>Key Brain Circuits</a:t>
            </a:r>
          </a:p>
        </p:txBody>
      </p:sp>
      <p:sp>
        <p:nvSpPr>
          <p:cNvPr id="163843" name="Rectangle 2"/>
          <p:cNvSpPr>
            <a:spLocks noChangeArrowheads="1"/>
          </p:cNvSpPr>
          <p:nvPr/>
        </p:nvSpPr>
        <p:spPr bwMode="auto">
          <a:xfrm>
            <a:off x="2208213" y="59483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4" name="Rectangle 3"/>
          <p:cNvSpPr>
            <a:spLocks noChangeArrowheads="1"/>
          </p:cNvSpPr>
          <p:nvPr/>
        </p:nvSpPr>
        <p:spPr bwMode="auto">
          <a:xfrm>
            <a:off x="4648200" y="59594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5" name="Rectangle 4"/>
          <p:cNvSpPr>
            <a:spLocks noChangeArrowheads="1"/>
          </p:cNvSpPr>
          <p:nvPr/>
        </p:nvSpPr>
        <p:spPr bwMode="auto">
          <a:xfrm>
            <a:off x="2238375" y="5926139"/>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6" name="Rectangle 5"/>
          <p:cNvSpPr>
            <a:spLocks noChangeArrowheads="1"/>
          </p:cNvSpPr>
          <p:nvPr/>
        </p:nvSpPr>
        <p:spPr bwMode="auto">
          <a:xfrm>
            <a:off x="4648200" y="59594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nvGrpSpPr>
          <p:cNvPr id="163847" name="Group 6"/>
          <p:cNvGrpSpPr>
            <a:grpSpLocks/>
          </p:cNvGrpSpPr>
          <p:nvPr/>
        </p:nvGrpSpPr>
        <p:grpSpPr bwMode="auto">
          <a:xfrm>
            <a:off x="5314949" y="2566990"/>
            <a:ext cx="1720851" cy="708025"/>
            <a:chOff x="2388" y="1583"/>
            <a:chExt cx="1084" cy="446"/>
          </a:xfrm>
        </p:grpSpPr>
        <p:sp>
          <p:nvSpPr>
            <p:cNvPr id="163890" name="Freeform 7"/>
            <p:cNvSpPr>
              <a:spLocks/>
            </p:cNvSpPr>
            <p:nvPr/>
          </p:nvSpPr>
          <p:spPr bwMode="auto">
            <a:xfrm>
              <a:off x="2388" y="1583"/>
              <a:ext cx="1084" cy="446"/>
            </a:xfrm>
            <a:custGeom>
              <a:avLst/>
              <a:gdLst>
                <a:gd name="T0" fmla="*/ 189 w 1084"/>
                <a:gd name="T1" fmla="*/ 370 h 446"/>
                <a:gd name="T2" fmla="*/ 222 w 1084"/>
                <a:gd name="T3" fmla="*/ 357 h 446"/>
                <a:gd name="T4" fmla="*/ 272 w 1084"/>
                <a:gd name="T5" fmla="*/ 361 h 446"/>
                <a:gd name="T6" fmla="*/ 322 w 1084"/>
                <a:gd name="T7" fmla="*/ 374 h 446"/>
                <a:gd name="T8" fmla="*/ 350 w 1084"/>
                <a:gd name="T9" fmla="*/ 413 h 446"/>
                <a:gd name="T10" fmla="*/ 372 w 1084"/>
                <a:gd name="T11" fmla="*/ 426 h 446"/>
                <a:gd name="T12" fmla="*/ 378 w 1084"/>
                <a:gd name="T13" fmla="*/ 439 h 446"/>
                <a:gd name="T14" fmla="*/ 400 w 1084"/>
                <a:gd name="T15" fmla="*/ 445 h 446"/>
                <a:gd name="T16" fmla="*/ 417 w 1084"/>
                <a:gd name="T17" fmla="*/ 432 h 446"/>
                <a:gd name="T18" fmla="*/ 422 w 1084"/>
                <a:gd name="T19" fmla="*/ 422 h 446"/>
                <a:gd name="T20" fmla="*/ 428 w 1084"/>
                <a:gd name="T21" fmla="*/ 400 h 446"/>
                <a:gd name="T22" fmla="*/ 433 w 1084"/>
                <a:gd name="T23" fmla="*/ 387 h 446"/>
                <a:gd name="T24" fmla="*/ 428 w 1084"/>
                <a:gd name="T25" fmla="*/ 354 h 446"/>
                <a:gd name="T26" fmla="*/ 428 w 1084"/>
                <a:gd name="T27" fmla="*/ 338 h 446"/>
                <a:gd name="T28" fmla="*/ 383 w 1084"/>
                <a:gd name="T29" fmla="*/ 322 h 446"/>
                <a:gd name="T30" fmla="*/ 400 w 1084"/>
                <a:gd name="T31" fmla="*/ 289 h 446"/>
                <a:gd name="T32" fmla="*/ 472 w 1084"/>
                <a:gd name="T33" fmla="*/ 241 h 446"/>
                <a:gd name="T34" fmla="*/ 555 w 1084"/>
                <a:gd name="T35" fmla="*/ 198 h 446"/>
                <a:gd name="T36" fmla="*/ 666 w 1084"/>
                <a:gd name="T37" fmla="*/ 185 h 446"/>
                <a:gd name="T38" fmla="*/ 766 w 1084"/>
                <a:gd name="T39" fmla="*/ 195 h 446"/>
                <a:gd name="T40" fmla="*/ 816 w 1084"/>
                <a:gd name="T41" fmla="*/ 218 h 446"/>
                <a:gd name="T42" fmla="*/ 866 w 1084"/>
                <a:gd name="T43" fmla="*/ 247 h 446"/>
                <a:gd name="T44" fmla="*/ 916 w 1084"/>
                <a:gd name="T45" fmla="*/ 292 h 446"/>
                <a:gd name="T46" fmla="*/ 933 w 1084"/>
                <a:gd name="T47" fmla="*/ 341 h 446"/>
                <a:gd name="T48" fmla="*/ 939 w 1084"/>
                <a:gd name="T49" fmla="*/ 367 h 446"/>
                <a:gd name="T50" fmla="*/ 955 w 1084"/>
                <a:gd name="T51" fmla="*/ 383 h 446"/>
                <a:gd name="T52" fmla="*/ 989 w 1084"/>
                <a:gd name="T53" fmla="*/ 387 h 446"/>
                <a:gd name="T54" fmla="*/ 1016 w 1084"/>
                <a:gd name="T55" fmla="*/ 387 h 446"/>
                <a:gd name="T56" fmla="*/ 1044 w 1084"/>
                <a:gd name="T57" fmla="*/ 377 h 446"/>
                <a:gd name="T58" fmla="*/ 1077 w 1084"/>
                <a:gd name="T59" fmla="*/ 344 h 446"/>
                <a:gd name="T60" fmla="*/ 1083 w 1084"/>
                <a:gd name="T61" fmla="*/ 335 h 446"/>
                <a:gd name="T62" fmla="*/ 1072 w 1084"/>
                <a:gd name="T63" fmla="*/ 283 h 446"/>
                <a:gd name="T64" fmla="*/ 1050 w 1084"/>
                <a:gd name="T65" fmla="*/ 231 h 446"/>
                <a:gd name="T66" fmla="*/ 1022 w 1084"/>
                <a:gd name="T67" fmla="*/ 205 h 446"/>
                <a:gd name="T68" fmla="*/ 994 w 1084"/>
                <a:gd name="T69" fmla="*/ 176 h 446"/>
                <a:gd name="T70" fmla="*/ 950 w 1084"/>
                <a:gd name="T71" fmla="*/ 127 h 446"/>
                <a:gd name="T72" fmla="*/ 916 w 1084"/>
                <a:gd name="T73" fmla="*/ 108 h 446"/>
                <a:gd name="T74" fmla="*/ 883 w 1084"/>
                <a:gd name="T75" fmla="*/ 98 h 446"/>
                <a:gd name="T76" fmla="*/ 844 w 1084"/>
                <a:gd name="T77" fmla="*/ 78 h 446"/>
                <a:gd name="T78" fmla="*/ 778 w 1084"/>
                <a:gd name="T79" fmla="*/ 56 h 446"/>
                <a:gd name="T80" fmla="*/ 661 w 1084"/>
                <a:gd name="T81" fmla="*/ 23 h 446"/>
                <a:gd name="T82" fmla="*/ 500 w 1084"/>
                <a:gd name="T83" fmla="*/ 7 h 446"/>
                <a:gd name="T84" fmla="*/ 378 w 1084"/>
                <a:gd name="T85" fmla="*/ 0 h 446"/>
                <a:gd name="T86" fmla="*/ 305 w 1084"/>
                <a:gd name="T87" fmla="*/ 4 h 446"/>
                <a:gd name="T88" fmla="*/ 228 w 1084"/>
                <a:gd name="T89" fmla="*/ 13 h 446"/>
                <a:gd name="T90" fmla="*/ 161 w 1084"/>
                <a:gd name="T91" fmla="*/ 26 h 446"/>
                <a:gd name="T92" fmla="*/ 122 w 1084"/>
                <a:gd name="T93" fmla="*/ 43 h 446"/>
                <a:gd name="T94" fmla="*/ 78 w 1084"/>
                <a:gd name="T95" fmla="*/ 75 h 446"/>
                <a:gd name="T96" fmla="*/ 56 w 1084"/>
                <a:gd name="T97" fmla="*/ 88 h 446"/>
                <a:gd name="T98" fmla="*/ 33 w 1084"/>
                <a:gd name="T99" fmla="*/ 117 h 446"/>
                <a:gd name="T100" fmla="*/ 6 w 1084"/>
                <a:gd name="T101" fmla="*/ 179 h 446"/>
                <a:gd name="T102" fmla="*/ 0 w 1084"/>
                <a:gd name="T103" fmla="*/ 234 h 446"/>
                <a:gd name="T104" fmla="*/ 17 w 1084"/>
                <a:gd name="T105" fmla="*/ 286 h 446"/>
                <a:gd name="T106" fmla="*/ 67 w 1084"/>
                <a:gd name="T107" fmla="*/ 312 h 446"/>
                <a:gd name="T108" fmla="*/ 111 w 1084"/>
                <a:gd name="T109" fmla="*/ 325 h 446"/>
                <a:gd name="T110" fmla="*/ 133 w 1084"/>
                <a:gd name="T111" fmla="*/ 335 h 446"/>
                <a:gd name="T112" fmla="*/ 156 w 1084"/>
                <a:gd name="T113" fmla="*/ 357 h 446"/>
                <a:gd name="T114" fmla="*/ 172 w 1084"/>
                <a:gd name="T115" fmla="*/ 377 h 4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84"/>
                <a:gd name="T175" fmla="*/ 0 h 446"/>
                <a:gd name="T176" fmla="*/ 1084 w 1084"/>
                <a:gd name="T177" fmla="*/ 446 h 4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84" h="446">
                  <a:moveTo>
                    <a:pt x="178" y="380"/>
                  </a:moveTo>
                  <a:lnTo>
                    <a:pt x="189" y="370"/>
                  </a:lnTo>
                  <a:lnTo>
                    <a:pt x="194" y="364"/>
                  </a:lnTo>
                  <a:lnTo>
                    <a:pt x="222" y="357"/>
                  </a:lnTo>
                  <a:lnTo>
                    <a:pt x="250" y="361"/>
                  </a:lnTo>
                  <a:lnTo>
                    <a:pt x="272" y="361"/>
                  </a:lnTo>
                  <a:lnTo>
                    <a:pt x="294" y="367"/>
                  </a:lnTo>
                  <a:lnTo>
                    <a:pt x="322" y="374"/>
                  </a:lnTo>
                  <a:lnTo>
                    <a:pt x="339" y="393"/>
                  </a:lnTo>
                  <a:lnTo>
                    <a:pt x="350" y="413"/>
                  </a:lnTo>
                  <a:lnTo>
                    <a:pt x="361" y="422"/>
                  </a:lnTo>
                  <a:lnTo>
                    <a:pt x="372" y="426"/>
                  </a:lnTo>
                  <a:lnTo>
                    <a:pt x="378" y="432"/>
                  </a:lnTo>
                  <a:lnTo>
                    <a:pt x="378" y="439"/>
                  </a:lnTo>
                  <a:lnTo>
                    <a:pt x="389" y="442"/>
                  </a:lnTo>
                  <a:lnTo>
                    <a:pt x="400" y="445"/>
                  </a:lnTo>
                  <a:lnTo>
                    <a:pt x="411" y="442"/>
                  </a:lnTo>
                  <a:lnTo>
                    <a:pt x="417" y="432"/>
                  </a:lnTo>
                  <a:lnTo>
                    <a:pt x="422" y="426"/>
                  </a:lnTo>
                  <a:lnTo>
                    <a:pt x="422" y="422"/>
                  </a:lnTo>
                  <a:lnTo>
                    <a:pt x="428" y="413"/>
                  </a:lnTo>
                  <a:lnTo>
                    <a:pt x="428" y="400"/>
                  </a:lnTo>
                  <a:lnTo>
                    <a:pt x="433" y="390"/>
                  </a:lnTo>
                  <a:lnTo>
                    <a:pt x="433" y="387"/>
                  </a:lnTo>
                  <a:lnTo>
                    <a:pt x="433" y="367"/>
                  </a:lnTo>
                  <a:lnTo>
                    <a:pt x="428" y="354"/>
                  </a:lnTo>
                  <a:lnTo>
                    <a:pt x="428" y="344"/>
                  </a:lnTo>
                  <a:lnTo>
                    <a:pt x="428" y="338"/>
                  </a:lnTo>
                  <a:lnTo>
                    <a:pt x="411" y="328"/>
                  </a:lnTo>
                  <a:lnTo>
                    <a:pt x="383" y="322"/>
                  </a:lnTo>
                  <a:lnTo>
                    <a:pt x="389" y="302"/>
                  </a:lnTo>
                  <a:lnTo>
                    <a:pt x="400" y="289"/>
                  </a:lnTo>
                  <a:lnTo>
                    <a:pt x="433" y="267"/>
                  </a:lnTo>
                  <a:lnTo>
                    <a:pt x="472" y="241"/>
                  </a:lnTo>
                  <a:lnTo>
                    <a:pt x="511" y="218"/>
                  </a:lnTo>
                  <a:lnTo>
                    <a:pt x="555" y="198"/>
                  </a:lnTo>
                  <a:lnTo>
                    <a:pt x="600" y="185"/>
                  </a:lnTo>
                  <a:lnTo>
                    <a:pt x="666" y="185"/>
                  </a:lnTo>
                  <a:lnTo>
                    <a:pt x="739" y="189"/>
                  </a:lnTo>
                  <a:lnTo>
                    <a:pt x="766" y="195"/>
                  </a:lnTo>
                  <a:lnTo>
                    <a:pt x="789" y="205"/>
                  </a:lnTo>
                  <a:lnTo>
                    <a:pt x="816" y="218"/>
                  </a:lnTo>
                  <a:lnTo>
                    <a:pt x="839" y="228"/>
                  </a:lnTo>
                  <a:lnTo>
                    <a:pt x="866" y="247"/>
                  </a:lnTo>
                  <a:lnTo>
                    <a:pt x="894" y="267"/>
                  </a:lnTo>
                  <a:lnTo>
                    <a:pt x="916" y="292"/>
                  </a:lnTo>
                  <a:lnTo>
                    <a:pt x="933" y="322"/>
                  </a:lnTo>
                  <a:lnTo>
                    <a:pt x="933" y="341"/>
                  </a:lnTo>
                  <a:lnTo>
                    <a:pt x="933" y="357"/>
                  </a:lnTo>
                  <a:lnTo>
                    <a:pt x="939" y="367"/>
                  </a:lnTo>
                  <a:lnTo>
                    <a:pt x="939" y="377"/>
                  </a:lnTo>
                  <a:lnTo>
                    <a:pt x="955" y="383"/>
                  </a:lnTo>
                  <a:lnTo>
                    <a:pt x="966" y="387"/>
                  </a:lnTo>
                  <a:lnTo>
                    <a:pt x="989" y="387"/>
                  </a:lnTo>
                  <a:lnTo>
                    <a:pt x="1005" y="387"/>
                  </a:lnTo>
                  <a:lnTo>
                    <a:pt x="1016" y="387"/>
                  </a:lnTo>
                  <a:lnTo>
                    <a:pt x="1033" y="383"/>
                  </a:lnTo>
                  <a:lnTo>
                    <a:pt x="1044" y="377"/>
                  </a:lnTo>
                  <a:lnTo>
                    <a:pt x="1061" y="364"/>
                  </a:lnTo>
                  <a:lnTo>
                    <a:pt x="1077" y="344"/>
                  </a:lnTo>
                  <a:lnTo>
                    <a:pt x="1083" y="338"/>
                  </a:lnTo>
                  <a:lnTo>
                    <a:pt x="1083" y="335"/>
                  </a:lnTo>
                  <a:lnTo>
                    <a:pt x="1077" y="309"/>
                  </a:lnTo>
                  <a:lnTo>
                    <a:pt x="1072" y="283"/>
                  </a:lnTo>
                  <a:lnTo>
                    <a:pt x="1066" y="254"/>
                  </a:lnTo>
                  <a:lnTo>
                    <a:pt x="1050" y="231"/>
                  </a:lnTo>
                  <a:lnTo>
                    <a:pt x="1039" y="218"/>
                  </a:lnTo>
                  <a:lnTo>
                    <a:pt x="1022" y="205"/>
                  </a:lnTo>
                  <a:lnTo>
                    <a:pt x="1011" y="192"/>
                  </a:lnTo>
                  <a:lnTo>
                    <a:pt x="994" y="176"/>
                  </a:lnTo>
                  <a:lnTo>
                    <a:pt x="966" y="143"/>
                  </a:lnTo>
                  <a:lnTo>
                    <a:pt x="950" y="127"/>
                  </a:lnTo>
                  <a:lnTo>
                    <a:pt x="933" y="117"/>
                  </a:lnTo>
                  <a:lnTo>
                    <a:pt x="916" y="108"/>
                  </a:lnTo>
                  <a:lnTo>
                    <a:pt x="900" y="101"/>
                  </a:lnTo>
                  <a:lnTo>
                    <a:pt x="883" y="98"/>
                  </a:lnTo>
                  <a:lnTo>
                    <a:pt x="866" y="91"/>
                  </a:lnTo>
                  <a:lnTo>
                    <a:pt x="844" y="78"/>
                  </a:lnTo>
                  <a:lnTo>
                    <a:pt x="816" y="69"/>
                  </a:lnTo>
                  <a:lnTo>
                    <a:pt x="778" y="56"/>
                  </a:lnTo>
                  <a:lnTo>
                    <a:pt x="733" y="39"/>
                  </a:lnTo>
                  <a:lnTo>
                    <a:pt x="661" y="23"/>
                  </a:lnTo>
                  <a:lnTo>
                    <a:pt x="583" y="13"/>
                  </a:lnTo>
                  <a:lnTo>
                    <a:pt x="500" y="7"/>
                  </a:lnTo>
                  <a:lnTo>
                    <a:pt x="428" y="0"/>
                  </a:lnTo>
                  <a:lnTo>
                    <a:pt x="378" y="0"/>
                  </a:lnTo>
                  <a:lnTo>
                    <a:pt x="339" y="4"/>
                  </a:lnTo>
                  <a:lnTo>
                    <a:pt x="305" y="4"/>
                  </a:lnTo>
                  <a:lnTo>
                    <a:pt x="278" y="4"/>
                  </a:lnTo>
                  <a:lnTo>
                    <a:pt x="228" y="13"/>
                  </a:lnTo>
                  <a:lnTo>
                    <a:pt x="194" y="17"/>
                  </a:lnTo>
                  <a:lnTo>
                    <a:pt x="161" y="26"/>
                  </a:lnTo>
                  <a:lnTo>
                    <a:pt x="139" y="33"/>
                  </a:lnTo>
                  <a:lnTo>
                    <a:pt x="122" y="43"/>
                  </a:lnTo>
                  <a:lnTo>
                    <a:pt x="89" y="65"/>
                  </a:lnTo>
                  <a:lnTo>
                    <a:pt x="78" y="75"/>
                  </a:lnTo>
                  <a:lnTo>
                    <a:pt x="61" y="85"/>
                  </a:lnTo>
                  <a:lnTo>
                    <a:pt x="56" y="88"/>
                  </a:lnTo>
                  <a:lnTo>
                    <a:pt x="50" y="91"/>
                  </a:lnTo>
                  <a:lnTo>
                    <a:pt x="33" y="117"/>
                  </a:lnTo>
                  <a:lnTo>
                    <a:pt x="17" y="146"/>
                  </a:lnTo>
                  <a:lnTo>
                    <a:pt x="6" y="179"/>
                  </a:lnTo>
                  <a:lnTo>
                    <a:pt x="0" y="205"/>
                  </a:lnTo>
                  <a:lnTo>
                    <a:pt x="0" y="234"/>
                  </a:lnTo>
                  <a:lnTo>
                    <a:pt x="6" y="263"/>
                  </a:lnTo>
                  <a:lnTo>
                    <a:pt x="17" y="286"/>
                  </a:lnTo>
                  <a:lnTo>
                    <a:pt x="39" y="302"/>
                  </a:lnTo>
                  <a:lnTo>
                    <a:pt x="67" y="312"/>
                  </a:lnTo>
                  <a:lnTo>
                    <a:pt x="89" y="315"/>
                  </a:lnTo>
                  <a:lnTo>
                    <a:pt x="111" y="325"/>
                  </a:lnTo>
                  <a:lnTo>
                    <a:pt x="133" y="331"/>
                  </a:lnTo>
                  <a:lnTo>
                    <a:pt x="133" y="335"/>
                  </a:lnTo>
                  <a:lnTo>
                    <a:pt x="139" y="341"/>
                  </a:lnTo>
                  <a:lnTo>
                    <a:pt x="156" y="357"/>
                  </a:lnTo>
                  <a:lnTo>
                    <a:pt x="167" y="374"/>
                  </a:lnTo>
                  <a:lnTo>
                    <a:pt x="172" y="377"/>
                  </a:lnTo>
                  <a:lnTo>
                    <a:pt x="178" y="38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91" name="Freeform 8"/>
            <p:cNvSpPr>
              <a:spLocks/>
            </p:cNvSpPr>
            <p:nvPr/>
          </p:nvSpPr>
          <p:spPr bwMode="auto">
            <a:xfrm>
              <a:off x="2507" y="1662"/>
              <a:ext cx="513" cy="214"/>
            </a:xfrm>
            <a:custGeom>
              <a:avLst/>
              <a:gdLst>
                <a:gd name="T0" fmla="*/ 203 w 513"/>
                <a:gd name="T1" fmla="*/ 213 h 214"/>
                <a:gd name="T2" fmla="*/ 155 w 513"/>
                <a:gd name="T3" fmla="*/ 210 h 214"/>
                <a:gd name="T4" fmla="*/ 111 w 513"/>
                <a:gd name="T5" fmla="*/ 207 h 214"/>
                <a:gd name="T6" fmla="*/ 72 w 513"/>
                <a:gd name="T7" fmla="*/ 201 h 214"/>
                <a:gd name="T8" fmla="*/ 53 w 513"/>
                <a:gd name="T9" fmla="*/ 192 h 214"/>
                <a:gd name="T10" fmla="*/ 34 w 513"/>
                <a:gd name="T11" fmla="*/ 180 h 214"/>
                <a:gd name="T12" fmla="*/ 29 w 513"/>
                <a:gd name="T13" fmla="*/ 162 h 214"/>
                <a:gd name="T14" fmla="*/ 14 w 513"/>
                <a:gd name="T15" fmla="*/ 141 h 214"/>
                <a:gd name="T16" fmla="*/ 5 w 513"/>
                <a:gd name="T17" fmla="*/ 126 h 214"/>
                <a:gd name="T18" fmla="*/ 0 w 513"/>
                <a:gd name="T19" fmla="*/ 123 h 214"/>
                <a:gd name="T20" fmla="*/ 0 w 513"/>
                <a:gd name="T21" fmla="*/ 120 h 214"/>
                <a:gd name="T22" fmla="*/ 5 w 513"/>
                <a:gd name="T23" fmla="*/ 99 h 214"/>
                <a:gd name="T24" fmla="*/ 10 w 513"/>
                <a:gd name="T25" fmla="*/ 84 h 214"/>
                <a:gd name="T26" fmla="*/ 10 w 513"/>
                <a:gd name="T27" fmla="*/ 72 h 214"/>
                <a:gd name="T28" fmla="*/ 19 w 513"/>
                <a:gd name="T29" fmla="*/ 63 h 214"/>
                <a:gd name="T30" fmla="*/ 34 w 513"/>
                <a:gd name="T31" fmla="*/ 48 h 214"/>
                <a:gd name="T32" fmla="*/ 48 w 513"/>
                <a:gd name="T33" fmla="*/ 39 h 214"/>
                <a:gd name="T34" fmla="*/ 68 w 513"/>
                <a:gd name="T35" fmla="*/ 27 h 214"/>
                <a:gd name="T36" fmla="*/ 87 w 513"/>
                <a:gd name="T37" fmla="*/ 18 h 214"/>
                <a:gd name="T38" fmla="*/ 106 w 513"/>
                <a:gd name="T39" fmla="*/ 9 h 214"/>
                <a:gd name="T40" fmla="*/ 126 w 513"/>
                <a:gd name="T41" fmla="*/ 3 h 214"/>
                <a:gd name="T42" fmla="*/ 130 w 513"/>
                <a:gd name="T43" fmla="*/ 0 h 214"/>
                <a:gd name="T44" fmla="*/ 227 w 513"/>
                <a:gd name="T45" fmla="*/ 9 h 214"/>
                <a:gd name="T46" fmla="*/ 319 w 513"/>
                <a:gd name="T47" fmla="*/ 21 h 214"/>
                <a:gd name="T48" fmla="*/ 415 w 513"/>
                <a:gd name="T49" fmla="*/ 33 h 214"/>
                <a:gd name="T50" fmla="*/ 512 w 513"/>
                <a:gd name="T51" fmla="*/ 42 h 214"/>
                <a:gd name="T52" fmla="*/ 493 w 513"/>
                <a:gd name="T53" fmla="*/ 45 h 214"/>
                <a:gd name="T54" fmla="*/ 473 w 513"/>
                <a:gd name="T55" fmla="*/ 54 h 214"/>
                <a:gd name="T56" fmla="*/ 454 w 513"/>
                <a:gd name="T57" fmla="*/ 60 h 214"/>
                <a:gd name="T58" fmla="*/ 435 w 513"/>
                <a:gd name="T59" fmla="*/ 66 h 214"/>
                <a:gd name="T60" fmla="*/ 377 w 513"/>
                <a:gd name="T61" fmla="*/ 84 h 214"/>
                <a:gd name="T62" fmla="*/ 319 w 513"/>
                <a:gd name="T63" fmla="*/ 99 h 214"/>
                <a:gd name="T64" fmla="*/ 261 w 513"/>
                <a:gd name="T65" fmla="*/ 123 h 214"/>
                <a:gd name="T66" fmla="*/ 232 w 513"/>
                <a:gd name="T67" fmla="*/ 141 h 214"/>
                <a:gd name="T68" fmla="*/ 208 w 513"/>
                <a:gd name="T69" fmla="*/ 159 h 214"/>
                <a:gd name="T70" fmla="*/ 203 w 513"/>
                <a:gd name="T71" fmla="*/ 174 h 214"/>
                <a:gd name="T72" fmla="*/ 198 w 513"/>
                <a:gd name="T73" fmla="*/ 183 h 214"/>
                <a:gd name="T74" fmla="*/ 198 w 513"/>
                <a:gd name="T75" fmla="*/ 189 h 214"/>
                <a:gd name="T76" fmla="*/ 193 w 513"/>
                <a:gd name="T77" fmla="*/ 192 h 214"/>
                <a:gd name="T78" fmla="*/ 198 w 513"/>
                <a:gd name="T79" fmla="*/ 201 h 214"/>
                <a:gd name="T80" fmla="*/ 198 w 513"/>
                <a:gd name="T81" fmla="*/ 204 h 214"/>
                <a:gd name="T82" fmla="*/ 203 w 513"/>
                <a:gd name="T83" fmla="*/ 213 h 2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214"/>
                <a:gd name="T128" fmla="*/ 513 w 513"/>
                <a:gd name="T129" fmla="*/ 214 h 2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214">
                  <a:moveTo>
                    <a:pt x="203" y="213"/>
                  </a:moveTo>
                  <a:lnTo>
                    <a:pt x="155" y="210"/>
                  </a:lnTo>
                  <a:lnTo>
                    <a:pt x="111" y="207"/>
                  </a:lnTo>
                  <a:lnTo>
                    <a:pt x="72" y="201"/>
                  </a:lnTo>
                  <a:lnTo>
                    <a:pt x="53" y="192"/>
                  </a:lnTo>
                  <a:lnTo>
                    <a:pt x="34" y="180"/>
                  </a:lnTo>
                  <a:lnTo>
                    <a:pt x="29" y="162"/>
                  </a:lnTo>
                  <a:lnTo>
                    <a:pt x="14" y="141"/>
                  </a:lnTo>
                  <a:lnTo>
                    <a:pt x="5" y="126"/>
                  </a:lnTo>
                  <a:lnTo>
                    <a:pt x="0" y="123"/>
                  </a:lnTo>
                  <a:lnTo>
                    <a:pt x="0" y="120"/>
                  </a:lnTo>
                  <a:lnTo>
                    <a:pt x="5" y="99"/>
                  </a:lnTo>
                  <a:lnTo>
                    <a:pt x="10" y="84"/>
                  </a:lnTo>
                  <a:lnTo>
                    <a:pt x="10" y="72"/>
                  </a:lnTo>
                  <a:lnTo>
                    <a:pt x="19" y="63"/>
                  </a:lnTo>
                  <a:lnTo>
                    <a:pt x="34" y="48"/>
                  </a:lnTo>
                  <a:lnTo>
                    <a:pt x="48" y="39"/>
                  </a:lnTo>
                  <a:lnTo>
                    <a:pt x="68" y="27"/>
                  </a:lnTo>
                  <a:lnTo>
                    <a:pt x="87" y="18"/>
                  </a:lnTo>
                  <a:lnTo>
                    <a:pt x="106" y="9"/>
                  </a:lnTo>
                  <a:lnTo>
                    <a:pt x="126" y="3"/>
                  </a:lnTo>
                  <a:lnTo>
                    <a:pt x="130" y="0"/>
                  </a:lnTo>
                  <a:lnTo>
                    <a:pt x="227" y="9"/>
                  </a:lnTo>
                  <a:lnTo>
                    <a:pt x="319" y="21"/>
                  </a:lnTo>
                  <a:lnTo>
                    <a:pt x="415" y="33"/>
                  </a:lnTo>
                  <a:lnTo>
                    <a:pt x="512" y="42"/>
                  </a:lnTo>
                  <a:lnTo>
                    <a:pt x="493" y="45"/>
                  </a:lnTo>
                  <a:lnTo>
                    <a:pt x="473" y="54"/>
                  </a:lnTo>
                  <a:lnTo>
                    <a:pt x="454" y="60"/>
                  </a:lnTo>
                  <a:lnTo>
                    <a:pt x="435" y="66"/>
                  </a:lnTo>
                  <a:lnTo>
                    <a:pt x="377" y="84"/>
                  </a:lnTo>
                  <a:lnTo>
                    <a:pt x="319" y="99"/>
                  </a:lnTo>
                  <a:lnTo>
                    <a:pt x="261" y="123"/>
                  </a:lnTo>
                  <a:lnTo>
                    <a:pt x="232" y="141"/>
                  </a:lnTo>
                  <a:lnTo>
                    <a:pt x="208" y="159"/>
                  </a:lnTo>
                  <a:lnTo>
                    <a:pt x="203" y="174"/>
                  </a:lnTo>
                  <a:lnTo>
                    <a:pt x="198" y="183"/>
                  </a:lnTo>
                  <a:lnTo>
                    <a:pt x="198" y="189"/>
                  </a:lnTo>
                  <a:lnTo>
                    <a:pt x="193" y="192"/>
                  </a:lnTo>
                  <a:lnTo>
                    <a:pt x="198" y="201"/>
                  </a:lnTo>
                  <a:lnTo>
                    <a:pt x="198" y="204"/>
                  </a:lnTo>
                  <a:lnTo>
                    <a:pt x="203" y="21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92" name="Freeform 9"/>
            <p:cNvSpPr>
              <a:spLocks/>
            </p:cNvSpPr>
            <p:nvPr/>
          </p:nvSpPr>
          <p:spPr bwMode="auto">
            <a:xfrm>
              <a:off x="2608" y="1663"/>
              <a:ext cx="401" cy="53"/>
            </a:xfrm>
            <a:custGeom>
              <a:avLst/>
              <a:gdLst>
                <a:gd name="T0" fmla="*/ 0 w 401"/>
                <a:gd name="T1" fmla="*/ 14 h 53"/>
                <a:gd name="T2" fmla="*/ 19 w 401"/>
                <a:gd name="T3" fmla="*/ 22 h 53"/>
                <a:gd name="T4" fmla="*/ 43 w 401"/>
                <a:gd name="T5" fmla="*/ 30 h 53"/>
                <a:gd name="T6" fmla="*/ 63 w 401"/>
                <a:gd name="T7" fmla="*/ 36 h 53"/>
                <a:gd name="T8" fmla="*/ 82 w 401"/>
                <a:gd name="T9" fmla="*/ 41 h 53"/>
                <a:gd name="T10" fmla="*/ 106 w 401"/>
                <a:gd name="T11" fmla="*/ 41 h 53"/>
                <a:gd name="T12" fmla="*/ 140 w 401"/>
                <a:gd name="T13" fmla="*/ 44 h 53"/>
                <a:gd name="T14" fmla="*/ 203 w 401"/>
                <a:gd name="T15" fmla="*/ 47 h 53"/>
                <a:gd name="T16" fmla="*/ 231 w 401"/>
                <a:gd name="T17" fmla="*/ 50 h 53"/>
                <a:gd name="T18" fmla="*/ 256 w 401"/>
                <a:gd name="T19" fmla="*/ 52 h 53"/>
                <a:gd name="T20" fmla="*/ 270 w 401"/>
                <a:gd name="T21" fmla="*/ 52 h 53"/>
                <a:gd name="T22" fmla="*/ 275 w 401"/>
                <a:gd name="T23" fmla="*/ 52 h 53"/>
                <a:gd name="T24" fmla="*/ 338 w 401"/>
                <a:gd name="T25" fmla="*/ 52 h 53"/>
                <a:gd name="T26" fmla="*/ 366 w 401"/>
                <a:gd name="T27" fmla="*/ 52 h 53"/>
                <a:gd name="T28" fmla="*/ 395 w 401"/>
                <a:gd name="T29" fmla="*/ 47 h 53"/>
                <a:gd name="T30" fmla="*/ 400 w 401"/>
                <a:gd name="T31" fmla="*/ 44 h 53"/>
                <a:gd name="T32" fmla="*/ 395 w 401"/>
                <a:gd name="T33" fmla="*/ 41 h 53"/>
                <a:gd name="T34" fmla="*/ 376 w 401"/>
                <a:gd name="T35" fmla="*/ 33 h 53"/>
                <a:gd name="T36" fmla="*/ 362 w 401"/>
                <a:gd name="T37" fmla="*/ 30 h 53"/>
                <a:gd name="T38" fmla="*/ 347 w 401"/>
                <a:gd name="T39" fmla="*/ 28 h 53"/>
                <a:gd name="T40" fmla="*/ 280 w 401"/>
                <a:gd name="T41" fmla="*/ 22 h 53"/>
                <a:gd name="T42" fmla="*/ 207 w 401"/>
                <a:gd name="T43" fmla="*/ 19 h 53"/>
                <a:gd name="T44" fmla="*/ 159 w 401"/>
                <a:gd name="T45" fmla="*/ 11 h 53"/>
                <a:gd name="T46" fmla="*/ 106 w 401"/>
                <a:gd name="T47" fmla="*/ 0 h 53"/>
                <a:gd name="T48" fmla="*/ 77 w 401"/>
                <a:gd name="T49" fmla="*/ 3 h 53"/>
                <a:gd name="T50" fmla="*/ 53 w 401"/>
                <a:gd name="T51" fmla="*/ 3 h 53"/>
                <a:gd name="T52" fmla="*/ 43 w 401"/>
                <a:gd name="T53" fmla="*/ 3 h 53"/>
                <a:gd name="T54" fmla="*/ 34 w 401"/>
                <a:gd name="T55" fmla="*/ 3 h 53"/>
                <a:gd name="T56" fmla="*/ 19 w 401"/>
                <a:gd name="T57" fmla="*/ 3 h 53"/>
                <a:gd name="T58" fmla="*/ 15 w 401"/>
                <a:gd name="T59" fmla="*/ 8 h 53"/>
                <a:gd name="T60" fmla="*/ 0 w 401"/>
                <a:gd name="T61" fmla="*/ 14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1"/>
                <a:gd name="T94" fmla="*/ 0 h 53"/>
                <a:gd name="T95" fmla="*/ 401 w 401"/>
                <a:gd name="T96" fmla="*/ 53 h 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1" h="53">
                  <a:moveTo>
                    <a:pt x="0" y="14"/>
                  </a:moveTo>
                  <a:lnTo>
                    <a:pt x="19" y="22"/>
                  </a:lnTo>
                  <a:lnTo>
                    <a:pt x="43" y="30"/>
                  </a:lnTo>
                  <a:lnTo>
                    <a:pt x="63" y="36"/>
                  </a:lnTo>
                  <a:lnTo>
                    <a:pt x="82" y="41"/>
                  </a:lnTo>
                  <a:lnTo>
                    <a:pt x="106" y="41"/>
                  </a:lnTo>
                  <a:lnTo>
                    <a:pt x="140" y="44"/>
                  </a:lnTo>
                  <a:lnTo>
                    <a:pt x="203" y="47"/>
                  </a:lnTo>
                  <a:lnTo>
                    <a:pt x="231" y="50"/>
                  </a:lnTo>
                  <a:lnTo>
                    <a:pt x="256" y="52"/>
                  </a:lnTo>
                  <a:lnTo>
                    <a:pt x="270" y="52"/>
                  </a:lnTo>
                  <a:lnTo>
                    <a:pt x="275" y="52"/>
                  </a:lnTo>
                  <a:lnTo>
                    <a:pt x="338" y="52"/>
                  </a:lnTo>
                  <a:lnTo>
                    <a:pt x="366" y="52"/>
                  </a:lnTo>
                  <a:lnTo>
                    <a:pt x="395" y="47"/>
                  </a:lnTo>
                  <a:lnTo>
                    <a:pt x="400" y="44"/>
                  </a:lnTo>
                  <a:lnTo>
                    <a:pt x="395" y="41"/>
                  </a:lnTo>
                  <a:lnTo>
                    <a:pt x="376" y="33"/>
                  </a:lnTo>
                  <a:lnTo>
                    <a:pt x="362" y="30"/>
                  </a:lnTo>
                  <a:lnTo>
                    <a:pt x="347" y="28"/>
                  </a:lnTo>
                  <a:lnTo>
                    <a:pt x="280" y="22"/>
                  </a:lnTo>
                  <a:lnTo>
                    <a:pt x="207" y="19"/>
                  </a:lnTo>
                  <a:lnTo>
                    <a:pt x="159" y="11"/>
                  </a:lnTo>
                  <a:lnTo>
                    <a:pt x="106" y="0"/>
                  </a:lnTo>
                  <a:lnTo>
                    <a:pt x="77" y="3"/>
                  </a:lnTo>
                  <a:lnTo>
                    <a:pt x="53" y="3"/>
                  </a:lnTo>
                  <a:lnTo>
                    <a:pt x="43" y="3"/>
                  </a:lnTo>
                  <a:lnTo>
                    <a:pt x="34" y="3"/>
                  </a:lnTo>
                  <a:lnTo>
                    <a:pt x="19" y="3"/>
                  </a:lnTo>
                  <a:lnTo>
                    <a:pt x="15" y="8"/>
                  </a:lnTo>
                  <a:lnTo>
                    <a:pt x="0" y="14"/>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6" name="Group 10"/>
          <p:cNvGrpSpPr>
            <a:grpSpLocks/>
          </p:cNvGrpSpPr>
          <p:nvPr/>
        </p:nvGrpSpPr>
        <p:grpSpPr bwMode="auto">
          <a:xfrm>
            <a:off x="4486276" y="1814291"/>
            <a:ext cx="3656013" cy="1778000"/>
            <a:chOff x="1866" y="1109"/>
            <a:chExt cx="2303" cy="1120"/>
          </a:xfrm>
          <a:scene3d>
            <a:camera prst="obliqueTopRight"/>
            <a:lightRig rig="threePt" dir="t"/>
          </a:scene3d>
        </p:grpSpPr>
        <p:sp>
          <p:nvSpPr>
            <p:cNvPr id="77" name="Freeform 11"/>
            <p:cNvSpPr>
              <a:spLocks/>
            </p:cNvSpPr>
            <p:nvPr/>
          </p:nvSpPr>
          <p:spPr bwMode="auto">
            <a:xfrm>
              <a:off x="1866" y="1109"/>
              <a:ext cx="2303" cy="1120"/>
            </a:xfrm>
            <a:custGeom>
              <a:avLst/>
              <a:gdLst>
                <a:gd name="T0" fmla="*/ 2078 w 2303"/>
                <a:gd name="T1" fmla="*/ 1115 h 1120"/>
                <a:gd name="T2" fmla="*/ 2204 w 2303"/>
                <a:gd name="T3" fmla="*/ 1113 h 1120"/>
                <a:gd name="T4" fmla="*/ 2258 w 2303"/>
                <a:gd name="T5" fmla="*/ 1029 h 1120"/>
                <a:gd name="T6" fmla="*/ 2285 w 2303"/>
                <a:gd name="T7" fmla="*/ 928 h 1120"/>
                <a:gd name="T8" fmla="*/ 2276 w 2303"/>
                <a:gd name="T9" fmla="*/ 766 h 1120"/>
                <a:gd name="T10" fmla="*/ 2249 w 2303"/>
                <a:gd name="T11" fmla="*/ 636 h 1120"/>
                <a:gd name="T12" fmla="*/ 2223 w 2303"/>
                <a:gd name="T13" fmla="*/ 569 h 1120"/>
                <a:gd name="T14" fmla="*/ 2168 w 2303"/>
                <a:gd name="T15" fmla="*/ 432 h 1120"/>
                <a:gd name="T16" fmla="*/ 2096 w 2303"/>
                <a:gd name="T17" fmla="*/ 360 h 1120"/>
                <a:gd name="T18" fmla="*/ 1988 w 2303"/>
                <a:gd name="T19" fmla="*/ 273 h 1120"/>
                <a:gd name="T20" fmla="*/ 1961 w 2303"/>
                <a:gd name="T21" fmla="*/ 245 h 1120"/>
                <a:gd name="T22" fmla="*/ 1934 w 2303"/>
                <a:gd name="T23" fmla="*/ 215 h 1120"/>
                <a:gd name="T24" fmla="*/ 1790 w 2303"/>
                <a:gd name="T25" fmla="*/ 147 h 1120"/>
                <a:gd name="T26" fmla="*/ 1674 w 2303"/>
                <a:gd name="T27" fmla="*/ 96 h 1120"/>
                <a:gd name="T28" fmla="*/ 1575 w 2303"/>
                <a:gd name="T29" fmla="*/ 58 h 1120"/>
                <a:gd name="T30" fmla="*/ 1477 w 2303"/>
                <a:gd name="T31" fmla="*/ 28 h 1120"/>
                <a:gd name="T32" fmla="*/ 1396 w 2303"/>
                <a:gd name="T33" fmla="*/ 47 h 1120"/>
                <a:gd name="T34" fmla="*/ 1423 w 2303"/>
                <a:gd name="T35" fmla="*/ 136 h 1120"/>
                <a:gd name="T36" fmla="*/ 1414 w 2303"/>
                <a:gd name="T37" fmla="*/ 193 h 1120"/>
                <a:gd name="T38" fmla="*/ 1368 w 2303"/>
                <a:gd name="T39" fmla="*/ 250 h 1120"/>
                <a:gd name="T40" fmla="*/ 1243 w 2303"/>
                <a:gd name="T41" fmla="*/ 299 h 1120"/>
                <a:gd name="T42" fmla="*/ 1342 w 2303"/>
                <a:gd name="T43" fmla="*/ 279 h 1120"/>
                <a:gd name="T44" fmla="*/ 1396 w 2303"/>
                <a:gd name="T45" fmla="*/ 226 h 1120"/>
                <a:gd name="T46" fmla="*/ 1423 w 2303"/>
                <a:gd name="T47" fmla="*/ 172 h 1120"/>
                <a:gd name="T48" fmla="*/ 1360 w 2303"/>
                <a:gd name="T49" fmla="*/ 30 h 1120"/>
                <a:gd name="T50" fmla="*/ 1099 w 2303"/>
                <a:gd name="T51" fmla="*/ 4 h 1120"/>
                <a:gd name="T52" fmla="*/ 749 w 2303"/>
                <a:gd name="T53" fmla="*/ 32 h 1120"/>
                <a:gd name="T54" fmla="*/ 633 w 2303"/>
                <a:gd name="T55" fmla="*/ 50 h 1120"/>
                <a:gd name="T56" fmla="*/ 533 w 2303"/>
                <a:gd name="T57" fmla="*/ 108 h 1120"/>
                <a:gd name="T58" fmla="*/ 453 w 2303"/>
                <a:gd name="T59" fmla="*/ 83 h 1120"/>
                <a:gd name="T60" fmla="*/ 373 w 2303"/>
                <a:gd name="T61" fmla="*/ 132 h 1120"/>
                <a:gd name="T62" fmla="*/ 300 w 2303"/>
                <a:gd name="T63" fmla="*/ 193 h 1120"/>
                <a:gd name="T64" fmla="*/ 220 w 2303"/>
                <a:gd name="T65" fmla="*/ 254 h 1120"/>
                <a:gd name="T66" fmla="*/ 120 w 2303"/>
                <a:gd name="T67" fmla="*/ 331 h 1120"/>
                <a:gd name="T68" fmla="*/ 130 w 2303"/>
                <a:gd name="T69" fmla="*/ 384 h 1120"/>
                <a:gd name="T70" fmla="*/ 6 w 2303"/>
                <a:gd name="T71" fmla="*/ 541 h 1120"/>
                <a:gd name="T72" fmla="*/ 49 w 2303"/>
                <a:gd name="T73" fmla="*/ 749 h 1120"/>
                <a:gd name="T74" fmla="*/ 111 w 2303"/>
                <a:gd name="T75" fmla="*/ 805 h 1120"/>
                <a:gd name="T76" fmla="*/ 184 w 2303"/>
                <a:gd name="T77" fmla="*/ 853 h 1120"/>
                <a:gd name="T78" fmla="*/ 193 w 2303"/>
                <a:gd name="T79" fmla="*/ 919 h 1120"/>
                <a:gd name="T80" fmla="*/ 229 w 2303"/>
                <a:gd name="T81" fmla="*/ 975 h 1120"/>
                <a:gd name="T82" fmla="*/ 336 w 2303"/>
                <a:gd name="T83" fmla="*/ 948 h 1120"/>
                <a:gd name="T84" fmla="*/ 606 w 2303"/>
                <a:gd name="T85" fmla="*/ 994 h 1120"/>
                <a:gd name="T86" fmla="*/ 713 w 2303"/>
                <a:gd name="T87" fmla="*/ 964 h 1120"/>
                <a:gd name="T88" fmla="*/ 695 w 2303"/>
                <a:gd name="T89" fmla="*/ 870 h 1120"/>
                <a:gd name="T90" fmla="*/ 570 w 2303"/>
                <a:gd name="T91" fmla="*/ 788 h 1120"/>
                <a:gd name="T92" fmla="*/ 525 w 2303"/>
                <a:gd name="T93" fmla="*/ 701 h 1120"/>
                <a:gd name="T94" fmla="*/ 615 w 2303"/>
                <a:gd name="T95" fmla="*/ 542 h 1120"/>
                <a:gd name="T96" fmla="*/ 866 w 2303"/>
                <a:gd name="T97" fmla="*/ 475 h 1120"/>
                <a:gd name="T98" fmla="*/ 1181 w 2303"/>
                <a:gd name="T99" fmla="*/ 502 h 1120"/>
                <a:gd name="T100" fmla="*/ 1423 w 2303"/>
                <a:gd name="T101" fmla="*/ 562 h 1120"/>
                <a:gd name="T102" fmla="*/ 1548 w 2303"/>
                <a:gd name="T103" fmla="*/ 660 h 1120"/>
                <a:gd name="T104" fmla="*/ 1630 w 2303"/>
                <a:gd name="T105" fmla="*/ 794 h 1120"/>
                <a:gd name="T106" fmla="*/ 1665 w 2303"/>
                <a:gd name="T107" fmla="*/ 853 h 1120"/>
                <a:gd name="T108" fmla="*/ 1683 w 2303"/>
                <a:gd name="T109" fmla="*/ 894 h 1120"/>
                <a:gd name="T110" fmla="*/ 1755 w 2303"/>
                <a:gd name="T111" fmla="*/ 919 h 1120"/>
                <a:gd name="T112" fmla="*/ 1872 w 2303"/>
                <a:gd name="T113" fmla="*/ 968 h 1120"/>
                <a:gd name="T114" fmla="*/ 1952 w 2303"/>
                <a:gd name="T115" fmla="*/ 1042 h 1120"/>
                <a:gd name="T116" fmla="*/ 1979 w 2303"/>
                <a:gd name="T117" fmla="*/ 1091 h 1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03"/>
                <a:gd name="T178" fmla="*/ 0 h 1120"/>
                <a:gd name="T179" fmla="*/ 2303 w 2303"/>
                <a:gd name="T180" fmla="*/ 1120 h 11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03" h="1120">
                  <a:moveTo>
                    <a:pt x="1979" y="1091"/>
                  </a:moveTo>
                  <a:lnTo>
                    <a:pt x="2007" y="1098"/>
                  </a:lnTo>
                  <a:lnTo>
                    <a:pt x="2025" y="1104"/>
                  </a:lnTo>
                  <a:lnTo>
                    <a:pt x="2043" y="1109"/>
                  </a:lnTo>
                  <a:lnTo>
                    <a:pt x="2061" y="1113"/>
                  </a:lnTo>
                  <a:lnTo>
                    <a:pt x="2078" y="1115"/>
                  </a:lnTo>
                  <a:lnTo>
                    <a:pt x="2087" y="1118"/>
                  </a:lnTo>
                  <a:lnTo>
                    <a:pt x="2123" y="1118"/>
                  </a:lnTo>
                  <a:lnTo>
                    <a:pt x="2159" y="1120"/>
                  </a:lnTo>
                  <a:lnTo>
                    <a:pt x="2177" y="1120"/>
                  </a:lnTo>
                  <a:lnTo>
                    <a:pt x="2195" y="1118"/>
                  </a:lnTo>
                  <a:lnTo>
                    <a:pt x="2204" y="1113"/>
                  </a:lnTo>
                  <a:lnTo>
                    <a:pt x="2223" y="1104"/>
                  </a:lnTo>
                  <a:lnTo>
                    <a:pt x="2231" y="1096"/>
                  </a:lnTo>
                  <a:lnTo>
                    <a:pt x="2231" y="1081"/>
                  </a:lnTo>
                  <a:lnTo>
                    <a:pt x="2240" y="1066"/>
                  </a:lnTo>
                  <a:lnTo>
                    <a:pt x="2249" y="1048"/>
                  </a:lnTo>
                  <a:lnTo>
                    <a:pt x="2258" y="1029"/>
                  </a:lnTo>
                  <a:lnTo>
                    <a:pt x="2267" y="1011"/>
                  </a:lnTo>
                  <a:lnTo>
                    <a:pt x="2276" y="994"/>
                  </a:lnTo>
                  <a:lnTo>
                    <a:pt x="2276" y="983"/>
                  </a:lnTo>
                  <a:lnTo>
                    <a:pt x="2276" y="961"/>
                  </a:lnTo>
                  <a:lnTo>
                    <a:pt x="2276" y="942"/>
                  </a:lnTo>
                  <a:lnTo>
                    <a:pt x="2285" y="928"/>
                  </a:lnTo>
                  <a:lnTo>
                    <a:pt x="2303" y="912"/>
                  </a:lnTo>
                  <a:lnTo>
                    <a:pt x="2303" y="857"/>
                  </a:lnTo>
                  <a:lnTo>
                    <a:pt x="2294" y="801"/>
                  </a:lnTo>
                  <a:lnTo>
                    <a:pt x="2285" y="790"/>
                  </a:lnTo>
                  <a:lnTo>
                    <a:pt x="2285" y="777"/>
                  </a:lnTo>
                  <a:lnTo>
                    <a:pt x="2276" y="766"/>
                  </a:lnTo>
                  <a:lnTo>
                    <a:pt x="2276" y="763"/>
                  </a:lnTo>
                  <a:lnTo>
                    <a:pt x="2276" y="760"/>
                  </a:lnTo>
                  <a:lnTo>
                    <a:pt x="2294" y="727"/>
                  </a:lnTo>
                  <a:lnTo>
                    <a:pt x="2294" y="692"/>
                  </a:lnTo>
                  <a:lnTo>
                    <a:pt x="2276" y="660"/>
                  </a:lnTo>
                  <a:lnTo>
                    <a:pt x="2249" y="636"/>
                  </a:lnTo>
                  <a:lnTo>
                    <a:pt x="2249" y="625"/>
                  </a:lnTo>
                  <a:lnTo>
                    <a:pt x="2249" y="616"/>
                  </a:lnTo>
                  <a:lnTo>
                    <a:pt x="2240" y="614"/>
                  </a:lnTo>
                  <a:lnTo>
                    <a:pt x="2231" y="612"/>
                  </a:lnTo>
                  <a:lnTo>
                    <a:pt x="2223" y="609"/>
                  </a:lnTo>
                  <a:lnTo>
                    <a:pt x="2223" y="569"/>
                  </a:lnTo>
                  <a:lnTo>
                    <a:pt x="2223" y="529"/>
                  </a:lnTo>
                  <a:lnTo>
                    <a:pt x="2214" y="508"/>
                  </a:lnTo>
                  <a:lnTo>
                    <a:pt x="2195" y="488"/>
                  </a:lnTo>
                  <a:lnTo>
                    <a:pt x="2186" y="471"/>
                  </a:lnTo>
                  <a:lnTo>
                    <a:pt x="2177" y="451"/>
                  </a:lnTo>
                  <a:lnTo>
                    <a:pt x="2168" y="432"/>
                  </a:lnTo>
                  <a:lnTo>
                    <a:pt x="2150" y="415"/>
                  </a:lnTo>
                  <a:lnTo>
                    <a:pt x="2132" y="399"/>
                  </a:lnTo>
                  <a:lnTo>
                    <a:pt x="2132" y="395"/>
                  </a:lnTo>
                  <a:lnTo>
                    <a:pt x="2123" y="391"/>
                  </a:lnTo>
                  <a:lnTo>
                    <a:pt x="2114" y="375"/>
                  </a:lnTo>
                  <a:lnTo>
                    <a:pt x="2096" y="360"/>
                  </a:lnTo>
                  <a:lnTo>
                    <a:pt x="2078" y="350"/>
                  </a:lnTo>
                  <a:lnTo>
                    <a:pt x="2070" y="341"/>
                  </a:lnTo>
                  <a:lnTo>
                    <a:pt x="2034" y="330"/>
                  </a:lnTo>
                  <a:lnTo>
                    <a:pt x="1997" y="323"/>
                  </a:lnTo>
                  <a:lnTo>
                    <a:pt x="1997" y="299"/>
                  </a:lnTo>
                  <a:lnTo>
                    <a:pt x="1988" y="273"/>
                  </a:lnTo>
                  <a:lnTo>
                    <a:pt x="1988" y="267"/>
                  </a:lnTo>
                  <a:lnTo>
                    <a:pt x="1979" y="265"/>
                  </a:lnTo>
                  <a:lnTo>
                    <a:pt x="1979" y="263"/>
                  </a:lnTo>
                  <a:lnTo>
                    <a:pt x="1970" y="259"/>
                  </a:lnTo>
                  <a:lnTo>
                    <a:pt x="1961" y="250"/>
                  </a:lnTo>
                  <a:lnTo>
                    <a:pt x="1961" y="245"/>
                  </a:lnTo>
                  <a:lnTo>
                    <a:pt x="1961" y="239"/>
                  </a:lnTo>
                  <a:lnTo>
                    <a:pt x="1961" y="232"/>
                  </a:lnTo>
                  <a:lnTo>
                    <a:pt x="1961" y="226"/>
                  </a:lnTo>
                  <a:lnTo>
                    <a:pt x="1952" y="219"/>
                  </a:lnTo>
                  <a:lnTo>
                    <a:pt x="1943" y="217"/>
                  </a:lnTo>
                  <a:lnTo>
                    <a:pt x="1934" y="215"/>
                  </a:lnTo>
                  <a:lnTo>
                    <a:pt x="1926" y="212"/>
                  </a:lnTo>
                  <a:lnTo>
                    <a:pt x="1899" y="197"/>
                  </a:lnTo>
                  <a:lnTo>
                    <a:pt x="1881" y="185"/>
                  </a:lnTo>
                  <a:lnTo>
                    <a:pt x="1863" y="178"/>
                  </a:lnTo>
                  <a:lnTo>
                    <a:pt x="1827" y="172"/>
                  </a:lnTo>
                  <a:lnTo>
                    <a:pt x="1790" y="147"/>
                  </a:lnTo>
                  <a:lnTo>
                    <a:pt x="1773" y="136"/>
                  </a:lnTo>
                  <a:lnTo>
                    <a:pt x="1746" y="128"/>
                  </a:lnTo>
                  <a:lnTo>
                    <a:pt x="1728" y="117"/>
                  </a:lnTo>
                  <a:lnTo>
                    <a:pt x="1710" y="108"/>
                  </a:lnTo>
                  <a:lnTo>
                    <a:pt x="1692" y="100"/>
                  </a:lnTo>
                  <a:lnTo>
                    <a:pt x="1674" y="96"/>
                  </a:lnTo>
                  <a:lnTo>
                    <a:pt x="1639" y="87"/>
                  </a:lnTo>
                  <a:lnTo>
                    <a:pt x="1621" y="83"/>
                  </a:lnTo>
                  <a:lnTo>
                    <a:pt x="1603" y="74"/>
                  </a:lnTo>
                  <a:lnTo>
                    <a:pt x="1594" y="67"/>
                  </a:lnTo>
                  <a:lnTo>
                    <a:pt x="1585" y="61"/>
                  </a:lnTo>
                  <a:lnTo>
                    <a:pt x="1575" y="58"/>
                  </a:lnTo>
                  <a:lnTo>
                    <a:pt x="1557" y="52"/>
                  </a:lnTo>
                  <a:lnTo>
                    <a:pt x="1539" y="45"/>
                  </a:lnTo>
                  <a:lnTo>
                    <a:pt x="1521" y="41"/>
                  </a:lnTo>
                  <a:lnTo>
                    <a:pt x="1495" y="32"/>
                  </a:lnTo>
                  <a:lnTo>
                    <a:pt x="1486" y="30"/>
                  </a:lnTo>
                  <a:lnTo>
                    <a:pt x="1477" y="28"/>
                  </a:lnTo>
                  <a:lnTo>
                    <a:pt x="1459" y="28"/>
                  </a:lnTo>
                  <a:lnTo>
                    <a:pt x="1441" y="25"/>
                  </a:lnTo>
                  <a:lnTo>
                    <a:pt x="1423" y="25"/>
                  </a:lnTo>
                  <a:lnTo>
                    <a:pt x="1414" y="30"/>
                  </a:lnTo>
                  <a:lnTo>
                    <a:pt x="1405" y="34"/>
                  </a:lnTo>
                  <a:lnTo>
                    <a:pt x="1396" y="47"/>
                  </a:lnTo>
                  <a:lnTo>
                    <a:pt x="1396" y="65"/>
                  </a:lnTo>
                  <a:lnTo>
                    <a:pt x="1405" y="83"/>
                  </a:lnTo>
                  <a:lnTo>
                    <a:pt x="1405" y="100"/>
                  </a:lnTo>
                  <a:lnTo>
                    <a:pt x="1414" y="112"/>
                  </a:lnTo>
                  <a:lnTo>
                    <a:pt x="1414" y="125"/>
                  </a:lnTo>
                  <a:lnTo>
                    <a:pt x="1423" y="136"/>
                  </a:lnTo>
                  <a:lnTo>
                    <a:pt x="1423" y="141"/>
                  </a:lnTo>
                  <a:lnTo>
                    <a:pt x="1423" y="152"/>
                  </a:lnTo>
                  <a:lnTo>
                    <a:pt x="1423" y="161"/>
                  </a:lnTo>
                  <a:lnTo>
                    <a:pt x="1423" y="176"/>
                  </a:lnTo>
                  <a:lnTo>
                    <a:pt x="1414" y="185"/>
                  </a:lnTo>
                  <a:lnTo>
                    <a:pt x="1414" y="193"/>
                  </a:lnTo>
                  <a:lnTo>
                    <a:pt x="1414" y="197"/>
                  </a:lnTo>
                  <a:lnTo>
                    <a:pt x="1405" y="206"/>
                  </a:lnTo>
                  <a:lnTo>
                    <a:pt x="1396" y="217"/>
                  </a:lnTo>
                  <a:lnTo>
                    <a:pt x="1387" y="232"/>
                  </a:lnTo>
                  <a:lnTo>
                    <a:pt x="1379" y="241"/>
                  </a:lnTo>
                  <a:lnTo>
                    <a:pt x="1368" y="250"/>
                  </a:lnTo>
                  <a:lnTo>
                    <a:pt x="1360" y="256"/>
                  </a:lnTo>
                  <a:lnTo>
                    <a:pt x="1351" y="259"/>
                  </a:lnTo>
                  <a:lnTo>
                    <a:pt x="1324" y="279"/>
                  </a:lnTo>
                  <a:lnTo>
                    <a:pt x="1297" y="290"/>
                  </a:lnTo>
                  <a:lnTo>
                    <a:pt x="1270" y="297"/>
                  </a:lnTo>
                  <a:lnTo>
                    <a:pt x="1243" y="299"/>
                  </a:lnTo>
                  <a:lnTo>
                    <a:pt x="1252" y="297"/>
                  </a:lnTo>
                  <a:lnTo>
                    <a:pt x="1288" y="293"/>
                  </a:lnTo>
                  <a:lnTo>
                    <a:pt x="1306" y="288"/>
                  </a:lnTo>
                  <a:lnTo>
                    <a:pt x="1315" y="286"/>
                  </a:lnTo>
                  <a:lnTo>
                    <a:pt x="1324" y="284"/>
                  </a:lnTo>
                  <a:lnTo>
                    <a:pt x="1342" y="279"/>
                  </a:lnTo>
                  <a:lnTo>
                    <a:pt x="1351" y="267"/>
                  </a:lnTo>
                  <a:lnTo>
                    <a:pt x="1351" y="259"/>
                  </a:lnTo>
                  <a:lnTo>
                    <a:pt x="1379" y="241"/>
                  </a:lnTo>
                  <a:lnTo>
                    <a:pt x="1396" y="234"/>
                  </a:lnTo>
                  <a:lnTo>
                    <a:pt x="1396" y="232"/>
                  </a:lnTo>
                  <a:lnTo>
                    <a:pt x="1396" y="226"/>
                  </a:lnTo>
                  <a:lnTo>
                    <a:pt x="1405" y="215"/>
                  </a:lnTo>
                  <a:lnTo>
                    <a:pt x="1414" y="197"/>
                  </a:lnTo>
                  <a:lnTo>
                    <a:pt x="1414" y="185"/>
                  </a:lnTo>
                  <a:lnTo>
                    <a:pt x="1423" y="178"/>
                  </a:lnTo>
                  <a:lnTo>
                    <a:pt x="1423" y="174"/>
                  </a:lnTo>
                  <a:lnTo>
                    <a:pt x="1423" y="172"/>
                  </a:lnTo>
                  <a:lnTo>
                    <a:pt x="1414" y="139"/>
                  </a:lnTo>
                  <a:lnTo>
                    <a:pt x="1405" y="110"/>
                  </a:lnTo>
                  <a:lnTo>
                    <a:pt x="1396" y="80"/>
                  </a:lnTo>
                  <a:lnTo>
                    <a:pt x="1379" y="47"/>
                  </a:lnTo>
                  <a:lnTo>
                    <a:pt x="1368" y="36"/>
                  </a:lnTo>
                  <a:lnTo>
                    <a:pt x="1360" y="30"/>
                  </a:lnTo>
                  <a:lnTo>
                    <a:pt x="1342" y="25"/>
                  </a:lnTo>
                  <a:lnTo>
                    <a:pt x="1324" y="20"/>
                  </a:lnTo>
                  <a:lnTo>
                    <a:pt x="1279" y="11"/>
                  </a:lnTo>
                  <a:lnTo>
                    <a:pt x="1235" y="7"/>
                  </a:lnTo>
                  <a:lnTo>
                    <a:pt x="1144" y="0"/>
                  </a:lnTo>
                  <a:lnTo>
                    <a:pt x="1099" y="4"/>
                  </a:lnTo>
                  <a:lnTo>
                    <a:pt x="1055" y="11"/>
                  </a:lnTo>
                  <a:lnTo>
                    <a:pt x="1019" y="15"/>
                  </a:lnTo>
                  <a:lnTo>
                    <a:pt x="974" y="20"/>
                  </a:lnTo>
                  <a:lnTo>
                    <a:pt x="884" y="25"/>
                  </a:lnTo>
                  <a:lnTo>
                    <a:pt x="795" y="30"/>
                  </a:lnTo>
                  <a:lnTo>
                    <a:pt x="749" y="32"/>
                  </a:lnTo>
                  <a:lnTo>
                    <a:pt x="713" y="34"/>
                  </a:lnTo>
                  <a:lnTo>
                    <a:pt x="695" y="34"/>
                  </a:lnTo>
                  <a:lnTo>
                    <a:pt x="686" y="34"/>
                  </a:lnTo>
                  <a:lnTo>
                    <a:pt x="669" y="39"/>
                  </a:lnTo>
                  <a:lnTo>
                    <a:pt x="651" y="41"/>
                  </a:lnTo>
                  <a:lnTo>
                    <a:pt x="633" y="50"/>
                  </a:lnTo>
                  <a:lnTo>
                    <a:pt x="624" y="52"/>
                  </a:lnTo>
                  <a:lnTo>
                    <a:pt x="615" y="54"/>
                  </a:lnTo>
                  <a:lnTo>
                    <a:pt x="597" y="72"/>
                  </a:lnTo>
                  <a:lnTo>
                    <a:pt x="579" y="87"/>
                  </a:lnTo>
                  <a:lnTo>
                    <a:pt x="561" y="98"/>
                  </a:lnTo>
                  <a:lnTo>
                    <a:pt x="533" y="108"/>
                  </a:lnTo>
                  <a:lnTo>
                    <a:pt x="525" y="96"/>
                  </a:lnTo>
                  <a:lnTo>
                    <a:pt x="516" y="89"/>
                  </a:lnTo>
                  <a:lnTo>
                    <a:pt x="498" y="83"/>
                  </a:lnTo>
                  <a:lnTo>
                    <a:pt x="489" y="80"/>
                  </a:lnTo>
                  <a:lnTo>
                    <a:pt x="471" y="78"/>
                  </a:lnTo>
                  <a:lnTo>
                    <a:pt x="453" y="83"/>
                  </a:lnTo>
                  <a:lnTo>
                    <a:pt x="435" y="91"/>
                  </a:lnTo>
                  <a:lnTo>
                    <a:pt x="417" y="102"/>
                  </a:lnTo>
                  <a:lnTo>
                    <a:pt x="399" y="112"/>
                  </a:lnTo>
                  <a:lnTo>
                    <a:pt x="382" y="121"/>
                  </a:lnTo>
                  <a:lnTo>
                    <a:pt x="382" y="125"/>
                  </a:lnTo>
                  <a:lnTo>
                    <a:pt x="373" y="132"/>
                  </a:lnTo>
                  <a:lnTo>
                    <a:pt x="364" y="147"/>
                  </a:lnTo>
                  <a:lnTo>
                    <a:pt x="355" y="165"/>
                  </a:lnTo>
                  <a:lnTo>
                    <a:pt x="346" y="178"/>
                  </a:lnTo>
                  <a:lnTo>
                    <a:pt x="336" y="187"/>
                  </a:lnTo>
                  <a:lnTo>
                    <a:pt x="318" y="193"/>
                  </a:lnTo>
                  <a:lnTo>
                    <a:pt x="300" y="193"/>
                  </a:lnTo>
                  <a:lnTo>
                    <a:pt x="291" y="193"/>
                  </a:lnTo>
                  <a:lnTo>
                    <a:pt x="282" y="208"/>
                  </a:lnTo>
                  <a:lnTo>
                    <a:pt x="264" y="219"/>
                  </a:lnTo>
                  <a:lnTo>
                    <a:pt x="255" y="226"/>
                  </a:lnTo>
                  <a:lnTo>
                    <a:pt x="238" y="232"/>
                  </a:lnTo>
                  <a:lnTo>
                    <a:pt x="220" y="254"/>
                  </a:lnTo>
                  <a:lnTo>
                    <a:pt x="211" y="273"/>
                  </a:lnTo>
                  <a:lnTo>
                    <a:pt x="162" y="277"/>
                  </a:lnTo>
                  <a:lnTo>
                    <a:pt x="144" y="307"/>
                  </a:lnTo>
                  <a:lnTo>
                    <a:pt x="138" y="319"/>
                  </a:lnTo>
                  <a:lnTo>
                    <a:pt x="175" y="343"/>
                  </a:lnTo>
                  <a:lnTo>
                    <a:pt x="120" y="331"/>
                  </a:lnTo>
                  <a:lnTo>
                    <a:pt x="175" y="364"/>
                  </a:lnTo>
                  <a:lnTo>
                    <a:pt x="120" y="355"/>
                  </a:lnTo>
                  <a:lnTo>
                    <a:pt x="157" y="375"/>
                  </a:lnTo>
                  <a:lnTo>
                    <a:pt x="148" y="375"/>
                  </a:lnTo>
                  <a:lnTo>
                    <a:pt x="84" y="355"/>
                  </a:lnTo>
                  <a:lnTo>
                    <a:pt x="130" y="384"/>
                  </a:lnTo>
                  <a:lnTo>
                    <a:pt x="60" y="391"/>
                  </a:lnTo>
                  <a:lnTo>
                    <a:pt x="84" y="385"/>
                  </a:lnTo>
                  <a:lnTo>
                    <a:pt x="48" y="409"/>
                  </a:lnTo>
                  <a:lnTo>
                    <a:pt x="36" y="439"/>
                  </a:lnTo>
                  <a:lnTo>
                    <a:pt x="24" y="481"/>
                  </a:lnTo>
                  <a:lnTo>
                    <a:pt x="6" y="541"/>
                  </a:lnTo>
                  <a:lnTo>
                    <a:pt x="6" y="619"/>
                  </a:lnTo>
                  <a:lnTo>
                    <a:pt x="0" y="673"/>
                  </a:lnTo>
                  <a:lnTo>
                    <a:pt x="18" y="697"/>
                  </a:lnTo>
                  <a:lnTo>
                    <a:pt x="12" y="721"/>
                  </a:lnTo>
                  <a:lnTo>
                    <a:pt x="24" y="739"/>
                  </a:lnTo>
                  <a:lnTo>
                    <a:pt x="49" y="749"/>
                  </a:lnTo>
                  <a:lnTo>
                    <a:pt x="49" y="772"/>
                  </a:lnTo>
                  <a:lnTo>
                    <a:pt x="49" y="781"/>
                  </a:lnTo>
                  <a:lnTo>
                    <a:pt x="58" y="788"/>
                  </a:lnTo>
                  <a:lnTo>
                    <a:pt x="85" y="794"/>
                  </a:lnTo>
                  <a:lnTo>
                    <a:pt x="103" y="801"/>
                  </a:lnTo>
                  <a:lnTo>
                    <a:pt x="111" y="805"/>
                  </a:lnTo>
                  <a:lnTo>
                    <a:pt x="120" y="812"/>
                  </a:lnTo>
                  <a:lnTo>
                    <a:pt x="139" y="825"/>
                  </a:lnTo>
                  <a:lnTo>
                    <a:pt x="157" y="834"/>
                  </a:lnTo>
                  <a:lnTo>
                    <a:pt x="166" y="843"/>
                  </a:lnTo>
                  <a:lnTo>
                    <a:pt x="184" y="850"/>
                  </a:lnTo>
                  <a:lnTo>
                    <a:pt x="184" y="853"/>
                  </a:lnTo>
                  <a:lnTo>
                    <a:pt x="193" y="861"/>
                  </a:lnTo>
                  <a:lnTo>
                    <a:pt x="193" y="870"/>
                  </a:lnTo>
                  <a:lnTo>
                    <a:pt x="202" y="883"/>
                  </a:lnTo>
                  <a:lnTo>
                    <a:pt x="202" y="899"/>
                  </a:lnTo>
                  <a:lnTo>
                    <a:pt x="193" y="908"/>
                  </a:lnTo>
                  <a:lnTo>
                    <a:pt x="193" y="919"/>
                  </a:lnTo>
                  <a:lnTo>
                    <a:pt x="202" y="942"/>
                  </a:lnTo>
                  <a:lnTo>
                    <a:pt x="202" y="957"/>
                  </a:lnTo>
                  <a:lnTo>
                    <a:pt x="202" y="968"/>
                  </a:lnTo>
                  <a:lnTo>
                    <a:pt x="211" y="972"/>
                  </a:lnTo>
                  <a:lnTo>
                    <a:pt x="220" y="975"/>
                  </a:lnTo>
                  <a:lnTo>
                    <a:pt x="229" y="975"/>
                  </a:lnTo>
                  <a:lnTo>
                    <a:pt x="264" y="970"/>
                  </a:lnTo>
                  <a:lnTo>
                    <a:pt x="273" y="957"/>
                  </a:lnTo>
                  <a:lnTo>
                    <a:pt x="282" y="950"/>
                  </a:lnTo>
                  <a:lnTo>
                    <a:pt x="300" y="946"/>
                  </a:lnTo>
                  <a:lnTo>
                    <a:pt x="309" y="946"/>
                  </a:lnTo>
                  <a:lnTo>
                    <a:pt x="336" y="948"/>
                  </a:lnTo>
                  <a:lnTo>
                    <a:pt x="373" y="953"/>
                  </a:lnTo>
                  <a:lnTo>
                    <a:pt x="426" y="968"/>
                  </a:lnTo>
                  <a:lnTo>
                    <a:pt x="489" y="977"/>
                  </a:lnTo>
                  <a:lnTo>
                    <a:pt x="533" y="988"/>
                  </a:lnTo>
                  <a:lnTo>
                    <a:pt x="570" y="997"/>
                  </a:lnTo>
                  <a:lnTo>
                    <a:pt x="606" y="994"/>
                  </a:lnTo>
                  <a:lnTo>
                    <a:pt x="642" y="994"/>
                  </a:lnTo>
                  <a:lnTo>
                    <a:pt x="669" y="992"/>
                  </a:lnTo>
                  <a:lnTo>
                    <a:pt x="704" y="983"/>
                  </a:lnTo>
                  <a:lnTo>
                    <a:pt x="704" y="981"/>
                  </a:lnTo>
                  <a:lnTo>
                    <a:pt x="713" y="977"/>
                  </a:lnTo>
                  <a:lnTo>
                    <a:pt x="713" y="964"/>
                  </a:lnTo>
                  <a:lnTo>
                    <a:pt x="713" y="950"/>
                  </a:lnTo>
                  <a:lnTo>
                    <a:pt x="713" y="948"/>
                  </a:lnTo>
                  <a:lnTo>
                    <a:pt x="713" y="946"/>
                  </a:lnTo>
                  <a:lnTo>
                    <a:pt x="713" y="914"/>
                  </a:lnTo>
                  <a:lnTo>
                    <a:pt x="704" y="890"/>
                  </a:lnTo>
                  <a:lnTo>
                    <a:pt x="695" y="870"/>
                  </a:lnTo>
                  <a:lnTo>
                    <a:pt x="686" y="853"/>
                  </a:lnTo>
                  <a:lnTo>
                    <a:pt x="677" y="838"/>
                  </a:lnTo>
                  <a:lnTo>
                    <a:pt x="660" y="825"/>
                  </a:lnTo>
                  <a:lnTo>
                    <a:pt x="615" y="801"/>
                  </a:lnTo>
                  <a:lnTo>
                    <a:pt x="597" y="794"/>
                  </a:lnTo>
                  <a:lnTo>
                    <a:pt x="570" y="788"/>
                  </a:lnTo>
                  <a:lnTo>
                    <a:pt x="561" y="781"/>
                  </a:lnTo>
                  <a:lnTo>
                    <a:pt x="542" y="772"/>
                  </a:lnTo>
                  <a:lnTo>
                    <a:pt x="533" y="763"/>
                  </a:lnTo>
                  <a:lnTo>
                    <a:pt x="533" y="760"/>
                  </a:lnTo>
                  <a:lnTo>
                    <a:pt x="525" y="729"/>
                  </a:lnTo>
                  <a:lnTo>
                    <a:pt x="525" y="701"/>
                  </a:lnTo>
                  <a:lnTo>
                    <a:pt x="525" y="673"/>
                  </a:lnTo>
                  <a:lnTo>
                    <a:pt x="533" y="649"/>
                  </a:lnTo>
                  <a:lnTo>
                    <a:pt x="561" y="603"/>
                  </a:lnTo>
                  <a:lnTo>
                    <a:pt x="588" y="556"/>
                  </a:lnTo>
                  <a:lnTo>
                    <a:pt x="597" y="551"/>
                  </a:lnTo>
                  <a:lnTo>
                    <a:pt x="615" y="542"/>
                  </a:lnTo>
                  <a:lnTo>
                    <a:pt x="642" y="536"/>
                  </a:lnTo>
                  <a:lnTo>
                    <a:pt x="651" y="529"/>
                  </a:lnTo>
                  <a:lnTo>
                    <a:pt x="722" y="495"/>
                  </a:lnTo>
                  <a:lnTo>
                    <a:pt x="768" y="482"/>
                  </a:lnTo>
                  <a:lnTo>
                    <a:pt x="804" y="471"/>
                  </a:lnTo>
                  <a:lnTo>
                    <a:pt x="866" y="475"/>
                  </a:lnTo>
                  <a:lnTo>
                    <a:pt x="929" y="477"/>
                  </a:lnTo>
                  <a:lnTo>
                    <a:pt x="983" y="482"/>
                  </a:lnTo>
                  <a:lnTo>
                    <a:pt x="1046" y="488"/>
                  </a:lnTo>
                  <a:lnTo>
                    <a:pt x="1091" y="493"/>
                  </a:lnTo>
                  <a:lnTo>
                    <a:pt x="1144" y="497"/>
                  </a:lnTo>
                  <a:lnTo>
                    <a:pt x="1181" y="502"/>
                  </a:lnTo>
                  <a:lnTo>
                    <a:pt x="1199" y="502"/>
                  </a:lnTo>
                  <a:lnTo>
                    <a:pt x="1252" y="515"/>
                  </a:lnTo>
                  <a:lnTo>
                    <a:pt x="1306" y="531"/>
                  </a:lnTo>
                  <a:lnTo>
                    <a:pt x="1351" y="545"/>
                  </a:lnTo>
                  <a:lnTo>
                    <a:pt x="1405" y="556"/>
                  </a:lnTo>
                  <a:lnTo>
                    <a:pt x="1423" y="562"/>
                  </a:lnTo>
                  <a:lnTo>
                    <a:pt x="1450" y="569"/>
                  </a:lnTo>
                  <a:lnTo>
                    <a:pt x="1477" y="578"/>
                  </a:lnTo>
                  <a:lnTo>
                    <a:pt x="1495" y="589"/>
                  </a:lnTo>
                  <a:lnTo>
                    <a:pt x="1512" y="616"/>
                  </a:lnTo>
                  <a:lnTo>
                    <a:pt x="1530" y="640"/>
                  </a:lnTo>
                  <a:lnTo>
                    <a:pt x="1548" y="660"/>
                  </a:lnTo>
                  <a:lnTo>
                    <a:pt x="1575" y="681"/>
                  </a:lnTo>
                  <a:lnTo>
                    <a:pt x="1594" y="701"/>
                  </a:lnTo>
                  <a:lnTo>
                    <a:pt x="1603" y="718"/>
                  </a:lnTo>
                  <a:lnTo>
                    <a:pt x="1621" y="738"/>
                  </a:lnTo>
                  <a:lnTo>
                    <a:pt x="1630" y="760"/>
                  </a:lnTo>
                  <a:lnTo>
                    <a:pt x="1630" y="794"/>
                  </a:lnTo>
                  <a:lnTo>
                    <a:pt x="1639" y="825"/>
                  </a:lnTo>
                  <a:lnTo>
                    <a:pt x="1639" y="827"/>
                  </a:lnTo>
                  <a:lnTo>
                    <a:pt x="1648" y="829"/>
                  </a:lnTo>
                  <a:lnTo>
                    <a:pt x="1657" y="832"/>
                  </a:lnTo>
                  <a:lnTo>
                    <a:pt x="1657" y="840"/>
                  </a:lnTo>
                  <a:lnTo>
                    <a:pt x="1665" y="853"/>
                  </a:lnTo>
                  <a:lnTo>
                    <a:pt x="1657" y="855"/>
                  </a:lnTo>
                  <a:lnTo>
                    <a:pt x="1648" y="855"/>
                  </a:lnTo>
                  <a:lnTo>
                    <a:pt x="1639" y="859"/>
                  </a:lnTo>
                  <a:lnTo>
                    <a:pt x="1639" y="870"/>
                  </a:lnTo>
                  <a:lnTo>
                    <a:pt x="1648" y="879"/>
                  </a:lnTo>
                  <a:lnTo>
                    <a:pt x="1683" y="894"/>
                  </a:lnTo>
                  <a:lnTo>
                    <a:pt x="1719" y="905"/>
                  </a:lnTo>
                  <a:lnTo>
                    <a:pt x="1737" y="912"/>
                  </a:lnTo>
                  <a:lnTo>
                    <a:pt x="1755" y="919"/>
                  </a:lnTo>
                  <a:lnTo>
                    <a:pt x="1764" y="921"/>
                  </a:lnTo>
                  <a:lnTo>
                    <a:pt x="1764" y="919"/>
                  </a:lnTo>
                  <a:lnTo>
                    <a:pt x="1755" y="919"/>
                  </a:lnTo>
                  <a:lnTo>
                    <a:pt x="1746" y="916"/>
                  </a:lnTo>
                  <a:lnTo>
                    <a:pt x="1755" y="923"/>
                  </a:lnTo>
                  <a:lnTo>
                    <a:pt x="1773" y="933"/>
                  </a:lnTo>
                  <a:lnTo>
                    <a:pt x="1809" y="944"/>
                  </a:lnTo>
                  <a:lnTo>
                    <a:pt x="1836" y="955"/>
                  </a:lnTo>
                  <a:lnTo>
                    <a:pt x="1872" y="968"/>
                  </a:lnTo>
                  <a:lnTo>
                    <a:pt x="1899" y="983"/>
                  </a:lnTo>
                  <a:lnTo>
                    <a:pt x="1908" y="994"/>
                  </a:lnTo>
                  <a:lnTo>
                    <a:pt x="1917" y="1003"/>
                  </a:lnTo>
                  <a:lnTo>
                    <a:pt x="1926" y="1015"/>
                  </a:lnTo>
                  <a:lnTo>
                    <a:pt x="1926" y="1024"/>
                  </a:lnTo>
                  <a:lnTo>
                    <a:pt x="1952" y="1042"/>
                  </a:lnTo>
                  <a:lnTo>
                    <a:pt x="1970" y="1048"/>
                  </a:lnTo>
                  <a:lnTo>
                    <a:pt x="1970" y="1051"/>
                  </a:lnTo>
                  <a:lnTo>
                    <a:pt x="1970" y="1062"/>
                  </a:lnTo>
                  <a:lnTo>
                    <a:pt x="1979" y="1075"/>
                  </a:lnTo>
                  <a:lnTo>
                    <a:pt x="1979" y="1086"/>
                  </a:lnTo>
                  <a:lnTo>
                    <a:pt x="1979" y="1091"/>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12"/>
            <p:cNvSpPr>
              <a:spLocks/>
            </p:cNvSpPr>
            <p:nvPr/>
          </p:nvSpPr>
          <p:spPr bwMode="auto">
            <a:xfrm>
              <a:off x="3857" y="2127"/>
              <a:ext cx="36" cy="66"/>
            </a:xfrm>
            <a:custGeom>
              <a:avLst/>
              <a:gdLst>
                <a:gd name="T0" fmla="*/ 0 w 36"/>
                <a:gd name="T1" fmla="*/ 65 h 66"/>
                <a:gd name="T2" fmla="*/ 9 w 36"/>
                <a:gd name="T3" fmla="*/ 47 h 66"/>
                <a:gd name="T4" fmla="*/ 18 w 36"/>
                <a:gd name="T5" fmla="*/ 33 h 66"/>
                <a:gd name="T6" fmla="*/ 35 w 36"/>
                <a:gd name="T7" fmla="*/ 18 h 66"/>
                <a:gd name="T8" fmla="*/ 35 w 36"/>
                <a:gd name="T9" fmla="*/ 0 h 66"/>
                <a:gd name="T10" fmla="*/ 0 60000 65536"/>
                <a:gd name="T11" fmla="*/ 0 60000 65536"/>
                <a:gd name="T12" fmla="*/ 0 60000 65536"/>
                <a:gd name="T13" fmla="*/ 0 60000 65536"/>
                <a:gd name="T14" fmla="*/ 0 60000 65536"/>
                <a:gd name="T15" fmla="*/ 0 w 36"/>
                <a:gd name="T16" fmla="*/ 0 h 66"/>
                <a:gd name="T17" fmla="*/ 36 w 36"/>
                <a:gd name="T18" fmla="*/ 66 h 66"/>
              </a:gdLst>
              <a:ahLst/>
              <a:cxnLst>
                <a:cxn ang="T10">
                  <a:pos x="T0" y="T1"/>
                </a:cxn>
                <a:cxn ang="T11">
                  <a:pos x="T2" y="T3"/>
                </a:cxn>
                <a:cxn ang="T12">
                  <a:pos x="T4" y="T5"/>
                </a:cxn>
                <a:cxn ang="T13">
                  <a:pos x="T6" y="T7"/>
                </a:cxn>
                <a:cxn ang="T14">
                  <a:pos x="T8" y="T9"/>
                </a:cxn>
              </a:cxnLst>
              <a:rect l="T15" t="T16" r="T17" b="T18"/>
              <a:pathLst>
                <a:path w="36" h="66">
                  <a:moveTo>
                    <a:pt x="0" y="65"/>
                  </a:moveTo>
                  <a:lnTo>
                    <a:pt x="9" y="47"/>
                  </a:lnTo>
                  <a:lnTo>
                    <a:pt x="18" y="33"/>
                  </a:lnTo>
                  <a:lnTo>
                    <a:pt x="35" y="18"/>
                  </a:lnTo>
                  <a:lnTo>
                    <a:pt x="35"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13"/>
            <p:cNvSpPr>
              <a:spLocks/>
            </p:cNvSpPr>
            <p:nvPr/>
          </p:nvSpPr>
          <p:spPr bwMode="auto">
            <a:xfrm>
              <a:off x="3879" y="2060"/>
              <a:ext cx="141" cy="100"/>
            </a:xfrm>
            <a:custGeom>
              <a:avLst/>
              <a:gdLst>
                <a:gd name="T0" fmla="*/ 140 w 141"/>
                <a:gd name="T1" fmla="*/ 99 h 100"/>
                <a:gd name="T2" fmla="*/ 122 w 141"/>
                <a:gd name="T3" fmla="*/ 97 h 100"/>
                <a:gd name="T4" fmla="*/ 105 w 141"/>
                <a:gd name="T5" fmla="*/ 95 h 100"/>
                <a:gd name="T6" fmla="*/ 87 w 141"/>
                <a:gd name="T7" fmla="*/ 92 h 100"/>
                <a:gd name="T8" fmla="*/ 78 w 141"/>
                <a:gd name="T9" fmla="*/ 90 h 100"/>
                <a:gd name="T10" fmla="*/ 62 w 141"/>
                <a:gd name="T11" fmla="*/ 87 h 100"/>
                <a:gd name="T12" fmla="*/ 44 w 141"/>
                <a:gd name="T13" fmla="*/ 80 h 100"/>
                <a:gd name="T14" fmla="*/ 35 w 141"/>
                <a:gd name="T15" fmla="*/ 76 h 100"/>
                <a:gd name="T16" fmla="*/ 26 w 141"/>
                <a:gd name="T17" fmla="*/ 74 h 100"/>
                <a:gd name="T18" fmla="*/ 18 w 141"/>
                <a:gd name="T19" fmla="*/ 59 h 100"/>
                <a:gd name="T20" fmla="*/ 9 w 141"/>
                <a:gd name="T21" fmla="*/ 48 h 100"/>
                <a:gd name="T22" fmla="*/ 0 w 141"/>
                <a:gd name="T23" fmla="*/ 42 h 100"/>
                <a:gd name="T24" fmla="*/ 0 w 141"/>
                <a:gd name="T25" fmla="*/ 38 h 100"/>
                <a:gd name="T26" fmla="*/ 0 w 141"/>
                <a:gd name="T27" fmla="*/ 32 h 100"/>
                <a:gd name="T28" fmla="*/ 0 w 141"/>
                <a:gd name="T29" fmla="*/ 25 h 100"/>
                <a:gd name="T30" fmla="*/ 0 w 141"/>
                <a:gd name="T31" fmla="*/ 15 h 100"/>
                <a:gd name="T32" fmla="*/ 0 w 141"/>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1"/>
                <a:gd name="T52" fmla="*/ 0 h 100"/>
                <a:gd name="T53" fmla="*/ 141 w 141"/>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1" h="100">
                  <a:moveTo>
                    <a:pt x="140" y="99"/>
                  </a:moveTo>
                  <a:lnTo>
                    <a:pt x="122" y="97"/>
                  </a:lnTo>
                  <a:lnTo>
                    <a:pt x="105" y="95"/>
                  </a:lnTo>
                  <a:lnTo>
                    <a:pt x="87" y="92"/>
                  </a:lnTo>
                  <a:lnTo>
                    <a:pt x="78" y="90"/>
                  </a:lnTo>
                  <a:lnTo>
                    <a:pt x="62" y="87"/>
                  </a:lnTo>
                  <a:lnTo>
                    <a:pt x="44" y="80"/>
                  </a:lnTo>
                  <a:lnTo>
                    <a:pt x="35" y="76"/>
                  </a:lnTo>
                  <a:lnTo>
                    <a:pt x="26" y="74"/>
                  </a:lnTo>
                  <a:lnTo>
                    <a:pt x="18" y="59"/>
                  </a:lnTo>
                  <a:lnTo>
                    <a:pt x="9" y="48"/>
                  </a:lnTo>
                  <a:lnTo>
                    <a:pt x="0" y="42"/>
                  </a:lnTo>
                  <a:lnTo>
                    <a:pt x="0" y="38"/>
                  </a:lnTo>
                  <a:lnTo>
                    <a:pt x="0" y="32"/>
                  </a:lnTo>
                  <a:lnTo>
                    <a:pt x="0" y="25"/>
                  </a:lnTo>
                  <a:lnTo>
                    <a:pt x="0" y="15"/>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14"/>
            <p:cNvSpPr>
              <a:spLocks/>
            </p:cNvSpPr>
            <p:nvPr/>
          </p:nvSpPr>
          <p:spPr bwMode="auto">
            <a:xfrm>
              <a:off x="3627" y="1877"/>
              <a:ext cx="460" cy="210"/>
            </a:xfrm>
            <a:custGeom>
              <a:avLst/>
              <a:gdLst>
                <a:gd name="T0" fmla="*/ 8 w 460"/>
                <a:gd name="T1" fmla="*/ 137 h 210"/>
                <a:gd name="T2" fmla="*/ 17 w 460"/>
                <a:gd name="T3" fmla="*/ 122 h 210"/>
                <a:gd name="T4" fmla="*/ 35 w 460"/>
                <a:gd name="T5" fmla="*/ 110 h 210"/>
                <a:gd name="T6" fmla="*/ 97 w 460"/>
                <a:gd name="T7" fmla="*/ 110 h 210"/>
                <a:gd name="T8" fmla="*/ 159 w 460"/>
                <a:gd name="T9" fmla="*/ 125 h 210"/>
                <a:gd name="T10" fmla="*/ 256 w 460"/>
                <a:gd name="T11" fmla="*/ 135 h 210"/>
                <a:gd name="T12" fmla="*/ 326 w 460"/>
                <a:gd name="T13" fmla="*/ 164 h 210"/>
                <a:gd name="T14" fmla="*/ 362 w 460"/>
                <a:gd name="T15" fmla="*/ 199 h 210"/>
                <a:gd name="T16" fmla="*/ 371 w 460"/>
                <a:gd name="T17" fmla="*/ 203 h 210"/>
                <a:gd name="T18" fmla="*/ 326 w 460"/>
                <a:gd name="T19" fmla="*/ 177 h 210"/>
                <a:gd name="T20" fmla="*/ 317 w 460"/>
                <a:gd name="T21" fmla="*/ 169 h 210"/>
                <a:gd name="T22" fmla="*/ 308 w 460"/>
                <a:gd name="T23" fmla="*/ 164 h 210"/>
                <a:gd name="T24" fmla="*/ 308 w 460"/>
                <a:gd name="T25" fmla="*/ 150 h 210"/>
                <a:gd name="T26" fmla="*/ 317 w 460"/>
                <a:gd name="T27" fmla="*/ 106 h 210"/>
                <a:gd name="T28" fmla="*/ 326 w 460"/>
                <a:gd name="T29" fmla="*/ 92 h 210"/>
                <a:gd name="T30" fmla="*/ 353 w 460"/>
                <a:gd name="T31" fmla="*/ 84 h 210"/>
                <a:gd name="T32" fmla="*/ 380 w 460"/>
                <a:gd name="T33" fmla="*/ 74 h 210"/>
                <a:gd name="T34" fmla="*/ 414 w 460"/>
                <a:gd name="T35" fmla="*/ 74 h 210"/>
                <a:gd name="T36" fmla="*/ 441 w 460"/>
                <a:gd name="T37" fmla="*/ 80 h 210"/>
                <a:gd name="T38" fmla="*/ 459 w 460"/>
                <a:gd name="T39" fmla="*/ 86 h 210"/>
                <a:gd name="T40" fmla="*/ 450 w 460"/>
                <a:gd name="T41" fmla="*/ 74 h 210"/>
                <a:gd name="T42" fmla="*/ 406 w 460"/>
                <a:gd name="T43" fmla="*/ 62 h 210"/>
                <a:gd name="T44" fmla="*/ 397 w 460"/>
                <a:gd name="T45" fmla="*/ 51 h 210"/>
                <a:gd name="T46" fmla="*/ 406 w 460"/>
                <a:gd name="T47" fmla="*/ 26 h 210"/>
                <a:gd name="T48" fmla="*/ 414 w 460"/>
                <a:gd name="T49" fmla="*/ 4 h 210"/>
                <a:gd name="T50" fmla="*/ 414 w 460"/>
                <a:gd name="T51" fmla="*/ 0 h 210"/>
                <a:gd name="T52" fmla="*/ 414 w 460"/>
                <a:gd name="T53" fmla="*/ 10 h 210"/>
                <a:gd name="T54" fmla="*/ 397 w 460"/>
                <a:gd name="T55" fmla="*/ 38 h 210"/>
                <a:gd name="T56" fmla="*/ 389 w 460"/>
                <a:gd name="T57" fmla="*/ 62 h 210"/>
                <a:gd name="T58" fmla="*/ 380 w 460"/>
                <a:gd name="T59" fmla="*/ 74 h 210"/>
                <a:gd name="T60" fmla="*/ 335 w 460"/>
                <a:gd name="T61" fmla="*/ 84 h 210"/>
                <a:gd name="T62" fmla="*/ 291 w 460"/>
                <a:gd name="T63" fmla="*/ 76 h 210"/>
                <a:gd name="T64" fmla="*/ 282 w 460"/>
                <a:gd name="T65" fmla="*/ 64 h 210"/>
                <a:gd name="T66" fmla="*/ 274 w 460"/>
                <a:gd name="T67" fmla="*/ 44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0"/>
                <a:gd name="T103" fmla="*/ 0 h 210"/>
                <a:gd name="T104" fmla="*/ 460 w 460"/>
                <a:gd name="T105" fmla="*/ 210 h 2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0" h="210">
                  <a:moveTo>
                    <a:pt x="0" y="152"/>
                  </a:moveTo>
                  <a:lnTo>
                    <a:pt x="8" y="137"/>
                  </a:lnTo>
                  <a:lnTo>
                    <a:pt x="8" y="128"/>
                  </a:lnTo>
                  <a:lnTo>
                    <a:pt x="17" y="122"/>
                  </a:lnTo>
                  <a:lnTo>
                    <a:pt x="17" y="115"/>
                  </a:lnTo>
                  <a:lnTo>
                    <a:pt x="35" y="110"/>
                  </a:lnTo>
                  <a:lnTo>
                    <a:pt x="61" y="103"/>
                  </a:lnTo>
                  <a:lnTo>
                    <a:pt x="97" y="110"/>
                  </a:lnTo>
                  <a:lnTo>
                    <a:pt x="132" y="118"/>
                  </a:lnTo>
                  <a:lnTo>
                    <a:pt x="159" y="125"/>
                  </a:lnTo>
                  <a:lnTo>
                    <a:pt x="194" y="132"/>
                  </a:lnTo>
                  <a:lnTo>
                    <a:pt x="256" y="135"/>
                  </a:lnTo>
                  <a:lnTo>
                    <a:pt x="308" y="137"/>
                  </a:lnTo>
                  <a:lnTo>
                    <a:pt x="326" y="164"/>
                  </a:lnTo>
                  <a:lnTo>
                    <a:pt x="344" y="184"/>
                  </a:lnTo>
                  <a:lnTo>
                    <a:pt x="362" y="199"/>
                  </a:lnTo>
                  <a:lnTo>
                    <a:pt x="389" y="209"/>
                  </a:lnTo>
                  <a:lnTo>
                    <a:pt x="371" y="203"/>
                  </a:lnTo>
                  <a:lnTo>
                    <a:pt x="353" y="191"/>
                  </a:lnTo>
                  <a:lnTo>
                    <a:pt x="326" y="177"/>
                  </a:lnTo>
                  <a:lnTo>
                    <a:pt x="326" y="174"/>
                  </a:lnTo>
                  <a:lnTo>
                    <a:pt x="317" y="169"/>
                  </a:lnTo>
                  <a:lnTo>
                    <a:pt x="308" y="166"/>
                  </a:lnTo>
                  <a:lnTo>
                    <a:pt x="308" y="164"/>
                  </a:lnTo>
                  <a:lnTo>
                    <a:pt x="308" y="157"/>
                  </a:lnTo>
                  <a:lnTo>
                    <a:pt x="308" y="150"/>
                  </a:lnTo>
                  <a:lnTo>
                    <a:pt x="308" y="128"/>
                  </a:lnTo>
                  <a:lnTo>
                    <a:pt x="317" y="106"/>
                  </a:lnTo>
                  <a:lnTo>
                    <a:pt x="317" y="98"/>
                  </a:lnTo>
                  <a:lnTo>
                    <a:pt x="326" y="92"/>
                  </a:lnTo>
                  <a:lnTo>
                    <a:pt x="335" y="88"/>
                  </a:lnTo>
                  <a:lnTo>
                    <a:pt x="353" y="84"/>
                  </a:lnTo>
                  <a:lnTo>
                    <a:pt x="371" y="78"/>
                  </a:lnTo>
                  <a:lnTo>
                    <a:pt x="380" y="74"/>
                  </a:lnTo>
                  <a:lnTo>
                    <a:pt x="389" y="73"/>
                  </a:lnTo>
                  <a:lnTo>
                    <a:pt x="414" y="74"/>
                  </a:lnTo>
                  <a:lnTo>
                    <a:pt x="441" y="78"/>
                  </a:lnTo>
                  <a:lnTo>
                    <a:pt x="441" y="80"/>
                  </a:lnTo>
                  <a:lnTo>
                    <a:pt x="450" y="84"/>
                  </a:lnTo>
                  <a:lnTo>
                    <a:pt x="459" y="86"/>
                  </a:lnTo>
                  <a:lnTo>
                    <a:pt x="459" y="84"/>
                  </a:lnTo>
                  <a:lnTo>
                    <a:pt x="450" y="74"/>
                  </a:lnTo>
                  <a:lnTo>
                    <a:pt x="423" y="66"/>
                  </a:lnTo>
                  <a:lnTo>
                    <a:pt x="406" y="62"/>
                  </a:lnTo>
                  <a:lnTo>
                    <a:pt x="389" y="58"/>
                  </a:lnTo>
                  <a:lnTo>
                    <a:pt x="397" y="51"/>
                  </a:lnTo>
                  <a:lnTo>
                    <a:pt x="397" y="41"/>
                  </a:lnTo>
                  <a:lnTo>
                    <a:pt x="406" y="26"/>
                  </a:lnTo>
                  <a:lnTo>
                    <a:pt x="414" y="14"/>
                  </a:lnTo>
                  <a:lnTo>
                    <a:pt x="414" y="4"/>
                  </a:lnTo>
                  <a:lnTo>
                    <a:pt x="423" y="0"/>
                  </a:lnTo>
                  <a:lnTo>
                    <a:pt x="414" y="0"/>
                  </a:lnTo>
                  <a:lnTo>
                    <a:pt x="414" y="4"/>
                  </a:lnTo>
                  <a:lnTo>
                    <a:pt x="414" y="10"/>
                  </a:lnTo>
                  <a:lnTo>
                    <a:pt x="406" y="19"/>
                  </a:lnTo>
                  <a:lnTo>
                    <a:pt x="397" y="38"/>
                  </a:lnTo>
                  <a:lnTo>
                    <a:pt x="397" y="52"/>
                  </a:lnTo>
                  <a:lnTo>
                    <a:pt x="389" y="62"/>
                  </a:lnTo>
                  <a:lnTo>
                    <a:pt x="389" y="70"/>
                  </a:lnTo>
                  <a:lnTo>
                    <a:pt x="380" y="74"/>
                  </a:lnTo>
                  <a:lnTo>
                    <a:pt x="371" y="78"/>
                  </a:lnTo>
                  <a:lnTo>
                    <a:pt x="335" y="84"/>
                  </a:lnTo>
                  <a:lnTo>
                    <a:pt x="317" y="82"/>
                  </a:lnTo>
                  <a:lnTo>
                    <a:pt x="291" y="76"/>
                  </a:lnTo>
                  <a:lnTo>
                    <a:pt x="282" y="73"/>
                  </a:lnTo>
                  <a:lnTo>
                    <a:pt x="282" y="64"/>
                  </a:lnTo>
                  <a:lnTo>
                    <a:pt x="274" y="56"/>
                  </a:lnTo>
                  <a:lnTo>
                    <a:pt x="274" y="44"/>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15"/>
            <p:cNvSpPr>
              <a:spLocks/>
            </p:cNvSpPr>
            <p:nvPr/>
          </p:nvSpPr>
          <p:spPr bwMode="auto">
            <a:xfrm>
              <a:off x="3495" y="1505"/>
              <a:ext cx="597" cy="462"/>
            </a:xfrm>
            <a:custGeom>
              <a:avLst/>
              <a:gdLst>
                <a:gd name="T0" fmla="*/ 66 w 597"/>
                <a:gd name="T1" fmla="*/ 461 h 462"/>
                <a:gd name="T2" fmla="*/ 92 w 597"/>
                <a:gd name="T3" fmla="*/ 454 h 462"/>
                <a:gd name="T4" fmla="*/ 99 w 597"/>
                <a:gd name="T5" fmla="*/ 445 h 462"/>
                <a:gd name="T6" fmla="*/ 112 w 597"/>
                <a:gd name="T7" fmla="*/ 417 h 462"/>
                <a:gd name="T8" fmla="*/ 125 w 597"/>
                <a:gd name="T9" fmla="*/ 375 h 462"/>
                <a:gd name="T10" fmla="*/ 131 w 597"/>
                <a:gd name="T11" fmla="*/ 360 h 462"/>
                <a:gd name="T12" fmla="*/ 125 w 597"/>
                <a:gd name="T13" fmla="*/ 338 h 462"/>
                <a:gd name="T14" fmla="*/ 138 w 597"/>
                <a:gd name="T15" fmla="*/ 316 h 462"/>
                <a:gd name="T16" fmla="*/ 177 w 597"/>
                <a:gd name="T17" fmla="*/ 303 h 462"/>
                <a:gd name="T18" fmla="*/ 203 w 597"/>
                <a:gd name="T19" fmla="*/ 297 h 462"/>
                <a:gd name="T20" fmla="*/ 223 w 597"/>
                <a:gd name="T21" fmla="*/ 268 h 462"/>
                <a:gd name="T22" fmla="*/ 243 w 597"/>
                <a:gd name="T23" fmla="*/ 237 h 462"/>
                <a:gd name="T24" fmla="*/ 236 w 597"/>
                <a:gd name="T25" fmla="*/ 189 h 462"/>
                <a:gd name="T26" fmla="*/ 210 w 597"/>
                <a:gd name="T27" fmla="*/ 158 h 462"/>
                <a:gd name="T28" fmla="*/ 177 w 597"/>
                <a:gd name="T29" fmla="*/ 139 h 462"/>
                <a:gd name="T30" fmla="*/ 151 w 597"/>
                <a:gd name="T31" fmla="*/ 126 h 462"/>
                <a:gd name="T32" fmla="*/ 131 w 597"/>
                <a:gd name="T33" fmla="*/ 92 h 462"/>
                <a:gd name="T34" fmla="*/ 99 w 597"/>
                <a:gd name="T35" fmla="*/ 73 h 462"/>
                <a:gd name="T36" fmla="*/ 27 w 597"/>
                <a:gd name="T37" fmla="*/ 60 h 462"/>
                <a:gd name="T38" fmla="*/ 7 w 597"/>
                <a:gd name="T39" fmla="*/ 66 h 462"/>
                <a:gd name="T40" fmla="*/ 33 w 597"/>
                <a:gd name="T41" fmla="*/ 63 h 462"/>
                <a:gd name="T42" fmla="*/ 59 w 597"/>
                <a:gd name="T43" fmla="*/ 54 h 462"/>
                <a:gd name="T44" fmla="*/ 66 w 597"/>
                <a:gd name="T45" fmla="*/ 32 h 462"/>
                <a:gd name="T46" fmla="*/ 72 w 597"/>
                <a:gd name="T47" fmla="*/ 54 h 462"/>
                <a:gd name="T48" fmla="*/ 99 w 597"/>
                <a:gd name="T49" fmla="*/ 76 h 462"/>
                <a:gd name="T50" fmla="*/ 131 w 597"/>
                <a:gd name="T51" fmla="*/ 95 h 462"/>
                <a:gd name="T52" fmla="*/ 171 w 597"/>
                <a:gd name="T53" fmla="*/ 133 h 462"/>
                <a:gd name="T54" fmla="*/ 184 w 597"/>
                <a:gd name="T55" fmla="*/ 148 h 462"/>
                <a:gd name="T56" fmla="*/ 203 w 597"/>
                <a:gd name="T57" fmla="*/ 164 h 462"/>
                <a:gd name="T58" fmla="*/ 236 w 597"/>
                <a:gd name="T59" fmla="*/ 186 h 462"/>
                <a:gd name="T60" fmla="*/ 256 w 597"/>
                <a:gd name="T61" fmla="*/ 196 h 462"/>
                <a:gd name="T62" fmla="*/ 288 w 597"/>
                <a:gd name="T63" fmla="*/ 196 h 462"/>
                <a:gd name="T64" fmla="*/ 334 w 597"/>
                <a:gd name="T65" fmla="*/ 183 h 462"/>
                <a:gd name="T66" fmla="*/ 360 w 597"/>
                <a:gd name="T67" fmla="*/ 167 h 462"/>
                <a:gd name="T68" fmla="*/ 380 w 597"/>
                <a:gd name="T69" fmla="*/ 139 h 462"/>
                <a:gd name="T70" fmla="*/ 387 w 597"/>
                <a:gd name="T71" fmla="*/ 117 h 462"/>
                <a:gd name="T72" fmla="*/ 387 w 597"/>
                <a:gd name="T73" fmla="*/ 85 h 462"/>
                <a:gd name="T74" fmla="*/ 380 w 597"/>
                <a:gd name="T75" fmla="*/ 60 h 462"/>
                <a:gd name="T76" fmla="*/ 334 w 597"/>
                <a:gd name="T77" fmla="*/ 28 h 462"/>
                <a:gd name="T78" fmla="*/ 282 w 597"/>
                <a:gd name="T79" fmla="*/ 0 h 462"/>
                <a:gd name="T80" fmla="*/ 295 w 597"/>
                <a:gd name="T81" fmla="*/ 6 h 462"/>
                <a:gd name="T82" fmla="*/ 315 w 597"/>
                <a:gd name="T83" fmla="*/ 22 h 462"/>
                <a:gd name="T84" fmla="*/ 347 w 597"/>
                <a:gd name="T85" fmla="*/ 47 h 462"/>
                <a:gd name="T86" fmla="*/ 393 w 597"/>
                <a:gd name="T87" fmla="*/ 60 h 462"/>
                <a:gd name="T88" fmla="*/ 426 w 597"/>
                <a:gd name="T89" fmla="*/ 92 h 462"/>
                <a:gd name="T90" fmla="*/ 472 w 597"/>
                <a:gd name="T91" fmla="*/ 123 h 462"/>
                <a:gd name="T92" fmla="*/ 517 w 597"/>
                <a:gd name="T93" fmla="*/ 133 h 462"/>
                <a:gd name="T94" fmla="*/ 531 w 597"/>
                <a:gd name="T95" fmla="*/ 167 h 462"/>
                <a:gd name="T96" fmla="*/ 537 w 597"/>
                <a:gd name="T97" fmla="*/ 189 h 462"/>
                <a:gd name="T98" fmla="*/ 570 w 597"/>
                <a:gd name="T99" fmla="*/ 205 h 4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7"/>
                <a:gd name="T151" fmla="*/ 0 h 462"/>
                <a:gd name="T152" fmla="*/ 597 w 597"/>
                <a:gd name="T153" fmla="*/ 462 h 4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7" h="462">
                  <a:moveTo>
                    <a:pt x="46" y="461"/>
                  </a:moveTo>
                  <a:lnTo>
                    <a:pt x="66" y="461"/>
                  </a:lnTo>
                  <a:lnTo>
                    <a:pt x="79" y="458"/>
                  </a:lnTo>
                  <a:lnTo>
                    <a:pt x="92" y="454"/>
                  </a:lnTo>
                  <a:lnTo>
                    <a:pt x="92" y="451"/>
                  </a:lnTo>
                  <a:lnTo>
                    <a:pt x="99" y="445"/>
                  </a:lnTo>
                  <a:lnTo>
                    <a:pt x="105" y="432"/>
                  </a:lnTo>
                  <a:lnTo>
                    <a:pt x="112" y="417"/>
                  </a:lnTo>
                  <a:lnTo>
                    <a:pt x="118" y="398"/>
                  </a:lnTo>
                  <a:lnTo>
                    <a:pt x="125" y="375"/>
                  </a:lnTo>
                  <a:lnTo>
                    <a:pt x="131" y="363"/>
                  </a:lnTo>
                  <a:lnTo>
                    <a:pt x="131" y="360"/>
                  </a:lnTo>
                  <a:lnTo>
                    <a:pt x="131" y="357"/>
                  </a:lnTo>
                  <a:lnTo>
                    <a:pt x="125" y="338"/>
                  </a:lnTo>
                  <a:lnTo>
                    <a:pt x="125" y="325"/>
                  </a:lnTo>
                  <a:lnTo>
                    <a:pt x="138" y="316"/>
                  </a:lnTo>
                  <a:lnTo>
                    <a:pt x="157" y="309"/>
                  </a:lnTo>
                  <a:lnTo>
                    <a:pt x="177" y="303"/>
                  </a:lnTo>
                  <a:lnTo>
                    <a:pt x="190" y="300"/>
                  </a:lnTo>
                  <a:lnTo>
                    <a:pt x="203" y="297"/>
                  </a:lnTo>
                  <a:lnTo>
                    <a:pt x="216" y="284"/>
                  </a:lnTo>
                  <a:lnTo>
                    <a:pt x="223" y="268"/>
                  </a:lnTo>
                  <a:lnTo>
                    <a:pt x="229" y="256"/>
                  </a:lnTo>
                  <a:lnTo>
                    <a:pt x="243" y="237"/>
                  </a:lnTo>
                  <a:lnTo>
                    <a:pt x="243" y="211"/>
                  </a:lnTo>
                  <a:lnTo>
                    <a:pt x="236" y="189"/>
                  </a:lnTo>
                  <a:lnTo>
                    <a:pt x="229" y="174"/>
                  </a:lnTo>
                  <a:lnTo>
                    <a:pt x="210" y="158"/>
                  </a:lnTo>
                  <a:lnTo>
                    <a:pt x="197" y="148"/>
                  </a:lnTo>
                  <a:lnTo>
                    <a:pt x="177" y="139"/>
                  </a:lnTo>
                  <a:lnTo>
                    <a:pt x="157" y="129"/>
                  </a:lnTo>
                  <a:lnTo>
                    <a:pt x="151" y="126"/>
                  </a:lnTo>
                  <a:lnTo>
                    <a:pt x="144" y="104"/>
                  </a:lnTo>
                  <a:lnTo>
                    <a:pt x="131" y="92"/>
                  </a:lnTo>
                  <a:lnTo>
                    <a:pt x="118" y="79"/>
                  </a:lnTo>
                  <a:lnTo>
                    <a:pt x="99" y="73"/>
                  </a:lnTo>
                  <a:lnTo>
                    <a:pt x="66" y="63"/>
                  </a:lnTo>
                  <a:lnTo>
                    <a:pt x="27" y="60"/>
                  </a:lnTo>
                  <a:lnTo>
                    <a:pt x="20" y="63"/>
                  </a:lnTo>
                  <a:lnTo>
                    <a:pt x="7" y="66"/>
                  </a:lnTo>
                  <a:lnTo>
                    <a:pt x="0" y="66"/>
                  </a:lnTo>
                  <a:lnTo>
                    <a:pt x="33" y="63"/>
                  </a:lnTo>
                  <a:lnTo>
                    <a:pt x="46" y="60"/>
                  </a:lnTo>
                  <a:lnTo>
                    <a:pt x="59" y="54"/>
                  </a:lnTo>
                  <a:lnTo>
                    <a:pt x="66" y="44"/>
                  </a:lnTo>
                  <a:lnTo>
                    <a:pt x="66" y="32"/>
                  </a:lnTo>
                  <a:lnTo>
                    <a:pt x="72" y="44"/>
                  </a:lnTo>
                  <a:lnTo>
                    <a:pt x="72" y="54"/>
                  </a:lnTo>
                  <a:lnTo>
                    <a:pt x="85" y="66"/>
                  </a:lnTo>
                  <a:lnTo>
                    <a:pt x="99" y="76"/>
                  </a:lnTo>
                  <a:lnTo>
                    <a:pt x="118" y="79"/>
                  </a:lnTo>
                  <a:lnTo>
                    <a:pt x="131" y="95"/>
                  </a:lnTo>
                  <a:lnTo>
                    <a:pt x="144" y="110"/>
                  </a:lnTo>
                  <a:lnTo>
                    <a:pt x="171" y="133"/>
                  </a:lnTo>
                  <a:lnTo>
                    <a:pt x="177" y="142"/>
                  </a:lnTo>
                  <a:lnTo>
                    <a:pt x="184" y="148"/>
                  </a:lnTo>
                  <a:lnTo>
                    <a:pt x="190" y="158"/>
                  </a:lnTo>
                  <a:lnTo>
                    <a:pt x="203" y="164"/>
                  </a:lnTo>
                  <a:lnTo>
                    <a:pt x="223" y="174"/>
                  </a:lnTo>
                  <a:lnTo>
                    <a:pt x="236" y="186"/>
                  </a:lnTo>
                  <a:lnTo>
                    <a:pt x="243" y="192"/>
                  </a:lnTo>
                  <a:lnTo>
                    <a:pt x="256" y="196"/>
                  </a:lnTo>
                  <a:lnTo>
                    <a:pt x="262" y="199"/>
                  </a:lnTo>
                  <a:lnTo>
                    <a:pt x="288" y="196"/>
                  </a:lnTo>
                  <a:lnTo>
                    <a:pt x="321" y="192"/>
                  </a:lnTo>
                  <a:lnTo>
                    <a:pt x="334" y="183"/>
                  </a:lnTo>
                  <a:lnTo>
                    <a:pt x="347" y="177"/>
                  </a:lnTo>
                  <a:lnTo>
                    <a:pt x="360" y="167"/>
                  </a:lnTo>
                  <a:lnTo>
                    <a:pt x="373" y="151"/>
                  </a:lnTo>
                  <a:lnTo>
                    <a:pt x="380" y="139"/>
                  </a:lnTo>
                  <a:lnTo>
                    <a:pt x="380" y="126"/>
                  </a:lnTo>
                  <a:lnTo>
                    <a:pt x="387" y="117"/>
                  </a:lnTo>
                  <a:lnTo>
                    <a:pt x="387" y="110"/>
                  </a:lnTo>
                  <a:lnTo>
                    <a:pt x="387" y="85"/>
                  </a:lnTo>
                  <a:lnTo>
                    <a:pt x="387" y="73"/>
                  </a:lnTo>
                  <a:lnTo>
                    <a:pt x="380" y="60"/>
                  </a:lnTo>
                  <a:lnTo>
                    <a:pt x="360" y="44"/>
                  </a:lnTo>
                  <a:lnTo>
                    <a:pt x="334" y="28"/>
                  </a:lnTo>
                  <a:lnTo>
                    <a:pt x="301" y="13"/>
                  </a:lnTo>
                  <a:lnTo>
                    <a:pt x="282" y="0"/>
                  </a:lnTo>
                  <a:lnTo>
                    <a:pt x="288" y="3"/>
                  </a:lnTo>
                  <a:lnTo>
                    <a:pt x="295" y="6"/>
                  </a:lnTo>
                  <a:lnTo>
                    <a:pt x="301" y="6"/>
                  </a:lnTo>
                  <a:lnTo>
                    <a:pt x="315" y="22"/>
                  </a:lnTo>
                  <a:lnTo>
                    <a:pt x="328" y="32"/>
                  </a:lnTo>
                  <a:lnTo>
                    <a:pt x="347" y="47"/>
                  </a:lnTo>
                  <a:lnTo>
                    <a:pt x="360" y="54"/>
                  </a:lnTo>
                  <a:lnTo>
                    <a:pt x="393" y="60"/>
                  </a:lnTo>
                  <a:lnTo>
                    <a:pt x="413" y="76"/>
                  </a:lnTo>
                  <a:lnTo>
                    <a:pt x="426" y="92"/>
                  </a:lnTo>
                  <a:lnTo>
                    <a:pt x="445" y="110"/>
                  </a:lnTo>
                  <a:lnTo>
                    <a:pt x="472" y="123"/>
                  </a:lnTo>
                  <a:lnTo>
                    <a:pt x="491" y="129"/>
                  </a:lnTo>
                  <a:lnTo>
                    <a:pt x="517" y="133"/>
                  </a:lnTo>
                  <a:lnTo>
                    <a:pt x="524" y="151"/>
                  </a:lnTo>
                  <a:lnTo>
                    <a:pt x="531" y="167"/>
                  </a:lnTo>
                  <a:lnTo>
                    <a:pt x="531" y="180"/>
                  </a:lnTo>
                  <a:lnTo>
                    <a:pt x="537" y="189"/>
                  </a:lnTo>
                  <a:lnTo>
                    <a:pt x="557" y="202"/>
                  </a:lnTo>
                  <a:lnTo>
                    <a:pt x="570" y="205"/>
                  </a:lnTo>
                  <a:lnTo>
                    <a:pt x="596" y="205"/>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16"/>
            <p:cNvSpPr>
              <a:spLocks/>
            </p:cNvSpPr>
            <p:nvPr/>
          </p:nvSpPr>
          <p:spPr bwMode="auto">
            <a:xfrm>
              <a:off x="3512" y="1565"/>
              <a:ext cx="577" cy="444"/>
            </a:xfrm>
            <a:custGeom>
              <a:avLst/>
              <a:gdLst>
                <a:gd name="T0" fmla="*/ 59 w 577"/>
                <a:gd name="T1" fmla="*/ 433 h 444"/>
                <a:gd name="T2" fmla="*/ 72 w 577"/>
                <a:gd name="T3" fmla="*/ 421 h 444"/>
                <a:gd name="T4" fmla="*/ 85 w 577"/>
                <a:gd name="T5" fmla="*/ 414 h 444"/>
                <a:gd name="T6" fmla="*/ 92 w 577"/>
                <a:gd name="T7" fmla="*/ 392 h 444"/>
                <a:gd name="T8" fmla="*/ 105 w 577"/>
                <a:gd name="T9" fmla="*/ 363 h 444"/>
                <a:gd name="T10" fmla="*/ 111 w 577"/>
                <a:gd name="T11" fmla="*/ 347 h 444"/>
                <a:gd name="T12" fmla="*/ 118 w 577"/>
                <a:gd name="T13" fmla="*/ 314 h 444"/>
                <a:gd name="T14" fmla="*/ 131 w 577"/>
                <a:gd name="T15" fmla="*/ 298 h 444"/>
                <a:gd name="T16" fmla="*/ 151 w 577"/>
                <a:gd name="T17" fmla="*/ 282 h 444"/>
                <a:gd name="T18" fmla="*/ 170 w 577"/>
                <a:gd name="T19" fmla="*/ 276 h 444"/>
                <a:gd name="T20" fmla="*/ 196 w 577"/>
                <a:gd name="T21" fmla="*/ 260 h 444"/>
                <a:gd name="T22" fmla="*/ 210 w 577"/>
                <a:gd name="T23" fmla="*/ 250 h 444"/>
                <a:gd name="T24" fmla="*/ 236 w 577"/>
                <a:gd name="T25" fmla="*/ 212 h 444"/>
                <a:gd name="T26" fmla="*/ 242 w 577"/>
                <a:gd name="T27" fmla="*/ 180 h 444"/>
                <a:gd name="T28" fmla="*/ 249 w 577"/>
                <a:gd name="T29" fmla="*/ 163 h 444"/>
                <a:gd name="T30" fmla="*/ 269 w 577"/>
                <a:gd name="T31" fmla="*/ 160 h 444"/>
                <a:gd name="T32" fmla="*/ 327 w 577"/>
                <a:gd name="T33" fmla="*/ 144 h 444"/>
                <a:gd name="T34" fmla="*/ 360 w 577"/>
                <a:gd name="T35" fmla="*/ 125 h 444"/>
                <a:gd name="T36" fmla="*/ 380 w 577"/>
                <a:gd name="T37" fmla="*/ 99 h 444"/>
                <a:gd name="T38" fmla="*/ 386 w 577"/>
                <a:gd name="T39" fmla="*/ 90 h 444"/>
                <a:gd name="T40" fmla="*/ 413 w 577"/>
                <a:gd name="T41" fmla="*/ 77 h 444"/>
                <a:gd name="T42" fmla="*/ 478 w 577"/>
                <a:gd name="T43" fmla="*/ 125 h 444"/>
                <a:gd name="T44" fmla="*/ 550 w 577"/>
                <a:gd name="T45" fmla="*/ 163 h 444"/>
                <a:gd name="T46" fmla="*/ 576 w 577"/>
                <a:gd name="T47" fmla="*/ 157 h 444"/>
                <a:gd name="T48" fmla="*/ 570 w 577"/>
                <a:gd name="T49" fmla="*/ 138 h 444"/>
                <a:gd name="T50" fmla="*/ 544 w 577"/>
                <a:gd name="T51" fmla="*/ 135 h 444"/>
                <a:gd name="T52" fmla="*/ 511 w 577"/>
                <a:gd name="T53" fmla="*/ 119 h 444"/>
                <a:gd name="T54" fmla="*/ 498 w 577"/>
                <a:gd name="T55" fmla="*/ 90 h 444"/>
                <a:gd name="T56" fmla="*/ 459 w 577"/>
                <a:gd name="T57" fmla="*/ 57 h 444"/>
                <a:gd name="T58" fmla="*/ 426 w 577"/>
                <a:gd name="T59" fmla="*/ 45 h 444"/>
                <a:gd name="T60" fmla="*/ 406 w 577"/>
                <a:gd name="T61" fmla="*/ 32 h 444"/>
                <a:gd name="T62" fmla="*/ 400 w 577"/>
                <a:gd name="T63" fmla="*/ 16 h 444"/>
                <a:gd name="T64" fmla="*/ 386 w 577"/>
                <a:gd name="T65" fmla="*/ 6 h 444"/>
                <a:gd name="T66" fmla="*/ 367 w 577"/>
                <a:gd name="T67" fmla="*/ 25 h 444"/>
                <a:gd name="T68" fmla="*/ 360 w 577"/>
                <a:gd name="T69" fmla="*/ 80 h 444"/>
                <a:gd name="T70" fmla="*/ 327 w 577"/>
                <a:gd name="T71" fmla="*/ 122 h 444"/>
                <a:gd name="T72" fmla="*/ 255 w 577"/>
                <a:gd name="T73" fmla="*/ 141 h 444"/>
                <a:gd name="T74" fmla="*/ 216 w 577"/>
                <a:gd name="T75" fmla="*/ 157 h 444"/>
                <a:gd name="T76" fmla="*/ 203 w 577"/>
                <a:gd name="T77" fmla="*/ 199 h 444"/>
                <a:gd name="T78" fmla="*/ 190 w 577"/>
                <a:gd name="T79" fmla="*/ 237 h 444"/>
                <a:gd name="T80" fmla="*/ 151 w 577"/>
                <a:gd name="T81" fmla="*/ 253 h 444"/>
                <a:gd name="T82" fmla="*/ 137 w 577"/>
                <a:gd name="T83" fmla="*/ 260 h 444"/>
                <a:gd name="T84" fmla="*/ 118 w 577"/>
                <a:gd name="T85" fmla="*/ 279 h 444"/>
                <a:gd name="T86" fmla="*/ 105 w 577"/>
                <a:gd name="T87" fmla="*/ 327 h 444"/>
                <a:gd name="T88" fmla="*/ 92 w 577"/>
                <a:gd name="T89" fmla="*/ 369 h 444"/>
                <a:gd name="T90" fmla="*/ 72 w 577"/>
                <a:gd name="T91" fmla="*/ 388 h 444"/>
                <a:gd name="T92" fmla="*/ 20 w 577"/>
                <a:gd name="T93" fmla="*/ 404 h 444"/>
                <a:gd name="T94" fmla="*/ 13 w 577"/>
                <a:gd name="T95" fmla="*/ 417 h 444"/>
                <a:gd name="T96" fmla="*/ 33 w 577"/>
                <a:gd name="T97" fmla="*/ 433 h 444"/>
                <a:gd name="T98" fmla="*/ 52 w 577"/>
                <a:gd name="T99" fmla="*/ 433 h 444"/>
                <a:gd name="T100" fmla="*/ 72 w 577"/>
                <a:gd name="T101" fmla="*/ 424 h 444"/>
                <a:gd name="T102" fmla="*/ 85 w 577"/>
                <a:gd name="T103" fmla="*/ 414 h 444"/>
                <a:gd name="T104" fmla="*/ 72 w 577"/>
                <a:gd name="T105" fmla="*/ 430 h 4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7"/>
                <a:gd name="T160" fmla="*/ 0 h 444"/>
                <a:gd name="T161" fmla="*/ 577 w 577"/>
                <a:gd name="T162" fmla="*/ 444 h 4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7" h="444">
                  <a:moveTo>
                    <a:pt x="59" y="443"/>
                  </a:moveTo>
                  <a:lnTo>
                    <a:pt x="59" y="433"/>
                  </a:lnTo>
                  <a:lnTo>
                    <a:pt x="59" y="421"/>
                  </a:lnTo>
                  <a:lnTo>
                    <a:pt x="72" y="421"/>
                  </a:lnTo>
                  <a:lnTo>
                    <a:pt x="85" y="417"/>
                  </a:lnTo>
                  <a:lnTo>
                    <a:pt x="85" y="414"/>
                  </a:lnTo>
                  <a:lnTo>
                    <a:pt x="85" y="408"/>
                  </a:lnTo>
                  <a:lnTo>
                    <a:pt x="92" y="392"/>
                  </a:lnTo>
                  <a:lnTo>
                    <a:pt x="98" y="369"/>
                  </a:lnTo>
                  <a:lnTo>
                    <a:pt x="105" y="363"/>
                  </a:lnTo>
                  <a:lnTo>
                    <a:pt x="105" y="356"/>
                  </a:lnTo>
                  <a:lnTo>
                    <a:pt x="111" y="347"/>
                  </a:lnTo>
                  <a:lnTo>
                    <a:pt x="118" y="337"/>
                  </a:lnTo>
                  <a:lnTo>
                    <a:pt x="118" y="314"/>
                  </a:lnTo>
                  <a:lnTo>
                    <a:pt x="124" y="305"/>
                  </a:lnTo>
                  <a:lnTo>
                    <a:pt x="131" y="298"/>
                  </a:lnTo>
                  <a:lnTo>
                    <a:pt x="144" y="289"/>
                  </a:lnTo>
                  <a:lnTo>
                    <a:pt x="151" y="282"/>
                  </a:lnTo>
                  <a:lnTo>
                    <a:pt x="164" y="279"/>
                  </a:lnTo>
                  <a:lnTo>
                    <a:pt x="170" y="276"/>
                  </a:lnTo>
                  <a:lnTo>
                    <a:pt x="183" y="270"/>
                  </a:lnTo>
                  <a:lnTo>
                    <a:pt x="196" y="260"/>
                  </a:lnTo>
                  <a:lnTo>
                    <a:pt x="203" y="253"/>
                  </a:lnTo>
                  <a:lnTo>
                    <a:pt x="210" y="250"/>
                  </a:lnTo>
                  <a:lnTo>
                    <a:pt x="223" y="231"/>
                  </a:lnTo>
                  <a:lnTo>
                    <a:pt x="236" y="212"/>
                  </a:lnTo>
                  <a:lnTo>
                    <a:pt x="242" y="189"/>
                  </a:lnTo>
                  <a:lnTo>
                    <a:pt x="242" y="180"/>
                  </a:lnTo>
                  <a:lnTo>
                    <a:pt x="242" y="170"/>
                  </a:lnTo>
                  <a:lnTo>
                    <a:pt x="249" y="163"/>
                  </a:lnTo>
                  <a:lnTo>
                    <a:pt x="262" y="163"/>
                  </a:lnTo>
                  <a:lnTo>
                    <a:pt x="269" y="160"/>
                  </a:lnTo>
                  <a:lnTo>
                    <a:pt x="282" y="157"/>
                  </a:lnTo>
                  <a:lnTo>
                    <a:pt x="327" y="144"/>
                  </a:lnTo>
                  <a:lnTo>
                    <a:pt x="347" y="135"/>
                  </a:lnTo>
                  <a:lnTo>
                    <a:pt x="360" y="125"/>
                  </a:lnTo>
                  <a:lnTo>
                    <a:pt x="373" y="112"/>
                  </a:lnTo>
                  <a:lnTo>
                    <a:pt x="380" y="99"/>
                  </a:lnTo>
                  <a:lnTo>
                    <a:pt x="380" y="93"/>
                  </a:lnTo>
                  <a:lnTo>
                    <a:pt x="386" y="90"/>
                  </a:lnTo>
                  <a:lnTo>
                    <a:pt x="393" y="83"/>
                  </a:lnTo>
                  <a:lnTo>
                    <a:pt x="413" y="77"/>
                  </a:lnTo>
                  <a:lnTo>
                    <a:pt x="445" y="99"/>
                  </a:lnTo>
                  <a:lnTo>
                    <a:pt x="478" y="125"/>
                  </a:lnTo>
                  <a:lnTo>
                    <a:pt x="511" y="147"/>
                  </a:lnTo>
                  <a:lnTo>
                    <a:pt x="550" y="163"/>
                  </a:lnTo>
                  <a:lnTo>
                    <a:pt x="563" y="163"/>
                  </a:lnTo>
                  <a:lnTo>
                    <a:pt x="576" y="157"/>
                  </a:lnTo>
                  <a:lnTo>
                    <a:pt x="576" y="147"/>
                  </a:lnTo>
                  <a:lnTo>
                    <a:pt x="570" y="138"/>
                  </a:lnTo>
                  <a:lnTo>
                    <a:pt x="557" y="135"/>
                  </a:lnTo>
                  <a:lnTo>
                    <a:pt x="544" y="135"/>
                  </a:lnTo>
                  <a:lnTo>
                    <a:pt x="517" y="131"/>
                  </a:lnTo>
                  <a:lnTo>
                    <a:pt x="511" y="119"/>
                  </a:lnTo>
                  <a:lnTo>
                    <a:pt x="511" y="106"/>
                  </a:lnTo>
                  <a:lnTo>
                    <a:pt x="498" y="90"/>
                  </a:lnTo>
                  <a:lnTo>
                    <a:pt x="485" y="77"/>
                  </a:lnTo>
                  <a:lnTo>
                    <a:pt x="459" y="57"/>
                  </a:lnTo>
                  <a:lnTo>
                    <a:pt x="432" y="48"/>
                  </a:lnTo>
                  <a:lnTo>
                    <a:pt x="426" y="45"/>
                  </a:lnTo>
                  <a:lnTo>
                    <a:pt x="419" y="45"/>
                  </a:lnTo>
                  <a:lnTo>
                    <a:pt x="406" y="32"/>
                  </a:lnTo>
                  <a:lnTo>
                    <a:pt x="406" y="22"/>
                  </a:lnTo>
                  <a:lnTo>
                    <a:pt x="400" y="16"/>
                  </a:lnTo>
                  <a:lnTo>
                    <a:pt x="393" y="9"/>
                  </a:lnTo>
                  <a:lnTo>
                    <a:pt x="386" y="6"/>
                  </a:lnTo>
                  <a:lnTo>
                    <a:pt x="367" y="0"/>
                  </a:lnTo>
                  <a:lnTo>
                    <a:pt x="367" y="25"/>
                  </a:lnTo>
                  <a:lnTo>
                    <a:pt x="367" y="54"/>
                  </a:lnTo>
                  <a:lnTo>
                    <a:pt x="360" y="80"/>
                  </a:lnTo>
                  <a:lnTo>
                    <a:pt x="347" y="106"/>
                  </a:lnTo>
                  <a:lnTo>
                    <a:pt x="327" y="122"/>
                  </a:lnTo>
                  <a:lnTo>
                    <a:pt x="288" y="135"/>
                  </a:lnTo>
                  <a:lnTo>
                    <a:pt x="255" y="141"/>
                  </a:lnTo>
                  <a:lnTo>
                    <a:pt x="223" y="144"/>
                  </a:lnTo>
                  <a:lnTo>
                    <a:pt x="216" y="157"/>
                  </a:lnTo>
                  <a:lnTo>
                    <a:pt x="210" y="170"/>
                  </a:lnTo>
                  <a:lnTo>
                    <a:pt x="203" y="199"/>
                  </a:lnTo>
                  <a:lnTo>
                    <a:pt x="196" y="228"/>
                  </a:lnTo>
                  <a:lnTo>
                    <a:pt x="190" y="237"/>
                  </a:lnTo>
                  <a:lnTo>
                    <a:pt x="177" y="244"/>
                  </a:lnTo>
                  <a:lnTo>
                    <a:pt x="151" y="253"/>
                  </a:lnTo>
                  <a:lnTo>
                    <a:pt x="144" y="257"/>
                  </a:lnTo>
                  <a:lnTo>
                    <a:pt x="137" y="260"/>
                  </a:lnTo>
                  <a:lnTo>
                    <a:pt x="118" y="270"/>
                  </a:lnTo>
                  <a:lnTo>
                    <a:pt x="118" y="279"/>
                  </a:lnTo>
                  <a:lnTo>
                    <a:pt x="111" y="295"/>
                  </a:lnTo>
                  <a:lnTo>
                    <a:pt x="105" y="327"/>
                  </a:lnTo>
                  <a:lnTo>
                    <a:pt x="98" y="356"/>
                  </a:lnTo>
                  <a:lnTo>
                    <a:pt x="92" y="369"/>
                  </a:lnTo>
                  <a:lnTo>
                    <a:pt x="92" y="376"/>
                  </a:lnTo>
                  <a:lnTo>
                    <a:pt x="72" y="388"/>
                  </a:lnTo>
                  <a:lnTo>
                    <a:pt x="46" y="398"/>
                  </a:lnTo>
                  <a:lnTo>
                    <a:pt x="20" y="404"/>
                  </a:lnTo>
                  <a:lnTo>
                    <a:pt x="0" y="408"/>
                  </a:lnTo>
                  <a:lnTo>
                    <a:pt x="13" y="417"/>
                  </a:lnTo>
                  <a:lnTo>
                    <a:pt x="20" y="427"/>
                  </a:lnTo>
                  <a:lnTo>
                    <a:pt x="33" y="433"/>
                  </a:lnTo>
                  <a:lnTo>
                    <a:pt x="39" y="437"/>
                  </a:lnTo>
                  <a:lnTo>
                    <a:pt x="52" y="433"/>
                  </a:lnTo>
                  <a:lnTo>
                    <a:pt x="59" y="430"/>
                  </a:lnTo>
                  <a:lnTo>
                    <a:pt x="72" y="424"/>
                  </a:lnTo>
                  <a:lnTo>
                    <a:pt x="78" y="417"/>
                  </a:lnTo>
                  <a:lnTo>
                    <a:pt x="85" y="414"/>
                  </a:lnTo>
                  <a:lnTo>
                    <a:pt x="85" y="417"/>
                  </a:lnTo>
                  <a:lnTo>
                    <a:pt x="72" y="430"/>
                  </a:lnTo>
                  <a:lnTo>
                    <a:pt x="59" y="443"/>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17"/>
            <p:cNvSpPr>
              <a:spLocks/>
            </p:cNvSpPr>
            <p:nvPr/>
          </p:nvSpPr>
          <p:spPr bwMode="auto">
            <a:xfrm>
              <a:off x="3868" y="1769"/>
              <a:ext cx="224" cy="213"/>
            </a:xfrm>
            <a:custGeom>
              <a:avLst/>
              <a:gdLst>
                <a:gd name="T0" fmla="*/ 72 w 224"/>
                <a:gd name="T1" fmla="*/ 212 h 213"/>
                <a:gd name="T2" fmla="*/ 92 w 224"/>
                <a:gd name="T3" fmla="*/ 126 h 213"/>
                <a:gd name="T4" fmla="*/ 92 w 224"/>
                <a:gd name="T5" fmla="*/ 104 h 213"/>
                <a:gd name="T6" fmla="*/ 86 w 224"/>
                <a:gd name="T7" fmla="*/ 79 h 213"/>
                <a:gd name="T8" fmla="*/ 86 w 224"/>
                <a:gd name="T9" fmla="*/ 76 h 213"/>
                <a:gd name="T10" fmla="*/ 72 w 224"/>
                <a:gd name="T11" fmla="*/ 69 h 213"/>
                <a:gd name="T12" fmla="*/ 46 w 224"/>
                <a:gd name="T13" fmla="*/ 57 h 213"/>
                <a:gd name="T14" fmla="*/ 20 w 224"/>
                <a:gd name="T15" fmla="*/ 47 h 213"/>
                <a:gd name="T16" fmla="*/ 0 w 224"/>
                <a:gd name="T17" fmla="*/ 41 h 213"/>
                <a:gd name="T18" fmla="*/ 7 w 224"/>
                <a:gd name="T19" fmla="*/ 44 h 213"/>
                <a:gd name="T20" fmla="*/ 14 w 224"/>
                <a:gd name="T21" fmla="*/ 50 h 213"/>
                <a:gd name="T22" fmla="*/ 20 w 224"/>
                <a:gd name="T23" fmla="*/ 54 h 213"/>
                <a:gd name="T24" fmla="*/ 33 w 224"/>
                <a:gd name="T25" fmla="*/ 57 h 213"/>
                <a:gd name="T26" fmla="*/ 46 w 224"/>
                <a:gd name="T27" fmla="*/ 60 h 213"/>
                <a:gd name="T28" fmla="*/ 59 w 224"/>
                <a:gd name="T29" fmla="*/ 60 h 213"/>
                <a:gd name="T30" fmla="*/ 66 w 224"/>
                <a:gd name="T31" fmla="*/ 66 h 213"/>
                <a:gd name="T32" fmla="*/ 79 w 224"/>
                <a:gd name="T33" fmla="*/ 73 h 213"/>
                <a:gd name="T34" fmla="*/ 92 w 224"/>
                <a:gd name="T35" fmla="*/ 82 h 213"/>
                <a:gd name="T36" fmla="*/ 99 w 224"/>
                <a:gd name="T37" fmla="*/ 88 h 213"/>
                <a:gd name="T38" fmla="*/ 105 w 224"/>
                <a:gd name="T39" fmla="*/ 92 h 213"/>
                <a:gd name="T40" fmla="*/ 131 w 224"/>
                <a:gd name="T41" fmla="*/ 79 h 213"/>
                <a:gd name="T42" fmla="*/ 144 w 224"/>
                <a:gd name="T43" fmla="*/ 60 h 213"/>
                <a:gd name="T44" fmla="*/ 144 w 224"/>
                <a:gd name="T45" fmla="*/ 38 h 213"/>
                <a:gd name="T46" fmla="*/ 138 w 224"/>
                <a:gd name="T47" fmla="*/ 6 h 213"/>
                <a:gd name="T48" fmla="*/ 131 w 224"/>
                <a:gd name="T49" fmla="*/ 3 h 213"/>
                <a:gd name="T50" fmla="*/ 125 w 224"/>
                <a:gd name="T51" fmla="*/ 3 h 213"/>
                <a:gd name="T52" fmla="*/ 118 w 224"/>
                <a:gd name="T53" fmla="*/ 0 h 213"/>
                <a:gd name="T54" fmla="*/ 112 w 224"/>
                <a:gd name="T55" fmla="*/ 0 h 213"/>
                <a:gd name="T56" fmla="*/ 118 w 224"/>
                <a:gd name="T57" fmla="*/ 3 h 213"/>
                <a:gd name="T58" fmla="*/ 125 w 224"/>
                <a:gd name="T59" fmla="*/ 9 h 213"/>
                <a:gd name="T60" fmla="*/ 138 w 224"/>
                <a:gd name="T61" fmla="*/ 12 h 213"/>
                <a:gd name="T62" fmla="*/ 151 w 224"/>
                <a:gd name="T63" fmla="*/ 22 h 213"/>
                <a:gd name="T64" fmla="*/ 164 w 224"/>
                <a:gd name="T65" fmla="*/ 28 h 213"/>
                <a:gd name="T66" fmla="*/ 177 w 224"/>
                <a:gd name="T67" fmla="*/ 35 h 213"/>
                <a:gd name="T68" fmla="*/ 184 w 224"/>
                <a:gd name="T69" fmla="*/ 41 h 213"/>
                <a:gd name="T70" fmla="*/ 210 w 224"/>
                <a:gd name="T71" fmla="*/ 38 h 213"/>
                <a:gd name="T72" fmla="*/ 216 w 224"/>
                <a:gd name="T73" fmla="*/ 35 h 213"/>
                <a:gd name="T74" fmla="*/ 223 w 224"/>
                <a:gd name="T75" fmla="*/ 35 h 2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213"/>
                <a:gd name="T116" fmla="*/ 224 w 224"/>
                <a:gd name="T117" fmla="*/ 213 h 2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213">
                  <a:moveTo>
                    <a:pt x="72" y="212"/>
                  </a:moveTo>
                  <a:lnTo>
                    <a:pt x="92" y="126"/>
                  </a:lnTo>
                  <a:lnTo>
                    <a:pt x="92" y="104"/>
                  </a:lnTo>
                  <a:lnTo>
                    <a:pt x="86" y="79"/>
                  </a:lnTo>
                  <a:lnTo>
                    <a:pt x="86" y="76"/>
                  </a:lnTo>
                  <a:lnTo>
                    <a:pt x="72" y="69"/>
                  </a:lnTo>
                  <a:lnTo>
                    <a:pt x="46" y="57"/>
                  </a:lnTo>
                  <a:lnTo>
                    <a:pt x="20" y="47"/>
                  </a:lnTo>
                  <a:lnTo>
                    <a:pt x="0" y="41"/>
                  </a:lnTo>
                  <a:lnTo>
                    <a:pt x="7" y="44"/>
                  </a:lnTo>
                  <a:lnTo>
                    <a:pt x="14" y="50"/>
                  </a:lnTo>
                  <a:lnTo>
                    <a:pt x="20" y="54"/>
                  </a:lnTo>
                  <a:lnTo>
                    <a:pt x="33" y="57"/>
                  </a:lnTo>
                  <a:lnTo>
                    <a:pt x="46" y="60"/>
                  </a:lnTo>
                  <a:lnTo>
                    <a:pt x="59" y="60"/>
                  </a:lnTo>
                  <a:lnTo>
                    <a:pt x="66" y="66"/>
                  </a:lnTo>
                  <a:lnTo>
                    <a:pt x="79" y="73"/>
                  </a:lnTo>
                  <a:lnTo>
                    <a:pt x="92" y="82"/>
                  </a:lnTo>
                  <a:lnTo>
                    <a:pt x="99" y="88"/>
                  </a:lnTo>
                  <a:lnTo>
                    <a:pt x="105" y="92"/>
                  </a:lnTo>
                  <a:lnTo>
                    <a:pt x="131" y="79"/>
                  </a:lnTo>
                  <a:lnTo>
                    <a:pt x="144" y="60"/>
                  </a:lnTo>
                  <a:lnTo>
                    <a:pt x="144" y="38"/>
                  </a:lnTo>
                  <a:lnTo>
                    <a:pt x="138" y="6"/>
                  </a:lnTo>
                  <a:lnTo>
                    <a:pt x="131" y="3"/>
                  </a:lnTo>
                  <a:lnTo>
                    <a:pt x="125" y="3"/>
                  </a:lnTo>
                  <a:lnTo>
                    <a:pt x="118" y="0"/>
                  </a:lnTo>
                  <a:lnTo>
                    <a:pt x="112" y="0"/>
                  </a:lnTo>
                  <a:lnTo>
                    <a:pt x="118" y="3"/>
                  </a:lnTo>
                  <a:lnTo>
                    <a:pt x="125" y="9"/>
                  </a:lnTo>
                  <a:lnTo>
                    <a:pt x="138" y="12"/>
                  </a:lnTo>
                  <a:lnTo>
                    <a:pt x="151" y="22"/>
                  </a:lnTo>
                  <a:lnTo>
                    <a:pt x="164" y="28"/>
                  </a:lnTo>
                  <a:lnTo>
                    <a:pt x="177" y="35"/>
                  </a:lnTo>
                  <a:lnTo>
                    <a:pt x="184" y="41"/>
                  </a:lnTo>
                  <a:lnTo>
                    <a:pt x="210" y="38"/>
                  </a:lnTo>
                  <a:lnTo>
                    <a:pt x="216" y="35"/>
                  </a:lnTo>
                  <a:lnTo>
                    <a:pt x="223" y="35"/>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18"/>
            <p:cNvSpPr>
              <a:spLocks/>
            </p:cNvSpPr>
            <p:nvPr/>
          </p:nvSpPr>
          <p:spPr bwMode="auto">
            <a:xfrm>
              <a:off x="3753" y="1902"/>
              <a:ext cx="151" cy="26"/>
            </a:xfrm>
            <a:custGeom>
              <a:avLst/>
              <a:gdLst>
                <a:gd name="T0" fmla="*/ 150 w 151"/>
                <a:gd name="T1" fmla="*/ 25 h 26"/>
                <a:gd name="T2" fmla="*/ 106 w 151"/>
                <a:gd name="T3" fmla="*/ 25 h 26"/>
                <a:gd name="T4" fmla="*/ 69 w 151"/>
                <a:gd name="T5" fmla="*/ 25 h 26"/>
                <a:gd name="T6" fmla="*/ 50 w 151"/>
                <a:gd name="T7" fmla="*/ 25 h 26"/>
                <a:gd name="T8" fmla="*/ 31 w 151"/>
                <a:gd name="T9" fmla="*/ 18 h 26"/>
                <a:gd name="T10" fmla="*/ 13 w 151"/>
                <a:gd name="T11" fmla="*/ 12 h 26"/>
                <a:gd name="T12" fmla="*/ 0 w 151"/>
                <a:gd name="T13" fmla="*/ 0 h 26"/>
                <a:gd name="T14" fmla="*/ 0 60000 65536"/>
                <a:gd name="T15" fmla="*/ 0 60000 65536"/>
                <a:gd name="T16" fmla="*/ 0 60000 65536"/>
                <a:gd name="T17" fmla="*/ 0 60000 65536"/>
                <a:gd name="T18" fmla="*/ 0 60000 65536"/>
                <a:gd name="T19" fmla="*/ 0 60000 65536"/>
                <a:gd name="T20" fmla="*/ 0 60000 65536"/>
                <a:gd name="T21" fmla="*/ 0 w 151"/>
                <a:gd name="T22" fmla="*/ 0 h 26"/>
                <a:gd name="T23" fmla="*/ 151 w 15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6">
                  <a:moveTo>
                    <a:pt x="150" y="25"/>
                  </a:moveTo>
                  <a:lnTo>
                    <a:pt x="106" y="25"/>
                  </a:lnTo>
                  <a:lnTo>
                    <a:pt x="69" y="25"/>
                  </a:lnTo>
                  <a:lnTo>
                    <a:pt x="50" y="25"/>
                  </a:lnTo>
                  <a:lnTo>
                    <a:pt x="31" y="18"/>
                  </a:lnTo>
                  <a:lnTo>
                    <a:pt x="13" y="12"/>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19"/>
            <p:cNvSpPr>
              <a:spLocks/>
            </p:cNvSpPr>
            <p:nvPr/>
          </p:nvSpPr>
          <p:spPr bwMode="auto">
            <a:xfrm>
              <a:off x="3074" y="1506"/>
              <a:ext cx="533" cy="305"/>
            </a:xfrm>
            <a:custGeom>
              <a:avLst/>
              <a:gdLst>
                <a:gd name="T0" fmla="*/ 480 w 533"/>
                <a:gd name="T1" fmla="*/ 304 h 305"/>
                <a:gd name="T2" fmla="*/ 480 w 533"/>
                <a:gd name="T3" fmla="*/ 281 h 305"/>
                <a:gd name="T4" fmla="*/ 485 w 533"/>
                <a:gd name="T5" fmla="*/ 258 h 305"/>
                <a:gd name="T6" fmla="*/ 491 w 533"/>
                <a:gd name="T7" fmla="*/ 249 h 305"/>
                <a:gd name="T8" fmla="*/ 503 w 533"/>
                <a:gd name="T9" fmla="*/ 243 h 305"/>
                <a:gd name="T10" fmla="*/ 526 w 533"/>
                <a:gd name="T11" fmla="*/ 234 h 305"/>
                <a:gd name="T12" fmla="*/ 532 w 533"/>
                <a:gd name="T13" fmla="*/ 232 h 305"/>
                <a:gd name="T14" fmla="*/ 521 w 533"/>
                <a:gd name="T15" fmla="*/ 234 h 305"/>
                <a:gd name="T16" fmla="*/ 491 w 533"/>
                <a:gd name="T17" fmla="*/ 237 h 305"/>
                <a:gd name="T18" fmla="*/ 474 w 533"/>
                <a:gd name="T19" fmla="*/ 246 h 305"/>
                <a:gd name="T20" fmla="*/ 468 w 533"/>
                <a:gd name="T21" fmla="*/ 246 h 305"/>
                <a:gd name="T22" fmla="*/ 462 w 533"/>
                <a:gd name="T23" fmla="*/ 240 h 305"/>
                <a:gd name="T24" fmla="*/ 456 w 533"/>
                <a:gd name="T25" fmla="*/ 229 h 305"/>
                <a:gd name="T26" fmla="*/ 456 w 533"/>
                <a:gd name="T27" fmla="*/ 203 h 305"/>
                <a:gd name="T28" fmla="*/ 450 w 533"/>
                <a:gd name="T29" fmla="*/ 188 h 305"/>
                <a:gd name="T30" fmla="*/ 444 w 533"/>
                <a:gd name="T31" fmla="*/ 177 h 305"/>
                <a:gd name="T32" fmla="*/ 439 w 533"/>
                <a:gd name="T33" fmla="*/ 168 h 305"/>
                <a:gd name="T34" fmla="*/ 427 w 533"/>
                <a:gd name="T35" fmla="*/ 165 h 305"/>
                <a:gd name="T36" fmla="*/ 415 w 533"/>
                <a:gd name="T37" fmla="*/ 162 h 305"/>
                <a:gd name="T38" fmla="*/ 404 w 533"/>
                <a:gd name="T39" fmla="*/ 159 h 305"/>
                <a:gd name="T40" fmla="*/ 357 w 533"/>
                <a:gd name="T41" fmla="*/ 124 h 305"/>
                <a:gd name="T42" fmla="*/ 333 w 533"/>
                <a:gd name="T43" fmla="*/ 104 h 305"/>
                <a:gd name="T44" fmla="*/ 310 w 533"/>
                <a:gd name="T45" fmla="*/ 78 h 305"/>
                <a:gd name="T46" fmla="*/ 316 w 533"/>
                <a:gd name="T47" fmla="*/ 67 h 305"/>
                <a:gd name="T48" fmla="*/ 316 w 533"/>
                <a:gd name="T49" fmla="*/ 58 h 305"/>
                <a:gd name="T50" fmla="*/ 322 w 533"/>
                <a:gd name="T51" fmla="*/ 58 h 305"/>
                <a:gd name="T52" fmla="*/ 316 w 533"/>
                <a:gd name="T53" fmla="*/ 61 h 305"/>
                <a:gd name="T54" fmla="*/ 310 w 533"/>
                <a:gd name="T55" fmla="*/ 69 h 305"/>
                <a:gd name="T56" fmla="*/ 310 w 533"/>
                <a:gd name="T57" fmla="*/ 75 h 305"/>
                <a:gd name="T58" fmla="*/ 304 w 533"/>
                <a:gd name="T59" fmla="*/ 78 h 305"/>
                <a:gd name="T60" fmla="*/ 292 w 533"/>
                <a:gd name="T61" fmla="*/ 84 h 305"/>
                <a:gd name="T62" fmla="*/ 275 w 533"/>
                <a:gd name="T63" fmla="*/ 84 h 305"/>
                <a:gd name="T64" fmla="*/ 269 w 533"/>
                <a:gd name="T65" fmla="*/ 84 h 305"/>
                <a:gd name="T66" fmla="*/ 245 w 533"/>
                <a:gd name="T67" fmla="*/ 81 h 305"/>
                <a:gd name="T68" fmla="*/ 228 w 533"/>
                <a:gd name="T69" fmla="*/ 78 h 305"/>
                <a:gd name="T70" fmla="*/ 210 w 533"/>
                <a:gd name="T71" fmla="*/ 72 h 305"/>
                <a:gd name="T72" fmla="*/ 199 w 533"/>
                <a:gd name="T73" fmla="*/ 61 h 305"/>
                <a:gd name="T74" fmla="*/ 187 w 533"/>
                <a:gd name="T75" fmla="*/ 43 h 305"/>
                <a:gd name="T76" fmla="*/ 169 w 533"/>
                <a:gd name="T77" fmla="*/ 29 h 305"/>
                <a:gd name="T78" fmla="*/ 152 w 533"/>
                <a:gd name="T79" fmla="*/ 20 h 305"/>
                <a:gd name="T80" fmla="*/ 128 w 533"/>
                <a:gd name="T81" fmla="*/ 12 h 305"/>
                <a:gd name="T82" fmla="*/ 105 w 533"/>
                <a:gd name="T83" fmla="*/ 6 h 305"/>
                <a:gd name="T84" fmla="*/ 76 w 533"/>
                <a:gd name="T85" fmla="*/ 0 h 305"/>
                <a:gd name="T86" fmla="*/ 46 w 533"/>
                <a:gd name="T87" fmla="*/ 0 h 305"/>
                <a:gd name="T88" fmla="*/ 23 w 533"/>
                <a:gd name="T89" fmla="*/ 0 h 305"/>
                <a:gd name="T90" fmla="*/ 0 w 533"/>
                <a:gd name="T91" fmla="*/ 0 h 3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3"/>
                <a:gd name="T139" fmla="*/ 0 h 305"/>
                <a:gd name="T140" fmla="*/ 533 w 533"/>
                <a:gd name="T141" fmla="*/ 305 h 3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3" h="305">
                  <a:moveTo>
                    <a:pt x="480" y="304"/>
                  </a:moveTo>
                  <a:lnTo>
                    <a:pt x="480" y="281"/>
                  </a:lnTo>
                  <a:lnTo>
                    <a:pt x="485" y="258"/>
                  </a:lnTo>
                  <a:lnTo>
                    <a:pt x="491" y="249"/>
                  </a:lnTo>
                  <a:lnTo>
                    <a:pt x="503" y="243"/>
                  </a:lnTo>
                  <a:lnTo>
                    <a:pt x="526" y="234"/>
                  </a:lnTo>
                  <a:lnTo>
                    <a:pt x="532" y="232"/>
                  </a:lnTo>
                  <a:lnTo>
                    <a:pt x="521" y="234"/>
                  </a:lnTo>
                  <a:lnTo>
                    <a:pt x="491" y="237"/>
                  </a:lnTo>
                  <a:lnTo>
                    <a:pt x="474" y="246"/>
                  </a:lnTo>
                  <a:lnTo>
                    <a:pt x="468" y="246"/>
                  </a:lnTo>
                  <a:lnTo>
                    <a:pt x="462" y="240"/>
                  </a:lnTo>
                  <a:lnTo>
                    <a:pt x="456" y="229"/>
                  </a:lnTo>
                  <a:lnTo>
                    <a:pt x="456" y="203"/>
                  </a:lnTo>
                  <a:lnTo>
                    <a:pt x="450" y="188"/>
                  </a:lnTo>
                  <a:lnTo>
                    <a:pt x="444" y="177"/>
                  </a:lnTo>
                  <a:lnTo>
                    <a:pt x="439" y="168"/>
                  </a:lnTo>
                  <a:lnTo>
                    <a:pt x="427" y="165"/>
                  </a:lnTo>
                  <a:lnTo>
                    <a:pt x="415" y="162"/>
                  </a:lnTo>
                  <a:lnTo>
                    <a:pt x="404" y="159"/>
                  </a:lnTo>
                  <a:lnTo>
                    <a:pt x="357" y="124"/>
                  </a:lnTo>
                  <a:lnTo>
                    <a:pt x="333" y="104"/>
                  </a:lnTo>
                  <a:lnTo>
                    <a:pt x="310" y="78"/>
                  </a:lnTo>
                  <a:lnTo>
                    <a:pt x="316" y="67"/>
                  </a:lnTo>
                  <a:lnTo>
                    <a:pt x="316" y="58"/>
                  </a:lnTo>
                  <a:lnTo>
                    <a:pt x="322" y="58"/>
                  </a:lnTo>
                  <a:lnTo>
                    <a:pt x="316" y="61"/>
                  </a:lnTo>
                  <a:lnTo>
                    <a:pt x="310" y="69"/>
                  </a:lnTo>
                  <a:lnTo>
                    <a:pt x="310" y="75"/>
                  </a:lnTo>
                  <a:lnTo>
                    <a:pt x="304" y="78"/>
                  </a:lnTo>
                  <a:lnTo>
                    <a:pt x="292" y="84"/>
                  </a:lnTo>
                  <a:lnTo>
                    <a:pt x="275" y="84"/>
                  </a:lnTo>
                  <a:lnTo>
                    <a:pt x="269" y="84"/>
                  </a:lnTo>
                  <a:lnTo>
                    <a:pt x="245" y="81"/>
                  </a:lnTo>
                  <a:lnTo>
                    <a:pt x="228" y="78"/>
                  </a:lnTo>
                  <a:lnTo>
                    <a:pt x="210" y="72"/>
                  </a:lnTo>
                  <a:lnTo>
                    <a:pt x="199" y="61"/>
                  </a:lnTo>
                  <a:lnTo>
                    <a:pt x="187" y="43"/>
                  </a:lnTo>
                  <a:lnTo>
                    <a:pt x="169" y="29"/>
                  </a:lnTo>
                  <a:lnTo>
                    <a:pt x="152" y="20"/>
                  </a:lnTo>
                  <a:lnTo>
                    <a:pt x="128" y="12"/>
                  </a:lnTo>
                  <a:lnTo>
                    <a:pt x="105" y="6"/>
                  </a:lnTo>
                  <a:lnTo>
                    <a:pt x="76" y="0"/>
                  </a:lnTo>
                  <a:lnTo>
                    <a:pt x="46" y="0"/>
                  </a:lnTo>
                  <a:lnTo>
                    <a:pt x="23" y="0"/>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20"/>
            <p:cNvSpPr>
              <a:spLocks/>
            </p:cNvSpPr>
            <p:nvPr/>
          </p:nvSpPr>
          <p:spPr bwMode="auto">
            <a:xfrm>
              <a:off x="3317" y="1407"/>
              <a:ext cx="366" cy="140"/>
            </a:xfrm>
            <a:custGeom>
              <a:avLst/>
              <a:gdLst>
                <a:gd name="T0" fmla="*/ 365 w 366"/>
                <a:gd name="T1" fmla="*/ 139 h 140"/>
                <a:gd name="T2" fmla="*/ 353 w 366"/>
                <a:gd name="T3" fmla="*/ 107 h 140"/>
                <a:gd name="T4" fmla="*/ 341 w 366"/>
                <a:gd name="T5" fmla="*/ 82 h 140"/>
                <a:gd name="T6" fmla="*/ 324 w 366"/>
                <a:gd name="T7" fmla="*/ 60 h 140"/>
                <a:gd name="T8" fmla="*/ 306 w 366"/>
                <a:gd name="T9" fmla="*/ 45 h 140"/>
                <a:gd name="T10" fmla="*/ 283 w 366"/>
                <a:gd name="T11" fmla="*/ 30 h 140"/>
                <a:gd name="T12" fmla="*/ 259 w 366"/>
                <a:gd name="T13" fmla="*/ 18 h 140"/>
                <a:gd name="T14" fmla="*/ 194 w 366"/>
                <a:gd name="T15" fmla="*/ 0 h 140"/>
                <a:gd name="T16" fmla="*/ 147 w 366"/>
                <a:gd name="T17" fmla="*/ 0 h 140"/>
                <a:gd name="T18" fmla="*/ 112 w 366"/>
                <a:gd name="T19" fmla="*/ 3 h 140"/>
                <a:gd name="T20" fmla="*/ 100 w 366"/>
                <a:gd name="T21" fmla="*/ 3 h 140"/>
                <a:gd name="T22" fmla="*/ 82 w 366"/>
                <a:gd name="T23" fmla="*/ 8 h 140"/>
                <a:gd name="T24" fmla="*/ 65 w 366"/>
                <a:gd name="T25" fmla="*/ 15 h 140"/>
                <a:gd name="T26" fmla="*/ 47 w 366"/>
                <a:gd name="T27" fmla="*/ 25 h 140"/>
                <a:gd name="T28" fmla="*/ 23 w 366"/>
                <a:gd name="T29" fmla="*/ 52 h 140"/>
                <a:gd name="T30" fmla="*/ 0 w 366"/>
                <a:gd name="T31" fmla="*/ 80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6"/>
                <a:gd name="T49" fmla="*/ 0 h 140"/>
                <a:gd name="T50" fmla="*/ 366 w 366"/>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6" h="140">
                  <a:moveTo>
                    <a:pt x="365" y="139"/>
                  </a:moveTo>
                  <a:lnTo>
                    <a:pt x="353" y="107"/>
                  </a:lnTo>
                  <a:lnTo>
                    <a:pt x="341" y="82"/>
                  </a:lnTo>
                  <a:lnTo>
                    <a:pt x="324" y="60"/>
                  </a:lnTo>
                  <a:lnTo>
                    <a:pt x="306" y="45"/>
                  </a:lnTo>
                  <a:lnTo>
                    <a:pt x="283" y="30"/>
                  </a:lnTo>
                  <a:lnTo>
                    <a:pt x="259" y="18"/>
                  </a:lnTo>
                  <a:lnTo>
                    <a:pt x="194" y="0"/>
                  </a:lnTo>
                  <a:lnTo>
                    <a:pt x="147" y="0"/>
                  </a:lnTo>
                  <a:lnTo>
                    <a:pt x="112" y="3"/>
                  </a:lnTo>
                  <a:lnTo>
                    <a:pt x="100" y="3"/>
                  </a:lnTo>
                  <a:lnTo>
                    <a:pt x="82" y="8"/>
                  </a:lnTo>
                  <a:lnTo>
                    <a:pt x="65" y="15"/>
                  </a:lnTo>
                  <a:lnTo>
                    <a:pt x="47" y="25"/>
                  </a:lnTo>
                  <a:lnTo>
                    <a:pt x="23" y="52"/>
                  </a:lnTo>
                  <a:lnTo>
                    <a:pt x="0" y="8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21"/>
            <p:cNvSpPr>
              <a:spLocks/>
            </p:cNvSpPr>
            <p:nvPr/>
          </p:nvSpPr>
          <p:spPr bwMode="auto">
            <a:xfrm>
              <a:off x="3378" y="1215"/>
              <a:ext cx="78" cy="76"/>
            </a:xfrm>
            <a:custGeom>
              <a:avLst/>
              <a:gdLst>
                <a:gd name="T0" fmla="*/ 5 w 78"/>
                <a:gd name="T1" fmla="*/ 0 h 76"/>
                <a:gd name="T2" fmla="*/ 0 w 78"/>
                <a:gd name="T3" fmla="*/ 37 h 76"/>
                <a:gd name="T4" fmla="*/ 0 w 78"/>
                <a:gd name="T5" fmla="*/ 56 h 76"/>
                <a:gd name="T6" fmla="*/ 0 w 78"/>
                <a:gd name="T7" fmla="*/ 72 h 76"/>
                <a:gd name="T8" fmla="*/ 0 w 78"/>
                <a:gd name="T9" fmla="*/ 75 h 76"/>
                <a:gd name="T10" fmla="*/ 5 w 78"/>
                <a:gd name="T11" fmla="*/ 72 h 76"/>
                <a:gd name="T12" fmla="*/ 5 w 78"/>
                <a:gd name="T13" fmla="*/ 66 h 76"/>
                <a:gd name="T14" fmla="*/ 11 w 78"/>
                <a:gd name="T15" fmla="*/ 58 h 76"/>
                <a:gd name="T16" fmla="*/ 11 w 78"/>
                <a:gd name="T17" fmla="*/ 50 h 76"/>
                <a:gd name="T18" fmla="*/ 17 w 78"/>
                <a:gd name="T19" fmla="*/ 41 h 76"/>
                <a:gd name="T20" fmla="*/ 17 w 78"/>
                <a:gd name="T21" fmla="*/ 35 h 76"/>
                <a:gd name="T22" fmla="*/ 17 w 78"/>
                <a:gd name="T23" fmla="*/ 33 h 76"/>
                <a:gd name="T24" fmla="*/ 17 w 78"/>
                <a:gd name="T25" fmla="*/ 43 h 76"/>
                <a:gd name="T26" fmla="*/ 17 w 78"/>
                <a:gd name="T27" fmla="*/ 50 h 76"/>
                <a:gd name="T28" fmla="*/ 22 w 78"/>
                <a:gd name="T29" fmla="*/ 54 h 76"/>
                <a:gd name="T30" fmla="*/ 33 w 78"/>
                <a:gd name="T31" fmla="*/ 58 h 76"/>
                <a:gd name="T32" fmla="*/ 39 w 78"/>
                <a:gd name="T33" fmla="*/ 58 h 76"/>
                <a:gd name="T34" fmla="*/ 55 w 78"/>
                <a:gd name="T35" fmla="*/ 60 h 76"/>
                <a:gd name="T36" fmla="*/ 61 w 78"/>
                <a:gd name="T37" fmla="*/ 62 h 76"/>
                <a:gd name="T38" fmla="*/ 72 w 78"/>
                <a:gd name="T39" fmla="*/ 64 h 76"/>
                <a:gd name="T40" fmla="*/ 77 w 78"/>
                <a:gd name="T41" fmla="*/ 66 h 76"/>
                <a:gd name="T42" fmla="*/ 61 w 78"/>
                <a:gd name="T43" fmla="*/ 64 h 76"/>
                <a:gd name="T44" fmla="*/ 50 w 78"/>
                <a:gd name="T45" fmla="*/ 60 h 76"/>
                <a:gd name="T46" fmla="*/ 39 w 78"/>
                <a:gd name="T47" fmla="*/ 58 h 76"/>
                <a:gd name="T48" fmla="*/ 28 w 78"/>
                <a:gd name="T49" fmla="*/ 54 h 76"/>
                <a:gd name="T50" fmla="*/ 17 w 78"/>
                <a:gd name="T51" fmla="*/ 27 h 76"/>
                <a:gd name="T52" fmla="*/ 11 w 78"/>
                <a:gd name="T53" fmla="*/ 14 h 76"/>
                <a:gd name="T54" fmla="*/ 5 w 78"/>
                <a:gd name="T55" fmla="*/ 0 h 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
                <a:gd name="T85" fmla="*/ 0 h 76"/>
                <a:gd name="T86" fmla="*/ 78 w 78"/>
                <a:gd name="T87" fmla="*/ 76 h 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 h="76">
                  <a:moveTo>
                    <a:pt x="5" y="0"/>
                  </a:moveTo>
                  <a:lnTo>
                    <a:pt x="0" y="37"/>
                  </a:lnTo>
                  <a:lnTo>
                    <a:pt x="0" y="56"/>
                  </a:lnTo>
                  <a:lnTo>
                    <a:pt x="0" y="72"/>
                  </a:lnTo>
                  <a:lnTo>
                    <a:pt x="0" y="75"/>
                  </a:lnTo>
                  <a:lnTo>
                    <a:pt x="5" y="72"/>
                  </a:lnTo>
                  <a:lnTo>
                    <a:pt x="5" y="66"/>
                  </a:lnTo>
                  <a:lnTo>
                    <a:pt x="11" y="58"/>
                  </a:lnTo>
                  <a:lnTo>
                    <a:pt x="11" y="50"/>
                  </a:lnTo>
                  <a:lnTo>
                    <a:pt x="17" y="41"/>
                  </a:lnTo>
                  <a:lnTo>
                    <a:pt x="17" y="35"/>
                  </a:lnTo>
                  <a:lnTo>
                    <a:pt x="17" y="33"/>
                  </a:lnTo>
                  <a:lnTo>
                    <a:pt x="17" y="43"/>
                  </a:lnTo>
                  <a:lnTo>
                    <a:pt x="17" y="50"/>
                  </a:lnTo>
                  <a:lnTo>
                    <a:pt x="22" y="54"/>
                  </a:lnTo>
                  <a:lnTo>
                    <a:pt x="33" y="58"/>
                  </a:lnTo>
                  <a:lnTo>
                    <a:pt x="39" y="58"/>
                  </a:lnTo>
                  <a:lnTo>
                    <a:pt x="55" y="60"/>
                  </a:lnTo>
                  <a:lnTo>
                    <a:pt x="61" y="62"/>
                  </a:lnTo>
                  <a:lnTo>
                    <a:pt x="72" y="64"/>
                  </a:lnTo>
                  <a:lnTo>
                    <a:pt x="77" y="66"/>
                  </a:lnTo>
                  <a:lnTo>
                    <a:pt x="61" y="64"/>
                  </a:lnTo>
                  <a:lnTo>
                    <a:pt x="50" y="60"/>
                  </a:lnTo>
                  <a:lnTo>
                    <a:pt x="39" y="58"/>
                  </a:lnTo>
                  <a:lnTo>
                    <a:pt x="28" y="54"/>
                  </a:lnTo>
                  <a:lnTo>
                    <a:pt x="17" y="27"/>
                  </a:lnTo>
                  <a:lnTo>
                    <a:pt x="11" y="14"/>
                  </a:lnTo>
                  <a:lnTo>
                    <a:pt x="5"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22"/>
            <p:cNvSpPr>
              <a:spLocks/>
            </p:cNvSpPr>
            <p:nvPr/>
          </p:nvSpPr>
          <p:spPr bwMode="auto">
            <a:xfrm>
              <a:off x="3527" y="1295"/>
              <a:ext cx="210" cy="159"/>
            </a:xfrm>
            <a:custGeom>
              <a:avLst/>
              <a:gdLst>
                <a:gd name="T0" fmla="*/ 0 w 210"/>
                <a:gd name="T1" fmla="*/ 0 h 159"/>
                <a:gd name="T2" fmla="*/ 30 w 210"/>
                <a:gd name="T3" fmla="*/ 9 h 159"/>
                <a:gd name="T4" fmla="*/ 54 w 210"/>
                <a:gd name="T5" fmla="*/ 23 h 159"/>
                <a:gd name="T6" fmla="*/ 101 w 210"/>
                <a:gd name="T7" fmla="*/ 51 h 159"/>
                <a:gd name="T8" fmla="*/ 119 w 210"/>
                <a:gd name="T9" fmla="*/ 58 h 159"/>
                <a:gd name="T10" fmla="*/ 143 w 210"/>
                <a:gd name="T11" fmla="*/ 65 h 159"/>
                <a:gd name="T12" fmla="*/ 155 w 210"/>
                <a:gd name="T13" fmla="*/ 70 h 159"/>
                <a:gd name="T14" fmla="*/ 161 w 210"/>
                <a:gd name="T15" fmla="*/ 72 h 159"/>
                <a:gd name="T16" fmla="*/ 167 w 210"/>
                <a:gd name="T17" fmla="*/ 95 h 159"/>
                <a:gd name="T18" fmla="*/ 179 w 210"/>
                <a:gd name="T19" fmla="*/ 116 h 159"/>
                <a:gd name="T20" fmla="*/ 191 w 210"/>
                <a:gd name="T21" fmla="*/ 137 h 159"/>
                <a:gd name="T22" fmla="*/ 209 w 210"/>
                <a:gd name="T23" fmla="*/ 158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0"/>
                <a:gd name="T37" fmla="*/ 0 h 159"/>
                <a:gd name="T38" fmla="*/ 210 w 210"/>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0" h="159">
                  <a:moveTo>
                    <a:pt x="0" y="0"/>
                  </a:moveTo>
                  <a:lnTo>
                    <a:pt x="30" y="9"/>
                  </a:lnTo>
                  <a:lnTo>
                    <a:pt x="54" y="23"/>
                  </a:lnTo>
                  <a:lnTo>
                    <a:pt x="101" y="51"/>
                  </a:lnTo>
                  <a:lnTo>
                    <a:pt x="119" y="58"/>
                  </a:lnTo>
                  <a:lnTo>
                    <a:pt x="143" y="65"/>
                  </a:lnTo>
                  <a:lnTo>
                    <a:pt x="155" y="70"/>
                  </a:lnTo>
                  <a:lnTo>
                    <a:pt x="161" y="72"/>
                  </a:lnTo>
                  <a:lnTo>
                    <a:pt x="167" y="95"/>
                  </a:lnTo>
                  <a:lnTo>
                    <a:pt x="179" y="116"/>
                  </a:lnTo>
                  <a:lnTo>
                    <a:pt x="191" y="137"/>
                  </a:lnTo>
                  <a:lnTo>
                    <a:pt x="209" y="158"/>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23"/>
            <p:cNvSpPr>
              <a:spLocks/>
            </p:cNvSpPr>
            <p:nvPr/>
          </p:nvSpPr>
          <p:spPr bwMode="auto">
            <a:xfrm>
              <a:off x="2848" y="1202"/>
              <a:ext cx="326" cy="224"/>
            </a:xfrm>
            <a:custGeom>
              <a:avLst/>
              <a:gdLst>
                <a:gd name="T0" fmla="*/ 325 w 326"/>
                <a:gd name="T1" fmla="*/ 92 h 224"/>
                <a:gd name="T2" fmla="*/ 305 w 326"/>
                <a:gd name="T3" fmla="*/ 90 h 224"/>
                <a:gd name="T4" fmla="*/ 289 w 326"/>
                <a:gd name="T5" fmla="*/ 85 h 224"/>
                <a:gd name="T6" fmla="*/ 279 w 326"/>
                <a:gd name="T7" fmla="*/ 83 h 224"/>
                <a:gd name="T8" fmla="*/ 274 w 326"/>
                <a:gd name="T9" fmla="*/ 78 h 224"/>
                <a:gd name="T10" fmla="*/ 269 w 326"/>
                <a:gd name="T11" fmla="*/ 71 h 224"/>
                <a:gd name="T12" fmla="*/ 269 w 326"/>
                <a:gd name="T13" fmla="*/ 60 h 224"/>
                <a:gd name="T14" fmla="*/ 264 w 326"/>
                <a:gd name="T15" fmla="*/ 46 h 224"/>
                <a:gd name="T16" fmla="*/ 259 w 326"/>
                <a:gd name="T17" fmla="*/ 25 h 224"/>
                <a:gd name="T18" fmla="*/ 249 w 326"/>
                <a:gd name="T19" fmla="*/ 23 h 224"/>
                <a:gd name="T20" fmla="*/ 234 w 326"/>
                <a:gd name="T21" fmla="*/ 18 h 224"/>
                <a:gd name="T22" fmla="*/ 218 w 326"/>
                <a:gd name="T23" fmla="*/ 14 h 224"/>
                <a:gd name="T24" fmla="*/ 203 w 326"/>
                <a:gd name="T25" fmla="*/ 11 h 224"/>
                <a:gd name="T26" fmla="*/ 152 w 326"/>
                <a:gd name="T27" fmla="*/ 7 h 224"/>
                <a:gd name="T28" fmla="*/ 102 w 326"/>
                <a:gd name="T29" fmla="*/ 4 h 224"/>
                <a:gd name="T30" fmla="*/ 51 w 326"/>
                <a:gd name="T31" fmla="*/ 2 h 224"/>
                <a:gd name="T32" fmla="*/ 0 w 326"/>
                <a:gd name="T33" fmla="*/ 0 h 224"/>
                <a:gd name="T34" fmla="*/ 5 w 326"/>
                <a:gd name="T35" fmla="*/ 2 h 224"/>
                <a:gd name="T36" fmla="*/ 10 w 326"/>
                <a:gd name="T37" fmla="*/ 7 h 224"/>
                <a:gd name="T38" fmla="*/ 15 w 326"/>
                <a:gd name="T39" fmla="*/ 9 h 224"/>
                <a:gd name="T40" fmla="*/ 20 w 326"/>
                <a:gd name="T41" fmla="*/ 11 h 224"/>
                <a:gd name="T42" fmla="*/ 56 w 326"/>
                <a:gd name="T43" fmla="*/ 16 h 224"/>
                <a:gd name="T44" fmla="*/ 91 w 326"/>
                <a:gd name="T45" fmla="*/ 16 h 224"/>
                <a:gd name="T46" fmla="*/ 127 w 326"/>
                <a:gd name="T47" fmla="*/ 18 h 224"/>
                <a:gd name="T48" fmla="*/ 147 w 326"/>
                <a:gd name="T49" fmla="*/ 21 h 224"/>
                <a:gd name="T50" fmla="*/ 163 w 326"/>
                <a:gd name="T51" fmla="*/ 25 h 224"/>
                <a:gd name="T52" fmla="*/ 168 w 326"/>
                <a:gd name="T53" fmla="*/ 27 h 224"/>
                <a:gd name="T54" fmla="*/ 173 w 326"/>
                <a:gd name="T55" fmla="*/ 34 h 224"/>
                <a:gd name="T56" fmla="*/ 178 w 326"/>
                <a:gd name="T57" fmla="*/ 46 h 224"/>
                <a:gd name="T58" fmla="*/ 178 w 326"/>
                <a:gd name="T59" fmla="*/ 60 h 224"/>
                <a:gd name="T60" fmla="*/ 178 w 326"/>
                <a:gd name="T61" fmla="*/ 62 h 224"/>
                <a:gd name="T62" fmla="*/ 178 w 326"/>
                <a:gd name="T63" fmla="*/ 64 h 224"/>
                <a:gd name="T64" fmla="*/ 178 w 326"/>
                <a:gd name="T65" fmla="*/ 71 h 224"/>
                <a:gd name="T66" fmla="*/ 173 w 326"/>
                <a:gd name="T67" fmla="*/ 78 h 224"/>
                <a:gd name="T68" fmla="*/ 173 w 326"/>
                <a:gd name="T69" fmla="*/ 101 h 224"/>
                <a:gd name="T70" fmla="*/ 168 w 326"/>
                <a:gd name="T71" fmla="*/ 124 h 224"/>
                <a:gd name="T72" fmla="*/ 168 w 326"/>
                <a:gd name="T73" fmla="*/ 136 h 224"/>
                <a:gd name="T74" fmla="*/ 163 w 326"/>
                <a:gd name="T75" fmla="*/ 145 h 224"/>
                <a:gd name="T76" fmla="*/ 163 w 326"/>
                <a:gd name="T77" fmla="*/ 147 h 224"/>
                <a:gd name="T78" fmla="*/ 157 w 326"/>
                <a:gd name="T79" fmla="*/ 152 h 224"/>
                <a:gd name="T80" fmla="*/ 152 w 326"/>
                <a:gd name="T81" fmla="*/ 161 h 224"/>
                <a:gd name="T82" fmla="*/ 142 w 326"/>
                <a:gd name="T83" fmla="*/ 170 h 224"/>
                <a:gd name="T84" fmla="*/ 132 w 326"/>
                <a:gd name="T85" fmla="*/ 191 h 224"/>
                <a:gd name="T86" fmla="*/ 127 w 326"/>
                <a:gd name="T87" fmla="*/ 198 h 224"/>
                <a:gd name="T88" fmla="*/ 122 w 326"/>
                <a:gd name="T89" fmla="*/ 205 h 224"/>
                <a:gd name="T90" fmla="*/ 117 w 326"/>
                <a:gd name="T91" fmla="*/ 214 h 224"/>
                <a:gd name="T92" fmla="*/ 112 w 326"/>
                <a:gd name="T93" fmla="*/ 219 h 224"/>
                <a:gd name="T94" fmla="*/ 107 w 326"/>
                <a:gd name="T95" fmla="*/ 221 h 224"/>
                <a:gd name="T96" fmla="*/ 107 w 326"/>
                <a:gd name="T97" fmla="*/ 219 h 224"/>
                <a:gd name="T98" fmla="*/ 102 w 326"/>
                <a:gd name="T99" fmla="*/ 216 h 224"/>
                <a:gd name="T100" fmla="*/ 102 w 326"/>
                <a:gd name="T101" fmla="*/ 219 h 224"/>
                <a:gd name="T102" fmla="*/ 102 w 326"/>
                <a:gd name="T103" fmla="*/ 223 h 2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6"/>
                <a:gd name="T157" fmla="*/ 0 h 224"/>
                <a:gd name="T158" fmla="*/ 326 w 326"/>
                <a:gd name="T159" fmla="*/ 224 h 2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6" h="224">
                  <a:moveTo>
                    <a:pt x="325" y="92"/>
                  </a:moveTo>
                  <a:lnTo>
                    <a:pt x="305" y="90"/>
                  </a:lnTo>
                  <a:lnTo>
                    <a:pt x="289" y="85"/>
                  </a:lnTo>
                  <a:lnTo>
                    <a:pt x="279" y="83"/>
                  </a:lnTo>
                  <a:lnTo>
                    <a:pt x="274" y="78"/>
                  </a:lnTo>
                  <a:lnTo>
                    <a:pt x="269" y="71"/>
                  </a:lnTo>
                  <a:lnTo>
                    <a:pt x="269" y="60"/>
                  </a:lnTo>
                  <a:lnTo>
                    <a:pt x="264" y="46"/>
                  </a:lnTo>
                  <a:lnTo>
                    <a:pt x="259" y="25"/>
                  </a:lnTo>
                  <a:lnTo>
                    <a:pt x="249" y="23"/>
                  </a:lnTo>
                  <a:lnTo>
                    <a:pt x="234" y="18"/>
                  </a:lnTo>
                  <a:lnTo>
                    <a:pt x="218" y="14"/>
                  </a:lnTo>
                  <a:lnTo>
                    <a:pt x="203" y="11"/>
                  </a:lnTo>
                  <a:lnTo>
                    <a:pt x="152" y="7"/>
                  </a:lnTo>
                  <a:lnTo>
                    <a:pt x="102" y="4"/>
                  </a:lnTo>
                  <a:lnTo>
                    <a:pt x="51" y="2"/>
                  </a:lnTo>
                  <a:lnTo>
                    <a:pt x="0" y="0"/>
                  </a:lnTo>
                  <a:lnTo>
                    <a:pt x="5" y="2"/>
                  </a:lnTo>
                  <a:lnTo>
                    <a:pt x="10" y="7"/>
                  </a:lnTo>
                  <a:lnTo>
                    <a:pt x="15" y="9"/>
                  </a:lnTo>
                  <a:lnTo>
                    <a:pt x="20" y="11"/>
                  </a:lnTo>
                  <a:lnTo>
                    <a:pt x="56" y="16"/>
                  </a:lnTo>
                  <a:lnTo>
                    <a:pt x="91" y="16"/>
                  </a:lnTo>
                  <a:lnTo>
                    <a:pt x="127" y="18"/>
                  </a:lnTo>
                  <a:lnTo>
                    <a:pt x="147" y="21"/>
                  </a:lnTo>
                  <a:lnTo>
                    <a:pt x="163" y="25"/>
                  </a:lnTo>
                  <a:lnTo>
                    <a:pt x="168" y="27"/>
                  </a:lnTo>
                  <a:lnTo>
                    <a:pt x="173" y="34"/>
                  </a:lnTo>
                  <a:lnTo>
                    <a:pt x="178" y="46"/>
                  </a:lnTo>
                  <a:lnTo>
                    <a:pt x="178" y="60"/>
                  </a:lnTo>
                  <a:lnTo>
                    <a:pt x="178" y="62"/>
                  </a:lnTo>
                  <a:lnTo>
                    <a:pt x="178" y="64"/>
                  </a:lnTo>
                  <a:lnTo>
                    <a:pt x="178" y="71"/>
                  </a:lnTo>
                  <a:lnTo>
                    <a:pt x="173" y="78"/>
                  </a:lnTo>
                  <a:lnTo>
                    <a:pt x="173" y="101"/>
                  </a:lnTo>
                  <a:lnTo>
                    <a:pt x="168" y="124"/>
                  </a:lnTo>
                  <a:lnTo>
                    <a:pt x="168" y="136"/>
                  </a:lnTo>
                  <a:lnTo>
                    <a:pt x="163" y="145"/>
                  </a:lnTo>
                  <a:lnTo>
                    <a:pt x="163" y="147"/>
                  </a:lnTo>
                  <a:lnTo>
                    <a:pt x="157" y="152"/>
                  </a:lnTo>
                  <a:lnTo>
                    <a:pt x="152" y="161"/>
                  </a:lnTo>
                  <a:lnTo>
                    <a:pt x="142" y="170"/>
                  </a:lnTo>
                  <a:lnTo>
                    <a:pt x="132" y="191"/>
                  </a:lnTo>
                  <a:lnTo>
                    <a:pt x="127" y="198"/>
                  </a:lnTo>
                  <a:lnTo>
                    <a:pt x="122" y="205"/>
                  </a:lnTo>
                  <a:lnTo>
                    <a:pt x="117" y="214"/>
                  </a:lnTo>
                  <a:lnTo>
                    <a:pt x="112" y="219"/>
                  </a:lnTo>
                  <a:lnTo>
                    <a:pt x="107" y="221"/>
                  </a:lnTo>
                  <a:lnTo>
                    <a:pt x="107" y="219"/>
                  </a:lnTo>
                  <a:lnTo>
                    <a:pt x="102" y="216"/>
                  </a:lnTo>
                  <a:lnTo>
                    <a:pt x="102" y="219"/>
                  </a:lnTo>
                  <a:lnTo>
                    <a:pt x="102" y="223"/>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24"/>
            <p:cNvSpPr>
              <a:spLocks/>
            </p:cNvSpPr>
            <p:nvPr/>
          </p:nvSpPr>
          <p:spPr bwMode="auto">
            <a:xfrm>
              <a:off x="2623" y="1227"/>
              <a:ext cx="255" cy="194"/>
            </a:xfrm>
            <a:custGeom>
              <a:avLst/>
              <a:gdLst>
                <a:gd name="T0" fmla="*/ 138 w 255"/>
                <a:gd name="T1" fmla="*/ 0 h 194"/>
                <a:gd name="T2" fmla="*/ 124 w 255"/>
                <a:gd name="T3" fmla="*/ 11 h 194"/>
                <a:gd name="T4" fmla="*/ 111 w 255"/>
                <a:gd name="T5" fmla="*/ 18 h 194"/>
                <a:gd name="T6" fmla="*/ 92 w 255"/>
                <a:gd name="T7" fmla="*/ 27 h 194"/>
                <a:gd name="T8" fmla="*/ 78 w 255"/>
                <a:gd name="T9" fmla="*/ 41 h 194"/>
                <a:gd name="T10" fmla="*/ 74 w 255"/>
                <a:gd name="T11" fmla="*/ 57 h 194"/>
                <a:gd name="T12" fmla="*/ 74 w 255"/>
                <a:gd name="T13" fmla="*/ 68 h 194"/>
                <a:gd name="T14" fmla="*/ 74 w 255"/>
                <a:gd name="T15" fmla="*/ 86 h 194"/>
                <a:gd name="T16" fmla="*/ 74 w 255"/>
                <a:gd name="T17" fmla="*/ 98 h 194"/>
                <a:gd name="T18" fmla="*/ 74 w 255"/>
                <a:gd name="T19" fmla="*/ 111 h 194"/>
                <a:gd name="T20" fmla="*/ 74 w 255"/>
                <a:gd name="T21" fmla="*/ 129 h 194"/>
                <a:gd name="T22" fmla="*/ 78 w 255"/>
                <a:gd name="T23" fmla="*/ 152 h 194"/>
                <a:gd name="T24" fmla="*/ 88 w 255"/>
                <a:gd name="T25" fmla="*/ 166 h 194"/>
                <a:gd name="T26" fmla="*/ 106 w 255"/>
                <a:gd name="T27" fmla="*/ 175 h 194"/>
                <a:gd name="T28" fmla="*/ 124 w 255"/>
                <a:gd name="T29" fmla="*/ 182 h 194"/>
                <a:gd name="T30" fmla="*/ 134 w 255"/>
                <a:gd name="T31" fmla="*/ 184 h 194"/>
                <a:gd name="T32" fmla="*/ 143 w 255"/>
                <a:gd name="T33" fmla="*/ 184 h 194"/>
                <a:gd name="T34" fmla="*/ 152 w 255"/>
                <a:gd name="T35" fmla="*/ 179 h 194"/>
                <a:gd name="T36" fmla="*/ 161 w 255"/>
                <a:gd name="T37" fmla="*/ 170 h 194"/>
                <a:gd name="T38" fmla="*/ 175 w 255"/>
                <a:gd name="T39" fmla="*/ 159 h 194"/>
                <a:gd name="T40" fmla="*/ 185 w 255"/>
                <a:gd name="T41" fmla="*/ 148 h 194"/>
                <a:gd name="T42" fmla="*/ 194 w 255"/>
                <a:gd name="T43" fmla="*/ 138 h 194"/>
                <a:gd name="T44" fmla="*/ 217 w 255"/>
                <a:gd name="T45" fmla="*/ 127 h 194"/>
                <a:gd name="T46" fmla="*/ 235 w 255"/>
                <a:gd name="T47" fmla="*/ 113 h 194"/>
                <a:gd name="T48" fmla="*/ 240 w 255"/>
                <a:gd name="T49" fmla="*/ 109 h 194"/>
                <a:gd name="T50" fmla="*/ 249 w 255"/>
                <a:gd name="T51" fmla="*/ 104 h 194"/>
                <a:gd name="T52" fmla="*/ 254 w 255"/>
                <a:gd name="T53" fmla="*/ 100 h 194"/>
                <a:gd name="T54" fmla="*/ 245 w 255"/>
                <a:gd name="T55" fmla="*/ 104 h 194"/>
                <a:gd name="T56" fmla="*/ 235 w 255"/>
                <a:gd name="T57" fmla="*/ 107 h 194"/>
                <a:gd name="T58" fmla="*/ 208 w 255"/>
                <a:gd name="T59" fmla="*/ 132 h 194"/>
                <a:gd name="T60" fmla="*/ 185 w 255"/>
                <a:gd name="T61" fmla="*/ 157 h 194"/>
                <a:gd name="T62" fmla="*/ 152 w 255"/>
                <a:gd name="T63" fmla="*/ 177 h 194"/>
                <a:gd name="T64" fmla="*/ 120 w 255"/>
                <a:gd name="T65" fmla="*/ 193 h 194"/>
                <a:gd name="T66" fmla="*/ 97 w 255"/>
                <a:gd name="T67" fmla="*/ 182 h 194"/>
                <a:gd name="T68" fmla="*/ 83 w 255"/>
                <a:gd name="T69" fmla="*/ 166 h 194"/>
                <a:gd name="T70" fmla="*/ 74 w 255"/>
                <a:gd name="T71" fmla="*/ 145 h 194"/>
                <a:gd name="T72" fmla="*/ 69 w 255"/>
                <a:gd name="T73" fmla="*/ 120 h 194"/>
                <a:gd name="T74" fmla="*/ 37 w 255"/>
                <a:gd name="T75" fmla="*/ 129 h 194"/>
                <a:gd name="T76" fmla="*/ 18 w 255"/>
                <a:gd name="T77" fmla="*/ 132 h 194"/>
                <a:gd name="T78" fmla="*/ 0 w 255"/>
                <a:gd name="T79" fmla="*/ 134 h 1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5"/>
                <a:gd name="T121" fmla="*/ 0 h 194"/>
                <a:gd name="T122" fmla="*/ 255 w 255"/>
                <a:gd name="T123" fmla="*/ 194 h 1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5" h="194">
                  <a:moveTo>
                    <a:pt x="138" y="0"/>
                  </a:moveTo>
                  <a:lnTo>
                    <a:pt x="124" y="11"/>
                  </a:lnTo>
                  <a:lnTo>
                    <a:pt x="111" y="18"/>
                  </a:lnTo>
                  <a:lnTo>
                    <a:pt x="92" y="27"/>
                  </a:lnTo>
                  <a:lnTo>
                    <a:pt x="78" y="41"/>
                  </a:lnTo>
                  <a:lnTo>
                    <a:pt x="74" y="57"/>
                  </a:lnTo>
                  <a:lnTo>
                    <a:pt x="74" y="68"/>
                  </a:lnTo>
                  <a:lnTo>
                    <a:pt x="74" y="86"/>
                  </a:lnTo>
                  <a:lnTo>
                    <a:pt x="74" y="98"/>
                  </a:lnTo>
                  <a:lnTo>
                    <a:pt x="74" y="111"/>
                  </a:lnTo>
                  <a:lnTo>
                    <a:pt x="74" y="129"/>
                  </a:lnTo>
                  <a:lnTo>
                    <a:pt x="78" y="152"/>
                  </a:lnTo>
                  <a:lnTo>
                    <a:pt x="88" y="166"/>
                  </a:lnTo>
                  <a:lnTo>
                    <a:pt x="106" y="175"/>
                  </a:lnTo>
                  <a:lnTo>
                    <a:pt x="124" y="182"/>
                  </a:lnTo>
                  <a:lnTo>
                    <a:pt x="134" y="184"/>
                  </a:lnTo>
                  <a:lnTo>
                    <a:pt x="143" y="184"/>
                  </a:lnTo>
                  <a:lnTo>
                    <a:pt x="152" y="179"/>
                  </a:lnTo>
                  <a:lnTo>
                    <a:pt x="161" y="170"/>
                  </a:lnTo>
                  <a:lnTo>
                    <a:pt x="175" y="159"/>
                  </a:lnTo>
                  <a:lnTo>
                    <a:pt x="185" y="148"/>
                  </a:lnTo>
                  <a:lnTo>
                    <a:pt x="194" y="138"/>
                  </a:lnTo>
                  <a:lnTo>
                    <a:pt x="217" y="127"/>
                  </a:lnTo>
                  <a:lnTo>
                    <a:pt x="235" y="113"/>
                  </a:lnTo>
                  <a:lnTo>
                    <a:pt x="240" y="109"/>
                  </a:lnTo>
                  <a:lnTo>
                    <a:pt x="249" y="104"/>
                  </a:lnTo>
                  <a:lnTo>
                    <a:pt x="254" y="100"/>
                  </a:lnTo>
                  <a:lnTo>
                    <a:pt x="245" y="104"/>
                  </a:lnTo>
                  <a:lnTo>
                    <a:pt x="235" y="107"/>
                  </a:lnTo>
                  <a:lnTo>
                    <a:pt x="208" y="132"/>
                  </a:lnTo>
                  <a:lnTo>
                    <a:pt x="185" y="157"/>
                  </a:lnTo>
                  <a:lnTo>
                    <a:pt x="152" y="177"/>
                  </a:lnTo>
                  <a:lnTo>
                    <a:pt x="120" y="193"/>
                  </a:lnTo>
                  <a:lnTo>
                    <a:pt x="97" y="182"/>
                  </a:lnTo>
                  <a:lnTo>
                    <a:pt x="83" y="166"/>
                  </a:lnTo>
                  <a:lnTo>
                    <a:pt x="74" y="145"/>
                  </a:lnTo>
                  <a:lnTo>
                    <a:pt x="69" y="120"/>
                  </a:lnTo>
                  <a:lnTo>
                    <a:pt x="37" y="129"/>
                  </a:lnTo>
                  <a:lnTo>
                    <a:pt x="18" y="132"/>
                  </a:lnTo>
                  <a:lnTo>
                    <a:pt x="0" y="134"/>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25"/>
            <p:cNvSpPr>
              <a:spLocks/>
            </p:cNvSpPr>
            <p:nvPr/>
          </p:nvSpPr>
          <p:spPr bwMode="auto">
            <a:xfrm>
              <a:off x="2782" y="1491"/>
              <a:ext cx="151" cy="23"/>
            </a:xfrm>
            <a:custGeom>
              <a:avLst/>
              <a:gdLst>
                <a:gd name="T0" fmla="*/ 0 w 151"/>
                <a:gd name="T1" fmla="*/ 0 h 23"/>
                <a:gd name="T2" fmla="*/ 75 w 151"/>
                <a:gd name="T3" fmla="*/ 12 h 23"/>
                <a:gd name="T4" fmla="*/ 150 w 151"/>
                <a:gd name="T5" fmla="*/ 22 h 23"/>
                <a:gd name="T6" fmla="*/ 112 w 151"/>
                <a:gd name="T7" fmla="*/ 12 h 23"/>
                <a:gd name="T8" fmla="*/ 75 w 151"/>
                <a:gd name="T9" fmla="*/ 5 h 23"/>
                <a:gd name="T10" fmla="*/ 37 w 151"/>
                <a:gd name="T11" fmla="*/ 0 h 23"/>
                <a:gd name="T12" fmla="*/ 0 w 151"/>
                <a:gd name="T13" fmla="*/ 0 h 23"/>
                <a:gd name="T14" fmla="*/ 0 60000 65536"/>
                <a:gd name="T15" fmla="*/ 0 60000 65536"/>
                <a:gd name="T16" fmla="*/ 0 60000 65536"/>
                <a:gd name="T17" fmla="*/ 0 60000 65536"/>
                <a:gd name="T18" fmla="*/ 0 60000 65536"/>
                <a:gd name="T19" fmla="*/ 0 60000 65536"/>
                <a:gd name="T20" fmla="*/ 0 60000 65536"/>
                <a:gd name="T21" fmla="*/ 0 w 151"/>
                <a:gd name="T22" fmla="*/ 0 h 23"/>
                <a:gd name="T23" fmla="*/ 151 w 15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3">
                  <a:moveTo>
                    <a:pt x="0" y="0"/>
                  </a:moveTo>
                  <a:lnTo>
                    <a:pt x="75" y="12"/>
                  </a:lnTo>
                  <a:lnTo>
                    <a:pt x="150" y="22"/>
                  </a:lnTo>
                  <a:lnTo>
                    <a:pt x="112" y="12"/>
                  </a:lnTo>
                  <a:lnTo>
                    <a:pt x="75" y="5"/>
                  </a:lnTo>
                  <a:lnTo>
                    <a:pt x="37" y="0"/>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26"/>
            <p:cNvSpPr>
              <a:spLocks/>
            </p:cNvSpPr>
            <p:nvPr/>
          </p:nvSpPr>
          <p:spPr bwMode="auto">
            <a:xfrm>
              <a:off x="2993" y="1201"/>
              <a:ext cx="60" cy="62"/>
            </a:xfrm>
            <a:custGeom>
              <a:avLst/>
              <a:gdLst>
                <a:gd name="T0" fmla="*/ 0 w 60"/>
                <a:gd name="T1" fmla="*/ 6 h 62"/>
                <a:gd name="T2" fmla="*/ 5 w 60"/>
                <a:gd name="T3" fmla="*/ 21 h 62"/>
                <a:gd name="T4" fmla="*/ 10 w 60"/>
                <a:gd name="T5" fmla="*/ 29 h 62"/>
                <a:gd name="T6" fmla="*/ 10 w 60"/>
                <a:gd name="T7" fmla="*/ 33 h 62"/>
                <a:gd name="T8" fmla="*/ 15 w 60"/>
                <a:gd name="T9" fmla="*/ 37 h 62"/>
                <a:gd name="T10" fmla="*/ 20 w 60"/>
                <a:gd name="T11" fmla="*/ 39 h 62"/>
                <a:gd name="T12" fmla="*/ 25 w 60"/>
                <a:gd name="T13" fmla="*/ 43 h 62"/>
                <a:gd name="T14" fmla="*/ 25 w 60"/>
                <a:gd name="T15" fmla="*/ 49 h 62"/>
                <a:gd name="T16" fmla="*/ 30 w 60"/>
                <a:gd name="T17" fmla="*/ 61 h 62"/>
                <a:gd name="T18" fmla="*/ 35 w 60"/>
                <a:gd name="T19" fmla="*/ 55 h 62"/>
                <a:gd name="T20" fmla="*/ 40 w 60"/>
                <a:gd name="T21" fmla="*/ 47 h 62"/>
                <a:gd name="T22" fmla="*/ 54 w 60"/>
                <a:gd name="T23" fmla="*/ 29 h 62"/>
                <a:gd name="T24" fmla="*/ 59 w 60"/>
                <a:gd name="T25" fmla="*/ 11 h 62"/>
                <a:gd name="T26" fmla="*/ 54 w 60"/>
                <a:gd name="T27" fmla="*/ 4 h 62"/>
                <a:gd name="T28" fmla="*/ 45 w 60"/>
                <a:gd name="T29" fmla="*/ 0 h 62"/>
                <a:gd name="T30" fmla="*/ 35 w 60"/>
                <a:gd name="T31" fmla="*/ 0 h 62"/>
                <a:gd name="T32" fmla="*/ 25 w 60"/>
                <a:gd name="T33" fmla="*/ 0 h 62"/>
                <a:gd name="T34" fmla="*/ 10 w 60"/>
                <a:gd name="T35" fmla="*/ 4 h 62"/>
                <a:gd name="T36" fmla="*/ 0 w 60"/>
                <a:gd name="T37" fmla="*/ 6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62"/>
                <a:gd name="T59" fmla="*/ 60 w 60"/>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62">
                  <a:moveTo>
                    <a:pt x="0" y="6"/>
                  </a:moveTo>
                  <a:lnTo>
                    <a:pt x="5" y="21"/>
                  </a:lnTo>
                  <a:lnTo>
                    <a:pt x="10" y="29"/>
                  </a:lnTo>
                  <a:lnTo>
                    <a:pt x="10" y="33"/>
                  </a:lnTo>
                  <a:lnTo>
                    <a:pt x="15" y="37"/>
                  </a:lnTo>
                  <a:lnTo>
                    <a:pt x="20" y="39"/>
                  </a:lnTo>
                  <a:lnTo>
                    <a:pt x="25" y="43"/>
                  </a:lnTo>
                  <a:lnTo>
                    <a:pt x="25" y="49"/>
                  </a:lnTo>
                  <a:lnTo>
                    <a:pt x="30" y="61"/>
                  </a:lnTo>
                  <a:lnTo>
                    <a:pt x="35" y="55"/>
                  </a:lnTo>
                  <a:lnTo>
                    <a:pt x="40" y="47"/>
                  </a:lnTo>
                  <a:lnTo>
                    <a:pt x="54" y="29"/>
                  </a:lnTo>
                  <a:lnTo>
                    <a:pt x="59" y="11"/>
                  </a:lnTo>
                  <a:lnTo>
                    <a:pt x="54" y="4"/>
                  </a:lnTo>
                  <a:lnTo>
                    <a:pt x="45" y="0"/>
                  </a:lnTo>
                  <a:lnTo>
                    <a:pt x="35" y="0"/>
                  </a:lnTo>
                  <a:lnTo>
                    <a:pt x="25" y="0"/>
                  </a:lnTo>
                  <a:lnTo>
                    <a:pt x="10" y="4"/>
                  </a:lnTo>
                  <a:lnTo>
                    <a:pt x="0" y="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27"/>
            <p:cNvSpPr>
              <a:spLocks/>
            </p:cNvSpPr>
            <p:nvPr/>
          </p:nvSpPr>
          <p:spPr bwMode="auto">
            <a:xfrm>
              <a:off x="1968" y="1261"/>
              <a:ext cx="609" cy="793"/>
            </a:xfrm>
            <a:custGeom>
              <a:avLst/>
              <a:gdLst>
                <a:gd name="T0" fmla="*/ 446 w 609"/>
                <a:gd name="T1" fmla="*/ 50 h 793"/>
                <a:gd name="T2" fmla="*/ 504 w 609"/>
                <a:gd name="T3" fmla="*/ 4 h 793"/>
                <a:gd name="T4" fmla="*/ 463 w 609"/>
                <a:gd name="T5" fmla="*/ 76 h 793"/>
                <a:gd name="T6" fmla="*/ 496 w 609"/>
                <a:gd name="T7" fmla="*/ 158 h 793"/>
                <a:gd name="T8" fmla="*/ 554 w 609"/>
                <a:gd name="T9" fmla="*/ 125 h 793"/>
                <a:gd name="T10" fmla="*/ 579 w 609"/>
                <a:gd name="T11" fmla="*/ 119 h 793"/>
                <a:gd name="T12" fmla="*/ 529 w 609"/>
                <a:gd name="T13" fmla="*/ 151 h 793"/>
                <a:gd name="T14" fmla="*/ 496 w 609"/>
                <a:gd name="T15" fmla="*/ 184 h 793"/>
                <a:gd name="T16" fmla="*/ 587 w 609"/>
                <a:gd name="T17" fmla="*/ 224 h 793"/>
                <a:gd name="T18" fmla="*/ 583 w 609"/>
                <a:gd name="T19" fmla="*/ 224 h 793"/>
                <a:gd name="T20" fmla="*/ 496 w 609"/>
                <a:gd name="T21" fmla="*/ 207 h 793"/>
                <a:gd name="T22" fmla="*/ 488 w 609"/>
                <a:gd name="T23" fmla="*/ 303 h 793"/>
                <a:gd name="T24" fmla="*/ 434 w 609"/>
                <a:gd name="T25" fmla="*/ 319 h 793"/>
                <a:gd name="T26" fmla="*/ 248 w 609"/>
                <a:gd name="T27" fmla="*/ 316 h 793"/>
                <a:gd name="T28" fmla="*/ 232 w 609"/>
                <a:gd name="T29" fmla="*/ 299 h 793"/>
                <a:gd name="T30" fmla="*/ 198 w 609"/>
                <a:gd name="T31" fmla="*/ 322 h 793"/>
                <a:gd name="T32" fmla="*/ 132 w 609"/>
                <a:gd name="T33" fmla="*/ 309 h 793"/>
                <a:gd name="T34" fmla="*/ 95 w 609"/>
                <a:gd name="T35" fmla="*/ 237 h 793"/>
                <a:gd name="T36" fmla="*/ 116 w 609"/>
                <a:gd name="T37" fmla="*/ 257 h 793"/>
                <a:gd name="T38" fmla="*/ 116 w 609"/>
                <a:gd name="T39" fmla="*/ 263 h 793"/>
                <a:gd name="T40" fmla="*/ 124 w 609"/>
                <a:gd name="T41" fmla="*/ 335 h 793"/>
                <a:gd name="T42" fmla="*/ 29 w 609"/>
                <a:gd name="T43" fmla="*/ 335 h 793"/>
                <a:gd name="T44" fmla="*/ 37 w 609"/>
                <a:gd name="T45" fmla="*/ 349 h 793"/>
                <a:gd name="T46" fmla="*/ 124 w 609"/>
                <a:gd name="T47" fmla="*/ 358 h 793"/>
                <a:gd name="T48" fmla="*/ 136 w 609"/>
                <a:gd name="T49" fmla="*/ 372 h 793"/>
                <a:gd name="T50" fmla="*/ 149 w 609"/>
                <a:gd name="T51" fmla="*/ 460 h 793"/>
                <a:gd name="T52" fmla="*/ 103 w 609"/>
                <a:gd name="T53" fmla="*/ 516 h 793"/>
                <a:gd name="T54" fmla="*/ 120 w 609"/>
                <a:gd name="T55" fmla="*/ 519 h 793"/>
                <a:gd name="T56" fmla="*/ 169 w 609"/>
                <a:gd name="T57" fmla="*/ 503 h 793"/>
                <a:gd name="T58" fmla="*/ 198 w 609"/>
                <a:gd name="T59" fmla="*/ 487 h 793"/>
                <a:gd name="T60" fmla="*/ 145 w 609"/>
                <a:gd name="T61" fmla="*/ 421 h 793"/>
                <a:gd name="T62" fmla="*/ 136 w 609"/>
                <a:gd name="T63" fmla="*/ 362 h 793"/>
                <a:gd name="T64" fmla="*/ 182 w 609"/>
                <a:gd name="T65" fmla="*/ 335 h 793"/>
                <a:gd name="T66" fmla="*/ 281 w 609"/>
                <a:gd name="T67" fmla="*/ 355 h 793"/>
                <a:gd name="T68" fmla="*/ 356 w 609"/>
                <a:gd name="T69" fmla="*/ 447 h 793"/>
                <a:gd name="T70" fmla="*/ 343 w 609"/>
                <a:gd name="T71" fmla="*/ 588 h 793"/>
                <a:gd name="T72" fmla="*/ 256 w 609"/>
                <a:gd name="T73" fmla="*/ 608 h 793"/>
                <a:gd name="T74" fmla="*/ 207 w 609"/>
                <a:gd name="T75" fmla="*/ 608 h 793"/>
                <a:gd name="T76" fmla="*/ 169 w 609"/>
                <a:gd name="T77" fmla="*/ 644 h 793"/>
                <a:gd name="T78" fmla="*/ 153 w 609"/>
                <a:gd name="T79" fmla="*/ 624 h 793"/>
                <a:gd name="T80" fmla="*/ 95 w 609"/>
                <a:gd name="T81" fmla="*/ 601 h 793"/>
                <a:gd name="T82" fmla="*/ 70 w 609"/>
                <a:gd name="T83" fmla="*/ 575 h 793"/>
                <a:gd name="T84" fmla="*/ 58 w 609"/>
                <a:gd name="T85" fmla="*/ 546 h 793"/>
                <a:gd name="T86" fmla="*/ 25 w 609"/>
                <a:gd name="T87" fmla="*/ 513 h 793"/>
                <a:gd name="T88" fmla="*/ 12 w 609"/>
                <a:gd name="T89" fmla="*/ 460 h 793"/>
                <a:gd name="T90" fmla="*/ 33 w 609"/>
                <a:gd name="T91" fmla="*/ 460 h 793"/>
                <a:gd name="T92" fmla="*/ 25 w 609"/>
                <a:gd name="T93" fmla="*/ 533 h 793"/>
                <a:gd name="T94" fmla="*/ 66 w 609"/>
                <a:gd name="T95" fmla="*/ 555 h 793"/>
                <a:gd name="T96" fmla="*/ 107 w 609"/>
                <a:gd name="T97" fmla="*/ 605 h 793"/>
                <a:gd name="T98" fmla="*/ 190 w 609"/>
                <a:gd name="T99" fmla="*/ 638 h 793"/>
                <a:gd name="T100" fmla="*/ 219 w 609"/>
                <a:gd name="T101" fmla="*/ 615 h 793"/>
                <a:gd name="T102" fmla="*/ 294 w 609"/>
                <a:gd name="T103" fmla="*/ 634 h 793"/>
                <a:gd name="T104" fmla="*/ 285 w 609"/>
                <a:gd name="T105" fmla="*/ 713 h 793"/>
                <a:gd name="T106" fmla="*/ 227 w 609"/>
                <a:gd name="T107" fmla="*/ 769 h 7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9"/>
                <a:gd name="T163" fmla="*/ 0 h 793"/>
                <a:gd name="T164" fmla="*/ 609 w 609"/>
                <a:gd name="T165" fmla="*/ 793 h 7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9" h="793">
                  <a:moveTo>
                    <a:pt x="389" y="27"/>
                  </a:moveTo>
                  <a:lnTo>
                    <a:pt x="401" y="40"/>
                  </a:lnTo>
                  <a:lnTo>
                    <a:pt x="418" y="46"/>
                  </a:lnTo>
                  <a:lnTo>
                    <a:pt x="434" y="50"/>
                  </a:lnTo>
                  <a:lnTo>
                    <a:pt x="446" y="50"/>
                  </a:lnTo>
                  <a:lnTo>
                    <a:pt x="480" y="36"/>
                  </a:lnTo>
                  <a:lnTo>
                    <a:pt x="509" y="20"/>
                  </a:lnTo>
                  <a:lnTo>
                    <a:pt x="513" y="7"/>
                  </a:lnTo>
                  <a:lnTo>
                    <a:pt x="509" y="0"/>
                  </a:lnTo>
                  <a:lnTo>
                    <a:pt x="504" y="4"/>
                  </a:lnTo>
                  <a:lnTo>
                    <a:pt x="496" y="10"/>
                  </a:lnTo>
                  <a:lnTo>
                    <a:pt x="471" y="30"/>
                  </a:lnTo>
                  <a:lnTo>
                    <a:pt x="463" y="40"/>
                  </a:lnTo>
                  <a:lnTo>
                    <a:pt x="455" y="46"/>
                  </a:lnTo>
                  <a:lnTo>
                    <a:pt x="463" y="76"/>
                  </a:lnTo>
                  <a:lnTo>
                    <a:pt x="467" y="102"/>
                  </a:lnTo>
                  <a:lnTo>
                    <a:pt x="475" y="132"/>
                  </a:lnTo>
                  <a:lnTo>
                    <a:pt x="488" y="158"/>
                  </a:lnTo>
                  <a:lnTo>
                    <a:pt x="492" y="158"/>
                  </a:lnTo>
                  <a:lnTo>
                    <a:pt x="496" y="158"/>
                  </a:lnTo>
                  <a:lnTo>
                    <a:pt x="513" y="155"/>
                  </a:lnTo>
                  <a:lnTo>
                    <a:pt x="529" y="151"/>
                  </a:lnTo>
                  <a:lnTo>
                    <a:pt x="542" y="145"/>
                  </a:lnTo>
                  <a:lnTo>
                    <a:pt x="550" y="135"/>
                  </a:lnTo>
                  <a:lnTo>
                    <a:pt x="554" y="125"/>
                  </a:lnTo>
                  <a:lnTo>
                    <a:pt x="558" y="125"/>
                  </a:lnTo>
                  <a:lnTo>
                    <a:pt x="566" y="122"/>
                  </a:lnTo>
                  <a:lnTo>
                    <a:pt x="579" y="119"/>
                  </a:lnTo>
                  <a:lnTo>
                    <a:pt x="583" y="119"/>
                  </a:lnTo>
                  <a:lnTo>
                    <a:pt x="579" y="119"/>
                  </a:lnTo>
                  <a:lnTo>
                    <a:pt x="571" y="122"/>
                  </a:lnTo>
                  <a:lnTo>
                    <a:pt x="550" y="125"/>
                  </a:lnTo>
                  <a:lnTo>
                    <a:pt x="546" y="135"/>
                  </a:lnTo>
                  <a:lnTo>
                    <a:pt x="542" y="145"/>
                  </a:lnTo>
                  <a:lnTo>
                    <a:pt x="529" y="151"/>
                  </a:lnTo>
                  <a:lnTo>
                    <a:pt x="517" y="155"/>
                  </a:lnTo>
                  <a:lnTo>
                    <a:pt x="504" y="158"/>
                  </a:lnTo>
                  <a:lnTo>
                    <a:pt x="500" y="158"/>
                  </a:lnTo>
                  <a:lnTo>
                    <a:pt x="496" y="174"/>
                  </a:lnTo>
                  <a:lnTo>
                    <a:pt x="496" y="184"/>
                  </a:lnTo>
                  <a:lnTo>
                    <a:pt x="500" y="201"/>
                  </a:lnTo>
                  <a:lnTo>
                    <a:pt x="521" y="207"/>
                  </a:lnTo>
                  <a:lnTo>
                    <a:pt x="550" y="211"/>
                  </a:lnTo>
                  <a:lnTo>
                    <a:pt x="571" y="217"/>
                  </a:lnTo>
                  <a:lnTo>
                    <a:pt x="587" y="224"/>
                  </a:lnTo>
                  <a:lnTo>
                    <a:pt x="595" y="227"/>
                  </a:lnTo>
                  <a:lnTo>
                    <a:pt x="604" y="230"/>
                  </a:lnTo>
                  <a:lnTo>
                    <a:pt x="608" y="230"/>
                  </a:lnTo>
                  <a:lnTo>
                    <a:pt x="595" y="227"/>
                  </a:lnTo>
                  <a:lnTo>
                    <a:pt x="583" y="224"/>
                  </a:lnTo>
                  <a:lnTo>
                    <a:pt x="550" y="207"/>
                  </a:lnTo>
                  <a:lnTo>
                    <a:pt x="533" y="201"/>
                  </a:lnTo>
                  <a:lnTo>
                    <a:pt x="517" y="201"/>
                  </a:lnTo>
                  <a:lnTo>
                    <a:pt x="504" y="201"/>
                  </a:lnTo>
                  <a:lnTo>
                    <a:pt x="496" y="207"/>
                  </a:lnTo>
                  <a:lnTo>
                    <a:pt x="488" y="220"/>
                  </a:lnTo>
                  <a:lnTo>
                    <a:pt x="492" y="243"/>
                  </a:lnTo>
                  <a:lnTo>
                    <a:pt x="496" y="273"/>
                  </a:lnTo>
                  <a:lnTo>
                    <a:pt x="492" y="289"/>
                  </a:lnTo>
                  <a:lnTo>
                    <a:pt x="488" y="303"/>
                  </a:lnTo>
                  <a:lnTo>
                    <a:pt x="480" y="309"/>
                  </a:lnTo>
                  <a:lnTo>
                    <a:pt x="471" y="312"/>
                  </a:lnTo>
                  <a:lnTo>
                    <a:pt x="446" y="316"/>
                  </a:lnTo>
                  <a:lnTo>
                    <a:pt x="442" y="319"/>
                  </a:lnTo>
                  <a:lnTo>
                    <a:pt x="434" y="319"/>
                  </a:lnTo>
                  <a:lnTo>
                    <a:pt x="430" y="322"/>
                  </a:lnTo>
                  <a:lnTo>
                    <a:pt x="426" y="322"/>
                  </a:lnTo>
                  <a:lnTo>
                    <a:pt x="339" y="322"/>
                  </a:lnTo>
                  <a:lnTo>
                    <a:pt x="294" y="322"/>
                  </a:lnTo>
                  <a:lnTo>
                    <a:pt x="248" y="316"/>
                  </a:lnTo>
                  <a:lnTo>
                    <a:pt x="244" y="312"/>
                  </a:lnTo>
                  <a:lnTo>
                    <a:pt x="240" y="306"/>
                  </a:lnTo>
                  <a:lnTo>
                    <a:pt x="236" y="299"/>
                  </a:lnTo>
                  <a:lnTo>
                    <a:pt x="232" y="296"/>
                  </a:lnTo>
                  <a:lnTo>
                    <a:pt x="232" y="299"/>
                  </a:lnTo>
                  <a:lnTo>
                    <a:pt x="232" y="306"/>
                  </a:lnTo>
                  <a:lnTo>
                    <a:pt x="227" y="312"/>
                  </a:lnTo>
                  <a:lnTo>
                    <a:pt x="227" y="316"/>
                  </a:lnTo>
                  <a:lnTo>
                    <a:pt x="215" y="322"/>
                  </a:lnTo>
                  <a:lnTo>
                    <a:pt x="198" y="322"/>
                  </a:lnTo>
                  <a:lnTo>
                    <a:pt x="169" y="319"/>
                  </a:lnTo>
                  <a:lnTo>
                    <a:pt x="153" y="319"/>
                  </a:lnTo>
                  <a:lnTo>
                    <a:pt x="141" y="316"/>
                  </a:lnTo>
                  <a:lnTo>
                    <a:pt x="136" y="316"/>
                  </a:lnTo>
                  <a:lnTo>
                    <a:pt x="132" y="309"/>
                  </a:lnTo>
                  <a:lnTo>
                    <a:pt x="128" y="303"/>
                  </a:lnTo>
                  <a:lnTo>
                    <a:pt x="120" y="293"/>
                  </a:lnTo>
                  <a:lnTo>
                    <a:pt x="112" y="276"/>
                  </a:lnTo>
                  <a:lnTo>
                    <a:pt x="103" y="253"/>
                  </a:lnTo>
                  <a:lnTo>
                    <a:pt x="95" y="237"/>
                  </a:lnTo>
                  <a:lnTo>
                    <a:pt x="91" y="234"/>
                  </a:lnTo>
                  <a:lnTo>
                    <a:pt x="95" y="234"/>
                  </a:lnTo>
                  <a:lnTo>
                    <a:pt x="99" y="237"/>
                  </a:lnTo>
                  <a:lnTo>
                    <a:pt x="112" y="243"/>
                  </a:lnTo>
                  <a:lnTo>
                    <a:pt x="116" y="257"/>
                  </a:lnTo>
                  <a:lnTo>
                    <a:pt x="120" y="263"/>
                  </a:lnTo>
                  <a:lnTo>
                    <a:pt x="120" y="266"/>
                  </a:lnTo>
                  <a:lnTo>
                    <a:pt x="120" y="263"/>
                  </a:lnTo>
                  <a:lnTo>
                    <a:pt x="116" y="260"/>
                  </a:lnTo>
                  <a:lnTo>
                    <a:pt x="116" y="263"/>
                  </a:lnTo>
                  <a:lnTo>
                    <a:pt x="112" y="270"/>
                  </a:lnTo>
                  <a:lnTo>
                    <a:pt x="112" y="283"/>
                  </a:lnTo>
                  <a:lnTo>
                    <a:pt x="116" y="309"/>
                  </a:lnTo>
                  <a:lnTo>
                    <a:pt x="120" y="326"/>
                  </a:lnTo>
                  <a:lnTo>
                    <a:pt x="124" y="335"/>
                  </a:lnTo>
                  <a:lnTo>
                    <a:pt x="107" y="345"/>
                  </a:lnTo>
                  <a:lnTo>
                    <a:pt x="91" y="349"/>
                  </a:lnTo>
                  <a:lnTo>
                    <a:pt x="74" y="352"/>
                  </a:lnTo>
                  <a:lnTo>
                    <a:pt x="62" y="349"/>
                  </a:lnTo>
                  <a:lnTo>
                    <a:pt x="29" y="335"/>
                  </a:lnTo>
                  <a:lnTo>
                    <a:pt x="0" y="316"/>
                  </a:lnTo>
                  <a:lnTo>
                    <a:pt x="8" y="322"/>
                  </a:lnTo>
                  <a:lnTo>
                    <a:pt x="17" y="326"/>
                  </a:lnTo>
                  <a:lnTo>
                    <a:pt x="21" y="329"/>
                  </a:lnTo>
                  <a:lnTo>
                    <a:pt x="37" y="349"/>
                  </a:lnTo>
                  <a:lnTo>
                    <a:pt x="50" y="358"/>
                  </a:lnTo>
                  <a:lnTo>
                    <a:pt x="66" y="365"/>
                  </a:lnTo>
                  <a:lnTo>
                    <a:pt x="91" y="368"/>
                  </a:lnTo>
                  <a:lnTo>
                    <a:pt x="107" y="362"/>
                  </a:lnTo>
                  <a:lnTo>
                    <a:pt x="124" y="358"/>
                  </a:lnTo>
                  <a:lnTo>
                    <a:pt x="132" y="352"/>
                  </a:lnTo>
                  <a:lnTo>
                    <a:pt x="136" y="349"/>
                  </a:lnTo>
                  <a:lnTo>
                    <a:pt x="141" y="352"/>
                  </a:lnTo>
                  <a:lnTo>
                    <a:pt x="141" y="358"/>
                  </a:lnTo>
                  <a:lnTo>
                    <a:pt x="136" y="372"/>
                  </a:lnTo>
                  <a:lnTo>
                    <a:pt x="132" y="395"/>
                  </a:lnTo>
                  <a:lnTo>
                    <a:pt x="136" y="414"/>
                  </a:lnTo>
                  <a:lnTo>
                    <a:pt x="141" y="434"/>
                  </a:lnTo>
                  <a:lnTo>
                    <a:pt x="145" y="447"/>
                  </a:lnTo>
                  <a:lnTo>
                    <a:pt x="149" y="460"/>
                  </a:lnTo>
                  <a:lnTo>
                    <a:pt x="153" y="470"/>
                  </a:lnTo>
                  <a:lnTo>
                    <a:pt x="153" y="473"/>
                  </a:lnTo>
                  <a:lnTo>
                    <a:pt x="141" y="483"/>
                  </a:lnTo>
                  <a:lnTo>
                    <a:pt x="120" y="500"/>
                  </a:lnTo>
                  <a:lnTo>
                    <a:pt x="103" y="516"/>
                  </a:lnTo>
                  <a:lnTo>
                    <a:pt x="99" y="523"/>
                  </a:lnTo>
                  <a:lnTo>
                    <a:pt x="99" y="526"/>
                  </a:lnTo>
                  <a:lnTo>
                    <a:pt x="103" y="529"/>
                  </a:lnTo>
                  <a:lnTo>
                    <a:pt x="107" y="526"/>
                  </a:lnTo>
                  <a:lnTo>
                    <a:pt x="120" y="519"/>
                  </a:lnTo>
                  <a:lnTo>
                    <a:pt x="128" y="506"/>
                  </a:lnTo>
                  <a:lnTo>
                    <a:pt x="136" y="500"/>
                  </a:lnTo>
                  <a:lnTo>
                    <a:pt x="145" y="496"/>
                  </a:lnTo>
                  <a:lnTo>
                    <a:pt x="153" y="496"/>
                  </a:lnTo>
                  <a:lnTo>
                    <a:pt x="169" y="503"/>
                  </a:lnTo>
                  <a:lnTo>
                    <a:pt x="194" y="513"/>
                  </a:lnTo>
                  <a:lnTo>
                    <a:pt x="203" y="503"/>
                  </a:lnTo>
                  <a:lnTo>
                    <a:pt x="207" y="500"/>
                  </a:lnTo>
                  <a:lnTo>
                    <a:pt x="207" y="493"/>
                  </a:lnTo>
                  <a:lnTo>
                    <a:pt x="198" y="487"/>
                  </a:lnTo>
                  <a:lnTo>
                    <a:pt x="182" y="483"/>
                  </a:lnTo>
                  <a:lnTo>
                    <a:pt x="169" y="480"/>
                  </a:lnTo>
                  <a:lnTo>
                    <a:pt x="165" y="480"/>
                  </a:lnTo>
                  <a:lnTo>
                    <a:pt x="157" y="450"/>
                  </a:lnTo>
                  <a:lnTo>
                    <a:pt x="145" y="421"/>
                  </a:lnTo>
                  <a:lnTo>
                    <a:pt x="141" y="408"/>
                  </a:lnTo>
                  <a:lnTo>
                    <a:pt x="136" y="398"/>
                  </a:lnTo>
                  <a:lnTo>
                    <a:pt x="132" y="385"/>
                  </a:lnTo>
                  <a:lnTo>
                    <a:pt x="132" y="381"/>
                  </a:lnTo>
                  <a:lnTo>
                    <a:pt x="136" y="362"/>
                  </a:lnTo>
                  <a:lnTo>
                    <a:pt x="141" y="349"/>
                  </a:lnTo>
                  <a:lnTo>
                    <a:pt x="145" y="342"/>
                  </a:lnTo>
                  <a:lnTo>
                    <a:pt x="149" y="339"/>
                  </a:lnTo>
                  <a:lnTo>
                    <a:pt x="165" y="335"/>
                  </a:lnTo>
                  <a:lnTo>
                    <a:pt x="182" y="335"/>
                  </a:lnTo>
                  <a:lnTo>
                    <a:pt x="198" y="329"/>
                  </a:lnTo>
                  <a:lnTo>
                    <a:pt x="223" y="335"/>
                  </a:lnTo>
                  <a:lnTo>
                    <a:pt x="240" y="342"/>
                  </a:lnTo>
                  <a:lnTo>
                    <a:pt x="260" y="349"/>
                  </a:lnTo>
                  <a:lnTo>
                    <a:pt x="281" y="355"/>
                  </a:lnTo>
                  <a:lnTo>
                    <a:pt x="298" y="375"/>
                  </a:lnTo>
                  <a:lnTo>
                    <a:pt x="310" y="395"/>
                  </a:lnTo>
                  <a:lnTo>
                    <a:pt x="327" y="411"/>
                  </a:lnTo>
                  <a:lnTo>
                    <a:pt x="347" y="427"/>
                  </a:lnTo>
                  <a:lnTo>
                    <a:pt x="356" y="447"/>
                  </a:lnTo>
                  <a:lnTo>
                    <a:pt x="364" y="464"/>
                  </a:lnTo>
                  <a:lnTo>
                    <a:pt x="368" y="503"/>
                  </a:lnTo>
                  <a:lnTo>
                    <a:pt x="360" y="539"/>
                  </a:lnTo>
                  <a:lnTo>
                    <a:pt x="347" y="578"/>
                  </a:lnTo>
                  <a:lnTo>
                    <a:pt x="343" y="588"/>
                  </a:lnTo>
                  <a:lnTo>
                    <a:pt x="335" y="592"/>
                  </a:lnTo>
                  <a:lnTo>
                    <a:pt x="318" y="598"/>
                  </a:lnTo>
                  <a:lnTo>
                    <a:pt x="294" y="598"/>
                  </a:lnTo>
                  <a:lnTo>
                    <a:pt x="273" y="601"/>
                  </a:lnTo>
                  <a:lnTo>
                    <a:pt x="256" y="608"/>
                  </a:lnTo>
                  <a:lnTo>
                    <a:pt x="244" y="611"/>
                  </a:lnTo>
                  <a:lnTo>
                    <a:pt x="232" y="615"/>
                  </a:lnTo>
                  <a:lnTo>
                    <a:pt x="227" y="611"/>
                  </a:lnTo>
                  <a:lnTo>
                    <a:pt x="219" y="611"/>
                  </a:lnTo>
                  <a:lnTo>
                    <a:pt x="207" y="608"/>
                  </a:lnTo>
                  <a:lnTo>
                    <a:pt x="186" y="605"/>
                  </a:lnTo>
                  <a:lnTo>
                    <a:pt x="182" y="618"/>
                  </a:lnTo>
                  <a:lnTo>
                    <a:pt x="174" y="624"/>
                  </a:lnTo>
                  <a:lnTo>
                    <a:pt x="169" y="641"/>
                  </a:lnTo>
                  <a:lnTo>
                    <a:pt x="169" y="644"/>
                  </a:lnTo>
                  <a:lnTo>
                    <a:pt x="165" y="647"/>
                  </a:lnTo>
                  <a:lnTo>
                    <a:pt x="161" y="644"/>
                  </a:lnTo>
                  <a:lnTo>
                    <a:pt x="157" y="638"/>
                  </a:lnTo>
                  <a:lnTo>
                    <a:pt x="157" y="631"/>
                  </a:lnTo>
                  <a:lnTo>
                    <a:pt x="153" y="624"/>
                  </a:lnTo>
                  <a:lnTo>
                    <a:pt x="145" y="618"/>
                  </a:lnTo>
                  <a:lnTo>
                    <a:pt x="132" y="615"/>
                  </a:lnTo>
                  <a:lnTo>
                    <a:pt x="120" y="611"/>
                  </a:lnTo>
                  <a:lnTo>
                    <a:pt x="107" y="605"/>
                  </a:lnTo>
                  <a:lnTo>
                    <a:pt x="95" y="601"/>
                  </a:lnTo>
                  <a:lnTo>
                    <a:pt x="91" y="601"/>
                  </a:lnTo>
                  <a:lnTo>
                    <a:pt x="91" y="588"/>
                  </a:lnTo>
                  <a:lnTo>
                    <a:pt x="87" y="578"/>
                  </a:lnTo>
                  <a:lnTo>
                    <a:pt x="79" y="575"/>
                  </a:lnTo>
                  <a:lnTo>
                    <a:pt x="70" y="575"/>
                  </a:lnTo>
                  <a:lnTo>
                    <a:pt x="66" y="572"/>
                  </a:lnTo>
                  <a:lnTo>
                    <a:pt x="58" y="559"/>
                  </a:lnTo>
                  <a:lnTo>
                    <a:pt x="54" y="552"/>
                  </a:lnTo>
                  <a:lnTo>
                    <a:pt x="54" y="549"/>
                  </a:lnTo>
                  <a:lnTo>
                    <a:pt x="58" y="546"/>
                  </a:lnTo>
                  <a:lnTo>
                    <a:pt x="50" y="542"/>
                  </a:lnTo>
                  <a:lnTo>
                    <a:pt x="37" y="539"/>
                  </a:lnTo>
                  <a:lnTo>
                    <a:pt x="33" y="529"/>
                  </a:lnTo>
                  <a:lnTo>
                    <a:pt x="29" y="523"/>
                  </a:lnTo>
                  <a:lnTo>
                    <a:pt x="25" y="513"/>
                  </a:lnTo>
                  <a:lnTo>
                    <a:pt x="21" y="500"/>
                  </a:lnTo>
                  <a:lnTo>
                    <a:pt x="17" y="487"/>
                  </a:lnTo>
                  <a:lnTo>
                    <a:pt x="17" y="477"/>
                  </a:lnTo>
                  <a:lnTo>
                    <a:pt x="12" y="464"/>
                  </a:lnTo>
                  <a:lnTo>
                    <a:pt x="12" y="460"/>
                  </a:lnTo>
                  <a:lnTo>
                    <a:pt x="21" y="457"/>
                  </a:lnTo>
                  <a:lnTo>
                    <a:pt x="25" y="454"/>
                  </a:lnTo>
                  <a:lnTo>
                    <a:pt x="29" y="454"/>
                  </a:lnTo>
                  <a:lnTo>
                    <a:pt x="33" y="454"/>
                  </a:lnTo>
                  <a:lnTo>
                    <a:pt x="33" y="460"/>
                  </a:lnTo>
                  <a:lnTo>
                    <a:pt x="29" y="464"/>
                  </a:lnTo>
                  <a:lnTo>
                    <a:pt x="25" y="470"/>
                  </a:lnTo>
                  <a:lnTo>
                    <a:pt x="21" y="473"/>
                  </a:lnTo>
                  <a:lnTo>
                    <a:pt x="17" y="503"/>
                  </a:lnTo>
                  <a:lnTo>
                    <a:pt x="25" y="533"/>
                  </a:lnTo>
                  <a:lnTo>
                    <a:pt x="29" y="536"/>
                  </a:lnTo>
                  <a:lnTo>
                    <a:pt x="33" y="536"/>
                  </a:lnTo>
                  <a:lnTo>
                    <a:pt x="45" y="539"/>
                  </a:lnTo>
                  <a:lnTo>
                    <a:pt x="58" y="549"/>
                  </a:lnTo>
                  <a:lnTo>
                    <a:pt x="66" y="555"/>
                  </a:lnTo>
                  <a:lnTo>
                    <a:pt x="70" y="569"/>
                  </a:lnTo>
                  <a:lnTo>
                    <a:pt x="70" y="575"/>
                  </a:lnTo>
                  <a:lnTo>
                    <a:pt x="79" y="588"/>
                  </a:lnTo>
                  <a:lnTo>
                    <a:pt x="87" y="595"/>
                  </a:lnTo>
                  <a:lnTo>
                    <a:pt x="107" y="605"/>
                  </a:lnTo>
                  <a:lnTo>
                    <a:pt x="145" y="634"/>
                  </a:lnTo>
                  <a:lnTo>
                    <a:pt x="157" y="641"/>
                  </a:lnTo>
                  <a:lnTo>
                    <a:pt x="165" y="647"/>
                  </a:lnTo>
                  <a:lnTo>
                    <a:pt x="182" y="644"/>
                  </a:lnTo>
                  <a:lnTo>
                    <a:pt x="190" y="638"/>
                  </a:lnTo>
                  <a:lnTo>
                    <a:pt x="194" y="634"/>
                  </a:lnTo>
                  <a:lnTo>
                    <a:pt x="198" y="631"/>
                  </a:lnTo>
                  <a:lnTo>
                    <a:pt x="203" y="621"/>
                  </a:lnTo>
                  <a:lnTo>
                    <a:pt x="207" y="618"/>
                  </a:lnTo>
                  <a:lnTo>
                    <a:pt x="219" y="615"/>
                  </a:lnTo>
                  <a:lnTo>
                    <a:pt x="236" y="615"/>
                  </a:lnTo>
                  <a:lnTo>
                    <a:pt x="252" y="621"/>
                  </a:lnTo>
                  <a:lnTo>
                    <a:pt x="281" y="628"/>
                  </a:lnTo>
                  <a:lnTo>
                    <a:pt x="289" y="634"/>
                  </a:lnTo>
                  <a:lnTo>
                    <a:pt x="294" y="634"/>
                  </a:lnTo>
                  <a:lnTo>
                    <a:pt x="294" y="657"/>
                  </a:lnTo>
                  <a:lnTo>
                    <a:pt x="289" y="677"/>
                  </a:lnTo>
                  <a:lnTo>
                    <a:pt x="289" y="693"/>
                  </a:lnTo>
                  <a:lnTo>
                    <a:pt x="289" y="703"/>
                  </a:lnTo>
                  <a:lnTo>
                    <a:pt x="285" y="713"/>
                  </a:lnTo>
                  <a:lnTo>
                    <a:pt x="277" y="720"/>
                  </a:lnTo>
                  <a:lnTo>
                    <a:pt x="265" y="726"/>
                  </a:lnTo>
                  <a:lnTo>
                    <a:pt x="248" y="733"/>
                  </a:lnTo>
                  <a:lnTo>
                    <a:pt x="240" y="749"/>
                  </a:lnTo>
                  <a:lnTo>
                    <a:pt x="227" y="769"/>
                  </a:lnTo>
                  <a:lnTo>
                    <a:pt x="219" y="785"/>
                  </a:lnTo>
                  <a:lnTo>
                    <a:pt x="215" y="792"/>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28"/>
            <p:cNvSpPr>
              <a:spLocks/>
            </p:cNvSpPr>
            <p:nvPr/>
          </p:nvSpPr>
          <p:spPr bwMode="auto">
            <a:xfrm>
              <a:off x="2388" y="1974"/>
              <a:ext cx="130" cy="87"/>
            </a:xfrm>
            <a:custGeom>
              <a:avLst/>
              <a:gdLst>
                <a:gd name="T0" fmla="*/ 93 w 130"/>
                <a:gd name="T1" fmla="*/ 86 h 87"/>
                <a:gd name="T2" fmla="*/ 77 w 130"/>
                <a:gd name="T3" fmla="*/ 60 h 87"/>
                <a:gd name="T4" fmla="*/ 52 w 130"/>
                <a:gd name="T5" fmla="*/ 40 h 87"/>
                <a:gd name="T6" fmla="*/ 24 w 130"/>
                <a:gd name="T7" fmla="*/ 20 h 87"/>
                <a:gd name="T8" fmla="*/ 0 w 130"/>
                <a:gd name="T9" fmla="*/ 0 h 87"/>
                <a:gd name="T10" fmla="*/ 4 w 130"/>
                <a:gd name="T11" fmla="*/ 4 h 87"/>
                <a:gd name="T12" fmla="*/ 20 w 130"/>
                <a:gd name="T13" fmla="*/ 13 h 87"/>
                <a:gd name="T14" fmla="*/ 32 w 130"/>
                <a:gd name="T15" fmla="*/ 27 h 87"/>
                <a:gd name="T16" fmla="*/ 40 w 130"/>
                <a:gd name="T17" fmla="*/ 37 h 87"/>
                <a:gd name="T18" fmla="*/ 52 w 130"/>
                <a:gd name="T19" fmla="*/ 43 h 87"/>
                <a:gd name="T20" fmla="*/ 65 w 130"/>
                <a:gd name="T21" fmla="*/ 46 h 87"/>
                <a:gd name="T22" fmla="*/ 89 w 130"/>
                <a:gd name="T23" fmla="*/ 43 h 87"/>
                <a:gd name="T24" fmla="*/ 109 w 130"/>
                <a:gd name="T25" fmla="*/ 43 h 87"/>
                <a:gd name="T26" fmla="*/ 129 w 130"/>
                <a:gd name="T27" fmla="*/ 40 h 87"/>
                <a:gd name="T28" fmla="*/ 117 w 130"/>
                <a:gd name="T29" fmla="*/ 50 h 87"/>
                <a:gd name="T30" fmla="*/ 101 w 130"/>
                <a:gd name="T31" fmla="*/ 60 h 87"/>
                <a:gd name="T32" fmla="*/ 97 w 130"/>
                <a:gd name="T33" fmla="*/ 66 h 87"/>
                <a:gd name="T34" fmla="*/ 97 w 130"/>
                <a:gd name="T35" fmla="*/ 76 h 87"/>
                <a:gd name="T36" fmla="*/ 93 w 130"/>
                <a:gd name="T37" fmla="*/ 83 h 87"/>
                <a:gd name="T38" fmla="*/ 93 w 130"/>
                <a:gd name="T39" fmla="*/ 86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
                <a:gd name="T61" fmla="*/ 0 h 87"/>
                <a:gd name="T62" fmla="*/ 130 w 130"/>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 h="87">
                  <a:moveTo>
                    <a:pt x="93" y="86"/>
                  </a:moveTo>
                  <a:lnTo>
                    <a:pt x="77" y="60"/>
                  </a:lnTo>
                  <a:lnTo>
                    <a:pt x="52" y="40"/>
                  </a:lnTo>
                  <a:lnTo>
                    <a:pt x="24" y="20"/>
                  </a:lnTo>
                  <a:lnTo>
                    <a:pt x="0" y="0"/>
                  </a:lnTo>
                  <a:lnTo>
                    <a:pt x="4" y="4"/>
                  </a:lnTo>
                  <a:lnTo>
                    <a:pt x="20" y="13"/>
                  </a:lnTo>
                  <a:lnTo>
                    <a:pt x="32" y="27"/>
                  </a:lnTo>
                  <a:lnTo>
                    <a:pt x="40" y="37"/>
                  </a:lnTo>
                  <a:lnTo>
                    <a:pt x="52" y="43"/>
                  </a:lnTo>
                  <a:lnTo>
                    <a:pt x="65" y="46"/>
                  </a:lnTo>
                  <a:lnTo>
                    <a:pt x="89" y="43"/>
                  </a:lnTo>
                  <a:lnTo>
                    <a:pt x="109" y="43"/>
                  </a:lnTo>
                  <a:lnTo>
                    <a:pt x="129" y="40"/>
                  </a:lnTo>
                  <a:lnTo>
                    <a:pt x="117" y="50"/>
                  </a:lnTo>
                  <a:lnTo>
                    <a:pt x="101" y="60"/>
                  </a:lnTo>
                  <a:lnTo>
                    <a:pt x="97" y="66"/>
                  </a:lnTo>
                  <a:lnTo>
                    <a:pt x="97" y="76"/>
                  </a:lnTo>
                  <a:lnTo>
                    <a:pt x="93" y="83"/>
                  </a:lnTo>
                  <a:lnTo>
                    <a:pt x="93" y="8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29"/>
            <p:cNvSpPr>
              <a:spLocks/>
            </p:cNvSpPr>
            <p:nvPr/>
          </p:nvSpPr>
          <p:spPr bwMode="auto">
            <a:xfrm>
              <a:off x="2048" y="1544"/>
              <a:ext cx="101" cy="141"/>
            </a:xfrm>
            <a:custGeom>
              <a:avLst/>
              <a:gdLst>
                <a:gd name="T0" fmla="*/ 45 w 101"/>
                <a:gd name="T1" fmla="*/ 46 h 141"/>
                <a:gd name="T2" fmla="*/ 38 w 101"/>
                <a:gd name="T3" fmla="*/ 38 h 141"/>
                <a:gd name="T4" fmla="*/ 31 w 101"/>
                <a:gd name="T5" fmla="*/ 24 h 141"/>
                <a:gd name="T6" fmla="*/ 31 w 101"/>
                <a:gd name="T7" fmla="*/ 11 h 141"/>
                <a:gd name="T8" fmla="*/ 31 w 101"/>
                <a:gd name="T9" fmla="*/ 5 h 141"/>
                <a:gd name="T10" fmla="*/ 38 w 101"/>
                <a:gd name="T11" fmla="*/ 0 h 141"/>
                <a:gd name="T12" fmla="*/ 42 w 101"/>
                <a:gd name="T13" fmla="*/ 0 h 141"/>
                <a:gd name="T14" fmla="*/ 42 w 101"/>
                <a:gd name="T15" fmla="*/ 5 h 141"/>
                <a:gd name="T16" fmla="*/ 45 w 101"/>
                <a:gd name="T17" fmla="*/ 13 h 141"/>
                <a:gd name="T18" fmla="*/ 45 w 101"/>
                <a:gd name="T19" fmla="*/ 19 h 141"/>
                <a:gd name="T20" fmla="*/ 52 w 101"/>
                <a:gd name="T21" fmla="*/ 30 h 141"/>
                <a:gd name="T22" fmla="*/ 59 w 101"/>
                <a:gd name="T23" fmla="*/ 40 h 141"/>
                <a:gd name="T24" fmla="*/ 73 w 101"/>
                <a:gd name="T25" fmla="*/ 46 h 141"/>
                <a:gd name="T26" fmla="*/ 86 w 101"/>
                <a:gd name="T27" fmla="*/ 51 h 141"/>
                <a:gd name="T28" fmla="*/ 97 w 101"/>
                <a:gd name="T29" fmla="*/ 54 h 141"/>
                <a:gd name="T30" fmla="*/ 100 w 101"/>
                <a:gd name="T31" fmla="*/ 54 h 141"/>
                <a:gd name="T32" fmla="*/ 83 w 101"/>
                <a:gd name="T33" fmla="*/ 65 h 141"/>
                <a:gd name="T34" fmla="*/ 69 w 101"/>
                <a:gd name="T35" fmla="*/ 73 h 141"/>
                <a:gd name="T36" fmla="*/ 62 w 101"/>
                <a:gd name="T37" fmla="*/ 78 h 141"/>
                <a:gd name="T38" fmla="*/ 59 w 101"/>
                <a:gd name="T39" fmla="*/ 83 h 141"/>
                <a:gd name="T40" fmla="*/ 55 w 101"/>
                <a:gd name="T41" fmla="*/ 89 h 141"/>
                <a:gd name="T42" fmla="*/ 55 w 101"/>
                <a:gd name="T43" fmla="*/ 100 h 141"/>
                <a:gd name="T44" fmla="*/ 55 w 101"/>
                <a:gd name="T45" fmla="*/ 116 h 141"/>
                <a:gd name="T46" fmla="*/ 52 w 101"/>
                <a:gd name="T47" fmla="*/ 140 h 141"/>
                <a:gd name="T48" fmla="*/ 45 w 101"/>
                <a:gd name="T49" fmla="*/ 129 h 141"/>
                <a:gd name="T50" fmla="*/ 38 w 101"/>
                <a:gd name="T51" fmla="*/ 118 h 141"/>
                <a:gd name="T52" fmla="*/ 38 w 101"/>
                <a:gd name="T53" fmla="*/ 113 h 141"/>
                <a:gd name="T54" fmla="*/ 42 w 101"/>
                <a:gd name="T55" fmla="*/ 108 h 141"/>
                <a:gd name="T56" fmla="*/ 45 w 101"/>
                <a:gd name="T57" fmla="*/ 100 h 141"/>
                <a:gd name="T58" fmla="*/ 45 w 101"/>
                <a:gd name="T59" fmla="*/ 94 h 141"/>
                <a:gd name="T60" fmla="*/ 38 w 101"/>
                <a:gd name="T61" fmla="*/ 92 h 141"/>
                <a:gd name="T62" fmla="*/ 28 w 101"/>
                <a:gd name="T63" fmla="*/ 86 h 141"/>
                <a:gd name="T64" fmla="*/ 11 w 101"/>
                <a:gd name="T65" fmla="*/ 83 h 141"/>
                <a:gd name="T66" fmla="*/ 0 w 101"/>
                <a:gd name="T67" fmla="*/ 81 h 141"/>
                <a:gd name="T68" fmla="*/ 11 w 101"/>
                <a:gd name="T69" fmla="*/ 73 h 141"/>
                <a:gd name="T70" fmla="*/ 18 w 101"/>
                <a:gd name="T71" fmla="*/ 67 h 141"/>
                <a:gd name="T72" fmla="*/ 24 w 101"/>
                <a:gd name="T73" fmla="*/ 59 h 141"/>
                <a:gd name="T74" fmla="*/ 31 w 101"/>
                <a:gd name="T75" fmla="*/ 46 h 141"/>
                <a:gd name="T76" fmla="*/ 31 w 101"/>
                <a:gd name="T77" fmla="*/ 40 h 141"/>
                <a:gd name="T78" fmla="*/ 35 w 101"/>
                <a:gd name="T79" fmla="*/ 35 h 141"/>
                <a:gd name="T80" fmla="*/ 35 w 101"/>
                <a:gd name="T81" fmla="*/ 30 h 141"/>
                <a:gd name="T82" fmla="*/ 38 w 101"/>
                <a:gd name="T83" fmla="*/ 27 h 141"/>
                <a:gd name="T84" fmla="*/ 42 w 101"/>
                <a:gd name="T85" fmla="*/ 30 h 141"/>
                <a:gd name="T86" fmla="*/ 42 w 101"/>
                <a:gd name="T87" fmla="*/ 35 h 141"/>
                <a:gd name="T88" fmla="*/ 45 w 101"/>
                <a:gd name="T89" fmla="*/ 40 h 141"/>
                <a:gd name="T90" fmla="*/ 45 w 101"/>
                <a:gd name="T91" fmla="*/ 46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1"/>
                <a:gd name="T139" fmla="*/ 0 h 141"/>
                <a:gd name="T140" fmla="*/ 101 w 101"/>
                <a:gd name="T141" fmla="*/ 141 h 1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1" h="141">
                  <a:moveTo>
                    <a:pt x="45" y="46"/>
                  </a:moveTo>
                  <a:lnTo>
                    <a:pt x="38" y="38"/>
                  </a:lnTo>
                  <a:lnTo>
                    <a:pt x="31" y="24"/>
                  </a:lnTo>
                  <a:lnTo>
                    <a:pt x="31" y="11"/>
                  </a:lnTo>
                  <a:lnTo>
                    <a:pt x="31" y="5"/>
                  </a:lnTo>
                  <a:lnTo>
                    <a:pt x="38" y="0"/>
                  </a:lnTo>
                  <a:lnTo>
                    <a:pt x="42" y="0"/>
                  </a:lnTo>
                  <a:lnTo>
                    <a:pt x="42" y="5"/>
                  </a:lnTo>
                  <a:lnTo>
                    <a:pt x="45" y="13"/>
                  </a:lnTo>
                  <a:lnTo>
                    <a:pt x="45" y="19"/>
                  </a:lnTo>
                  <a:lnTo>
                    <a:pt x="52" y="30"/>
                  </a:lnTo>
                  <a:lnTo>
                    <a:pt x="59" y="40"/>
                  </a:lnTo>
                  <a:lnTo>
                    <a:pt x="73" y="46"/>
                  </a:lnTo>
                  <a:lnTo>
                    <a:pt x="86" y="51"/>
                  </a:lnTo>
                  <a:lnTo>
                    <a:pt x="97" y="54"/>
                  </a:lnTo>
                  <a:lnTo>
                    <a:pt x="100" y="54"/>
                  </a:lnTo>
                  <a:lnTo>
                    <a:pt x="83" y="65"/>
                  </a:lnTo>
                  <a:lnTo>
                    <a:pt x="69" y="73"/>
                  </a:lnTo>
                  <a:lnTo>
                    <a:pt x="62" y="78"/>
                  </a:lnTo>
                  <a:lnTo>
                    <a:pt x="59" y="83"/>
                  </a:lnTo>
                  <a:lnTo>
                    <a:pt x="55" y="89"/>
                  </a:lnTo>
                  <a:lnTo>
                    <a:pt x="55" y="100"/>
                  </a:lnTo>
                  <a:lnTo>
                    <a:pt x="55" y="116"/>
                  </a:lnTo>
                  <a:lnTo>
                    <a:pt x="52" y="140"/>
                  </a:lnTo>
                  <a:lnTo>
                    <a:pt x="45" y="129"/>
                  </a:lnTo>
                  <a:lnTo>
                    <a:pt x="38" y="118"/>
                  </a:lnTo>
                  <a:lnTo>
                    <a:pt x="38" y="113"/>
                  </a:lnTo>
                  <a:lnTo>
                    <a:pt x="42" y="108"/>
                  </a:lnTo>
                  <a:lnTo>
                    <a:pt x="45" y="100"/>
                  </a:lnTo>
                  <a:lnTo>
                    <a:pt x="45" y="94"/>
                  </a:lnTo>
                  <a:lnTo>
                    <a:pt x="38" y="92"/>
                  </a:lnTo>
                  <a:lnTo>
                    <a:pt x="28" y="86"/>
                  </a:lnTo>
                  <a:lnTo>
                    <a:pt x="11" y="83"/>
                  </a:lnTo>
                  <a:lnTo>
                    <a:pt x="0" y="81"/>
                  </a:lnTo>
                  <a:lnTo>
                    <a:pt x="11" y="73"/>
                  </a:lnTo>
                  <a:lnTo>
                    <a:pt x="18" y="67"/>
                  </a:lnTo>
                  <a:lnTo>
                    <a:pt x="24" y="59"/>
                  </a:lnTo>
                  <a:lnTo>
                    <a:pt x="31" y="46"/>
                  </a:lnTo>
                  <a:lnTo>
                    <a:pt x="31" y="40"/>
                  </a:lnTo>
                  <a:lnTo>
                    <a:pt x="35" y="35"/>
                  </a:lnTo>
                  <a:lnTo>
                    <a:pt x="35" y="30"/>
                  </a:lnTo>
                  <a:lnTo>
                    <a:pt x="38" y="27"/>
                  </a:lnTo>
                  <a:lnTo>
                    <a:pt x="42" y="30"/>
                  </a:lnTo>
                  <a:lnTo>
                    <a:pt x="42" y="35"/>
                  </a:lnTo>
                  <a:lnTo>
                    <a:pt x="45" y="40"/>
                  </a:lnTo>
                  <a:lnTo>
                    <a:pt x="45" y="4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849" name="Freeform 30"/>
          <p:cNvSpPr>
            <a:spLocks/>
          </p:cNvSpPr>
          <p:nvPr/>
        </p:nvSpPr>
        <p:spPr bwMode="auto">
          <a:xfrm>
            <a:off x="4797427" y="2870201"/>
            <a:ext cx="2035175" cy="2668588"/>
          </a:xfrm>
          <a:custGeom>
            <a:avLst/>
            <a:gdLst>
              <a:gd name="T0" fmla="*/ 2147483646 w 1282"/>
              <a:gd name="T1" fmla="*/ 2147483646 h 1681"/>
              <a:gd name="T2" fmla="*/ 2147483646 w 1282"/>
              <a:gd name="T3" fmla="*/ 2147483646 h 1681"/>
              <a:gd name="T4" fmla="*/ 2147483646 w 1282"/>
              <a:gd name="T5" fmla="*/ 2147483646 h 1681"/>
              <a:gd name="T6" fmla="*/ 2147483646 w 1282"/>
              <a:gd name="T7" fmla="*/ 2147483646 h 1681"/>
              <a:gd name="T8" fmla="*/ 2147483646 w 1282"/>
              <a:gd name="T9" fmla="*/ 2147483646 h 1681"/>
              <a:gd name="T10" fmla="*/ 2147483646 w 1282"/>
              <a:gd name="T11" fmla="*/ 2147483646 h 1681"/>
              <a:gd name="T12" fmla="*/ 2147483646 w 1282"/>
              <a:gd name="T13" fmla="*/ 2147483646 h 1681"/>
              <a:gd name="T14" fmla="*/ 2147483646 w 1282"/>
              <a:gd name="T15" fmla="*/ 2147483646 h 1681"/>
              <a:gd name="T16" fmla="*/ 2147483646 w 1282"/>
              <a:gd name="T17" fmla="*/ 2147483646 h 1681"/>
              <a:gd name="T18" fmla="*/ 2147483646 w 1282"/>
              <a:gd name="T19" fmla="*/ 2147483646 h 1681"/>
              <a:gd name="T20" fmla="*/ 2147483646 w 1282"/>
              <a:gd name="T21" fmla="*/ 2147483646 h 1681"/>
              <a:gd name="T22" fmla="*/ 2147483646 w 1282"/>
              <a:gd name="T23" fmla="*/ 2147483646 h 1681"/>
              <a:gd name="T24" fmla="*/ 2147483646 w 1282"/>
              <a:gd name="T25" fmla="*/ 2147483646 h 1681"/>
              <a:gd name="T26" fmla="*/ 2147483646 w 1282"/>
              <a:gd name="T27" fmla="*/ 2147483646 h 1681"/>
              <a:gd name="T28" fmla="*/ 2147483646 w 1282"/>
              <a:gd name="T29" fmla="*/ 2147483646 h 1681"/>
              <a:gd name="T30" fmla="*/ 2147483646 w 1282"/>
              <a:gd name="T31" fmla="*/ 2147483646 h 1681"/>
              <a:gd name="T32" fmla="*/ 2147483646 w 1282"/>
              <a:gd name="T33" fmla="*/ 2147483646 h 1681"/>
              <a:gd name="T34" fmla="*/ 2147483646 w 1282"/>
              <a:gd name="T35" fmla="*/ 2147483646 h 1681"/>
              <a:gd name="T36" fmla="*/ 2147483646 w 1282"/>
              <a:gd name="T37" fmla="*/ 2147483646 h 1681"/>
              <a:gd name="T38" fmla="*/ 2147483646 w 1282"/>
              <a:gd name="T39" fmla="*/ 2147483646 h 1681"/>
              <a:gd name="T40" fmla="*/ 2147483646 w 1282"/>
              <a:gd name="T41" fmla="*/ 2147483646 h 1681"/>
              <a:gd name="T42" fmla="*/ 2147483646 w 1282"/>
              <a:gd name="T43" fmla="*/ 2147483646 h 1681"/>
              <a:gd name="T44" fmla="*/ 2147483646 w 1282"/>
              <a:gd name="T45" fmla="*/ 2147483646 h 1681"/>
              <a:gd name="T46" fmla="*/ 2147483646 w 1282"/>
              <a:gd name="T47" fmla="*/ 2147483646 h 1681"/>
              <a:gd name="T48" fmla="*/ 2147483646 w 1282"/>
              <a:gd name="T49" fmla="*/ 2147483646 h 1681"/>
              <a:gd name="T50" fmla="*/ 2147483646 w 1282"/>
              <a:gd name="T51" fmla="*/ 2147483646 h 1681"/>
              <a:gd name="T52" fmla="*/ 2147483646 w 1282"/>
              <a:gd name="T53" fmla="*/ 2147483646 h 1681"/>
              <a:gd name="T54" fmla="*/ 2147483646 w 1282"/>
              <a:gd name="T55" fmla="*/ 2147483646 h 1681"/>
              <a:gd name="T56" fmla="*/ 2147483646 w 1282"/>
              <a:gd name="T57" fmla="*/ 2147483646 h 1681"/>
              <a:gd name="T58" fmla="*/ 2147483646 w 1282"/>
              <a:gd name="T59" fmla="*/ 2147483646 h 1681"/>
              <a:gd name="T60" fmla="*/ 2147483646 w 1282"/>
              <a:gd name="T61" fmla="*/ 2147483646 h 1681"/>
              <a:gd name="T62" fmla="*/ 2147483646 w 1282"/>
              <a:gd name="T63" fmla="*/ 2147483646 h 1681"/>
              <a:gd name="T64" fmla="*/ 2147483646 w 1282"/>
              <a:gd name="T65" fmla="*/ 2147483646 h 1681"/>
              <a:gd name="T66" fmla="*/ 2147483646 w 1282"/>
              <a:gd name="T67" fmla="*/ 2147483646 h 1681"/>
              <a:gd name="T68" fmla="*/ 2147483646 w 1282"/>
              <a:gd name="T69" fmla="*/ 2147483646 h 1681"/>
              <a:gd name="T70" fmla="*/ 2147483646 w 1282"/>
              <a:gd name="T71" fmla="*/ 2147483646 h 1681"/>
              <a:gd name="T72" fmla="*/ 2147483646 w 1282"/>
              <a:gd name="T73" fmla="*/ 2147483646 h 1681"/>
              <a:gd name="T74" fmla="*/ 2147483646 w 1282"/>
              <a:gd name="T75" fmla="*/ 2147483646 h 1681"/>
              <a:gd name="T76" fmla="*/ 2147483646 w 1282"/>
              <a:gd name="T77" fmla="*/ 2147483646 h 1681"/>
              <a:gd name="T78" fmla="*/ 2147483646 w 1282"/>
              <a:gd name="T79" fmla="*/ 2147483646 h 1681"/>
              <a:gd name="T80" fmla="*/ 2147483646 w 1282"/>
              <a:gd name="T81" fmla="*/ 2147483646 h 1681"/>
              <a:gd name="T82" fmla="*/ 2147483646 w 1282"/>
              <a:gd name="T83" fmla="*/ 2147483646 h 1681"/>
              <a:gd name="T84" fmla="*/ 2147483646 w 1282"/>
              <a:gd name="T85" fmla="*/ 2147483646 h 1681"/>
              <a:gd name="T86" fmla="*/ 2147483646 w 1282"/>
              <a:gd name="T87" fmla="*/ 0 h 1681"/>
              <a:gd name="T88" fmla="*/ 2147483646 w 1282"/>
              <a:gd name="T89" fmla="*/ 2147483646 h 1681"/>
              <a:gd name="T90" fmla="*/ 2147483646 w 1282"/>
              <a:gd name="T91" fmla="*/ 2147483646 h 1681"/>
              <a:gd name="T92" fmla="*/ 2147483646 w 1282"/>
              <a:gd name="T93" fmla="*/ 2147483646 h 1681"/>
              <a:gd name="T94" fmla="*/ 2147483646 w 1282"/>
              <a:gd name="T95" fmla="*/ 2147483646 h 1681"/>
              <a:gd name="T96" fmla="*/ 2147483646 w 1282"/>
              <a:gd name="T97" fmla="*/ 2147483646 h 1681"/>
              <a:gd name="T98" fmla="*/ 2147483646 w 1282"/>
              <a:gd name="T99" fmla="*/ 2147483646 h 1681"/>
              <a:gd name="T100" fmla="*/ 2147483646 w 1282"/>
              <a:gd name="T101" fmla="*/ 2147483646 h 1681"/>
              <a:gd name="T102" fmla="*/ 2147483646 w 1282"/>
              <a:gd name="T103" fmla="*/ 2147483646 h 1681"/>
              <a:gd name="T104" fmla="*/ 2147483646 w 1282"/>
              <a:gd name="T105" fmla="*/ 2147483646 h 1681"/>
              <a:gd name="T106" fmla="*/ 2147483646 w 1282"/>
              <a:gd name="T107" fmla="*/ 2147483646 h 1681"/>
              <a:gd name="T108" fmla="*/ 2147483646 w 1282"/>
              <a:gd name="T109" fmla="*/ 2147483646 h 1681"/>
              <a:gd name="T110" fmla="*/ 2147483646 w 1282"/>
              <a:gd name="T111" fmla="*/ 2147483646 h 1681"/>
              <a:gd name="T112" fmla="*/ 2147483646 w 1282"/>
              <a:gd name="T113" fmla="*/ 2147483646 h 1681"/>
              <a:gd name="T114" fmla="*/ 2147483646 w 1282"/>
              <a:gd name="T115" fmla="*/ 2147483646 h 1681"/>
              <a:gd name="T116" fmla="*/ 2147483646 w 1282"/>
              <a:gd name="T117" fmla="*/ 2147483646 h 1681"/>
              <a:gd name="T118" fmla="*/ 2147483646 w 1282"/>
              <a:gd name="T119" fmla="*/ 2147483646 h 16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2"/>
              <a:gd name="T181" fmla="*/ 0 h 1681"/>
              <a:gd name="T182" fmla="*/ 1282 w 1282"/>
              <a:gd name="T183" fmla="*/ 1681 h 16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2" h="1681">
                <a:moveTo>
                  <a:pt x="991" y="1680"/>
                </a:moveTo>
                <a:lnTo>
                  <a:pt x="1045" y="1680"/>
                </a:lnTo>
                <a:lnTo>
                  <a:pt x="1082" y="1674"/>
                </a:lnTo>
                <a:lnTo>
                  <a:pt x="1104" y="1674"/>
                </a:lnTo>
                <a:lnTo>
                  <a:pt x="1109" y="1674"/>
                </a:lnTo>
                <a:lnTo>
                  <a:pt x="1104" y="1669"/>
                </a:lnTo>
                <a:lnTo>
                  <a:pt x="1077" y="1669"/>
                </a:lnTo>
                <a:lnTo>
                  <a:pt x="1040" y="1669"/>
                </a:lnTo>
                <a:lnTo>
                  <a:pt x="981" y="1669"/>
                </a:lnTo>
                <a:lnTo>
                  <a:pt x="981" y="1658"/>
                </a:lnTo>
                <a:lnTo>
                  <a:pt x="981" y="1641"/>
                </a:lnTo>
                <a:lnTo>
                  <a:pt x="975" y="1608"/>
                </a:lnTo>
                <a:lnTo>
                  <a:pt x="975" y="1575"/>
                </a:lnTo>
                <a:lnTo>
                  <a:pt x="970" y="1531"/>
                </a:lnTo>
                <a:lnTo>
                  <a:pt x="965" y="1481"/>
                </a:lnTo>
                <a:lnTo>
                  <a:pt x="954" y="1382"/>
                </a:lnTo>
                <a:lnTo>
                  <a:pt x="949" y="1282"/>
                </a:lnTo>
                <a:lnTo>
                  <a:pt x="943" y="1232"/>
                </a:lnTo>
                <a:lnTo>
                  <a:pt x="938" y="1194"/>
                </a:lnTo>
                <a:lnTo>
                  <a:pt x="932" y="1155"/>
                </a:lnTo>
                <a:lnTo>
                  <a:pt x="932" y="1127"/>
                </a:lnTo>
                <a:lnTo>
                  <a:pt x="927" y="1111"/>
                </a:lnTo>
                <a:lnTo>
                  <a:pt x="927" y="1100"/>
                </a:lnTo>
                <a:lnTo>
                  <a:pt x="916" y="1050"/>
                </a:lnTo>
                <a:lnTo>
                  <a:pt x="906" y="1000"/>
                </a:lnTo>
                <a:lnTo>
                  <a:pt x="911" y="967"/>
                </a:lnTo>
                <a:lnTo>
                  <a:pt x="911" y="945"/>
                </a:lnTo>
                <a:lnTo>
                  <a:pt x="922" y="928"/>
                </a:lnTo>
                <a:lnTo>
                  <a:pt x="932" y="906"/>
                </a:lnTo>
                <a:lnTo>
                  <a:pt x="943" y="879"/>
                </a:lnTo>
                <a:lnTo>
                  <a:pt x="949" y="873"/>
                </a:lnTo>
                <a:lnTo>
                  <a:pt x="949" y="868"/>
                </a:lnTo>
                <a:lnTo>
                  <a:pt x="938" y="834"/>
                </a:lnTo>
                <a:lnTo>
                  <a:pt x="922" y="818"/>
                </a:lnTo>
                <a:lnTo>
                  <a:pt x="900" y="807"/>
                </a:lnTo>
                <a:lnTo>
                  <a:pt x="868" y="790"/>
                </a:lnTo>
                <a:lnTo>
                  <a:pt x="857" y="785"/>
                </a:lnTo>
                <a:lnTo>
                  <a:pt x="841" y="774"/>
                </a:lnTo>
                <a:lnTo>
                  <a:pt x="836" y="768"/>
                </a:lnTo>
                <a:lnTo>
                  <a:pt x="831" y="763"/>
                </a:lnTo>
                <a:lnTo>
                  <a:pt x="815" y="713"/>
                </a:lnTo>
                <a:lnTo>
                  <a:pt x="799" y="669"/>
                </a:lnTo>
                <a:lnTo>
                  <a:pt x="799" y="641"/>
                </a:lnTo>
                <a:lnTo>
                  <a:pt x="793" y="619"/>
                </a:lnTo>
                <a:lnTo>
                  <a:pt x="793" y="586"/>
                </a:lnTo>
                <a:lnTo>
                  <a:pt x="793" y="553"/>
                </a:lnTo>
                <a:lnTo>
                  <a:pt x="809" y="514"/>
                </a:lnTo>
                <a:lnTo>
                  <a:pt x="815" y="497"/>
                </a:lnTo>
                <a:lnTo>
                  <a:pt x="820" y="486"/>
                </a:lnTo>
                <a:lnTo>
                  <a:pt x="831" y="475"/>
                </a:lnTo>
                <a:lnTo>
                  <a:pt x="841" y="464"/>
                </a:lnTo>
                <a:lnTo>
                  <a:pt x="852" y="448"/>
                </a:lnTo>
                <a:lnTo>
                  <a:pt x="863" y="442"/>
                </a:lnTo>
                <a:lnTo>
                  <a:pt x="874" y="437"/>
                </a:lnTo>
                <a:lnTo>
                  <a:pt x="890" y="431"/>
                </a:lnTo>
                <a:lnTo>
                  <a:pt x="906" y="420"/>
                </a:lnTo>
                <a:lnTo>
                  <a:pt x="927" y="409"/>
                </a:lnTo>
                <a:lnTo>
                  <a:pt x="965" y="392"/>
                </a:lnTo>
                <a:lnTo>
                  <a:pt x="986" y="392"/>
                </a:lnTo>
                <a:lnTo>
                  <a:pt x="1002" y="398"/>
                </a:lnTo>
                <a:lnTo>
                  <a:pt x="1013" y="398"/>
                </a:lnTo>
                <a:lnTo>
                  <a:pt x="1018" y="403"/>
                </a:lnTo>
                <a:lnTo>
                  <a:pt x="1029" y="414"/>
                </a:lnTo>
                <a:lnTo>
                  <a:pt x="1040" y="420"/>
                </a:lnTo>
                <a:lnTo>
                  <a:pt x="1050" y="431"/>
                </a:lnTo>
                <a:lnTo>
                  <a:pt x="1056" y="442"/>
                </a:lnTo>
                <a:lnTo>
                  <a:pt x="1061" y="453"/>
                </a:lnTo>
                <a:lnTo>
                  <a:pt x="1066" y="464"/>
                </a:lnTo>
                <a:lnTo>
                  <a:pt x="1066" y="470"/>
                </a:lnTo>
                <a:lnTo>
                  <a:pt x="1077" y="459"/>
                </a:lnTo>
                <a:lnTo>
                  <a:pt x="1077" y="448"/>
                </a:lnTo>
                <a:lnTo>
                  <a:pt x="1077" y="431"/>
                </a:lnTo>
                <a:lnTo>
                  <a:pt x="1066" y="409"/>
                </a:lnTo>
                <a:lnTo>
                  <a:pt x="1061" y="392"/>
                </a:lnTo>
                <a:lnTo>
                  <a:pt x="1050" y="381"/>
                </a:lnTo>
                <a:lnTo>
                  <a:pt x="1013" y="365"/>
                </a:lnTo>
                <a:lnTo>
                  <a:pt x="975" y="354"/>
                </a:lnTo>
                <a:lnTo>
                  <a:pt x="938" y="343"/>
                </a:lnTo>
                <a:lnTo>
                  <a:pt x="906" y="343"/>
                </a:lnTo>
                <a:lnTo>
                  <a:pt x="868" y="343"/>
                </a:lnTo>
                <a:lnTo>
                  <a:pt x="852" y="354"/>
                </a:lnTo>
                <a:lnTo>
                  <a:pt x="847" y="365"/>
                </a:lnTo>
                <a:lnTo>
                  <a:pt x="841" y="365"/>
                </a:lnTo>
                <a:lnTo>
                  <a:pt x="836" y="376"/>
                </a:lnTo>
                <a:lnTo>
                  <a:pt x="836" y="392"/>
                </a:lnTo>
                <a:lnTo>
                  <a:pt x="831" y="403"/>
                </a:lnTo>
                <a:lnTo>
                  <a:pt x="825" y="414"/>
                </a:lnTo>
                <a:lnTo>
                  <a:pt x="815" y="420"/>
                </a:lnTo>
                <a:lnTo>
                  <a:pt x="793" y="426"/>
                </a:lnTo>
                <a:lnTo>
                  <a:pt x="766" y="431"/>
                </a:lnTo>
                <a:lnTo>
                  <a:pt x="756" y="431"/>
                </a:lnTo>
                <a:lnTo>
                  <a:pt x="740" y="442"/>
                </a:lnTo>
                <a:lnTo>
                  <a:pt x="724" y="442"/>
                </a:lnTo>
                <a:lnTo>
                  <a:pt x="713" y="448"/>
                </a:lnTo>
                <a:lnTo>
                  <a:pt x="702" y="459"/>
                </a:lnTo>
                <a:lnTo>
                  <a:pt x="707" y="481"/>
                </a:lnTo>
                <a:lnTo>
                  <a:pt x="713" y="508"/>
                </a:lnTo>
                <a:lnTo>
                  <a:pt x="707" y="525"/>
                </a:lnTo>
                <a:lnTo>
                  <a:pt x="691" y="536"/>
                </a:lnTo>
                <a:lnTo>
                  <a:pt x="670" y="536"/>
                </a:lnTo>
                <a:lnTo>
                  <a:pt x="649" y="536"/>
                </a:lnTo>
                <a:lnTo>
                  <a:pt x="627" y="531"/>
                </a:lnTo>
                <a:lnTo>
                  <a:pt x="606" y="525"/>
                </a:lnTo>
                <a:lnTo>
                  <a:pt x="600" y="519"/>
                </a:lnTo>
                <a:lnTo>
                  <a:pt x="595" y="503"/>
                </a:lnTo>
                <a:lnTo>
                  <a:pt x="590" y="492"/>
                </a:lnTo>
                <a:lnTo>
                  <a:pt x="590" y="486"/>
                </a:lnTo>
                <a:lnTo>
                  <a:pt x="595" y="464"/>
                </a:lnTo>
                <a:lnTo>
                  <a:pt x="600" y="453"/>
                </a:lnTo>
                <a:lnTo>
                  <a:pt x="616" y="437"/>
                </a:lnTo>
                <a:lnTo>
                  <a:pt x="638" y="431"/>
                </a:lnTo>
                <a:lnTo>
                  <a:pt x="675" y="431"/>
                </a:lnTo>
                <a:lnTo>
                  <a:pt x="686" y="414"/>
                </a:lnTo>
                <a:lnTo>
                  <a:pt x="686" y="403"/>
                </a:lnTo>
                <a:lnTo>
                  <a:pt x="681" y="392"/>
                </a:lnTo>
                <a:lnTo>
                  <a:pt x="665" y="387"/>
                </a:lnTo>
                <a:lnTo>
                  <a:pt x="638" y="381"/>
                </a:lnTo>
                <a:lnTo>
                  <a:pt x="627" y="376"/>
                </a:lnTo>
                <a:lnTo>
                  <a:pt x="616" y="370"/>
                </a:lnTo>
                <a:lnTo>
                  <a:pt x="611" y="365"/>
                </a:lnTo>
                <a:lnTo>
                  <a:pt x="600" y="365"/>
                </a:lnTo>
                <a:lnTo>
                  <a:pt x="595" y="365"/>
                </a:lnTo>
                <a:lnTo>
                  <a:pt x="579" y="365"/>
                </a:lnTo>
                <a:lnTo>
                  <a:pt x="547" y="398"/>
                </a:lnTo>
                <a:lnTo>
                  <a:pt x="509" y="414"/>
                </a:lnTo>
                <a:lnTo>
                  <a:pt x="461" y="426"/>
                </a:lnTo>
                <a:lnTo>
                  <a:pt x="418" y="431"/>
                </a:lnTo>
                <a:lnTo>
                  <a:pt x="295" y="426"/>
                </a:lnTo>
                <a:lnTo>
                  <a:pt x="177" y="414"/>
                </a:lnTo>
                <a:lnTo>
                  <a:pt x="124" y="403"/>
                </a:lnTo>
                <a:lnTo>
                  <a:pt x="75" y="387"/>
                </a:lnTo>
                <a:lnTo>
                  <a:pt x="59" y="387"/>
                </a:lnTo>
                <a:lnTo>
                  <a:pt x="43" y="381"/>
                </a:lnTo>
                <a:lnTo>
                  <a:pt x="27" y="376"/>
                </a:lnTo>
                <a:lnTo>
                  <a:pt x="22" y="376"/>
                </a:lnTo>
                <a:lnTo>
                  <a:pt x="11" y="359"/>
                </a:lnTo>
                <a:lnTo>
                  <a:pt x="11" y="354"/>
                </a:lnTo>
                <a:lnTo>
                  <a:pt x="6" y="348"/>
                </a:lnTo>
                <a:lnTo>
                  <a:pt x="0" y="337"/>
                </a:lnTo>
                <a:lnTo>
                  <a:pt x="16" y="332"/>
                </a:lnTo>
                <a:lnTo>
                  <a:pt x="38" y="332"/>
                </a:lnTo>
                <a:lnTo>
                  <a:pt x="54" y="326"/>
                </a:lnTo>
                <a:lnTo>
                  <a:pt x="70" y="321"/>
                </a:lnTo>
                <a:lnTo>
                  <a:pt x="81" y="315"/>
                </a:lnTo>
                <a:lnTo>
                  <a:pt x="97" y="304"/>
                </a:lnTo>
                <a:lnTo>
                  <a:pt x="102" y="298"/>
                </a:lnTo>
                <a:lnTo>
                  <a:pt x="113" y="298"/>
                </a:lnTo>
                <a:lnTo>
                  <a:pt x="118" y="298"/>
                </a:lnTo>
                <a:lnTo>
                  <a:pt x="124" y="298"/>
                </a:lnTo>
                <a:lnTo>
                  <a:pt x="177" y="309"/>
                </a:lnTo>
                <a:lnTo>
                  <a:pt x="204" y="321"/>
                </a:lnTo>
                <a:lnTo>
                  <a:pt x="231" y="321"/>
                </a:lnTo>
                <a:lnTo>
                  <a:pt x="268" y="332"/>
                </a:lnTo>
                <a:lnTo>
                  <a:pt x="306" y="337"/>
                </a:lnTo>
                <a:lnTo>
                  <a:pt x="381" y="343"/>
                </a:lnTo>
                <a:lnTo>
                  <a:pt x="413" y="348"/>
                </a:lnTo>
                <a:lnTo>
                  <a:pt x="445" y="348"/>
                </a:lnTo>
                <a:lnTo>
                  <a:pt x="477" y="348"/>
                </a:lnTo>
                <a:lnTo>
                  <a:pt x="515" y="343"/>
                </a:lnTo>
                <a:lnTo>
                  <a:pt x="520" y="337"/>
                </a:lnTo>
                <a:lnTo>
                  <a:pt x="525" y="326"/>
                </a:lnTo>
                <a:lnTo>
                  <a:pt x="525" y="321"/>
                </a:lnTo>
                <a:lnTo>
                  <a:pt x="525" y="315"/>
                </a:lnTo>
                <a:lnTo>
                  <a:pt x="520" y="271"/>
                </a:lnTo>
                <a:lnTo>
                  <a:pt x="509" y="221"/>
                </a:lnTo>
                <a:lnTo>
                  <a:pt x="509" y="204"/>
                </a:lnTo>
                <a:lnTo>
                  <a:pt x="515" y="199"/>
                </a:lnTo>
                <a:lnTo>
                  <a:pt x="520" y="193"/>
                </a:lnTo>
                <a:lnTo>
                  <a:pt x="536" y="188"/>
                </a:lnTo>
                <a:lnTo>
                  <a:pt x="541" y="182"/>
                </a:lnTo>
                <a:lnTo>
                  <a:pt x="552" y="177"/>
                </a:lnTo>
                <a:lnTo>
                  <a:pt x="563" y="171"/>
                </a:lnTo>
                <a:lnTo>
                  <a:pt x="568" y="171"/>
                </a:lnTo>
                <a:lnTo>
                  <a:pt x="590" y="177"/>
                </a:lnTo>
                <a:lnTo>
                  <a:pt x="600" y="182"/>
                </a:lnTo>
                <a:lnTo>
                  <a:pt x="616" y="182"/>
                </a:lnTo>
                <a:lnTo>
                  <a:pt x="632" y="188"/>
                </a:lnTo>
                <a:lnTo>
                  <a:pt x="643" y="199"/>
                </a:lnTo>
                <a:lnTo>
                  <a:pt x="654" y="216"/>
                </a:lnTo>
                <a:lnTo>
                  <a:pt x="670" y="227"/>
                </a:lnTo>
                <a:lnTo>
                  <a:pt x="675" y="238"/>
                </a:lnTo>
                <a:lnTo>
                  <a:pt x="686" y="243"/>
                </a:lnTo>
                <a:lnTo>
                  <a:pt x="691" y="243"/>
                </a:lnTo>
                <a:lnTo>
                  <a:pt x="697" y="254"/>
                </a:lnTo>
                <a:lnTo>
                  <a:pt x="702" y="260"/>
                </a:lnTo>
                <a:lnTo>
                  <a:pt x="713" y="265"/>
                </a:lnTo>
                <a:lnTo>
                  <a:pt x="724" y="265"/>
                </a:lnTo>
                <a:lnTo>
                  <a:pt x="729" y="260"/>
                </a:lnTo>
                <a:lnTo>
                  <a:pt x="740" y="254"/>
                </a:lnTo>
                <a:lnTo>
                  <a:pt x="740" y="249"/>
                </a:lnTo>
                <a:lnTo>
                  <a:pt x="745" y="243"/>
                </a:lnTo>
                <a:lnTo>
                  <a:pt x="750" y="243"/>
                </a:lnTo>
                <a:lnTo>
                  <a:pt x="756" y="249"/>
                </a:lnTo>
                <a:lnTo>
                  <a:pt x="756" y="243"/>
                </a:lnTo>
                <a:lnTo>
                  <a:pt x="761" y="238"/>
                </a:lnTo>
                <a:lnTo>
                  <a:pt x="766" y="227"/>
                </a:lnTo>
                <a:lnTo>
                  <a:pt x="766" y="221"/>
                </a:lnTo>
                <a:lnTo>
                  <a:pt x="761" y="193"/>
                </a:lnTo>
                <a:lnTo>
                  <a:pt x="756" y="171"/>
                </a:lnTo>
                <a:lnTo>
                  <a:pt x="740" y="155"/>
                </a:lnTo>
                <a:lnTo>
                  <a:pt x="718" y="144"/>
                </a:lnTo>
                <a:lnTo>
                  <a:pt x="718" y="127"/>
                </a:lnTo>
                <a:lnTo>
                  <a:pt x="718" y="122"/>
                </a:lnTo>
                <a:lnTo>
                  <a:pt x="729" y="111"/>
                </a:lnTo>
                <a:lnTo>
                  <a:pt x="740" y="99"/>
                </a:lnTo>
                <a:lnTo>
                  <a:pt x="745" y="94"/>
                </a:lnTo>
                <a:lnTo>
                  <a:pt x="745" y="88"/>
                </a:lnTo>
                <a:lnTo>
                  <a:pt x="772" y="66"/>
                </a:lnTo>
                <a:lnTo>
                  <a:pt x="799" y="50"/>
                </a:lnTo>
                <a:lnTo>
                  <a:pt x="809" y="44"/>
                </a:lnTo>
                <a:lnTo>
                  <a:pt x="820" y="39"/>
                </a:lnTo>
                <a:lnTo>
                  <a:pt x="831" y="33"/>
                </a:lnTo>
                <a:lnTo>
                  <a:pt x="847" y="28"/>
                </a:lnTo>
                <a:lnTo>
                  <a:pt x="857" y="22"/>
                </a:lnTo>
                <a:lnTo>
                  <a:pt x="868" y="17"/>
                </a:lnTo>
                <a:lnTo>
                  <a:pt x="890" y="6"/>
                </a:lnTo>
                <a:lnTo>
                  <a:pt x="916" y="0"/>
                </a:lnTo>
                <a:lnTo>
                  <a:pt x="959" y="0"/>
                </a:lnTo>
                <a:lnTo>
                  <a:pt x="997" y="0"/>
                </a:lnTo>
                <a:lnTo>
                  <a:pt x="1024" y="0"/>
                </a:lnTo>
                <a:lnTo>
                  <a:pt x="1050" y="0"/>
                </a:lnTo>
                <a:lnTo>
                  <a:pt x="1099" y="17"/>
                </a:lnTo>
                <a:lnTo>
                  <a:pt x="1125" y="28"/>
                </a:lnTo>
                <a:lnTo>
                  <a:pt x="1152" y="44"/>
                </a:lnTo>
                <a:lnTo>
                  <a:pt x="1174" y="50"/>
                </a:lnTo>
                <a:lnTo>
                  <a:pt x="1190" y="61"/>
                </a:lnTo>
                <a:lnTo>
                  <a:pt x="1200" y="72"/>
                </a:lnTo>
                <a:lnTo>
                  <a:pt x="1206" y="88"/>
                </a:lnTo>
                <a:lnTo>
                  <a:pt x="1216" y="94"/>
                </a:lnTo>
                <a:lnTo>
                  <a:pt x="1227" y="105"/>
                </a:lnTo>
                <a:lnTo>
                  <a:pt x="1232" y="111"/>
                </a:lnTo>
                <a:lnTo>
                  <a:pt x="1232" y="116"/>
                </a:lnTo>
                <a:lnTo>
                  <a:pt x="1227" y="127"/>
                </a:lnTo>
                <a:lnTo>
                  <a:pt x="1222" y="133"/>
                </a:lnTo>
                <a:lnTo>
                  <a:pt x="1211" y="138"/>
                </a:lnTo>
                <a:lnTo>
                  <a:pt x="1206" y="149"/>
                </a:lnTo>
                <a:lnTo>
                  <a:pt x="1206" y="160"/>
                </a:lnTo>
                <a:lnTo>
                  <a:pt x="1206" y="171"/>
                </a:lnTo>
                <a:lnTo>
                  <a:pt x="1211" y="177"/>
                </a:lnTo>
                <a:lnTo>
                  <a:pt x="1227" y="188"/>
                </a:lnTo>
                <a:lnTo>
                  <a:pt x="1238" y="193"/>
                </a:lnTo>
                <a:lnTo>
                  <a:pt x="1238" y="204"/>
                </a:lnTo>
                <a:lnTo>
                  <a:pt x="1238" y="221"/>
                </a:lnTo>
                <a:lnTo>
                  <a:pt x="1243" y="232"/>
                </a:lnTo>
                <a:lnTo>
                  <a:pt x="1238" y="232"/>
                </a:lnTo>
                <a:lnTo>
                  <a:pt x="1227" y="238"/>
                </a:lnTo>
                <a:lnTo>
                  <a:pt x="1206" y="238"/>
                </a:lnTo>
                <a:lnTo>
                  <a:pt x="1184" y="238"/>
                </a:lnTo>
                <a:lnTo>
                  <a:pt x="1179" y="232"/>
                </a:lnTo>
                <a:lnTo>
                  <a:pt x="1174" y="227"/>
                </a:lnTo>
                <a:lnTo>
                  <a:pt x="1168" y="232"/>
                </a:lnTo>
                <a:lnTo>
                  <a:pt x="1168" y="238"/>
                </a:lnTo>
                <a:lnTo>
                  <a:pt x="1168" y="254"/>
                </a:lnTo>
                <a:lnTo>
                  <a:pt x="1174" y="260"/>
                </a:lnTo>
                <a:lnTo>
                  <a:pt x="1179" y="271"/>
                </a:lnTo>
                <a:lnTo>
                  <a:pt x="1190" y="276"/>
                </a:lnTo>
                <a:lnTo>
                  <a:pt x="1211" y="287"/>
                </a:lnTo>
                <a:lnTo>
                  <a:pt x="1216" y="315"/>
                </a:lnTo>
                <a:lnTo>
                  <a:pt x="1211" y="343"/>
                </a:lnTo>
                <a:lnTo>
                  <a:pt x="1200" y="370"/>
                </a:lnTo>
                <a:lnTo>
                  <a:pt x="1195" y="398"/>
                </a:lnTo>
                <a:lnTo>
                  <a:pt x="1200" y="442"/>
                </a:lnTo>
                <a:lnTo>
                  <a:pt x="1211" y="481"/>
                </a:lnTo>
                <a:lnTo>
                  <a:pt x="1232" y="514"/>
                </a:lnTo>
                <a:lnTo>
                  <a:pt x="1249" y="525"/>
                </a:lnTo>
                <a:lnTo>
                  <a:pt x="1270" y="536"/>
                </a:lnTo>
                <a:lnTo>
                  <a:pt x="1281" y="547"/>
                </a:lnTo>
                <a:lnTo>
                  <a:pt x="1275" y="558"/>
                </a:lnTo>
                <a:lnTo>
                  <a:pt x="1270" y="575"/>
                </a:lnTo>
                <a:lnTo>
                  <a:pt x="1259" y="597"/>
                </a:lnTo>
                <a:lnTo>
                  <a:pt x="1249" y="608"/>
                </a:lnTo>
                <a:lnTo>
                  <a:pt x="1238" y="613"/>
                </a:lnTo>
                <a:lnTo>
                  <a:pt x="1222" y="630"/>
                </a:lnTo>
                <a:lnTo>
                  <a:pt x="1200" y="658"/>
                </a:lnTo>
                <a:lnTo>
                  <a:pt x="1190" y="685"/>
                </a:lnTo>
                <a:lnTo>
                  <a:pt x="1190" y="702"/>
                </a:lnTo>
                <a:lnTo>
                  <a:pt x="1190" y="718"/>
                </a:lnTo>
                <a:lnTo>
                  <a:pt x="1184" y="735"/>
                </a:lnTo>
                <a:lnTo>
                  <a:pt x="1179" y="752"/>
                </a:lnTo>
                <a:lnTo>
                  <a:pt x="1157" y="779"/>
                </a:lnTo>
                <a:lnTo>
                  <a:pt x="1157" y="785"/>
                </a:lnTo>
                <a:lnTo>
                  <a:pt x="1152" y="801"/>
                </a:lnTo>
                <a:lnTo>
                  <a:pt x="1147" y="812"/>
                </a:lnTo>
                <a:lnTo>
                  <a:pt x="1147" y="818"/>
                </a:lnTo>
                <a:lnTo>
                  <a:pt x="1141" y="823"/>
                </a:lnTo>
                <a:lnTo>
                  <a:pt x="1141" y="829"/>
                </a:lnTo>
                <a:lnTo>
                  <a:pt x="1136" y="857"/>
                </a:lnTo>
                <a:lnTo>
                  <a:pt x="1136" y="879"/>
                </a:lnTo>
                <a:lnTo>
                  <a:pt x="1125" y="923"/>
                </a:lnTo>
                <a:lnTo>
                  <a:pt x="1125" y="951"/>
                </a:lnTo>
                <a:lnTo>
                  <a:pt x="1125" y="989"/>
                </a:lnTo>
                <a:lnTo>
                  <a:pt x="1125" y="1028"/>
                </a:lnTo>
                <a:lnTo>
                  <a:pt x="1131" y="1078"/>
                </a:lnTo>
                <a:lnTo>
                  <a:pt x="1131" y="1177"/>
                </a:lnTo>
                <a:lnTo>
                  <a:pt x="1136" y="1288"/>
                </a:lnTo>
                <a:lnTo>
                  <a:pt x="1136" y="1404"/>
                </a:lnTo>
                <a:lnTo>
                  <a:pt x="1141" y="1509"/>
                </a:lnTo>
                <a:lnTo>
                  <a:pt x="1147" y="1597"/>
                </a:lnTo>
                <a:lnTo>
                  <a:pt x="1147" y="1636"/>
                </a:lnTo>
                <a:lnTo>
                  <a:pt x="1147" y="1669"/>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0" name="Freeform 31"/>
          <p:cNvSpPr>
            <a:spLocks/>
          </p:cNvSpPr>
          <p:nvPr/>
        </p:nvSpPr>
        <p:spPr bwMode="auto">
          <a:xfrm>
            <a:off x="6750053" y="3287714"/>
            <a:ext cx="950913" cy="996951"/>
          </a:xfrm>
          <a:custGeom>
            <a:avLst/>
            <a:gdLst>
              <a:gd name="T0" fmla="*/ 2147483646 w 599"/>
              <a:gd name="T1" fmla="*/ 2147483646 h 628"/>
              <a:gd name="T2" fmla="*/ 2147483646 w 599"/>
              <a:gd name="T3" fmla="*/ 2147483646 h 628"/>
              <a:gd name="T4" fmla="*/ 0 w 599"/>
              <a:gd name="T5" fmla="*/ 2147483646 h 628"/>
              <a:gd name="T6" fmla="*/ 2147483646 w 599"/>
              <a:gd name="T7" fmla="*/ 2147483646 h 628"/>
              <a:gd name="T8" fmla="*/ 2147483646 w 599"/>
              <a:gd name="T9" fmla="*/ 0 h 628"/>
              <a:gd name="T10" fmla="*/ 2147483646 w 599"/>
              <a:gd name="T11" fmla="*/ 2147483646 h 628"/>
              <a:gd name="T12" fmla="*/ 2147483646 w 599"/>
              <a:gd name="T13" fmla="*/ 2147483646 h 628"/>
              <a:gd name="T14" fmla="*/ 2147483646 w 599"/>
              <a:gd name="T15" fmla="*/ 2147483646 h 628"/>
              <a:gd name="T16" fmla="*/ 2147483646 w 599"/>
              <a:gd name="T17" fmla="*/ 2147483646 h 628"/>
              <a:gd name="T18" fmla="*/ 2147483646 w 599"/>
              <a:gd name="T19" fmla="*/ 2147483646 h 628"/>
              <a:gd name="T20" fmla="*/ 2147483646 w 599"/>
              <a:gd name="T21" fmla="*/ 2147483646 h 628"/>
              <a:gd name="T22" fmla="*/ 2147483646 w 599"/>
              <a:gd name="T23" fmla="*/ 2147483646 h 628"/>
              <a:gd name="T24" fmla="*/ 2147483646 w 599"/>
              <a:gd name="T25" fmla="*/ 2147483646 h 628"/>
              <a:gd name="T26" fmla="*/ 2147483646 w 599"/>
              <a:gd name="T27" fmla="*/ 2147483646 h 628"/>
              <a:gd name="T28" fmla="*/ 2147483646 w 599"/>
              <a:gd name="T29" fmla="*/ 2147483646 h 628"/>
              <a:gd name="T30" fmla="*/ 2147483646 w 599"/>
              <a:gd name="T31" fmla="*/ 2147483646 h 628"/>
              <a:gd name="T32" fmla="*/ 2147483646 w 599"/>
              <a:gd name="T33" fmla="*/ 2147483646 h 628"/>
              <a:gd name="T34" fmla="*/ 2147483646 w 599"/>
              <a:gd name="T35" fmla="*/ 2147483646 h 628"/>
              <a:gd name="T36" fmla="*/ 2147483646 w 599"/>
              <a:gd name="T37" fmla="*/ 2147483646 h 628"/>
              <a:gd name="T38" fmla="*/ 2147483646 w 599"/>
              <a:gd name="T39" fmla="*/ 2147483646 h 628"/>
              <a:gd name="T40" fmla="*/ 2147483646 w 599"/>
              <a:gd name="T41" fmla="*/ 2147483646 h 628"/>
              <a:gd name="T42" fmla="*/ 2147483646 w 599"/>
              <a:gd name="T43" fmla="*/ 2147483646 h 628"/>
              <a:gd name="T44" fmla="*/ 2147483646 w 599"/>
              <a:gd name="T45" fmla="*/ 2147483646 h 628"/>
              <a:gd name="T46" fmla="*/ 2147483646 w 599"/>
              <a:gd name="T47" fmla="*/ 2147483646 h 628"/>
              <a:gd name="T48" fmla="*/ 2147483646 w 599"/>
              <a:gd name="T49" fmla="*/ 2147483646 h 628"/>
              <a:gd name="T50" fmla="*/ 2147483646 w 599"/>
              <a:gd name="T51" fmla="*/ 2147483646 h 628"/>
              <a:gd name="T52" fmla="*/ 2147483646 w 599"/>
              <a:gd name="T53" fmla="*/ 2147483646 h 628"/>
              <a:gd name="T54" fmla="*/ 2147483646 w 599"/>
              <a:gd name="T55" fmla="*/ 2147483646 h 628"/>
              <a:gd name="T56" fmla="*/ 2147483646 w 599"/>
              <a:gd name="T57" fmla="*/ 2147483646 h 628"/>
              <a:gd name="T58" fmla="*/ 2147483646 w 599"/>
              <a:gd name="T59" fmla="*/ 2147483646 h 628"/>
              <a:gd name="T60" fmla="*/ 2147483646 w 599"/>
              <a:gd name="T61" fmla="*/ 2147483646 h 628"/>
              <a:gd name="T62" fmla="*/ 2147483646 w 599"/>
              <a:gd name="T63" fmla="*/ 2147483646 h 628"/>
              <a:gd name="T64" fmla="*/ 2147483646 w 599"/>
              <a:gd name="T65" fmla="*/ 2147483646 h 628"/>
              <a:gd name="T66" fmla="*/ 2147483646 w 599"/>
              <a:gd name="T67" fmla="*/ 2147483646 h 628"/>
              <a:gd name="T68" fmla="*/ 2147483646 w 599"/>
              <a:gd name="T69" fmla="*/ 2147483646 h 628"/>
              <a:gd name="T70" fmla="*/ 2147483646 w 599"/>
              <a:gd name="T71" fmla="*/ 2147483646 h 628"/>
              <a:gd name="T72" fmla="*/ 2147483646 w 599"/>
              <a:gd name="T73" fmla="*/ 2147483646 h 628"/>
              <a:gd name="T74" fmla="*/ 2147483646 w 599"/>
              <a:gd name="T75" fmla="*/ 2147483646 h 628"/>
              <a:gd name="T76" fmla="*/ 2147483646 w 599"/>
              <a:gd name="T77" fmla="*/ 2147483646 h 628"/>
              <a:gd name="T78" fmla="*/ 2147483646 w 599"/>
              <a:gd name="T79" fmla="*/ 2147483646 h 628"/>
              <a:gd name="T80" fmla="*/ 2147483646 w 599"/>
              <a:gd name="T81" fmla="*/ 2147483646 h 628"/>
              <a:gd name="T82" fmla="*/ 2147483646 w 599"/>
              <a:gd name="T83" fmla="*/ 2147483646 h 628"/>
              <a:gd name="T84" fmla="*/ 2147483646 w 599"/>
              <a:gd name="T85" fmla="*/ 2147483646 h 628"/>
              <a:gd name="T86" fmla="*/ 2147483646 w 599"/>
              <a:gd name="T87" fmla="*/ 2147483646 h 628"/>
              <a:gd name="T88" fmla="*/ 2147483646 w 599"/>
              <a:gd name="T89" fmla="*/ 2147483646 h 628"/>
              <a:gd name="T90" fmla="*/ 2147483646 w 599"/>
              <a:gd name="T91" fmla="*/ 2147483646 h 628"/>
              <a:gd name="T92" fmla="*/ 2147483646 w 599"/>
              <a:gd name="T93" fmla="*/ 2147483646 h 628"/>
              <a:gd name="T94" fmla="*/ 2147483646 w 599"/>
              <a:gd name="T95" fmla="*/ 2147483646 h 628"/>
              <a:gd name="T96" fmla="*/ 2147483646 w 599"/>
              <a:gd name="T97" fmla="*/ 2147483646 h 628"/>
              <a:gd name="T98" fmla="*/ 2147483646 w 599"/>
              <a:gd name="T99" fmla="*/ 2147483646 h 628"/>
              <a:gd name="T100" fmla="*/ 2147483646 w 599"/>
              <a:gd name="T101" fmla="*/ 2147483646 h 628"/>
              <a:gd name="T102" fmla="*/ 2147483646 w 599"/>
              <a:gd name="T103" fmla="*/ 2147483646 h 628"/>
              <a:gd name="T104" fmla="*/ 2147483646 w 599"/>
              <a:gd name="T105" fmla="*/ 2147483646 h 628"/>
              <a:gd name="T106" fmla="*/ 2147483646 w 599"/>
              <a:gd name="T107" fmla="*/ 2147483646 h 628"/>
              <a:gd name="T108" fmla="*/ 2147483646 w 599"/>
              <a:gd name="T109" fmla="*/ 2147483646 h 628"/>
              <a:gd name="T110" fmla="*/ 2147483646 w 599"/>
              <a:gd name="T111" fmla="*/ 214748364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9"/>
              <a:gd name="T169" fmla="*/ 0 h 628"/>
              <a:gd name="T170" fmla="*/ 599 w 599"/>
              <a:gd name="T171" fmla="*/ 628 h 6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9" h="628">
                <a:moveTo>
                  <a:pt x="32" y="273"/>
                </a:moveTo>
                <a:lnTo>
                  <a:pt x="32" y="256"/>
                </a:lnTo>
                <a:lnTo>
                  <a:pt x="32" y="243"/>
                </a:lnTo>
                <a:lnTo>
                  <a:pt x="32" y="226"/>
                </a:lnTo>
                <a:lnTo>
                  <a:pt x="25" y="209"/>
                </a:lnTo>
                <a:lnTo>
                  <a:pt x="19" y="201"/>
                </a:lnTo>
                <a:lnTo>
                  <a:pt x="13" y="188"/>
                </a:lnTo>
                <a:lnTo>
                  <a:pt x="13" y="175"/>
                </a:lnTo>
                <a:lnTo>
                  <a:pt x="7" y="162"/>
                </a:lnTo>
                <a:lnTo>
                  <a:pt x="0" y="154"/>
                </a:lnTo>
                <a:lnTo>
                  <a:pt x="0" y="150"/>
                </a:lnTo>
                <a:lnTo>
                  <a:pt x="0" y="116"/>
                </a:lnTo>
                <a:lnTo>
                  <a:pt x="0" y="81"/>
                </a:lnTo>
                <a:lnTo>
                  <a:pt x="7" y="47"/>
                </a:lnTo>
                <a:lnTo>
                  <a:pt x="32" y="22"/>
                </a:lnTo>
                <a:lnTo>
                  <a:pt x="32" y="17"/>
                </a:lnTo>
                <a:lnTo>
                  <a:pt x="38" y="9"/>
                </a:lnTo>
                <a:lnTo>
                  <a:pt x="63" y="5"/>
                </a:lnTo>
                <a:lnTo>
                  <a:pt x="69" y="0"/>
                </a:lnTo>
                <a:lnTo>
                  <a:pt x="75" y="0"/>
                </a:lnTo>
                <a:lnTo>
                  <a:pt x="100" y="0"/>
                </a:lnTo>
                <a:lnTo>
                  <a:pt x="125" y="5"/>
                </a:lnTo>
                <a:lnTo>
                  <a:pt x="131" y="9"/>
                </a:lnTo>
                <a:lnTo>
                  <a:pt x="137" y="13"/>
                </a:lnTo>
                <a:lnTo>
                  <a:pt x="150" y="17"/>
                </a:lnTo>
                <a:lnTo>
                  <a:pt x="162" y="22"/>
                </a:lnTo>
                <a:lnTo>
                  <a:pt x="175" y="35"/>
                </a:lnTo>
                <a:lnTo>
                  <a:pt x="187" y="47"/>
                </a:lnTo>
                <a:lnTo>
                  <a:pt x="193" y="69"/>
                </a:lnTo>
                <a:lnTo>
                  <a:pt x="193" y="73"/>
                </a:lnTo>
                <a:lnTo>
                  <a:pt x="193" y="77"/>
                </a:lnTo>
                <a:lnTo>
                  <a:pt x="193" y="116"/>
                </a:lnTo>
                <a:lnTo>
                  <a:pt x="187" y="158"/>
                </a:lnTo>
                <a:lnTo>
                  <a:pt x="181" y="196"/>
                </a:lnTo>
                <a:lnTo>
                  <a:pt x="175" y="235"/>
                </a:lnTo>
                <a:lnTo>
                  <a:pt x="175" y="252"/>
                </a:lnTo>
                <a:lnTo>
                  <a:pt x="175" y="265"/>
                </a:lnTo>
                <a:lnTo>
                  <a:pt x="181" y="265"/>
                </a:lnTo>
                <a:lnTo>
                  <a:pt x="187" y="260"/>
                </a:lnTo>
                <a:lnTo>
                  <a:pt x="193" y="248"/>
                </a:lnTo>
                <a:lnTo>
                  <a:pt x="200" y="235"/>
                </a:lnTo>
                <a:lnTo>
                  <a:pt x="200" y="222"/>
                </a:lnTo>
                <a:lnTo>
                  <a:pt x="200" y="218"/>
                </a:lnTo>
                <a:lnTo>
                  <a:pt x="200" y="179"/>
                </a:lnTo>
                <a:lnTo>
                  <a:pt x="200" y="150"/>
                </a:lnTo>
                <a:lnTo>
                  <a:pt x="200" y="128"/>
                </a:lnTo>
                <a:lnTo>
                  <a:pt x="200" y="107"/>
                </a:lnTo>
                <a:lnTo>
                  <a:pt x="212" y="73"/>
                </a:lnTo>
                <a:lnTo>
                  <a:pt x="231" y="60"/>
                </a:lnTo>
                <a:lnTo>
                  <a:pt x="249" y="43"/>
                </a:lnTo>
                <a:lnTo>
                  <a:pt x="268" y="47"/>
                </a:lnTo>
                <a:lnTo>
                  <a:pt x="281" y="52"/>
                </a:lnTo>
                <a:lnTo>
                  <a:pt x="293" y="60"/>
                </a:lnTo>
                <a:lnTo>
                  <a:pt x="312" y="73"/>
                </a:lnTo>
                <a:lnTo>
                  <a:pt x="318" y="86"/>
                </a:lnTo>
                <a:lnTo>
                  <a:pt x="324" y="90"/>
                </a:lnTo>
                <a:lnTo>
                  <a:pt x="330" y="107"/>
                </a:lnTo>
                <a:lnTo>
                  <a:pt x="330" y="116"/>
                </a:lnTo>
                <a:lnTo>
                  <a:pt x="324" y="128"/>
                </a:lnTo>
                <a:lnTo>
                  <a:pt x="324" y="145"/>
                </a:lnTo>
                <a:lnTo>
                  <a:pt x="318" y="171"/>
                </a:lnTo>
                <a:lnTo>
                  <a:pt x="305" y="201"/>
                </a:lnTo>
                <a:lnTo>
                  <a:pt x="287" y="226"/>
                </a:lnTo>
                <a:lnTo>
                  <a:pt x="287" y="235"/>
                </a:lnTo>
                <a:lnTo>
                  <a:pt x="287" y="239"/>
                </a:lnTo>
                <a:lnTo>
                  <a:pt x="293" y="239"/>
                </a:lnTo>
                <a:lnTo>
                  <a:pt x="299" y="235"/>
                </a:lnTo>
                <a:lnTo>
                  <a:pt x="312" y="218"/>
                </a:lnTo>
                <a:lnTo>
                  <a:pt x="324" y="192"/>
                </a:lnTo>
                <a:lnTo>
                  <a:pt x="337" y="171"/>
                </a:lnTo>
                <a:lnTo>
                  <a:pt x="349" y="154"/>
                </a:lnTo>
                <a:lnTo>
                  <a:pt x="374" y="141"/>
                </a:lnTo>
                <a:lnTo>
                  <a:pt x="380" y="137"/>
                </a:lnTo>
                <a:lnTo>
                  <a:pt x="386" y="137"/>
                </a:lnTo>
                <a:lnTo>
                  <a:pt x="411" y="141"/>
                </a:lnTo>
                <a:lnTo>
                  <a:pt x="424" y="141"/>
                </a:lnTo>
                <a:lnTo>
                  <a:pt x="430" y="150"/>
                </a:lnTo>
                <a:lnTo>
                  <a:pt x="442" y="167"/>
                </a:lnTo>
                <a:lnTo>
                  <a:pt x="449" y="171"/>
                </a:lnTo>
                <a:lnTo>
                  <a:pt x="449" y="175"/>
                </a:lnTo>
                <a:lnTo>
                  <a:pt x="449" y="196"/>
                </a:lnTo>
                <a:lnTo>
                  <a:pt x="442" y="218"/>
                </a:lnTo>
                <a:lnTo>
                  <a:pt x="436" y="226"/>
                </a:lnTo>
                <a:lnTo>
                  <a:pt x="430" y="231"/>
                </a:lnTo>
                <a:lnTo>
                  <a:pt x="418" y="235"/>
                </a:lnTo>
                <a:lnTo>
                  <a:pt x="393" y="252"/>
                </a:lnTo>
                <a:lnTo>
                  <a:pt x="368" y="265"/>
                </a:lnTo>
                <a:lnTo>
                  <a:pt x="361" y="277"/>
                </a:lnTo>
                <a:lnTo>
                  <a:pt x="368" y="282"/>
                </a:lnTo>
                <a:lnTo>
                  <a:pt x="374" y="282"/>
                </a:lnTo>
                <a:lnTo>
                  <a:pt x="386" y="277"/>
                </a:lnTo>
                <a:lnTo>
                  <a:pt x="399" y="265"/>
                </a:lnTo>
                <a:lnTo>
                  <a:pt x="411" y="252"/>
                </a:lnTo>
                <a:lnTo>
                  <a:pt x="418" y="243"/>
                </a:lnTo>
                <a:lnTo>
                  <a:pt x="430" y="235"/>
                </a:lnTo>
                <a:lnTo>
                  <a:pt x="449" y="231"/>
                </a:lnTo>
                <a:lnTo>
                  <a:pt x="461" y="226"/>
                </a:lnTo>
                <a:lnTo>
                  <a:pt x="492" y="226"/>
                </a:lnTo>
                <a:lnTo>
                  <a:pt x="505" y="231"/>
                </a:lnTo>
                <a:lnTo>
                  <a:pt x="505" y="243"/>
                </a:lnTo>
                <a:lnTo>
                  <a:pt x="511" y="252"/>
                </a:lnTo>
                <a:lnTo>
                  <a:pt x="511" y="265"/>
                </a:lnTo>
                <a:lnTo>
                  <a:pt x="498" y="286"/>
                </a:lnTo>
                <a:lnTo>
                  <a:pt x="486" y="303"/>
                </a:lnTo>
                <a:lnTo>
                  <a:pt x="461" y="316"/>
                </a:lnTo>
                <a:lnTo>
                  <a:pt x="442" y="333"/>
                </a:lnTo>
                <a:lnTo>
                  <a:pt x="449" y="337"/>
                </a:lnTo>
                <a:lnTo>
                  <a:pt x="461" y="337"/>
                </a:lnTo>
                <a:lnTo>
                  <a:pt x="474" y="329"/>
                </a:lnTo>
                <a:lnTo>
                  <a:pt x="492" y="312"/>
                </a:lnTo>
                <a:lnTo>
                  <a:pt x="505" y="295"/>
                </a:lnTo>
                <a:lnTo>
                  <a:pt x="517" y="290"/>
                </a:lnTo>
                <a:lnTo>
                  <a:pt x="530" y="286"/>
                </a:lnTo>
                <a:lnTo>
                  <a:pt x="554" y="290"/>
                </a:lnTo>
                <a:lnTo>
                  <a:pt x="561" y="290"/>
                </a:lnTo>
                <a:lnTo>
                  <a:pt x="567" y="299"/>
                </a:lnTo>
                <a:lnTo>
                  <a:pt x="573" y="307"/>
                </a:lnTo>
                <a:lnTo>
                  <a:pt x="579" y="320"/>
                </a:lnTo>
                <a:lnTo>
                  <a:pt x="586" y="329"/>
                </a:lnTo>
                <a:lnTo>
                  <a:pt x="592" y="341"/>
                </a:lnTo>
                <a:lnTo>
                  <a:pt x="598" y="354"/>
                </a:lnTo>
                <a:lnTo>
                  <a:pt x="598" y="358"/>
                </a:lnTo>
                <a:lnTo>
                  <a:pt x="592" y="384"/>
                </a:lnTo>
                <a:lnTo>
                  <a:pt x="579" y="401"/>
                </a:lnTo>
                <a:lnTo>
                  <a:pt x="567" y="410"/>
                </a:lnTo>
                <a:lnTo>
                  <a:pt x="542" y="414"/>
                </a:lnTo>
                <a:lnTo>
                  <a:pt x="517" y="410"/>
                </a:lnTo>
                <a:lnTo>
                  <a:pt x="486" y="405"/>
                </a:lnTo>
                <a:lnTo>
                  <a:pt x="411" y="397"/>
                </a:lnTo>
                <a:lnTo>
                  <a:pt x="380" y="393"/>
                </a:lnTo>
                <a:lnTo>
                  <a:pt x="368" y="388"/>
                </a:lnTo>
                <a:lnTo>
                  <a:pt x="355" y="380"/>
                </a:lnTo>
                <a:lnTo>
                  <a:pt x="355" y="393"/>
                </a:lnTo>
                <a:lnTo>
                  <a:pt x="368" y="401"/>
                </a:lnTo>
                <a:lnTo>
                  <a:pt x="399" y="410"/>
                </a:lnTo>
                <a:lnTo>
                  <a:pt x="436" y="410"/>
                </a:lnTo>
                <a:lnTo>
                  <a:pt x="455" y="410"/>
                </a:lnTo>
                <a:lnTo>
                  <a:pt x="461" y="410"/>
                </a:lnTo>
                <a:lnTo>
                  <a:pt x="492" y="414"/>
                </a:lnTo>
                <a:lnTo>
                  <a:pt x="517" y="418"/>
                </a:lnTo>
                <a:lnTo>
                  <a:pt x="548" y="418"/>
                </a:lnTo>
                <a:lnTo>
                  <a:pt x="573" y="422"/>
                </a:lnTo>
                <a:lnTo>
                  <a:pt x="573" y="427"/>
                </a:lnTo>
                <a:lnTo>
                  <a:pt x="573" y="431"/>
                </a:lnTo>
                <a:lnTo>
                  <a:pt x="567" y="435"/>
                </a:lnTo>
                <a:lnTo>
                  <a:pt x="548" y="452"/>
                </a:lnTo>
                <a:lnTo>
                  <a:pt x="523" y="465"/>
                </a:lnTo>
                <a:lnTo>
                  <a:pt x="486" y="495"/>
                </a:lnTo>
                <a:lnTo>
                  <a:pt x="467" y="508"/>
                </a:lnTo>
                <a:lnTo>
                  <a:pt x="442" y="516"/>
                </a:lnTo>
                <a:lnTo>
                  <a:pt x="418" y="516"/>
                </a:lnTo>
                <a:lnTo>
                  <a:pt x="393" y="512"/>
                </a:lnTo>
                <a:lnTo>
                  <a:pt x="380" y="499"/>
                </a:lnTo>
                <a:lnTo>
                  <a:pt x="374" y="486"/>
                </a:lnTo>
                <a:lnTo>
                  <a:pt x="361" y="478"/>
                </a:lnTo>
                <a:lnTo>
                  <a:pt x="337" y="474"/>
                </a:lnTo>
                <a:lnTo>
                  <a:pt x="318" y="474"/>
                </a:lnTo>
                <a:lnTo>
                  <a:pt x="299" y="474"/>
                </a:lnTo>
                <a:lnTo>
                  <a:pt x="293" y="465"/>
                </a:lnTo>
                <a:lnTo>
                  <a:pt x="287" y="465"/>
                </a:lnTo>
                <a:lnTo>
                  <a:pt x="281" y="469"/>
                </a:lnTo>
                <a:lnTo>
                  <a:pt x="281" y="478"/>
                </a:lnTo>
                <a:lnTo>
                  <a:pt x="293" y="491"/>
                </a:lnTo>
                <a:lnTo>
                  <a:pt x="312" y="499"/>
                </a:lnTo>
                <a:lnTo>
                  <a:pt x="330" y="508"/>
                </a:lnTo>
                <a:lnTo>
                  <a:pt x="349" y="512"/>
                </a:lnTo>
                <a:lnTo>
                  <a:pt x="361" y="525"/>
                </a:lnTo>
                <a:lnTo>
                  <a:pt x="368" y="537"/>
                </a:lnTo>
                <a:lnTo>
                  <a:pt x="380" y="546"/>
                </a:lnTo>
                <a:lnTo>
                  <a:pt x="380" y="550"/>
                </a:lnTo>
                <a:lnTo>
                  <a:pt x="374" y="567"/>
                </a:lnTo>
                <a:lnTo>
                  <a:pt x="368" y="576"/>
                </a:lnTo>
                <a:lnTo>
                  <a:pt x="337" y="584"/>
                </a:lnTo>
                <a:lnTo>
                  <a:pt x="324" y="589"/>
                </a:lnTo>
                <a:lnTo>
                  <a:pt x="318" y="593"/>
                </a:lnTo>
                <a:lnTo>
                  <a:pt x="312" y="593"/>
                </a:lnTo>
                <a:lnTo>
                  <a:pt x="299" y="593"/>
                </a:lnTo>
                <a:lnTo>
                  <a:pt x="281" y="593"/>
                </a:lnTo>
                <a:lnTo>
                  <a:pt x="268" y="580"/>
                </a:lnTo>
                <a:lnTo>
                  <a:pt x="262" y="559"/>
                </a:lnTo>
                <a:lnTo>
                  <a:pt x="262" y="542"/>
                </a:lnTo>
                <a:lnTo>
                  <a:pt x="249" y="525"/>
                </a:lnTo>
                <a:lnTo>
                  <a:pt x="237" y="516"/>
                </a:lnTo>
                <a:lnTo>
                  <a:pt x="225" y="508"/>
                </a:lnTo>
                <a:lnTo>
                  <a:pt x="206" y="503"/>
                </a:lnTo>
                <a:lnTo>
                  <a:pt x="200" y="499"/>
                </a:lnTo>
                <a:lnTo>
                  <a:pt x="193" y="499"/>
                </a:lnTo>
                <a:lnTo>
                  <a:pt x="187" y="512"/>
                </a:lnTo>
                <a:lnTo>
                  <a:pt x="187" y="525"/>
                </a:lnTo>
                <a:lnTo>
                  <a:pt x="200" y="550"/>
                </a:lnTo>
                <a:lnTo>
                  <a:pt x="206" y="559"/>
                </a:lnTo>
                <a:lnTo>
                  <a:pt x="206" y="567"/>
                </a:lnTo>
                <a:lnTo>
                  <a:pt x="206" y="576"/>
                </a:lnTo>
                <a:lnTo>
                  <a:pt x="206" y="580"/>
                </a:lnTo>
                <a:lnTo>
                  <a:pt x="200" y="597"/>
                </a:lnTo>
                <a:lnTo>
                  <a:pt x="175" y="614"/>
                </a:lnTo>
                <a:lnTo>
                  <a:pt x="162" y="618"/>
                </a:lnTo>
                <a:lnTo>
                  <a:pt x="150" y="623"/>
                </a:lnTo>
                <a:lnTo>
                  <a:pt x="144" y="627"/>
                </a:lnTo>
                <a:lnTo>
                  <a:pt x="137" y="627"/>
                </a:lnTo>
                <a:lnTo>
                  <a:pt x="100" y="618"/>
                </a:lnTo>
                <a:lnTo>
                  <a:pt x="75" y="606"/>
                </a:lnTo>
                <a:lnTo>
                  <a:pt x="50" y="593"/>
                </a:lnTo>
                <a:lnTo>
                  <a:pt x="19" y="580"/>
                </a:lnTo>
                <a:lnTo>
                  <a:pt x="19" y="567"/>
                </a:lnTo>
                <a:lnTo>
                  <a:pt x="13" y="555"/>
                </a:lnTo>
                <a:lnTo>
                  <a:pt x="13" y="546"/>
                </a:lnTo>
                <a:lnTo>
                  <a:pt x="7" y="542"/>
                </a:lnTo>
                <a:lnTo>
                  <a:pt x="7" y="520"/>
                </a:lnTo>
                <a:lnTo>
                  <a:pt x="7" y="503"/>
                </a:lnTo>
                <a:lnTo>
                  <a:pt x="7" y="478"/>
                </a:lnTo>
                <a:lnTo>
                  <a:pt x="7" y="457"/>
                </a:lnTo>
                <a:lnTo>
                  <a:pt x="7" y="427"/>
                </a:lnTo>
                <a:lnTo>
                  <a:pt x="7" y="418"/>
                </a:lnTo>
                <a:lnTo>
                  <a:pt x="13" y="414"/>
                </a:lnTo>
                <a:lnTo>
                  <a:pt x="19" y="410"/>
                </a:lnTo>
                <a:lnTo>
                  <a:pt x="25" y="401"/>
                </a:lnTo>
                <a:lnTo>
                  <a:pt x="32" y="388"/>
                </a:lnTo>
                <a:lnTo>
                  <a:pt x="38" y="371"/>
                </a:lnTo>
                <a:lnTo>
                  <a:pt x="38" y="367"/>
                </a:lnTo>
                <a:lnTo>
                  <a:pt x="38" y="363"/>
                </a:lnTo>
                <a:lnTo>
                  <a:pt x="38" y="341"/>
                </a:lnTo>
                <a:lnTo>
                  <a:pt x="32" y="320"/>
                </a:lnTo>
                <a:lnTo>
                  <a:pt x="25" y="320"/>
                </a:lnTo>
                <a:lnTo>
                  <a:pt x="19" y="320"/>
                </a:lnTo>
                <a:lnTo>
                  <a:pt x="25" y="299"/>
                </a:lnTo>
                <a:lnTo>
                  <a:pt x="32" y="27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51" name="Group 32"/>
          <p:cNvGrpSpPr>
            <a:grpSpLocks/>
          </p:cNvGrpSpPr>
          <p:nvPr/>
        </p:nvGrpSpPr>
        <p:grpSpPr bwMode="auto">
          <a:xfrm>
            <a:off x="5373690" y="2422525"/>
            <a:ext cx="1404937" cy="1314451"/>
            <a:chOff x="2425" y="1492"/>
            <a:chExt cx="885" cy="828"/>
          </a:xfrm>
        </p:grpSpPr>
        <p:sp>
          <p:nvSpPr>
            <p:cNvPr id="163886" name="Freeform 33"/>
            <p:cNvSpPr>
              <a:spLocks/>
            </p:cNvSpPr>
            <p:nvPr/>
          </p:nvSpPr>
          <p:spPr bwMode="auto">
            <a:xfrm>
              <a:off x="2878" y="1986"/>
              <a:ext cx="230" cy="256"/>
            </a:xfrm>
            <a:custGeom>
              <a:avLst/>
              <a:gdLst>
                <a:gd name="T0" fmla="*/ 109 w 230"/>
                <a:gd name="T1" fmla="*/ 233 h 256"/>
                <a:gd name="T2" fmla="*/ 69 w 230"/>
                <a:gd name="T3" fmla="*/ 219 h 256"/>
                <a:gd name="T4" fmla="*/ 40 w 230"/>
                <a:gd name="T5" fmla="*/ 198 h 256"/>
                <a:gd name="T6" fmla="*/ 15 w 230"/>
                <a:gd name="T7" fmla="*/ 165 h 256"/>
                <a:gd name="T8" fmla="*/ 0 w 230"/>
                <a:gd name="T9" fmla="*/ 126 h 256"/>
                <a:gd name="T10" fmla="*/ 0 w 230"/>
                <a:gd name="T11" fmla="*/ 101 h 256"/>
                <a:gd name="T12" fmla="*/ 0 w 230"/>
                <a:gd name="T13" fmla="*/ 79 h 256"/>
                <a:gd name="T14" fmla="*/ 5 w 230"/>
                <a:gd name="T15" fmla="*/ 43 h 256"/>
                <a:gd name="T16" fmla="*/ 15 w 230"/>
                <a:gd name="T17" fmla="*/ 29 h 256"/>
                <a:gd name="T18" fmla="*/ 30 w 230"/>
                <a:gd name="T19" fmla="*/ 18 h 256"/>
                <a:gd name="T20" fmla="*/ 44 w 230"/>
                <a:gd name="T21" fmla="*/ 8 h 256"/>
                <a:gd name="T22" fmla="*/ 69 w 230"/>
                <a:gd name="T23" fmla="*/ 0 h 256"/>
                <a:gd name="T24" fmla="*/ 94 w 230"/>
                <a:gd name="T25" fmla="*/ 4 h 256"/>
                <a:gd name="T26" fmla="*/ 109 w 230"/>
                <a:gd name="T27" fmla="*/ 4 h 256"/>
                <a:gd name="T28" fmla="*/ 119 w 230"/>
                <a:gd name="T29" fmla="*/ 8 h 256"/>
                <a:gd name="T30" fmla="*/ 124 w 230"/>
                <a:gd name="T31" fmla="*/ 11 h 256"/>
                <a:gd name="T32" fmla="*/ 134 w 230"/>
                <a:gd name="T33" fmla="*/ 15 h 256"/>
                <a:gd name="T34" fmla="*/ 144 w 230"/>
                <a:gd name="T35" fmla="*/ 22 h 256"/>
                <a:gd name="T36" fmla="*/ 149 w 230"/>
                <a:gd name="T37" fmla="*/ 26 h 256"/>
                <a:gd name="T38" fmla="*/ 154 w 230"/>
                <a:gd name="T39" fmla="*/ 29 h 256"/>
                <a:gd name="T40" fmla="*/ 159 w 230"/>
                <a:gd name="T41" fmla="*/ 40 h 256"/>
                <a:gd name="T42" fmla="*/ 164 w 230"/>
                <a:gd name="T43" fmla="*/ 43 h 256"/>
                <a:gd name="T44" fmla="*/ 169 w 230"/>
                <a:gd name="T45" fmla="*/ 51 h 256"/>
                <a:gd name="T46" fmla="*/ 174 w 230"/>
                <a:gd name="T47" fmla="*/ 54 h 256"/>
                <a:gd name="T48" fmla="*/ 184 w 230"/>
                <a:gd name="T49" fmla="*/ 65 h 256"/>
                <a:gd name="T50" fmla="*/ 189 w 230"/>
                <a:gd name="T51" fmla="*/ 76 h 256"/>
                <a:gd name="T52" fmla="*/ 189 w 230"/>
                <a:gd name="T53" fmla="*/ 83 h 256"/>
                <a:gd name="T54" fmla="*/ 189 w 230"/>
                <a:gd name="T55" fmla="*/ 90 h 256"/>
                <a:gd name="T56" fmla="*/ 194 w 230"/>
                <a:gd name="T57" fmla="*/ 97 h 256"/>
                <a:gd name="T58" fmla="*/ 199 w 230"/>
                <a:gd name="T59" fmla="*/ 104 h 256"/>
                <a:gd name="T60" fmla="*/ 204 w 230"/>
                <a:gd name="T61" fmla="*/ 115 h 256"/>
                <a:gd name="T62" fmla="*/ 214 w 230"/>
                <a:gd name="T63" fmla="*/ 133 h 256"/>
                <a:gd name="T64" fmla="*/ 224 w 230"/>
                <a:gd name="T65" fmla="*/ 151 h 256"/>
                <a:gd name="T66" fmla="*/ 229 w 230"/>
                <a:gd name="T67" fmla="*/ 194 h 256"/>
                <a:gd name="T68" fmla="*/ 219 w 230"/>
                <a:gd name="T69" fmla="*/ 223 h 256"/>
                <a:gd name="T70" fmla="*/ 199 w 230"/>
                <a:gd name="T71" fmla="*/ 244 h 256"/>
                <a:gd name="T72" fmla="*/ 164 w 230"/>
                <a:gd name="T73" fmla="*/ 255 h 256"/>
                <a:gd name="T74" fmla="*/ 139 w 230"/>
                <a:gd name="T75" fmla="*/ 244 h 256"/>
                <a:gd name="T76" fmla="*/ 109 w 230"/>
                <a:gd name="T77" fmla="*/ 233 h 2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0"/>
                <a:gd name="T118" fmla="*/ 0 h 256"/>
                <a:gd name="T119" fmla="*/ 230 w 230"/>
                <a:gd name="T120" fmla="*/ 256 h 2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0" h="256">
                  <a:moveTo>
                    <a:pt x="109" y="233"/>
                  </a:moveTo>
                  <a:lnTo>
                    <a:pt x="69" y="219"/>
                  </a:lnTo>
                  <a:lnTo>
                    <a:pt x="40" y="198"/>
                  </a:lnTo>
                  <a:lnTo>
                    <a:pt x="15" y="165"/>
                  </a:lnTo>
                  <a:lnTo>
                    <a:pt x="0" y="126"/>
                  </a:lnTo>
                  <a:lnTo>
                    <a:pt x="0" y="101"/>
                  </a:lnTo>
                  <a:lnTo>
                    <a:pt x="0" y="79"/>
                  </a:lnTo>
                  <a:lnTo>
                    <a:pt x="5" y="43"/>
                  </a:lnTo>
                  <a:lnTo>
                    <a:pt x="15" y="29"/>
                  </a:lnTo>
                  <a:lnTo>
                    <a:pt x="30" y="18"/>
                  </a:lnTo>
                  <a:lnTo>
                    <a:pt x="44" y="8"/>
                  </a:lnTo>
                  <a:lnTo>
                    <a:pt x="69" y="0"/>
                  </a:lnTo>
                  <a:lnTo>
                    <a:pt x="94" y="4"/>
                  </a:lnTo>
                  <a:lnTo>
                    <a:pt x="109" y="4"/>
                  </a:lnTo>
                  <a:lnTo>
                    <a:pt x="119" y="8"/>
                  </a:lnTo>
                  <a:lnTo>
                    <a:pt x="124" y="11"/>
                  </a:lnTo>
                  <a:lnTo>
                    <a:pt x="134" y="15"/>
                  </a:lnTo>
                  <a:lnTo>
                    <a:pt x="144" y="22"/>
                  </a:lnTo>
                  <a:lnTo>
                    <a:pt x="149" y="26"/>
                  </a:lnTo>
                  <a:lnTo>
                    <a:pt x="154" y="29"/>
                  </a:lnTo>
                  <a:lnTo>
                    <a:pt x="159" y="40"/>
                  </a:lnTo>
                  <a:lnTo>
                    <a:pt x="164" y="43"/>
                  </a:lnTo>
                  <a:lnTo>
                    <a:pt x="169" y="51"/>
                  </a:lnTo>
                  <a:lnTo>
                    <a:pt x="174" y="54"/>
                  </a:lnTo>
                  <a:lnTo>
                    <a:pt x="184" y="65"/>
                  </a:lnTo>
                  <a:lnTo>
                    <a:pt x="189" y="76"/>
                  </a:lnTo>
                  <a:lnTo>
                    <a:pt x="189" y="83"/>
                  </a:lnTo>
                  <a:lnTo>
                    <a:pt x="189" y="90"/>
                  </a:lnTo>
                  <a:lnTo>
                    <a:pt x="194" y="97"/>
                  </a:lnTo>
                  <a:lnTo>
                    <a:pt x="199" y="104"/>
                  </a:lnTo>
                  <a:lnTo>
                    <a:pt x="204" y="115"/>
                  </a:lnTo>
                  <a:lnTo>
                    <a:pt x="214" y="133"/>
                  </a:lnTo>
                  <a:lnTo>
                    <a:pt x="224" y="151"/>
                  </a:lnTo>
                  <a:lnTo>
                    <a:pt x="229" y="194"/>
                  </a:lnTo>
                  <a:lnTo>
                    <a:pt x="219" y="223"/>
                  </a:lnTo>
                  <a:lnTo>
                    <a:pt x="199" y="244"/>
                  </a:lnTo>
                  <a:lnTo>
                    <a:pt x="164" y="255"/>
                  </a:lnTo>
                  <a:lnTo>
                    <a:pt x="139" y="244"/>
                  </a:lnTo>
                  <a:lnTo>
                    <a:pt x="109" y="233"/>
                  </a:lnTo>
                </a:path>
              </a:pathLst>
            </a:custGeom>
            <a:solidFill>
              <a:srgbClr val="CC00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7" name="Freeform 34"/>
            <p:cNvSpPr>
              <a:spLocks/>
            </p:cNvSpPr>
            <p:nvPr/>
          </p:nvSpPr>
          <p:spPr bwMode="auto">
            <a:xfrm>
              <a:off x="2425" y="1492"/>
              <a:ext cx="885" cy="658"/>
            </a:xfrm>
            <a:custGeom>
              <a:avLst/>
              <a:gdLst>
                <a:gd name="T0" fmla="*/ 662 w 885"/>
                <a:gd name="T1" fmla="*/ 654 h 658"/>
                <a:gd name="T2" fmla="*/ 609 w 885"/>
                <a:gd name="T3" fmla="*/ 619 h 658"/>
                <a:gd name="T4" fmla="*/ 593 w 885"/>
                <a:gd name="T5" fmla="*/ 605 h 658"/>
                <a:gd name="T6" fmla="*/ 556 w 885"/>
                <a:gd name="T7" fmla="*/ 540 h 658"/>
                <a:gd name="T8" fmla="*/ 566 w 885"/>
                <a:gd name="T9" fmla="*/ 506 h 658"/>
                <a:gd name="T10" fmla="*/ 588 w 885"/>
                <a:gd name="T11" fmla="*/ 482 h 658"/>
                <a:gd name="T12" fmla="*/ 603 w 885"/>
                <a:gd name="T13" fmla="*/ 482 h 658"/>
                <a:gd name="T14" fmla="*/ 662 w 885"/>
                <a:gd name="T15" fmla="*/ 482 h 658"/>
                <a:gd name="T16" fmla="*/ 667 w 885"/>
                <a:gd name="T17" fmla="*/ 461 h 658"/>
                <a:gd name="T18" fmla="*/ 699 w 885"/>
                <a:gd name="T19" fmla="*/ 444 h 658"/>
                <a:gd name="T20" fmla="*/ 736 w 885"/>
                <a:gd name="T21" fmla="*/ 437 h 658"/>
                <a:gd name="T22" fmla="*/ 752 w 885"/>
                <a:gd name="T23" fmla="*/ 420 h 658"/>
                <a:gd name="T24" fmla="*/ 773 w 885"/>
                <a:gd name="T25" fmla="*/ 392 h 658"/>
                <a:gd name="T26" fmla="*/ 820 w 885"/>
                <a:gd name="T27" fmla="*/ 231 h 658"/>
                <a:gd name="T28" fmla="*/ 810 w 885"/>
                <a:gd name="T29" fmla="*/ 131 h 658"/>
                <a:gd name="T30" fmla="*/ 752 w 885"/>
                <a:gd name="T31" fmla="*/ 83 h 658"/>
                <a:gd name="T32" fmla="*/ 672 w 885"/>
                <a:gd name="T33" fmla="*/ 62 h 658"/>
                <a:gd name="T34" fmla="*/ 625 w 885"/>
                <a:gd name="T35" fmla="*/ 52 h 658"/>
                <a:gd name="T36" fmla="*/ 572 w 885"/>
                <a:gd name="T37" fmla="*/ 48 h 658"/>
                <a:gd name="T38" fmla="*/ 492 w 885"/>
                <a:gd name="T39" fmla="*/ 48 h 658"/>
                <a:gd name="T40" fmla="*/ 434 w 885"/>
                <a:gd name="T41" fmla="*/ 52 h 658"/>
                <a:gd name="T42" fmla="*/ 381 w 885"/>
                <a:gd name="T43" fmla="*/ 69 h 658"/>
                <a:gd name="T44" fmla="*/ 302 w 885"/>
                <a:gd name="T45" fmla="*/ 83 h 658"/>
                <a:gd name="T46" fmla="*/ 275 w 885"/>
                <a:gd name="T47" fmla="*/ 93 h 658"/>
                <a:gd name="T48" fmla="*/ 206 w 885"/>
                <a:gd name="T49" fmla="*/ 155 h 658"/>
                <a:gd name="T50" fmla="*/ 148 w 885"/>
                <a:gd name="T51" fmla="*/ 286 h 658"/>
                <a:gd name="T52" fmla="*/ 164 w 885"/>
                <a:gd name="T53" fmla="*/ 375 h 658"/>
                <a:gd name="T54" fmla="*/ 185 w 885"/>
                <a:gd name="T55" fmla="*/ 440 h 658"/>
                <a:gd name="T56" fmla="*/ 222 w 885"/>
                <a:gd name="T57" fmla="*/ 475 h 658"/>
                <a:gd name="T58" fmla="*/ 249 w 885"/>
                <a:gd name="T59" fmla="*/ 499 h 658"/>
                <a:gd name="T60" fmla="*/ 280 w 885"/>
                <a:gd name="T61" fmla="*/ 533 h 658"/>
                <a:gd name="T62" fmla="*/ 243 w 885"/>
                <a:gd name="T63" fmla="*/ 574 h 658"/>
                <a:gd name="T64" fmla="*/ 169 w 885"/>
                <a:gd name="T65" fmla="*/ 550 h 658"/>
                <a:gd name="T66" fmla="*/ 85 w 885"/>
                <a:gd name="T67" fmla="*/ 489 h 658"/>
                <a:gd name="T68" fmla="*/ 58 w 885"/>
                <a:gd name="T69" fmla="*/ 451 h 658"/>
                <a:gd name="T70" fmla="*/ 0 w 885"/>
                <a:gd name="T71" fmla="*/ 348 h 658"/>
                <a:gd name="T72" fmla="*/ 5 w 885"/>
                <a:gd name="T73" fmla="*/ 275 h 658"/>
                <a:gd name="T74" fmla="*/ 58 w 885"/>
                <a:gd name="T75" fmla="*/ 193 h 658"/>
                <a:gd name="T76" fmla="*/ 116 w 885"/>
                <a:gd name="T77" fmla="*/ 103 h 658"/>
                <a:gd name="T78" fmla="*/ 243 w 885"/>
                <a:gd name="T79" fmla="*/ 42 h 658"/>
                <a:gd name="T80" fmla="*/ 450 w 885"/>
                <a:gd name="T81" fmla="*/ 4 h 658"/>
                <a:gd name="T82" fmla="*/ 614 w 885"/>
                <a:gd name="T83" fmla="*/ 4 h 658"/>
                <a:gd name="T84" fmla="*/ 746 w 885"/>
                <a:gd name="T85" fmla="*/ 24 h 658"/>
                <a:gd name="T86" fmla="*/ 768 w 885"/>
                <a:gd name="T87" fmla="*/ 55 h 658"/>
                <a:gd name="T88" fmla="*/ 805 w 885"/>
                <a:gd name="T89" fmla="*/ 86 h 658"/>
                <a:gd name="T90" fmla="*/ 842 w 885"/>
                <a:gd name="T91" fmla="*/ 145 h 658"/>
                <a:gd name="T92" fmla="*/ 847 w 885"/>
                <a:gd name="T93" fmla="*/ 165 h 658"/>
                <a:gd name="T94" fmla="*/ 884 w 885"/>
                <a:gd name="T95" fmla="*/ 313 h 658"/>
                <a:gd name="T96" fmla="*/ 879 w 885"/>
                <a:gd name="T97" fmla="*/ 365 h 658"/>
                <a:gd name="T98" fmla="*/ 873 w 885"/>
                <a:gd name="T99" fmla="*/ 392 h 658"/>
                <a:gd name="T100" fmla="*/ 863 w 885"/>
                <a:gd name="T101" fmla="*/ 427 h 658"/>
                <a:gd name="T102" fmla="*/ 852 w 885"/>
                <a:gd name="T103" fmla="*/ 461 h 658"/>
                <a:gd name="T104" fmla="*/ 831 w 885"/>
                <a:gd name="T105" fmla="*/ 482 h 658"/>
                <a:gd name="T106" fmla="*/ 810 w 885"/>
                <a:gd name="T107" fmla="*/ 523 h 658"/>
                <a:gd name="T108" fmla="*/ 794 w 885"/>
                <a:gd name="T109" fmla="*/ 533 h 658"/>
                <a:gd name="T110" fmla="*/ 778 w 885"/>
                <a:gd name="T111" fmla="*/ 578 h 658"/>
                <a:gd name="T112" fmla="*/ 746 w 885"/>
                <a:gd name="T113" fmla="*/ 619 h 658"/>
                <a:gd name="T114" fmla="*/ 709 w 885"/>
                <a:gd name="T115" fmla="*/ 647 h 6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5"/>
                <a:gd name="T175" fmla="*/ 0 h 658"/>
                <a:gd name="T176" fmla="*/ 885 w 885"/>
                <a:gd name="T177" fmla="*/ 658 h 6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5" h="658">
                  <a:moveTo>
                    <a:pt x="693" y="657"/>
                  </a:moveTo>
                  <a:lnTo>
                    <a:pt x="678" y="654"/>
                  </a:lnTo>
                  <a:lnTo>
                    <a:pt x="662" y="654"/>
                  </a:lnTo>
                  <a:lnTo>
                    <a:pt x="646" y="647"/>
                  </a:lnTo>
                  <a:lnTo>
                    <a:pt x="630" y="636"/>
                  </a:lnTo>
                  <a:lnTo>
                    <a:pt x="609" y="619"/>
                  </a:lnTo>
                  <a:lnTo>
                    <a:pt x="603" y="616"/>
                  </a:lnTo>
                  <a:lnTo>
                    <a:pt x="598" y="609"/>
                  </a:lnTo>
                  <a:lnTo>
                    <a:pt x="593" y="605"/>
                  </a:lnTo>
                  <a:lnTo>
                    <a:pt x="588" y="605"/>
                  </a:lnTo>
                  <a:lnTo>
                    <a:pt x="566" y="574"/>
                  </a:lnTo>
                  <a:lnTo>
                    <a:pt x="556" y="540"/>
                  </a:lnTo>
                  <a:lnTo>
                    <a:pt x="561" y="526"/>
                  </a:lnTo>
                  <a:lnTo>
                    <a:pt x="561" y="513"/>
                  </a:lnTo>
                  <a:lnTo>
                    <a:pt x="566" y="506"/>
                  </a:lnTo>
                  <a:lnTo>
                    <a:pt x="577" y="495"/>
                  </a:lnTo>
                  <a:lnTo>
                    <a:pt x="582" y="485"/>
                  </a:lnTo>
                  <a:lnTo>
                    <a:pt x="588" y="482"/>
                  </a:lnTo>
                  <a:lnTo>
                    <a:pt x="588" y="478"/>
                  </a:lnTo>
                  <a:lnTo>
                    <a:pt x="593" y="482"/>
                  </a:lnTo>
                  <a:lnTo>
                    <a:pt x="603" y="482"/>
                  </a:lnTo>
                  <a:lnTo>
                    <a:pt x="614" y="485"/>
                  </a:lnTo>
                  <a:lnTo>
                    <a:pt x="635" y="485"/>
                  </a:lnTo>
                  <a:lnTo>
                    <a:pt x="662" y="482"/>
                  </a:lnTo>
                  <a:lnTo>
                    <a:pt x="667" y="478"/>
                  </a:lnTo>
                  <a:lnTo>
                    <a:pt x="667" y="471"/>
                  </a:lnTo>
                  <a:lnTo>
                    <a:pt x="667" y="461"/>
                  </a:lnTo>
                  <a:lnTo>
                    <a:pt x="672" y="458"/>
                  </a:lnTo>
                  <a:lnTo>
                    <a:pt x="683" y="447"/>
                  </a:lnTo>
                  <a:lnTo>
                    <a:pt x="699" y="444"/>
                  </a:lnTo>
                  <a:lnTo>
                    <a:pt x="725" y="444"/>
                  </a:lnTo>
                  <a:lnTo>
                    <a:pt x="730" y="440"/>
                  </a:lnTo>
                  <a:lnTo>
                    <a:pt x="736" y="437"/>
                  </a:lnTo>
                  <a:lnTo>
                    <a:pt x="741" y="430"/>
                  </a:lnTo>
                  <a:lnTo>
                    <a:pt x="746" y="427"/>
                  </a:lnTo>
                  <a:lnTo>
                    <a:pt x="752" y="420"/>
                  </a:lnTo>
                  <a:lnTo>
                    <a:pt x="757" y="413"/>
                  </a:lnTo>
                  <a:lnTo>
                    <a:pt x="768" y="403"/>
                  </a:lnTo>
                  <a:lnTo>
                    <a:pt x="773" y="392"/>
                  </a:lnTo>
                  <a:lnTo>
                    <a:pt x="799" y="313"/>
                  </a:lnTo>
                  <a:lnTo>
                    <a:pt x="810" y="272"/>
                  </a:lnTo>
                  <a:lnTo>
                    <a:pt x="820" y="231"/>
                  </a:lnTo>
                  <a:lnTo>
                    <a:pt x="820" y="193"/>
                  </a:lnTo>
                  <a:lnTo>
                    <a:pt x="820" y="155"/>
                  </a:lnTo>
                  <a:lnTo>
                    <a:pt x="810" y="131"/>
                  </a:lnTo>
                  <a:lnTo>
                    <a:pt x="794" y="114"/>
                  </a:lnTo>
                  <a:lnTo>
                    <a:pt x="773" y="97"/>
                  </a:lnTo>
                  <a:lnTo>
                    <a:pt x="752" y="83"/>
                  </a:lnTo>
                  <a:lnTo>
                    <a:pt x="730" y="72"/>
                  </a:lnTo>
                  <a:lnTo>
                    <a:pt x="699" y="66"/>
                  </a:lnTo>
                  <a:lnTo>
                    <a:pt x="672" y="62"/>
                  </a:lnTo>
                  <a:lnTo>
                    <a:pt x="646" y="55"/>
                  </a:lnTo>
                  <a:lnTo>
                    <a:pt x="635" y="52"/>
                  </a:lnTo>
                  <a:lnTo>
                    <a:pt x="625" y="52"/>
                  </a:lnTo>
                  <a:lnTo>
                    <a:pt x="614" y="48"/>
                  </a:lnTo>
                  <a:lnTo>
                    <a:pt x="609" y="48"/>
                  </a:lnTo>
                  <a:lnTo>
                    <a:pt x="572" y="48"/>
                  </a:lnTo>
                  <a:lnTo>
                    <a:pt x="540" y="48"/>
                  </a:lnTo>
                  <a:lnTo>
                    <a:pt x="513" y="48"/>
                  </a:lnTo>
                  <a:lnTo>
                    <a:pt x="492" y="48"/>
                  </a:lnTo>
                  <a:lnTo>
                    <a:pt x="466" y="48"/>
                  </a:lnTo>
                  <a:lnTo>
                    <a:pt x="450" y="48"/>
                  </a:lnTo>
                  <a:lnTo>
                    <a:pt x="434" y="52"/>
                  </a:lnTo>
                  <a:lnTo>
                    <a:pt x="423" y="55"/>
                  </a:lnTo>
                  <a:lnTo>
                    <a:pt x="408" y="62"/>
                  </a:lnTo>
                  <a:lnTo>
                    <a:pt x="381" y="69"/>
                  </a:lnTo>
                  <a:lnTo>
                    <a:pt x="344" y="76"/>
                  </a:lnTo>
                  <a:lnTo>
                    <a:pt x="312" y="79"/>
                  </a:lnTo>
                  <a:lnTo>
                    <a:pt x="302" y="83"/>
                  </a:lnTo>
                  <a:lnTo>
                    <a:pt x="291" y="86"/>
                  </a:lnTo>
                  <a:lnTo>
                    <a:pt x="280" y="93"/>
                  </a:lnTo>
                  <a:lnTo>
                    <a:pt x="275" y="93"/>
                  </a:lnTo>
                  <a:lnTo>
                    <a:pt x="254" y="114"/>
                  </a:lnTo>
                  <a:lnTo>
                    <a:pt x="227" y="131"/>
                  </a:lnTo>
                  <a:lnTo>
                    <a:pt x="206" y="155"/>
                  </a:lnTo>
                  <a:lnTo>
                    <a:pt x="185" y="172"/>
                  </a:lnTo>
                  <a:lnTo>
                    <a:pt x="159" y="227"/>
                  </a:lnTo>
                  <a:lnTo>
                    <a:pt x="148" y="286"/>
                  </a:lnTo>
                  <a:lnTo>
                    <a:pt x="148" y="320"/>
                  </a:lnTo>
                  <a:lnTo>
                    <a:pt x="153" y="348"/>
                  </a:lnTo>
                  <a:lnTo>
                    <a:pt x="164" y="375"/>
                  </a:lnTo>
                  <a:lnTo>
                    <a:pt x="175" y="403"/>
                  </a:lnTo>
                  <a:lnTo>
                    <a:pt x="180" y="423"/>
                  </a:lnTo>
                  <a:lnTo>
                    <a:pt x="185" y="440"/>
                  </a:lnTo>
                  <a:lnTo>
                    <a:pt x="201" y="454"/>
                  </a:lnTo>
                  <a:lnTo>
                    <a:pt x="212" y="464"/>
                  </a:lnTo>
                  <a:lnTo>
                    <a:pt x="222" y="475"/>
                  </a:lnTo>
                  <a:lnTo>
                    <a:pt x="233" y="485"/>
                  </a:lnTo>
                  <a:lnTo>
                    <a:pt x="243" y="492"/>
                  </a:lnTo>
                  <a:lnTo>
                    <a:pt x="249" y="499"/>
                  </a:lnTo>
                  <a:lnTo>
                    <a:pt x="259" y="506"/>
                  </a:lnTo>
                  <a:lnTo>
                    <a:pt x="270" y="509"/>
                  </a:lnTo>
                  <a:lnTo>
                    <a:pt x="280" y="533"/>
                  </a:lnTo>
                  <a:lnTo>
                    <a:pt x="275" y="550"/>
                  </a:lnTo>
                  <a:lnTo>
                    <a:pt x="265" y="564"/>
                  </a:lnTo>
                  <a:lnTo>
                    <a:pt x="243" y="574"/>
                  </a:lnTo>
                  <a:lnTo>
                    <a:pt x="222" y="571"/>
                  </a:lnTo>
                  <a:lnTo>
                    <a:pt x="206" y="564"/>
                  </a:lnTo>
                  <a:lnTo>
                    <a:pt x="169" y="550"/>
                  </a:lnTo>
                  <a:lnTo>
                    <a:pt x="132" y="526"/>
                  </a:lnTo>
                  <a:lnTo>
                    <a:pt x="95" y="499"/>
                  </a:lnTo>
                  <a:lnTo>
                    <a:pt x="85" y="489"/>
                  </a:lnTo>
                  <a:lnTo>
                    <a:pt x="79" y="475"/>
                  </a:lnTo>
                  <a:lnTo>
                    <a:pt x="69" y="461"/>
                  </a:lnTo>
                  <a:lnTo>
                    <a:pt x="58" y="451"/>
                  </a:lnTo>
                  <a:lnTo>
                    <a:pt x="37" y="430"/>
                  </a:lnTo>
                  <a:lnTo>
                    <a:pt x="21" y="403"/>
                  </a:lnTo>
                  <a:lnTo>
                    <a:pt x="0" y="348"/>
                  </a:lnTo>
                  <a:lnTo>
                    <a:pt x="0" y="323"/>
                  </a:lnTo>
                  <a:lnTo>
                    <a:pt x="5" y="306"/>
                  </a:lnTo>
                  <a:lnTo>
                    <a:pt x="5" y="275"/>
                  </a:lnTo>
                  <a:lnTo>
                    <a:pt x="16" y="251"/>
                  </a:lnTo>
                  <a:lnTo>
                    <a:pt x="37" y="224"/>
                  </a:lnTo>
                  <a:lnTo>
                    <a:pt x="58" y="193"/>
                  </a:lnTo>
                  <a:lnTo>
                    <a:pt x="74" y="162"/>
                  </a:lnTo>
                  <a:lnTo>
                    <a:pt x="95" y="127"/>
                  </a:lnTo>
                  <a:lnTo>
                    <a:pt x="116" y="103"/>
                  </a:lnTo>
                  <a:lnTo>
                    <a:pt x="153" y="79"/>
                  </a:lnTo>
                  <a:lnTo>
                    <a:pt x="196" y="59"/>
                  </a:lnTo>
                  <a:lnTo>
                    <a:pt x="243" y="42"/>
                  </a:lnTo>
                  <a:lnTo>
                    <a:pt x="296" y="28"/>
                  </a:lnTo>
                  <a:lnTo>
                    <a:pt x="402" y="11"/>
                  </a:lnTo>
                  <a:lnTo>
                    <a:pt x="450" y="4"/>
                  </a:lnTo>
                  <a:lnTo>
                    <a:pt x="492" y="0"/>
                  </a:lnTo>
                  <a:lnTo>
                    <a:pt x="556" y="4"/>
                  </a:lnTo>
                  <a:lnTo>
                    <a:pt x="614" y="4"/>
                  </a:lnTo>
                  <a:lnTo>
                    <a:pt x="672" y="11"/>
                  </a:lnTo>
                  <a:lnTo>
                    <a:pt x="730" y="17"/>
                  </a:lnTo>
                  <a:lnTo>
                    <a:pt x="746" y="24"/>
                  </a:lnTo>
                  <a:lnTo>
                    <a:pt x="757" y="31"/>
                  </a:lnTo>
                  <a:lnTo>
                    <a:pt x="768" y="45"/>
                  </a:lnTo>
                  <a:lnTo>
                    <a:pt x="768" y="55"/>
                  </a:lnTo>
                  <a:lnTo>
                    <a:pt x="773" y="59"/>
                  </a:lnTo>
                  <a:lnTo>
                    <a:pt x="783" y="66"/>
                  </a:lnTo>
                  <a:lnTo>
                    <a:pt x="805" y="86"/>
                  </a:lnTo>
                  <a:lnTo>
                    <a:pt x="820" y="103"/>
                  </a:lnTo>
                  <a:lnTo>
                    <a:pt x="831" y="124"/>
                  </a:lnTo>
                  <a:lnTo>
                    <a:pt x="842" y="145"/>
                  </a:lnTo>
                  <a:lnTo>
                    <a:pt x="842" y="152"/>
                  </a:lnTo>
                  <a:lnTo>
                    <a:pt x="842" y="158"/>
                  </a:lnTo>
                  <a:lnTo>
                    <a:pt x="847" y="165"/>
                  </a:lnTo>
                  <a:lnTo>
                    <a:pt x="852" y="172"/>
                  </a:lnTo>
                  <a:lnTo>
                    <a:pt x="868" y="241"/>
                  </a:lnTo>
                  <a:lnTo>
                    <a:pt x="884" y="313"/>
                  </a:lnTo>
                  <a:lnTo>
                    <a:pt x="884" y="334"/>
                  </a:lnTo>
                  <a:lnTo>
                    <a:pt x="879" y="351"/>
                  </a:lnTo>
                  <a:lnTo>
                    <a:pt x="879" y="365"/>
                  </a:lnTo>
                  <a:lnTo>
                    <a:pt x="879" y="375"/>
                  </a:lnTo>
                  <a:lnTo>
                    <a:pt x="873" y="385"/>
                  </a:lnTo>
                  <a:lnTo>
                    <a:pt x="873" y="392"/>
                  </a:lnTo>
                  <a:lnTo>
                    <a:pt x="868" y="399"/>
                  </a:lnTo>
                  <a:lnTo>
                    <a:pt x="868" y="413"/>
                  </a:lnTo>
                  <a:lnTo>
                    <a:pt x="863" y="427"/>
                  </a:lnTo>
                  <a:lnTo>
                    <a:pt x="863" y="440"/>
                  </a:lnTo>
                  <a:lnTo>
                    <a:pt x="858" y="451"/>
                  </a:lnTo>
                  <a:lnTo>
                    <a:pt x="852" y="461"/>
                  </a:lnTo>
                  <a:lnTo>
                    <a:pt x="842" y="464"/>
                  </a:lnTo>
                  <a:lnTo>
                    <a:pt x="836" y="468"/>
                  </a:lnTo>
                  <a:lnTo>
                    <a:pt x="831" y="482"/>
                  </a:lnTo>
                  <a:lnTo>
                    <a:pt x="826" y="499"/>
                  </a:lnTo>
                  <a:lnTo>
                    <a:pt x="815" y="516"/>
                  </a:lnTo>
                  <a:lnTo>
                    <a:pt x="810" y="523"/>
                  </a:lnTo>
                  <a:lnTo>
                    <a:pt x="805" y="526"/>
                  </a:lnTo>
                  <a:lnTo>
                    <a:pt x="799" y="530"/>
                  </a:lnTo>
                  <a:lnTo>
                    <a:pt x="794" y="533"/>
                  </a:lnTo>
                  <a:lnTo>
                    <a:pt x="783" y="540"/>
                  </a:lnTo>
                  <a:lnTo>
                    <a:pt x="783" y="561"/>
                  </a:lnTo>
                  <a:lnTo>
                    <a:pt x="778" y="578"/>
                  </a:lnTo>
                  <a:lnTo>
                    <a:pt x="773" y="592"/>
                  </a:lnTo>
                  <a:lnTo>
                    <a:pt x="757" y="599"/>
                  </a:lnTo>
                  <a:lnTo>
                    <a:pt x="746" y="619"/>
                  </a:lnTo>
                  <a:lnTo>
                    <a:pt x="730" y="636"/>
                  </a:lnTo>
                  <a:lnTo>
                    <a:pt x="720" y="643"/>
                  </a:lnTo>
                  <a:lnTo>
                    <a:pt x="709" y="647"/>
                  </a:lnTo>
                  <a:lnTo>
                    <a:pt x="699" y="650"/>
                  </a:lnTo>
                  <a:lnTo>
                    <a:pt x="693" y="657"/>
                  </a:lnTo>
                </a:path>
              </a:pathLst>
            </a:custGeom>
            <a:solidFill>
              <a:srgbClr val="6600FF"/>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8" name="Freeform 35"/>
            <p:cNvSpPr>
              <a:spLocks/>
            </p:cNvSpPr>
            <p:nvPr/>
          </p:nvSpPr>
          <p:spPr bwMode="auto">
            <a:xfrm>
              <a:off x="2646" y="2158"/>
              <a:ext cx="196" cy="162"/>
            </a:xfrm>
            <a:custGeom>
              <a:avLst/>
              <a:gdLst>
                <a:gd name="T0" fmla="*/ 95 w 196"/>
                <a:gd name="T1" fmla="*/ 49 h 162"/>
                <a:gd name="T2" fmla="*/ 68 w 196"/>
                <a:gd name="T3" fmla="*/ 53 h 162"/>
                <a:gd name="T4" fmla="*/ 45 w 196"/>
                <a:gd name="T5" fmla="*/ 56 h 162"/>
                <a:gd name="T6" fmla="*/ 27 w 196"/>
                <a:gd name="T7" fmla="*/ 64 h 162"/>
                <a:gd name="T8" fmla="*/ 4 w 196"/>
                <a:gd name="T9" fmla="*/ 79 h 162"/>
                <a:gd name="T10" fmla="*/ 0 w 196"/>
                <a:gd name="T11" fmla="*/ 105 h 162"/>
                <a:gd name="T12" fmla="*/ 0 w 196"/>
                <a:gd name="T13" fmla="*/ 127 h 162"/>
                <a:gd name="T14" fmla="*/ 13 w 196"/>
                <a:gd name="T15" fmla="*/ 146 h 162"/>
                <a:gd name="T16" fmla="*/ 36 w 196"/>
                <a:gd name="T17" fmla="*/ 157 h 162"/>
                <a:gd name="T18" fmla="*/ 59 w 196"/>
                <a:gd name="T19" fmla="*/ 157 h 162"/>
                <a:gd name="T20" fmla="*/ 77 w 196"/>
                <a:gd name="T21" fmla="*/ 157 h 162"/>
                <a:gd name="T22" fmla="*/ 100 w 196"/>
                <a:gd name="T23" fmla="*/ 161 h 162"/>
                <a:gd name="T24" fmla="*/ 109 w 196"/>
                <a:gd name="T25" fmla="*/ 157 h 162"/>
                <a:gd name="T26" fmla="*/ 118 w 196"/>
                <a:gd name="T27" fmla="*/ 154 h 162"/>
                <a:gd name="T28" fmla="*/ 122 w 196"/>
                <a:gd name="T29" fmla="*/ 146 h 162"/>
                <a:gd name="T30" fmla="*/ 127 w 196"/>
                <a:gd name="T31" fmla="*/ 131 h 162"/>
                <a:gd name="T32" fmla="*/ 127 w 196"/>
                <a:gd name="T33" fmla="*/ 120 h 162"/>
                <a:gd name="T34" fmla="*/ 122 w 196"/>
                <a:gd name="T35" fmla="*/ 101 h 162"/>
                <a:gd name="T36" fmla="*/ 118 w 196"/>
                <a:gd name="T37" fmla="*/ 83 h 162"/>
                <a:gd name="T38" fmla="*/ 122 w 196"/>
                <a:gd name="T39" fmla="*/ 71 h 162"/>
                <a:gd name="T40" fmla="*/ 127 w 196"/>
                <a:gd name="T41" fmla="*/ 64 h 162"/>
                <a:gd name="T42" fmla="*/ 140 w 196"/>
                <a:gd name="T43" fmla="*/ 60 h 162"/>
                <a:gd name="T44" fmla="*/ 150 w 196"/>
                <a:gd name="T45" fmla="*/ 53 h 162"/>
                <a:gd name="T46" fmla="*/ 159 w 196"/>
                <a:gd name="T47" fmla="*/ 49 h 162"/>
                <a:gd name="T48" fmla="*/ 172 w 196"/>
                <a:gd name="T49" fmla="*/ 45 h 162"/>
                <a:gd name="T50" fmla="*/ 181 w 196"/>
                <a:gd name="T51" fmla="*/ 42 h 162"/>
                <a:gd name="T52" fmla="*/ 190 w 196"/>
                <a:gd name="T53" fmla="*/ 42 h 162"/>
                <a:gd name="T54" fmla="*/ 195 w 196"/>
                <a:gd name="T55" fmla="*/ 38 h 162"/>
                <a:gd name="T56" fmla="*/ 150 w 196"/>
                <a:gd name="T57" fmla="*/ 19 h 162"/>
                <a:gd name="T58" fmla="*/ 104 w 196"/>
                <a:gd name="T59" fmla="*/ 0 h 162"/>
                <a:gd name="T60" fmla="*/ 100 w 196"/>
                <a:gd name="T61" fmla="*/ 23 h 162"/>
                <a:gd name="T62" fmla="*/ 95 w 196"/>
                <a:gd name="T63" fmla="*/ 38 h 162"/>
                <a:gd name="T64" fmla="*/ 86 w 196"/>
                <a:gd name="T65" fmla="*/ 49 h 162"/>
                <a:gd name="T66" fmla="*/ 63 w 196"/>
                <a:gd name="T67" fmla="*/ 53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6"/>
                <a:gd name="T103" fmla="*/ 0 h 162"/>
                <a:gd name="T104" fmla="*/ 196 w 196"/>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6" h="162">
                  <a:moveTo>
                    <a:pt x="95" y="49"/>
                  </a:moveTo>
                  <a:lnTo>
                    <a:pt x="68" y="53"/>
                  </a:lnTo>
                  <a:lnTo>
                    <a:pt x="45" y="56"/>
                  </a:lnTo>
                  <a:lnTo>
                    <a:pt x="27" y="64"/>
                  </a:lnTo>
                  <a:lnTo>
                    <a:pt x="4" y="79"/>
                  </a:lnTo>
                  <a:lnTo>
                    <a:pt x="0" y="105"/>
                  </a:lnTo>
                  <a:lnTo>
                    <a:pt x="0" y="127"/>
                  </a:lnTo>
                  <a:lnTo>
                    <a:pt x="13" y="146"/>
                  </a:lnTo>
                  <a:lnTo>
                    <a:pt x="36" y="157"/>
                  </a:lnTo>
                  <a:lnTo>
                    <a:pt x="59" y="157"/>
                  </a:lnTo>
                  <a:lnTo>
                    <a:pt x="77" y="157"/>
                  </a:lnTo>
                  <a:lnTo>
                    <a:pt x="100" y="161"/>
                  </a:lnTo>
                  <a:lnTo>
                    <a:pt x="109" y="157"/>
                  </a:lnTo>
                  <a:lnTo>
                    <a:pt x="118" y="154"/>
                  </a:lnTo>
                  <a:lnTo>
                    <a:pt x="122" y="146"/>
                  </a:lnTo>
                  <a:lnTo>
                    <a:pt x="127" y="131"/>
                  </a:lnTo>
                  <a:lnTo>
                    <a:pt x="127" y="120"/>
                  </a:lnTo>
                  <a:lnTo>
                    <a:pt x="122" y="101"/>
                  </a:lnTo>
                  <a:lnTo>
                    <a:pt x="118" y="83"/>
                  </a:lnTo>
                  <a:lnTo>
                    <a:pt x="122" y="71"/>
                  </a:lnTo>
                  <a:lnTo>
                    <a:pt x="127" y="64"/>
                  </a:lnTo>
                  <a:lnTo>
                    <a:pt x="140" y="60"/>
                  </a:lnTo>
                  <a:lnTo>
                    <a:pt x="150" y="53"/>
                  </a:lnTo>
                  <a:lnTo>
                    <a:pt x="159" y="49"/>
                  </a:lnTo>
                  <a:lnTo>
                    <a:pt x="172" y="45"/>
                  </a:lnTo>
                  <a:lnTo>
                    <a:pt x="181" y="42"/>
                  </a:lnTo>
                  <a:lnTo>
                    <a:pt x="190" y="42"/>
                  </a:lnTo>
                  <a:lnTo>
                    <a:pt x="195" y="38"/>
                  </a:lnTo>
                  <a:lnTo>
                    <a:pt x="150" y="19"/>
                  </a:lnTo>
                  <a:lnTo>
                    <a:pt x="104" y="0"/>
                  </a:lnTo>
                  <a:lnTo>
                    <a:pt x="100" y="23"/>
                  </a:lnTo>
                  <a:lnTo>
                    <a:pt x="95" y="38"/>
                  </a:lnTo>
                  <a:lnTo>
                    <a:pt x="86" y="49"/>
                  </a:lnTo>
                  <a:lnTo>
                    <a:pt x="63" y="53"/>
                  </a:lnTo>
                </a:path>
              </a:pathLst>
            </a:custGeom>
            <a:solidFill>
              <a:srgbClr val="0099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9" name="Freeform 36"/>
            <p:cNvSpPr>
              <a:spLocks/>
            </p:cNvSpPr>
            <p:nvPr/>
          </p:nvSpPr>
          <p:spPr bwMode="auto">
            <a:xfrm>
              <a:off x="2659" y="1979"/>
              <a:ext cx="232" cy="223"/>
            </a:xfrm>
            <a:custGeom>
              <a:avLst/>
              <a:gdLst>
                <a:gd name="T0" fmla="*/ 83 w 232"/>
                <a:gd name="T1" fmla="*/ 35 h 223"/>
                <a:gd name="T2" fmla="*/ 97 w 232"/>
                <a:gd name="T3" fmla="*/ 46 h 223"/>
                <a:gd name="T4" fmla="*/ 106 w 232"/>
                <a:gd name="T5" fmla="*/ 56 h 223"/>
                <a:gd name="T6" fmla="*/ 111 w 232"/>
                <a:gd name="T7" fmla="*/ 60 h 223"/>
                <a:gd name="T8" fmla="*/ 120 w 232"/>
                <a:gd name="T9" fmla="*/ 60 h 223"/>
                <a:gd name="T10" fmla="*/ 125 w 232"/>
                <a:gd name="T11" fmla="*/ 64 h 223"/>
                <a:gd name="T12" fmla="*/ 129 w 232"/>
                <a:gd name="T13" fmla="*/ 64 h 223"/>
                <a:gd name="T14" fmla="*/ 134 w 232"/>
                <a:gd name="T15" fmla="*/ 56 h 223"/>
                <a:gd name="T16" fmla="*/ 139 w 232"/>
                <a:gd name="T17" fmla="*/ 53 h 223"/>
                <a:gd name="T18" fmla="*/ 148 w 232"/>
                <a:gd name="T19" fmla="*/ 53 h 223"/>
                <a:gd name="T20" fmla="*/ 157 w 232"/>
                <a:gd name="T21" fmla="*/ 49 h 223"/>
                <a:gd name="T22" fmla="*/ 162 w 232"/>
                <a:gd name="T23" fmla="*/ 42 h 223"/>
                <a:gd name="T24" fmla="*/ 166 w 232"/>
                <a:gd name="T25" fmla="*/ 35 h 223"/>
                <a:gd name="T26" fmla="*/ 166 w 232"/>
                <a:gd name="T27" fmla="*/ 18 h 223"/>
                <a:gd name="T28" fmla="*/ 171 w 232"/>
                <a:gd name="T29" fmla="*/ 7 h 223"/>
                <a:gd name="T30" fmla="*/ 171 w 232"/>
                <a:gd name="T31" fmla="*/ 4 h 223"/>
                <a:gd name="T32" fmla="*/ 176 w 232"/>
                <a:gd name="T33" fmla="*/ 0 h 223"/>
                <a:gd name="T34" fmla="*/ 185 w 232"/>
                <a:gd name="T35" fmla="*/ 7 h 223"/>
                <a:gd name="T36" fmla="*/ 203 w 232"/>
                <a:gd name="T37" fmla="*/ 14 h 223"/>
                <a:gd name="T38" fmla="*/ 217 w 232"/>
                <a:gd name="T39" fmla="*/ 32 h 223"/>
                <a:gd name="T40" fmla="*/ 226 w 232"/>
                <a:gd name="T41" fmla="*/ 46 h 223"/>
                <a:gd name="T42" fmla="*/ 222 w 232"/>
                <a:gd name="T43" fmla="*/ 60 h 223"/>
                <a:gd name="T44" fmla="*/ 208 w 232"/>
                <a:gd name="T45" fmla="*/ 81 h 223"/>
                <a:gd name="T46" fmla="*/ 208 w 232"/>
                <a:gd name="T47" fmla="*/ 120 h 223"/>
                <a:gd name="T48" fmla="*/ 217 w 232"/>
                <a:gd name="T49" fmla="*/ 152 h 223"/>
                <a:gd name="T50" fmla="*/ 222 w 232"/>
                <a:gd name="T51" fmla="*/ 162 h 223"/>
                <a:gd name="T52" fmla="*/ 226 w 232"/>
                <a:gd name="T53" fmla="*/ 176 h 223"/>
                <a:gd name="T54" fmla="*/ 231 w 232"/>
                <a:gd name="T55" fmla="*/ 187 h 223"/>
                <a:gd name="T56" fmla="*/ 231 w 232"/>
                <a:gd name="T57" fmla="*/ 190 h 223"/>
                <a:gd name="T58" fmla="*/ 222 w 232"/>
                <a:gd name="T59" fmla="*/ 204 h 223"/>
                <a:gd name="T60" fmla="*/ 213 w 232"/>
                <a:gd name="T61" fmla="*/ 211 h 223"/>
                <a:gd name="T62" fmla="*/ 189 w 232"/>
                <a:gd name="T63" fmla="*/ 222 h 223"/>
                <a:gd name="T64" fmla="*/ 171 w 232"/>
                <a:gd name="T65" fmla="*/ 215 h 223"/>
                <a:gd name="T66" fmla="*/ 152 w 232"/>
                <a:gd name="T67" fmla="*/ 204 h 223"/>
                <a:gd name="T68" fmla="*/ 134 w 232"/>
                <a:gd name="T69" fmla="*/ 194 h 223"/>
                <a:gd name="T70" fmla="*/ 115 w 232"/>
                <a:gd name="T71" fmla="*/ 183 h 223"/>
                <a:gd name="T72" fmla="*/ 97 w 232"/>
                <a:gd name="T73" fmla="*/ 176 h 223"/>
                <a:gd name="T74" fmla="*/ 83 w 232"/>
                <a:gd name="T75" fmla="*/ 176 h 223"/>
                <a:gd name="T76" fmla="*/ 65 w 232"/>
                <a:gd name="T77" fmla="*/ 176 h 223"/>
                <a:gd name="T78" fmla="*/ 51 w 232"/>
                <a:gd name="T79" fmla="*/ 173 h 223"/>
                <a:gd name="T80" fmla="*/ 32 w 232"/>
                <a:gd name="T81" fmla="*/ 173 h 223"/>
                <a:gd name="T82" fmla="*/ 18 w 232"/>
                <a:gd name="T83" fmla="*/ 155 h 223"/>
                <a:gd name="T84" fmla="*/ 0 w 232"/>
                <a:gd name="T85" fmla="*/ 134 h 223"/>
                <a:gd name="T86" fmla="*/ 4 w 232"/>
                <a:gd name="T87" fmla="*/ 106 h 223"/>
                <a:gd name="T88" fmla="*/ 14 w 232"/>
                <a:gd name="T89" fmla="*/ 92 h 223"/>
                <a:gd name="T90" fmla="*/ 23 w 232"/>
                <a:gd name="T91" fmla="*/ 85 h 223"/>
                <a:gd name="T92" fmla="*/ 28 w 232"/>
                <a:gd name="T93" fmla="*/ 78 h 223"/>
                <a:gd name="T94" fmla="*/ 32 w 232"/>
                <a:gd name="T95" fmla="*/ 71 h 223"/>
                <a:gd name="T96" fmla="*/ 37 w 232"/>
                <a:gd name="T97" fmla="*/ 64 h 223"/>
                <a:gd name="T98" fmla="*/ 41 w 232"/>
                <a:gd name="T99" fmla="*/ 60 h 223"/>
                <a:gd name="T100" fmla="*/ 46 w 232"/>
                <a:gd name="T101" fmla="*/ 49 h 223"/>
                <a:gd name="T102" fmla="*/ 41 w 232"/>
                <a:gd name="T103" fmla="*/ 28 h 223"/>
                <a:gd name="T104" fmla="*/ 41 w 232"/>
                <a:gd name="T105" fmla="*/ 18 h 223"/>
                <a:gd name="T106" fmla="*/ 46 w 232"/>
                <a:gd name="T107" fmla="*/ 11 h 223"/>
                <a:gd name="T108" fmla="*/ 51 w 232"/>
                <a:gd name="T109" fmla="*/ 7 h 223"/>
                <a:gd name="T110" fmla="*/ 60 w 232"/>
                <a:gd name="T111" fmla="*/ 4 h 223"/>
                <a:gd name="T112" fmla="*/ 65 w 232"/>
                <a:gd name="T113" fmla="*/ 0 h 223"/>
                <a:gd name="T114" fmla="*/ 69 w 232"/>
                <a:gd name="T115" fmla="*/ 0 h 2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2"/>
                <a:gd name="T175" fmla="*/ 0 h 223"/>
                <a:gd name="T176" fmla="*/ 232 w 232"/>
                <a:gd name="T177" fmla="*/ 223 h 2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2" h="223">
                  <a:moveTo>
                    <a:pt x="83" y="35"/>
                  </a:moveTo>
                  <a:lnTo>
                    <a:pt x="97" y="46"/>
                  </a:lnTo>
                  <a:lnTo>
                    <a:pt x="106" y="56"/>
                  </a:lnTo>
                  <a:lnTo>
                    <a:pt x="111" y="60"/>
                  </a:lnTo>
                  <a:lnTo>
                    <a:pt x="120" y="60"/>
                  </a:lnTo>
                  <a:lnTo>
                    <a:pt x="125" y="64"/>
                  </a:lnTo>
                  <a:lnTo>
                    <a:pt x="129" y="64"/>
                  </a:lnTo>
                  <a:lnTo>
                    <a:pt x="134" y="56"/>
                  </a:lnTo>
                  <a:lnTo>
                    <a:pt x="139" y="53"/>
                  </a:lnTo>
                  <a:lnTo>
                    <a:pt x="148" y="53"/>
                  </a:lnTo>
                  <a:lnTo>
                    <a:pt x="157" y="49"/>
                  </a:lnTo>
                  <a:lnTo>
                    <a:pt x="162" y="42"/>
                  </a:lnTo>
                  <a:lnTo>
                    <a:pt x="166" y="35"/>
                  </a:lnTo>
                  <a:lnTo>
                    <a:pt x="166" y="18"/>
                  </a:lnTo>
                  <a:lnTo>
                    <a:pt x="171" y="7"/>
                  </a:lnTo>
                  <a:lnTo>
                    <a:pt x="171" y="4"/>
                  </a:lnTo>
                  <a:lnTo>
                    <a:pt x="176" y="0"/>
                  </a:lnTo>
                  <a:lnTo>
                    <a:pt x="185" y="7"/>
                  </a:lnTo>
                  <a:lnTo>
                    <a:pt x="203" y="14"/>
                  </a:lnTo>
                  <a:lnTo>
                    <a:pt x="217" y="32"/>
                  </a:lnTo>
                  <a:lnTo>
                    <a:pt x="226" y="46"/>
                  </a:lnTo>
                  <a:lnTo>
                    <a:pt x="222" y="60"/>
                  </a:lnTo>
                  <a:lnTo>
                    <a:pt x="208" y="81"/>
                  </a:lnTo>
                  <a:lnTo>
                    <a:pt x="208" y="120"/>
                  </a:lnTo>
                  <a:lnTo>
                    <a:pt x="217" y="152"/>
                  </a:lnTo>
                  <a:lnTo>
                    <a:pt x="222" y="162"/>
                  </a:lnTo>
                  <a:lnTo>
                    <a:pt x="226" y="176"/>
                  </a:lnTo>
                  <a:lnTo>
                    <a:pt x="231" y="187"/>
                  </a:lnTo>
                  <a:lnTo>
                    <a:pt x="231" y="190"/>
                  </a:lnTo>
                  <a:lnTo>
                    <a:pt x="222" y="204"/>
                  </a:lnTo>
                  <a:lnTo>
                    <a:pt x="213" y="211"/>
                  </a:lnTo>
                  <a:lnTo>
                    <a:pt x="189" y="222"/>
                  </a:lnTo>
                  <a:lnTo>
                    <a:pt x="171" y="215"/>
                  </a:lnTo>
                  <a:lnTo>
                    <a:pt x="152" y="204"/>
                  </a:lnTo>
                  <a:lnTo>
                    <a:pt x="134" y="194"/>
                  </a:lnTo>
                  <a:lnTo>
                    <a:pt x="115" y="183"/>
                  </a:lnTo>
                  <a:lnTo>
                    <a:pt x="97" y="176"/>
                  </a:lnTo>
                  <a:lnTo>
                    <a:pt x="83" y="176"/>
                  </a:lnTo>
                  <a:lnTo>
                    <a:pt x="65" y="176"/>
                  </a:lnTo>
                  <a:lnTo>
                    <a:pt x="51" y="173"/>
                  </a:lnTo>
                  <a:lnTo>
                    <a:pt x="32" y="173"/>
                  </a:lnTo>
                  <a:lnTo>
                    <a:pt x="18" y="155"/>
                  </a:lnTo>
                  <a:lnTo>
                    <a:pt x="0" y="134"/>
                  </a:lnTo>
                  <a:lnTo>
                    <a:pt x="4" y="106"/>
                  </a:lnTo>
                  <a:lnTo>
                    <a:pt x="14" y="92"/>
                  </a:lnTo>
                  <a:lnTo>
                    <a:pt x="23" y="85"/>
                  </a:lnTo>
                  <a:lnTo>
                    <a:pt x="28" y="78"/>
                  </a:lnTo>
                  <a:lnTo>
                    <a:pt x="32" y="71"/>
                  </a:lnTo>
                  <a:lnTo>
                    <a:pt x="37" y="64"/>
                  </a:lnTo>
                  <a:lnTo>
                    <a:pt x="41" y="60"/>
                  </a:lnTo>
                  <a:lnTo>
                    <a:pt x="46" y="49"/>
                  </a:lnTo>
                  <a:lnTo>
                    <a:pt x="41" y="28"/>
                  </a:lnTo>
                  <a:lnTo>
                    <a:pt x="41" y="18"/>
                  </a:lnTo>
                  <a:lnTo>
                    <a:pt x="46" y="11"/>
                  </a:lnTo>
                  <a:lnTo>
                    <a:pt x="51" y="7"/>
                  </a:lnTo>
                  <a:lnTo>
                    <a:pt x="60" y="4"/>
                  </a:lnTo>
                  <a:lnTo>
                    <a:pt x="65" y="0"/>
                  </a:lnTo>
                  <a:lnTo>
                    <a:pt x="69" y="0"/>
                  </a:lnTo>
                </a:path>
              </a:pathLst>
            </a:custGeom>
            <a:solidFill>
              <a:srgbClr val="FFFFCC"/>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852" name="Rectangle 37"/>
          <p:cNvSpPr>
            <a:spLocks noChangeArrowheads="1"/>
          </p:cNvSpPr>
          <p:nvPr/>
        </p:nvSpPr>
        <p:spPr bwMode="auto">
          <a:xfrm>
            <a:off x="8239126" y="1482727"/>
            <a:ext cx="1256755"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990033"/>
                </a:solidFill>
                <a:effectLst/>
                <a:uLnTx/>
                <a:uFillTx/>
                <a:latin typeface="Agency FB"/>
                <a:ea typeface="+mn-ea"/>
                <a:cs typeface="Arial" panose="020B0604020202020204" pitchFamily="34" charset="0"/>
              </a:rPr>
              <a:t>Hippocampus</a:t>
            </a:r>
          </a:p>
        </p:txBody>
      </p:sp>
      <p:sp>
        <p:nvSpPr>
          <p:cNvPr id="163853" name="Rectangle 38"/>
          <p:cNvSpPr>
            <a:spLocks noChangeArrowheads="1"/>
          </p:cNvSpPr>
          <p:nvPr/>
        </p:nvSpPr>
        <p:spPr bwMode="auto">
          <a:xfrm>
            <a:off x="8543926" y="3284539"/>
            <a:ext cx="878447" cy="3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990033"/>
                </a:solidFill>
                <a:effectLst/>
                <a:uLnTx/>
                <a:uFillTx/>
                <a:latin typeface="Agency FB"/>
                <a:ea typeface="+mn-ea"/>
                <a:cs typeface="Arial" panose="020B0604020202020204" pitchFamily="34" charset="0"/>
              </a:rPr>
              <a:t>Amygdala</a:t>
            </a:r>
          </a:p>
        </p:txBody>
      </p:sp>
      <p:sp>
        <p:nvSpPr>
          <p:cNvPr id="163854" name="Rectangle 40"/>
          <p:cNvSpPr>
            <a:spLocks noChangeArrowheads="1"/>
          </p:cNvSpPr>
          <p:nvPr/>
        </p:nvSpPr>
        <p:spPr bwMode="auto">
          <a:xfrm>
            <a:off x="1784910" y="2768599"/>
            <a:ext cx="1379145" cy="10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rPr>
              <a:t>Pituitary</a:t>
            </a:r>
          </a:p>
        </p:txBody>
      </p:sp>
      <p:sp>
        <p:nvSpPr>
          <p:cNvPr id="163855" name="Line 41"/>
          <p:cNvSpPr>
            <a:spLocks noChangeShapeType="1"/>
          </p:cNvSpPr>
          <p:nvPr/>
        </p:nvSpPr>
        <p:spPr bwMode="auto">
          <a:xfrm flipV="1">
            <a:off x="6705600" y="1839914"/>
            <a:ext cx="1676400" cy="11096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6" name="Line 42"/>
          <p:cNvSpPr>
            <a:spLocks noChangeShapeType="1"/>
          </p:cNvSpPr>
          <p:nvPr/>
        </p:nvSpPr>
        <p:spPr bwMode="auto">
          <a:xfrm flipV="1">
            <a:off x="6324601" y="3355975"/>
            <a:ext cx="2292351" cy="203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7" name="Line 43"/>
          <p:cNvSpPr>
            <a:spLocks noChangeShapeType="1"/>
          </p:cNvSpPr>
          <p:nvPr/>
        </p:nvSpPr>
        <p:spPr bwMode="auto">
          <a:xfrm flipH="1">
            <a:off x="3164055" y="3635375"/>
            <a:ext cx="2627147" cy="331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8" name="Freeform 45"/>
          <p:cNvSpPr>
            <a:spLocks/>
          </p:cNvSpPr>
          <p:nvPr/>
        </p:nvSpPr>
        <p:spPr bwMode="auto">
          <a:xfrm>
            <a:off x="6529389" y="3740150"/>
            <a:ext cx="66675" cy="336551"/>
          </a:xfrm>
          <a:custGeom>
            <a:avLst/>
            <a:gdLst>
              <a:gd name="T0" fmla="*/ 2147483646 w 42"/>
              <a:gd name="T1" fmla="*/ 2147483646 h 212"/>
              <a:gd name="T2" fmla="*/ 2147483646 w 42"/>
              <a:gd name="T3" fmla="*/ 2147483646 h 212"/>
              <a:gd name="T4" fmla="*/ 2147483646 w 42"/>
              <a:gd name="T5" fmla="*/ 2147483646 h 212"/>
              <a:gd name="T6" fmla="*/ 2147483646 w 42"/>
              <a:gd name="T7" fmla="*/ 2147483646 h 212"/>
              <a:gd name="T8" fmla="*/ 2147483646 w 42"/>
              <a:gd name="T9" fmla="*/ 2147483646 h 212"/>
              <a:gd name="T10" fmla="*/ 2147483646 w 42"/>
              <a:gd name="T11" fmla="*/ 2147483646 h 212"/>
              <a:gd name="T12" fmla="*/ 2147483646 w 42"/>
              <a:gd name="T13" fmla="*/ 2147483646 h 212"/>
              <a:gd name="T14" fmla="*/ 2147483646 w 42"/>
              <a:gd name="T15" fmla="*/ 2147483646 h 212"/>
              <a:gd name="T16" fmla="*/ 2147483646 w 42"/>
              <a:gd name="T17" fmla="*/ 2147483646 h 212"/>
              <a:gd name="T18" fmla="*/ 2147483646 w 42"/>
              <a:gd name="T19" fmla="*/ 2147483646 h 212"/>
              <a:gd name="T20" fmla="*/ 2147483646 w 42"/>
              <a:gd name="T21" fmla="*/ 2147483646 h 212"/>
              <a:gd name="T22" fmla="*/ 2147483646 w 42"/>
              <a:gd name="T23" fmla="*/ 2147483646 h 212"/>
              <a:gd name="T24" fmla="*/ 2147483646 w 42"/>
              <a:gd name="T25" fmla="*/ 2147483646 h 212"/>
              <a:gd name="T26" fmla="*/ 2147483646 w 42"/>
              <a:gd name="T27" fmla="*/ 2147483646 h 212"/>
              <a:gd name="T28" fmla="*/ 2147483646 w 42"/>
              <a:gd name="T29" fmla="*/ 2147483646 h 212"/>
              <a:gd name="T30" fmla="*/ 0 w 42"/>
              <a:gd name="T31" fmla="*/ 2147483646 h 212"/>
              <a:gd name="T32" fmla="*/ 0 w 42"/>
              <a:gd name="T33" fmla="*/ 2147483646 h 212"/>
              <a:gd name="T34" fmla="*/ 0 w 42"/>
              <a:gd name="T35" fmla="*/ 2147483646 h 212"/>
              <a:gd name="T36" fmla="*/ 2147483646 w 42"/>
              <a:gd name="T37" fmla="*/ 2147483646 h 212"/>
              <a:gd name="T38" fmla="*/ 2147483646 w 42"/>
              <a:gd name="T39" fmla="*/ 2147483646 h 212"/>
              <a:gd name="T40" fmla="*/ 2147483646 w 42"/>
              <a:gd name="T41" fmla="*/ 2147483646 h 212"/>
              <a:gd name="T42" fmla="*/ 2147483646 w 42"/>
              <a:gd name="T43" fmla="*/ 0 h 212"/>
              <a:gd name="T44" fmla="*/ 2147483646 w 42"/>
              <a:gd name="T45" fmla="*/ 2147483646 h 212"/>
              <a:gd name="T46" fmla="*/ 2147483646 w 42"/>
              <a:gd name="T47" fmla="*/ 2147483646 h 212"/>
              <a:gd name="T48" fmla="*/ 2147483646 w 42"/>
              <a:gd name="T49" fmla="*/ 2147483646 h 212"/>
              <a:gd name="T50" fmla="*/ 2147483646 w 42"/>
              <a:gd name="T51" fmla="*/ 2147483646 h 212"/>
              <a:gd name="T52" fmla="*/ 2147483646 w 42"/>
              <a:gd name="T53" fmla="*/ 2147483646 h 212"/>
              <a:gd name="T54" fmla="*/ 2147483646 w 42"/>
              <a:gd name="T55" fmla="*/ 2147483646 h 212"/>
              <a:gd name="T56" fmla="*/ 2147483646 w 42"/>
              <a:gd name="T57" fmla="*/ 2147483646 h 2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212"/>
              <a:gd name="T89" fmla="*/ 42 w 42"/>
              <a:gd name="T90" fmla="*/ 212 h 2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212">
                <a:moveTo>
                  <a:pt x="15" y="4"/>
                </a:moveTo>
                <a:lnTo>
                  <a:pt x="26" y="45"/>
                </a:lnTo>
                <a:lnTo>
                  <a:pt x="36" y="81"/>
                </a:lnTo>
                <a:lnTo>
                  <a:pt x="41" y="98"/>
                </a:lnTo>
                <a:lnTo>
                  <a:pt x="41" y="102"/>
                </a:lnTo>
                <a:lnTo>
                  <a:pt x="41" y="106"/>
                </a:lnTo>
                <a:lnTo>
                  <a:pt x="41" y="162"/>
                </a:lnTo>
                <a:lnTo>
                  <a:pt x="36" y="187"/>
                </a:lnTo>
                <a:lnTo>
                  <a:pt x="26" y="211"/>
                </a:lnTo>
                <a:lnTo>
                  <a:pt x="20" y="211"/>
                </a:lnTo>
                <a:lnTo>
                  <a:pt x="10" y="207"/>
                </a:lnTo>
                <a:lnTo>
                  <a:pt x="5" y="195"/>
                </a:lnTo>
                <a:lnTo>
                  <a:pt x="5" y="183"/>
                </a:lnTo>
                <a:lnTo>
                  <a:pt x="5" y="170"/>
                </a:lnTo>
                <a:lnTo>
                  <a:pt x="5" y="166"/>
                </a:lnTo>
                <a:lnTo>
                  <a:pt x="0" y="134"/>
                </a:lnTo>
                <a:lnTo>
                  <a:pt x="0" y="98"/>
                </a:lnTo>
                <a:lnTo>
                  <a:pt x="0" y="61"/>
                </a:lnTo>
                <a:lnTo>
                  <a:pt x="5" y="25"/>
                </a:lnTo>
                <a:lnTo>
                  <a:pt x="10" y="12"/>
                </a:lnTo>
                <a:lnTo>
                  <a:pt x="10" y="4"/>
                </a:lnTo>
                <a:lnTo>
                  <a:pt x="15" y="0"/>
                </a:lnTo>
                <a:lnTo>
                  <a:pt x="15" y="4"/>
                </a:lnTo>
                <a:lnTo>
                  <a:pt x="15" y="12"/>
                </a:lnTo>
                <a:lnTo>
                  <a:pt x="15" y="25"/>
                </a:lnTo>
                <a:lnTo>
                  <a:pt x="15" y="29"/>
                </a:lnTo>
                <a:lnTo>
                  <a:pt x="15" y="25"/>
                </a:lnTo>
                <a:lnTo>
                  <a:pt x="15" y="16"/>
                </a:lnTo>
                <a:lnTo>
                  <a:pt x="15" y="4"/>
                </a:lnTo>
              </a:path>
            </a:pathLst>
          </a:custGeom>
          <a:solidFill>
            <a:srgbClr val="FF33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59" name="Group 48"/>
          <p:cNvGrpSpPr>
            <a:grpSpLocks/>
          </p:cNvGrpSpPr>
          <p:nvPr/>
        </p:nvGrpSpPr>
        <p:grpSpPr bwMode="auto">
          <a:xfrm>
            <a:off x="1992313" y="2504854"/>
            <a:ext cx="1822451" cy="744687"/>
            <a:chOff x="292" y="1108"/>
            <a:chExt cx="1096" cy="573"/>
          </a:xfrm>
        </p:grpSpPr>
        <p:sp>
          <p:nvSpPr>
            <p:cNvPr id="163884" name="Rectangle 49"/>
            <p:cNvSpPr>
              <a:spLocks noChangeArrowheads="1"/>
            </p:cNvSpPr>
            <p:nvPr/>
          </p:nvSpPr>
          <p:spPr bwMode="auto">
            <a:xfrm>
              <a:off x="473" y="1162"/>
              <a:ext cx="580"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Hormonal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Centres</a:t>
              </a:r>
            </a:p>
          </p:txBody>
        </p:sp>
        <p:sp>
          <p:nvSpPr>
            <p:cNvPr id="163885" name="Oval 50"/>
            <p:cNvSpPr>
              <a:spLocks noChangeArrowheads="1"/>
            </p:cNvSpPr>
            <p:nvPr/>
          </p:nvSpPr>
          <p:spPr bwMode="auto">
            <a:xfrm>
              <a:off x="292" y="1108"/>
              <a:ext cx="1096" cy="56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Agency FB"/>
                <a:ea typeface="+mn-ea"/>
                <a:cs typeface="Arial" panose="020B0604020202020204" pitchFamily="34" charset="0"/>
              </a:endParaRPr>
            </a:p>
          </p:txBody>
        </p:sp>
      </p:grpSp>
      <p:grpSp>
        <p:nvGrpSpPr>
          <p:cNvPr id="163860" name="Group 51"/>
          <p:cNvGrpSpPr>
            <a:grpSpLocks/>
          </p:cNvGrpSpPr>
          <p:nvPr/>
        </p:nvGrpSpPr>
        <p:grpSpPr bwMode="auto">
          <a:xfrm>
            <a:off x="8543926" y="2420938"/>
            <a:ext cx="1739900" cy="901700"/>
            <a:chOff x="4276" y="1156"/>
            <a:chExt cx="1096" cy="568"/>
          </a:xfrm>
        </p:grpSpPr>
        <p:sp>
          <p:nvSpPr>
            <p:cNvPr id="163882" name="Rectangle 52"/>
            <p:cNvSpPr>
              <a:spLocks noChangeArrowheads="1"/>
            </p:cNvSpPr>
            <p:nvPr/>
          </p:nvSpPr>
          <p:spPr bwMode="auto">
            <a:xfrm>
              <a:off x="4511" y="1245"/>
              <a:ext cx="561"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Emotional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Centres</a:t>
              </a:r>
            </a:p>
          </p:txBody>
        </p:sp>
        <p:sp>
          <p:nvSpPr>
            <p:cNvPr id="163883" name="Oval 53"/>
            <p:cNvSpPr>
              <a:spLocks noChangeArrowheads="1"/>
            </p:cNvSpPr>
            <p:nvPr/>
          </p:nvSpPr>
          <p:spPr bwMode="auto">
            <a:xfrm>
              <a:off x="4276" y="1156"/>
              <a:ext cx="1096" cy="56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grpSp>
        <p:nvGrpSpPr>
          <p:cNvPr id="163861" name="Group 54"/>
          <p:cNvGrpSpPr>
            <a:grpSpLocks/>
          </p:cNvGrpSpPr>
          <p:nvPr/>
        </p:nvGrpSpPr>
        <p:grpSpPr bwMode="auto">
          <a:xfrm>
            <a:off x="7696201" y="4321176"/>
            <a:ext cx="1816100" cy="977900"/>
            <a:chOff x="3700" y="2692"/>
            <a:chExt cx="1144" cy="616"/>
          </a:xfrm>
        </p:grpSpPr>
        <p:sp>
          <p:nvSpPr>
            <p:cNvPr id="163880" name="Rectangle 55"/>
            <p:cNvSpPr>
              <a:spLocks noChangeArrowheads="1"/>
            </p:cNvSpPr>
            <p:nvPr/>
          </p:nvSpPr>
          <p:spPr bwMode="auto">
            <a:xfrm>
              <a:off x="3925" y="2764"/>
              <a:ext cx="64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Autonomic</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Centres</a:t>
              </a:r>
            </a:p>
          </p:txBody>
        </p:sp>
        <p:sp>
          <p:nvSpPr>
            <p:cNvPr id="163881" name="Oval 56"/>
            <p:cNvSpPr>
              <a:spLocks noChangeArrowheads="1"/>
            </p:cNvSpPr>
            <p:nvPr/>
          </p:nvSpPr>
          <p:spPr bwMode="auto">
            <a:xfrm>
              <a:off x="3700" y="2692"/>
              <a:ext cx="1144" cy="61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grpSp>
        <p:nvGrpSpPr>
          <p:cNvPr id="163862" name="Group 57"/>
          <p:cNvGrpSpPr>
            <a:grpSpLocks/>
          </p:cNvGrpSpPr>
          <p:nvPr/>
        </p:nvGrpSpPr>
        <p:grpSpPr bwMode="auto">
          <a:xfrm>
            <a:off x="2545689" y="1390651"/>
            <a:ext cx="2216811" cy="828677"/>
            <a:chOff x="180" y="777"/>
            <a:chExt cx="5740" cy="639"/>
          </a:xfrm>
        </p:grpSpPr>
        <p:sp>
          <p:nvSpPr>
            <p:cNvPr id="163878" name="Rectangle 58"/>
            <p:cNvSpPr>
              <a:spLocks noChangeArrowheads="1"/>
            </p:cNvSpPr>
            <p:nvPr/>
          </p:nvSpPr>
          <p:spPr bwMode="auto">
            <a:xfrm>
              <a:off x="479" y="777"/>
              <a:ext cx="454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Thinking Centres</a:t>
              </a:r>
            </a:p>
          </p:txBody>
        </p:sp>
        <p:sp>
          <p:nvSpPr>
            <p:cNvPr id="163879" name="Oval 59"/>
            <p:cNvSpPr>
              <a:spLocks noChangeArrowheads="1"/>
            </p:cNvSpPr>
            <p:nvPr/>
          </p:nvSpPr>
          <p:spPr bwMode="auto">
            <a:xfrm>
              <a:off x="180" y="1060"/>
              <a:ext cx="5740" cy="35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7030A0"/>
                </a:solidFill>
                <a:effectLst/>
                <a:uLnTx/>
                <a:uFillTx/>
                <a:latin typeface="Agency FB"/>
                <a:ea typeface="+mn-ea"/>
                <a:cs typeface="Arial" panose="020B0604020202020204" pitchFamily="34" charset="0"/>
              </a:endParaRPr>
            </a:p>
          </p:txBody>
        </p:sp>
      </p:grpSp>
      <p:grpSp>
        <p:nvGrpSpPr>
          <p:cNvPr id="163863" name="Group 60"/>
          <p:cNvGrpSpPr>
            <a:grpSpLocks/>
          </p:cNvGrpSpPr>
          <p:nvPr/>
        </p:nvGrpSpPr>
        <p:grpSpPr bwMode="auto">
          <a:xfrm>
            <a:off x="5087941" y="5803902"/>
            <a:ext cx="2503487" cy="544513"/>
            <a:chOff x="2208" y="3696"/>
            <a:chExt cx="1577" cy="343"/>
          </a:xfrm>
        </p:grpSpPr>
        <p:sp>
          <p:nvSpPr>
            <p:cNvPr id="123" name="Freeform 61"/>
            <p:cNvSpPr>
              <a:spLocks/>
            </p:cNvSpPr>
            <p:nvPr/>
          </p:nvSpPr>
          <p:spPr bwMode="auto">
            <a:xfrm>
              <a:off x="3161" y="3696"/>
              <a:ext cx="624" cy="343"/>
            </a:xfrm>
            <a:custGeom>
              <a:avLst/>
              <a:gdLst>
                <a:gd name="T0" fmla="*/ 2 w 767"/>
                <a:gd name="T1" fmla="*/ 193 h 343"/>
                <a:gd name="T2" fmla="*/ 5 w 767"/>
                <a:gd name="T3" fmla="*/ 53 h 343"/>
                <a:gd name="T4" fmla="*/ 6 w 767"/>
                <a:gd name="T5" fmla="*/ 10 h 343"/>
                <a:gd name="T6" fmla="*/ 10 w 767"/>
                <a:gd name="T7" fmla="*/ 10 h 343"/>
                <a:gd name="T8" fmla="*/ 14 w 767"/>
                <a:gd name="T9" fmla="*/ 96 h 343"/>
                <a:gd name="T10" fmla="*/ 18 w 767"/>
                <a:gd name="T11" fmla="*/ 213 h 343"/>
                <a:gd name="T12" fmla="*/ 22 w 767"/>
                <a:gd name="T13" fmla="*/ 299 h 343"/>
                <a:gd name="T14" fmla="*/ 26 w 767"/>
                <a:gd name="T15" fmla="*/ 299 h 343"/>
                <a:gd name="T16" fmla="*/ 27 w 767"/>
                <a:gd name="T17" fmla="*/ 213 h 343"/>
                <a:gd name="T18" fmla="*/ 30 w 767"/>
                <a:gd name="T19" fmla="*/ 96 h 343"/>
                <a:gd name="T20" fmla="*/ 32 w 767"/>
                <a:gd name="T21" fmla="*/ 10 h 343"/>
                <a:gd name="T22" fmla="*/ 33 w 767"/>
                <a:gd name="T23" fmla="*/ 10 h 343"/>
                <a:gd name="T24" fmla="*/ 39 w 767"/>
                <a:gd name="T25" fmla="*/ 96 h 343"/>
                <a:gd name="T26" fmla="*/ 44 w 767"/>
                <a:gd name="T27" fmla="*/ 213 h 343"/>
                <a:gd name="T28" fmla="*/ 47 w 767"/>
                <a:gd name="T29" fmla="*/ 299 h 343"/>
                <a:gd name="T30" fmla="*/ 50 w 767"/>
                <a:gd name="T31" fmla="*/ 299 h 343"/>
                <a:gd name="T32" fmla="*/ 52 w 767"/>
                <a:gd name="T33" fmla="*/ 213 h 343"/>
                <a:gd name="T34" fmla="*/ 54 w 767"/>
                <a:gd name="T35" fmla="*/ 96 h 343"/>
                <a:gd name="T36" fmla="*/ 55 w 767"/>
                <a:gd name="T37" fmla="*/ 10 h 343"/>
                <a:gd name="T38" fmla="*/ 59 w 767"/>
                <a:gd name="T39" fmla="*/ 10 h 343"/>
                <a:gd name="T40" fmla="*/ 62 w 767"/>
                <a:gd name="T41" fmla="*/ 96 h 343"/>
                <a:gd name="T42" fmla="*/ 68 w 767"/>
                <a:gd name="T43" fmla="*/ 213 h 343"/>
                <a:gd name="T44" fmla="*/ 72 w 767"/>
                <a:gd name="T45" fmla="*/ 299 h 343"/>
                <a:gd name="T46" fmla="*/ 75 w 767"/>
                <a:gd name="T47" fmla="*/ 299 h 343"/>
                <a:gd name="T48" fmla="*/ 76 w 767"/>
                <a:gd name="T49" fmla="*/ 213 h 343"/>
                <a:gd name="T50" fmla="*/ 79 w 767"/>
                <a:gd name="T51" fmla="*/ 96 h 343"/>
                <a:gd name="T52" fmla="*/ 80 w 767"/>
                <a:gd name="T53" fmla="*/ 10 h 343"/>
                <a:gd name="T54" fmla="*/ 84 w 767"/>
                <a:gd name="T55" fmla="*/ 10 h 343"/>
                <a:gd name="T56" fmla="*/ 87 w 767"/>
                <a:gd name="T57" fmla="*/ 96 h 343"/>
                <a:gd name="T58" fmla="*/ 93 w 767"/>
                <a:gd name="T59" fmla="*/ 213 h 343"/>
                <a:gd name="T60" fmla="*/ 95 w 767"/>
                <a:gd name="T61" fmla="*/ 299 h 343"/>
                <a:gd name="T62" fmla="*/ 100 w 767"/>
                <a:gd name="T63" fmla="*/ 299 h 343"/>
                <a:gd name="T64" fmla="*/ 101 w 767"/>
                <a:gd name="T65" fmla="*/ 213 h 343"/>
                <a:gd name="T66" fmla="*/ 103 w 767"/>
                <a:gd name="T67" fmla="*/ 96 h 343"/>
                <a:gd name="T68" fmla="*/ 105 w 767"/>
                <a:gd name="T69" fmla="*/ 10 h 343"/>
                <a:gd name="T70" fmla="*/ 108 w 767"/>
                <a:gd name="T71" fmla="*/ 10 h 343"/>
                <a:gd name="T72" fmla="*/ 111 w 767"/>
                <a:gd name="T73" fmla="*/ 107 h 343"/>
                <a:gd name="T74" fmla="*/ 116 w 767"/>
                <a:gd name="T75" fmla="*/ 236 h 343"/>
                <a:gd name="T76" fmla="*/ 121 w 767"/>
                <a:gd name="T77" fmla="*/ 332 h 343"/>
                <a:gd name="T78" fmla="*/ 123 w 767"/>
                <a:gd name="T79" fmla="*/ 332 h 343"/>
                <a:gd name="T80" fmla="*/ 126 w 767"/>
                <a:gd name="T81" fmla="*/ 236 h 343"/>
                <a:gd name="T82" fmla="*/ 127 w 767"/>
                <a:gd name="T83" fmla="*/ 107 h 343"/>
                <a:gd name="T84" fmla="*/ 129 w 767"/>
                <a:gd name="T85" fmla="*/ 10 h 343"/>
                <a:gd name="T86" fmla="*/ 133 w 767"/>
                <a:gd name="T87" fmla="*/ 0 h 343"/>
                <a:gd name="T88" fmla="*/ 137 w 767"/>
                <a:gd name="T89" fmla="*/ 64 h 343"/>
                <a:gd name="T90" fmla="*/ 144 w 767"/>
                <a:gd name="T91" fmla="*/ 203 h 343"/>
                <a:gd name="T92" fmla="*/ 147 w 767"/>
                <a:gd name="T93" fmla="*/ 267 h 3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7"/>
                <a:gd name="T142" fmla="*/ 0 h 343"/>
                <a:gd name="T143" fmla="*/ 767 w 767"/>
                <a:gd name="T144" fmla="*/ 343 h 3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7" h="343">
                  <a:moveTo>
                    <a:pt x="0" y="310"/>
                  </a:moveTo>
                  <a:lnTo>
                    <a:pt x="10" y="193"/>
                  </a:lnTo>
                  <a:lnTo>
                    <a:pt x="14" y="96"/>
                  </a:lnTo>
                  <a:lnTo>
                    <a:pt x="24" y="53"/>
                  </a:lnTo>
                  <a:lnTo>
                    <a:pt x="29" y="21"/>
                  </a:lnTo>
                  <a:lnTo>
                    <a:pt x="32" y="10"/>
                  </a:lnTo>
                  <a:lnTo>
                    <a:pt x="41" y="0"/>
                  </a:lnTo>
                  <a:lnTo>
                    <a:pt x="51" y="10"/>
                  </a:lnTo>
                  <a:lnTo>
                    <a:pt x="59" y="53"/>
                  </a:lnTo>
                  <a:lnTo>
                    <a:pt x="73" y="96"/>
                  </a:lnTo>
                  <a:lnTo>
                    <a:pt x="88" y="160"/>
                  </a:lnTo>
                  <a:lnTo>
                    <a:pt x="96" y="213"/>
                  </a:lnTo>
                  <a:lnTo>
                    <a:pt x="110" y="267"/>
                  </a:lnTo>
                  <a:lnTo>
                    <a:pt x="118" y="299"/>
                  </a:lnTo>
                  <a:lnTo>
                    <a:pt x="127" y="310"/>
                  </a:lnTo>
                  <a:lnTo>
                    <a:pt x="137" y="299"/>
                  </a:lnTo>
                  <a:lnTo>
                    <a:pt x="142" y="267"/>
                  </a:lnTo>
                  <a:lnTo>
                    <a:pt x="145" y="213"/>
                  </a:lnTo>
                  <a:lnTo>
                    <a:pt x="150" y="160"/>
                  </a:lnTo>
                  <a:lnTo>
                    <a:pt x="155" y="96"/>
                  </a:lnTo>
                  <a:lnTo>
                    <a:pt x="159" y="53"/>
                  </a:lnTo>
                  <a:lnTo>
                    <a:pt x="164" y="10"/>
                  </a:lnTo>
                  <a:lnTo>
                    <a:pt x="169" y="0"/>
                  </a:lnTo>
                  <a:lnTo>
                    <a:pt x="177" y="10"/>
                  </a:lnTo>
                  <a:lnTo>
                    <a:pt x="191" y="53"/>
                  </a:lnTo>
                  <a:lnTo>
                    <a:pt x="201" y="96"/>
                  </a:lnTo>
                  <a:lnTo>
                    <a:pt x="214" y="160"/>
                  </a:lnTo>
                  <a:lnTo>
                    <a:pt x="228" y="213"/>
                  </a:lnTo>
                  <a:lnTo>
                    <a:pt x="236" y="267"/>
                  </a:lnTo>
                  <a:lnTo>
                    <a:pt x="245" y="299"/>
                  </a:lnTo>
                  <a:lnTo>
                    <a:pt x="255" y="310"/>
                  </a:lnTo>
                  <a:lnTo>
                    <a:pt x="263" y="299"/>
                  </a:lnTo>
                  <a:lnTo>
                    <a:pt x="268" y="267"/>
                  </a:lnTo>
                  <a:lnTo>
                    <a:pt x="272" y="213"/>
                  </a:lnTo>
                  <a:lnTo>
                    <a:pt x="277" y="160"/>
                  </a:lnTo>
                  <a:lnTo>
                    <a:pt x="282" y="96"/>
                  </a:lnTo>
                  <a:lnTo>
                    <a:pt x="287" y="53"/>
                  </a:lnTo>
                  <a:lnTo>
                    <a:pt x="290" y="10"/>
                  </a:lnTo>
                  <a:lnTo>
                    <a:pt x="300" y="0"/>
                  </a:lnTo>
                  <a:lnTo>
                    <a:pt x="309" y="10"/>
                  </a:lnTo>
                  <a:lnTo>
                    <a:pt x="319" y="53"/>
                  </a:lnTo>
                  <a:lnTo>
                    <a:pt x="327" y="96"/>
                  </a:lnTo>
                  <a:lnTo>
                    <a:pt x="341" y="160"/>
                  </a:lnTo>
                  <a:lnTo>
                    <a:pt x="354" y="213"/>
                  </a:lnTo>
                  <a:lnTo>
                    <a:pt x="363" y="267"/>
                  </a:lnTo>
                  <a:lnTo>
                    <a:pt x="373" y="299"/>
                  </a:lnTo>
                  <a:lnTo>
                    <a:pt x="381" y="310"/>
                  </a:lnTo>
                  <a:lnTo>
                    <a:pt x="390" y="299"/>
                  </a:lnTo>
                  <a:lnTo>
                    <a:pt x="395" y="267"/>
                  </a:lnTo>
                  <a:lnTo>
                    <a:pt x="400" y="213"/>
                  </a:lnTo>
                  <a:lnTo>
                    <a:pt x="405" y="160"/>
                  </a:lnTo>
                  <a:lnTo>
                    <a:pt x="408" y="96"/>
                  </a:lnTo>
                  <a:lnTo>
                    <a:pt x="413" y="53"/>
                  </a:lnTo>
                  <a:lnTo>
                    <a:pt x="417" y="10"/>
                  </a:lnTo>
                  <a:lnTo>
                    <a:pt x="427" y="0"/>
                  </a:lnTo>
                  <a:lnTo>
                    <a:pt x="435" y="10"/>
                  </a:lnTo>
                  <a:lnTo>
                    <a:pt x="445" y="53"/>
                  </a:lnTo>
                  <a:lnTo>
                    <a:pt x="454" y="96"/>
                  </a:lnTo>
                  <a:lnTo>
                    <a:pt x="467" y="160"/>
                  </a:lnTo>
                  <a:lnTo>
                    <a:pt x="481" y="213"/>
                  </a:lnTo>
                  <a:lnTo>
                    <a:pt x="491" y="267"/>
                  </a:lnTo>
                  <a:lnTo>
                    <a:pt x="499" y="299"/>
                  </a:lnTo>
                  <a:lnTo>
                    <a:pt x="508" y="310"/>
                  </a:lnTo>
                  <a:lnTo>
                    <a:pt x="518" y="299"/>
                  </a:lnTo>
                  <a:lnTo>
                    <a:pt x="521" y="256"/>
                  </a:lnTo>
                  <a:lnTo>
                    <a:pt x="526" y="213"/>
                  </a:lnTo>
                  <a:lnTo>
                    <a:pt x="531" y="150"/>
                  </a:lnTo>
                  <a:lnTo>
                    <a:pt x="535" y="96"/>
                  </a:lnTo>
                  <a:lnTo>
                    <a:pt x="540" y="43"/>
                  </a:lnTo>
                  <a:lnTo>
                    <a:pt x="545" y="10"/>
                  </a:lnTo>
                  <a:lnTo>
                    <a:pt x="553" y="0"/>
                  </a:lnTo>
                  <a:lnTo>
                    <a:pt x="562" y="10"/>
                  </a:lnTo>
                  <a:lnTo>
                    <a:pt x="572" y="53"/>
                  </a:lnTo>
                  <a:lnTo>
                    <a:pt x="580" y="107"/>
                  </a:lnTo>
                  <a:lnTo>
                    <a:pt x="594" y="170"/>
                  </a:lnTo>
                  <a:lnTo>
                    <a:pt x="607" y="236"/>
                  </a:lnTo>
                  <a:lnTo>
                    <a:pt x="621" y="289"/>
                  </a:lnTo>
                  <a:lnTo>
                    <a:pt x="631" y="332"/>
                  </a:lnTo>
                  <a:lnTo>
                    <a:pt x="639" y="342"/>
                  </a:lnTo>
                  <a:lnTo>
                    <a:pt x="644" y="332"/>
                  </a:lnTo>
                  <a:lnTo>
                    <a:pt x="648" y="289"/>
                  </a:lnTo>
                  <a:lnTo>
                    <a:pt x="653" y="236"/>
                  </a:lnTo>
                  <a:lnTo>
                    <a:pt x="658" y="170"/>
                  </a:lnTo>
                  <a:lnTo>
                    <a:pt x="663" y="107"/>
                  </a:lnTo>
                  <a:lnTo>
                    <a:pt x="666" y="53"/>
                  </a:lnTo>
                  <a:lnTo>
                    <a:pt x="671" y="10"/>
                  </a:lnTo>
                  <a:lnTo>
                    <a:pt x="680" y="0"/>
                  </a:lnTo>
                  <a:lnTo>
                    <a:pt x="690" y="0"/>
                  </a:lnTo>
                  <a:lnTo>
                    <a:pt x="703" y="33"/>
                  </a:lnTo>
                  <a:lnTo>
                    <a:pt x="712" y="64"/>
                  </a:lnTo>
                  <a:lnTo>
                    <a:pt x="725" y="107"/>
                  </a:lnTo>
                  <a:lnTo>
                    <a:pt x="749" y="203"/>
                  </a:lnTo>
                  <a:lnTo>
                    <a:pt x="757" y="246"/>
                  </a:lnTo>
                  <a:lnTo>
                    <a:pt x="766" y="267"/>
                  </a:lnTo>
                </a:path>
              </a:pathLst>
            </a:custGeom>
            <a:ln>
              <a:solidFill>
                <a:srgbClr val="92D050"/>
              </a:solidFill>
              <a:headEnd/>
              <a:tailEnd/>
            </a:ln>
          </p:spPr>
          <p:style>
            <a:lnRef idx="3">
              <a:schemeClr val="accent3"/>
            </a:lnRef>
            <a:fillRef idx="0">
              <a:schemeClr val="accent3"/>
            </a:fillRef>
            <a:effectRef idx="2">
              <a:schemeClr val="accent3"/>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75" name="Group 62"/>
            <p:cNvGrpSpPr>
              <a:grpSpLocks/>
            </p:cNvGrpSpPr>
            <p:nvPr/>
          </p:nvGrpSpPr>
          <p:grpSpPr bwMode="auto">
            <a:xfrm>
              <a:off x="2208" y="3702"/>
              <a:ext cx="820" cy="331"/>
              <a:chOff x="2833" y="3714"/>
              <a:chExt cx="1060" cy="331"/>
            </a:xfrm>
          </p:grpSpPr>
          <p:sp>
            <p:nvSpPr>
              <p:cNvPr id="125" name="Freeform 63"/>
              <p:cNvSpPr>
                <a:spLocks/>
              </p:cNvSpPr>
              <p:nvPr/>
            </p:nvSpPr>
            <p:spPr bwMode="auto">
              <a:xfrm>
                <a:off x="2833" y="3714"/>
                <a:ext cx="547" cy="331"/>
              </a:xfrm>
              <a:custGeom>
                <a:avLst/>
                <a:gdLst>
                  <a:gd name="T0" fmla="*/ 5 w 547"/>
                  <a:gd name="T1" fmla="*/ 175 h 331"/>
                  <a:gd name="T2" fmla="*/ 22 w 547"/>
                  <a:gd name="T3" fmla="*/ 39 h 331"/>
                  <a:gd name="T4" fmla="*/ 32 w 547"/>
                  <a:gd name="T5" fmla="*/ 78 h 331"/>
                  <a:gd name="T6" fmla="*/ 43 w 547"/>
                  <a:gd name="T7" fmla="*/ 52 h 331"/>
                  <a:gd name="T8" fmla="*/ 49 w 547"/>
                  <a:gd name="T9" fmla="*/ 78 h 331"/>
                  <a:gd name="T10" fmla="*/ 59 w 547"/>
                  <a:gd name="T11" fmla="*/ 84 h 331"/>
                  <a:gd name="T12" fmla="*/ 70 w 547"/>
                  <a:gd name="T13" fmla="*/ 52 h 331"/>
                  <a:gd name="T14" fmla="*/ 76 w 547"/>
                  <a:gd name="T15" fmla="*/ 162 h 331"/>
                  <a:gd name="T16" fmla="*/ 81 w 547"/>
                  <a:gd name="T17" fmla="*/ 214 h 331"/>
                  <a:gd name="T18" fmla="*/ 92 w 547"/>
                  <a:gd name="T19" fmla="*/ 233 h 331"/>
                  <a:gd name="T20" fmla="*/ 97 w 547"/>
                  <a:gd name="T21" fmla="*/ 246 h 331"/>
                  <a:gd name="T22" fmla="*/ 108 w 547"/>
                  <a:gd name="T23" fmla="*/ 265 h 331"/>
                  <a:gd name="T24" fmla="*/ 124 w 547"/>
                  <a:gd name="T25" fmla="*/ 304 h 331"/>
                  <a:gd name="T26" fmla="*/ 141 w 547"/>
                  <a:gd name="T27" fmla="*/ 272 h 331"/>
                  <a:gd name="T28" fmla="*/ 141 w 547"/>
                  <a:gd name="T29" fmla="*/ 226 h 331"/>
                  <a:gd name="T30" fmla="*/ 157 w 547"/>
                  <a:gd name="T31" fmla="*/ 207 h 331"/>
                  <a:gd name="T32" fmla="*/ 162 w 547"/>
                  <a:gd name="T33" fmla="*/ 207 h 331"/>
                  <a:gd name="T34" fmla="*/ 162 w 547"/>
                  <a:gd name="T35" fmla="*/ 214 h 331"/>
                  <a:gd name="T36" fmla="*/ 173 w 547"/>
                  <a:gd name="T37" fmla="*/ 188 h 331"/>
                  <a:gd name="T38" fmla="*/ 178 w 547"/>
                  <a:gd name="T39" fmla="*/ 181 h 331"/>
                  <a:gd name="T40" fmla="*/ 184 w 547"/>
                  <a:gd name="T41" fmla="*/ 201 h 331"/>
                  <a:gd name="T42" fmla="*/ 195 w 547"/>
                  <a:gd name="T43" fmla="*/ 220 h 331"/>
                  <a:gd name="T44" fmla="*/ 205 w 547"/>
                  <a:gd name="T45" fmla="*/ 239 h 331"/>
                  <a:gd name="T46" fmla="*/ 211 w 547"/>
                  <a:gd name="T47" fmla="*/ 142 h 331"/>
                  <a:gd name="T48" fmla="*/ 222 w 547"/>
                  <a:gd name="T49" fmla="*/ 142 h 331"/>
                  <a:gd name="T50" fmla="*/ 243 w 547"/>
                  <a:gd name="T51" fmla="*/ 84 h 331"/>
                  <a:gd name="T52" fmla="*/ 259 w 547"/>
                  <a:gd name="T53" fmla="*/ 71 h 331"/>
                  <a:gd name="T54" fmla="*/ 270 w 547"/>
                  <a:gd name="T55" fmla="*/ 52 h 331"/>
                  <a:gd name="T56" fmla="*/ 276 w 547"/>
                  <a:gd name="T57" fmla="*/ 39 h 331"/>
                  <a:gd name="T58" fmla="*/ 303 w 547"/>
                  <a:gd name="T59" fmla="*/ 19 h 331"/>
                  <a:gd name="T60" fmla="*/ 319 w 547"/>
                  <a:gd name="T61" fmla="*/ 26 h 331"/>
                  <a:gd name="T62" fmla="*/ 335 w 547"/>
                  <a:gd name="T63" fmla="*/ 19 h 331"/>
                  <a:gd name="T64" fmla="*/ 351 w 547"/>
                  <a:gd name="T65" fmla="*/ 13 h 331"/>
                  <a:gd name="T66" fmla="*/ 362 w 547"/>
                  <a:gd name="T67" fmla="*/ 6 h 331"/>
                  <a:gd name="T68" fmla="*/ 373 w 547"/>
                  <a:gd name="T69" fmla="*/ 104 h 331"/>
                  <a:gd name="T70" fmla="*/ 378 w 547"/>
                  <a:gd name="T71" fmla="*/ 168 h 331"/>
                  <a:gd name="T72" fmla="*/ 395 w 547"/>
                  <a:gd name="T73" fmla="*/ 181 h 331"/>
                  <a:gd name="T74" fmla="*/ 416 w 547"/>
                  <a:gd name="T75" fmla="*/ 252 h 331"/>
                  <a:gd name="T76" fmla="*/ 432 w 547"/>
                  <a:gd name="T77" fmla="*/ 259 h 331"/>
                  <a:gd name="T78" fmla="*/ 438 w 547"/>
                  <a:gd name="T79" fmla="*/ 226 h 331"/>
                  <a:gd name="T80" fmla="*/ 449 w 547"/>
                  <a:gd name="T81" fmla="*/ 194 h 331"/>
                  <a:gd name="T82" fmla="*/ 470 w 547"/>
                  <a:gd name="T83" fmla="*/ 149 h 331"/>
                  <a:gd name="T84" fmla="*/ 476 w 547"/>
                  <a:gd name="T85" fmla="*/ 142 h 331"/>
                  <a:gd name="T86" fmla="*/ 492 w 547"/>
                  <a:gd name="T87" fmla="*/ 116 h 331"/>
                  <a:gd name="T88" fmla="*/ 497 w 547"/>
                  <a:gd name="T89" fmla="*/ 116 h 331"/>
                  <a:gd name="T90" fmla="*/ 508 w 547"/>
                  <a:gd name="T91" fmla="*/ 207 h 331"/>
                  <a:gd name="T92" fmla="*/ 519 w 547"/>
                  <a:gd name="T93" fmla="*/ 233 h 331"/>
                  <a:gd name="T94" fmla="*/ 524 w 547"/>
                  <a:gd name="T95" fmla="*/ 259 h 331"/>
                  <a:gd name="T96" fmla="*/ 535 w 547"/>
                  <a:gd name="T97" fmla="*/ 304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7"/>
                  <a:gd name="T148" fmla="*/ 0 h 331"/>
                  <a:gd name="T149" fmla="*/ 547 w 547"/>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7" h="331">
                    <a:moveTo>
                      <a:pt x="0" y="265"/>
                    </a:moveTo>
                    <a:lnTo>
                      <a:pt x="5" y="246"/>
                    </a:lnTo>
                    <a:lnTo>
                      <a:pt x="5" y="226"/>
                    </a:lnTo>
                    <a:lnTo>
                      <a:pt x="5" y="175"/>
                    </a:lnTo>
                    <a:lnTo>
                      <a:pt x="5" y="149"/>
                    </a:lnTo>
                    <a:lnTo>
                      <a:pt x="16" y="123"/>
                    </a:lnTo>
                    <a:lnTo>
                      <a:pt x="22" y="84"/>
                    </a:lnTo>
                    <a:lnTo>
                      <a:pt x="22" y="39"/>
                    </a:lnTo>
                    <a:lnTo>
                      <a:pt x="27" y="52"/>
                    </a:lnTo>
                    <a:lnTo>
                      <a:pt x="32" y="58"/>
                    </a:lnTo>
                    <a:lnTo>
                      <a:pt x="32" y="65"/>
                    </a:lnTo>
                    <a:lnTo>
                      <a:pt x="32" y="78"/>
                    </a:lnTo>
                    <a:lnTo>
                      <a:pt x="38" y="71"/>
                    </a:lnTo>
                    <a:lnTo>
                      <a:pt x="38" y="58"/>
                    </a:lnTo>
                    <a:lnTo>
                      <a:pt x="43" y="58"/>
                    </a:lnTo>
                    <a:lnTo>
                      <a:pt x="43" y="52"/>
                    </a:lnTo>
                    <a:lnTo>
                      <a:pt x="43" y="65"/>
                    </a:lnTo>
                    <a:lnTo>
                      <a:pt x="49" y="65"/>
                    </a:lnTo>
                    <a:lnTo>
                      <a:pt x="49" y="71"/>
                    </a:lnTo>
                    <a:lnTo>
                      <a:pt x="49" y="78"/>
                    </a:lnTo>
                    <a:lnTo>
                      <a:pt x="54" y="65"/>
                    </a:lnTo>
                    <a:lnTo>
                      <a:pt x="54" y="78"/>
                    </a:lnTo>
                    <a:lnTo>
                      <a:pt x="59" y="91"/>
                    </a:lnTo>
                    <a:lnTo>
                      <a:pt x="59" y="84"/>
                    </a:lnTo>
                    <a:lnTo>
                      <a:pt x="59" y="71"/>
                    </a:lnTo>
                    <a:lnTo>
                      <a:pt x="59" y="58"/>
                    </a:lnTo>
                    <a:lnTo>
                      <a:pt x="65" y="52"/>
                    </a:lnTo>
                    <a:lnTo>
                      <a:pt x="70" y="52"/>
                    </a:lnTo>
                    <a:lnTo>
                      <a:pt x="76" y="65"/>
                    </a:lnTo>
                    <a:lnTo>
                      <a:pt x="76" y="78"/>
                    </a:lnTo>
                    <a:lnTo>
                      <a:pt x="76" y="84"/>
                    </a:lnTo>
                    <a:lnTo>
                      <a:pt x="76" y="162"/>
                    </a:lnTo>
                    <a:lnTo>
                      <a:pt x="76" y="233"/>
                    </a:lnTo>
                    <a:lnTo>
                      <a:pt x="81" y="233"/>
                    </a:lnTo>
                    <a:lnTo>
                      <a:pt x="81" y="226"/>
                    </a:lnTo>
                    <a:lnTo>
                      <a:pt x="81" y="214"/>
                    </a:lnTo>
                    <a:lnTo>
                      <a:pt x="86" y="207"/>
                    </a:lnTo>
                    <a:lnTo>
                      <a:pt x="86" y="214"/>
                    </a:lnTo>
                    <a:lnTo>
                      <a:pt x="86" y="220"/>
                    </a:lnTo>
                    <a:lnTo>
                      <a:pt x="92" y="233"/>
                    </a:lnTo>
                    <a:lnTo>
                      <a:pt x="92" y="239"/>
                    </a:lnTo>
                    <a:lnTo>
                      <a:pt x="97" y="252"/>
                    </a:lnTo>
                    <a:lnTo>
                      <a:pt x="97" y="259"/>
                    </a:lnTo>
                    <a:lnTo>
                      <a:pt x="97" y="246"/>
                    </a:lnTo>
                    <a:lnTo>
                      <a:pt x="97" y="239"/>
                    </a:lnTo>
                    <a:lnTo>
                      <a:pt x="97" y="246"/>
                    </a:lnTo>
                    <a:lnTo>
                      <a:pt x="103" y="252"/>
                    </a:lnTo>
                    <a:lnTo>
                      <a:pt x="108" y="265"/>
                    </a:lnTo>
                    <a:lnTo>
                      <a:pt x="108" y="272"/>
                    </a:lnTo>
                    <a:lnTo>
                      <a:pt x="113" y="278"/>
                    </a:lnTo>
                    <a:lnTo>
                      <a:pt x="119" y="291"/>
                    </a:lnTo>
                    <a:lnTo>
                      <a:pt x="124" y="304"/>
                    </a:lnTo>
                    <a:lnTo>
                      <a:pt x="130" y="285"/>
                    </a:lnTo>
                    <a:lnTo>
                      <a:pt x="135" y="259"/>
                    </a:lnTo>
                    <a:lnTo>
                      <a:pt x="135" y="272"/>
                    </a:lnTo>
                    <a:lnTo>
                      <a:pt x="141" y="272"/>
                    </a:lnTo>
                    <a:lnTo>
                      <a:pt x="141" y="265"/>
                    </a:lnTo>
                    <a:lnTo>
                      <a:pt x="141" y="252"/>
                    </a:lnTo>
                    <a:lnTo>
                      <a:pt x="141" y="239"/>
                    </a:lnTo>
                    <a:lnTo>
                      <a:pt x="141" y="226"/>
                    </a:lnTo>
                    <a:lnTo>
                      <a:pt x="146" y="220"/>
                    </a:lnTo>
                    <a:lnTo>
                      <a:pt x="146" y="207"/>
                    </a:lnTo>
                    <a:lnTo>
                      <a:pt x="151" y="214"/>
                    </a:lnTo>
                    <a:lnTo>
                      <a:pt x="157" y="207"/>
                    </a:lnTo>
                    <a:lnTo>
                      <a:pt x="157" y="181"/>
                    </a:lnTo>
                    <a:lnTo>
                      <a:pt x="157" y="201"/>
                    </a:lnTo>
                    <a:lnTo>
                      <a:pt x="162" y="214"/>
                    </a:lnTo>
                    <a:lnTo>
                      <a:pt x="162" y="207"/>
                    </a:lnTo>
                    <a:lnTo>
                      <a:pt x="162" y="201"/>
                    </a:lnTo>
                    <a:lnTo>
                      <a:pt x="162" y="194"/>
                    </a:lnTo>
                    <a:lnTo>
                      <a:pt x="162" y="201"/>
                    </a:lnTo>
                    <a:lnTo>
                      <a:pt x="162" y="214"/>
                    </a:lnTo>
                    <a:lnTo>
                      <a:pt x="168" y="194"/>
                    </a:lnTo>
                    <a:lnTo>
                      <a:pt x="173" y="175"/>
                    </a:lnTo>
                    <a:lnTo>
                      <a:pt x="173" y="181"/>
                    </a:lnTo>
                    <a:lnTo>
                      <a:pt x="173" y="188"/>
                    </a:lnTo>
                    <a:lnTo>
                      <a:pt x="173" y="201"/>
                    </a:lnTo>
                    <a:lnTo>
                      <a:pt x="173" y="207"/>
                    </a:lnTo>
                    <a:lnTo>
                      <a:pt x="173" y="194"/>
                    </a:lnTo>
                    <a:lnTo>
                      <a:pt x="178" y="181"/>
                    </a:lnTo>
                    <a:lnTo>
                      <a:pt x="178" y="207"/>
                    </a:lnTo>
                    <a:lnTo>
                      <a:pt x="178" y="226"/>
                    </a:lnTo>
                    <a:lnTo>
                      <a:pt x="184" y="214"/>
                    </a:lnTo>
                    <a:lnTo>
                      <a:pt x="184" y="201"/>
                    </a:lnTo>
                    <a:lnTo>
                      <a:pt x="184" y="194"/>
                    </a:lnTo>
                    <a:lnTo>
                      <a:pt x="184" y="207"/>
                    </a:lnTo>
                    <a:lnTo>
                      <a:pt x="184" y="226"/>
                    </a:lnTo>
                    <a:lnTo>
                      <a:pt x="195" y="220"/>
                    </a:lnTo>
                    <a:lnTo>
                      <a:pt x="195" y="233"/>
                    </a:lnTo>
                    <a:lnTo>
                      <a:pt x="189" y="246"/>
                    </a:lnTo>
                    <a:lnTo>
                      <a:pt x="200" y="252"/>
                    </a:lnTo>
                    <a:lnTo>
                      <a:pt x="205" y="239"/>
                    </a:lnTo>
                    <a:lnTo>
                      <a:pt x="205" y="220"/>
                    </a:lnTo>
                    <a:lnTo>
                      <a:pt x="211" y="207"/>
                    </a:lnTo>
                    <a:lnTo>
                      <a:pt x="211" y="201"/>
                    </a:lnTo>
                    <a:lnTo>
                      <a:pt x="211" y="142"/>
                    </a:lnTo>
                    <a:lnTo>
                      <a:pt x="216" y="142"/>
                    </a:lnTo>
                    <a:lnTo>
                      <a:pt x="216" y="149"/>
                    </a:lnTo>
                    <a:lnTo>
                      <a:pt x="222" y="149"/>
                    </a:lnTo>
                    <a:lnTo>
                      <a:pt x="222" y="142"/>
                    </a:lnTo>
                    <a:lnTo>
                      <a:pt x="222" y="116"/>
                    </a:lnTo>
                    <a:lnTo>
                      <a:pt x="227" y="104"/>
                    </a:lnTo>
                    <a:lnTo>
                      <a:pt x="232" y="97"/>
                    </a:lnTo>
                    <a:lnTo>
                      <a:pt x="243" y="84"/>
                    </a:lnTo>
                    <a:lnTo>
                      <a:pt x="243" y="78"/>
                    </a:lnTo>
                    <a:lnTo>
                      <a:pt x="249" y="84"/>
                    </a:lnTo>
                    <a:lnTo>
                      <a:pt x="254" y="84"/>
                    </a:lnTo>
                    <a:lnTo>
                      <a:pt x="259" y="71"/>
                    </a:lnTo>
                    <a:lnTo>
                      <a:pt x="259" y="65"/>
                    </a:lnTo>
                    <a:lnTo>
                      <a:pt x="259" y="58"/>
                    </a:lnTo>
                    <a:lnTo>
                      <a:pt x="265" y="65"/>
                    </a:lnTo>
                    <a:lnTo>
                      <a:pt x="270" y="52"/>
                    </a:lnTo>
                    <a:lnTo>
                      <a:pt x="270" y="32"/>
                    </a:lnTo>
                    <a:lnTo>
                      <a:pt x="270" y="19"/>
                    </a:lnTo>
                    <a:lnTo>
                      <a:pt x="270" y="39"/>
                    </a:lnTo>
                    <a:lnTo>
                      <a:pt x="276" y="39"/>
                    </a:lnTo>
                    <a:lnTo>
                      <a:pt x="286" y="39"/>
                    </a:lnTo>
                    <a:lnTo>
                      <a:pt x="292" y="26"/>
                    </a:lnTo>
                    <a:lnTo>
                      <a:pt x="297" y="32"/>
                    </a:lnTo>
                    <a:lnTo>
                      <a:pt x="303" y="19"/>
                    </a:lnTo>
                    <a:lnTo>
                      <a:pt x="308" y="13"/>
                    </a:lnTo>
                    <a:lnTo>
                      <a:pt x="314" y="26"/>
                    </a:lnTo>
                    <a:lnTo>
                      <a:pt x="319" y="45"/>
                    </a:lnTo>
                    <a:lnTo>
                      <a:pt x="319" y="26"/>
                    </a:lnTo>
                    <a:lnTo>
                      <a:pt x="324" y="13"/>
                    </a:lnTo>
                    <a:lnTo>
                      <a:pt x="324" y="19"/>
                    </a:lnTo>
                    <a:lnTo>
                      <a:pt x="330" y="32"/>
                    </a:lnTo>
                    <a:lnTo>
                      <a:pt x="335" y="19"/>
                    </a:lnTo>
                    <a:lnTo>
                      <a:pt x="341" y="6"/>
                    </a:lnTo>
                    <a:lnTo>
                      <a:pt x="341" y="13"/>
                    </a:lnTo>
                    <a:lnTo>
                      <a:pt x="341" y="26"/>
                    </a:lnTo>
                    <a:lnTo>
                      <a:pt x="351" y="13"/>
                    </a:lnTo>
                    <a:lnTo>
                      <a:pt x="357" y="0"/>
                    </a:lnTo>
                    <a:lnTo>
                      <a:pt x="357" y="6"/>
                    </a:lnTo>
                    <a:lnTo>
                      <a:pt x="357" y="13"/>
                    </a:lnTo>
                    <a:lnTo>
                      <a:pt x="362" y="6"/>
                    </a:lnTo>
                    <a:lnTo>
                      <a:pt x="362" y="0"/>
                    </a:lnTo>
                    <a:lnTo>
                      <a:pt x="373" y="26"/>
                    </a:lnTo>
                    <a:lnTo>
                      <a:pt x="378" y="58"/>
                    </a:lnTo>
                    <a:lnTo>
                      <a:pt x="373" y="104"/>
                    </a:lnTo>
                    <a:lnTo>
                      <a:pt x="368" y="149"/>
                    </a:lnTo>
                    <a:lnTo>
                      <a:pt x="368" y="155"/>
                    </a:lnTo>
                    <a:lnTo>
                      <a:pt x="373" y="162"/>
                    </a:lnTo>
                    <a:lnTo>
                      <a:pt x="378" y="168"/>
                    </a:lnTo>
                    <a:lnTo>
                      <a:pt x="384" y="168"/>
                    </a:lnTo>
                    <a:lnTo>
                      <a:pt x="389" y="168"/>
                    </a:lnTo>
                    <a:lnTo>
                      <a:pt x="389" y="175"/>
                    </a:lnTo>
                    <a:lnTo>
                      <a:pt x="395" y="181"/>
                    </a:lnTo>
                    <a:lnTo>
                      <a:pt x="400" y="207"/>
                    </a:lnTo>
                    <a:lnTo>
                      <a:pt x="405" y="233"/>
                    </a:lnTo>
                    <a:lnTo>
                      <a:pt x="411" y="246"/>
                    </a:lnTo>
                    <a:lnTo>
                      <a:pt x="416" y="252"/>
                    </a:lnTo>
                    <a:lnTo>
                      <a:pt x="422" y="259"/>
                    </a:lnTo>
                    <a:lnTo>
                      <a:pt x="427" y="259"/>
                    </a:lnTo>
                    <a:lnTo>
                      <a:pt x="427" y="252"/>
                    </a:lnTo>
                    <a:lnTo>
                      <a:pt x="432" y="259"/>
                    </a:lnTo>
                    <a:lnTo>
                      <a:pt x="432" y="265"/>
                    </a:lnTo>
                    <a:lnTo>
                      <a:pt x="432" y="272"/>
                    </a:lnTo>
                    <a:lnTo>
                      <a:pt x="438" y="259"/>
                    </a:lnTo>
                    <a:lnTo>
                      <a:pt x="438" y="226"/>
                    </a:lnTo>
                    <a:lnTo>
                      <a:pt x="443" y="214"/>
                    </a:lnTo>
                    <a:lnTo>
                      <a:pt x="449" y="207"/>
                    </a:lnTo>
                    <a:lnTo>
                      <a:pt x="449" y="201"/>
                    </a:lnTo>
                    <a:lnTo>
                      <a:pt x="449" y="194"/>
                    </a:lnTo>
                    <a:lnTo>
                      <a:pt x="459" y="194"/>
                    </a:lnTo>
                    <a:lnTo>
                      <a:pt x="465" y="194"/>
                    </a:lnTo>
                    <a:lnTo>
                      <a:pt x="465" y="175"/>
                    </a:lnTo>
                    <a:lnTo>
                      <a:pt x="470" y="149"/>
                    </a:lnTo>
                    <a:lnTo>
                      <a:pt x="470" y="136"/>
                    </a:lnTo>
                    <a:lnTo>
                      <a:pt x="470" y="129"/>
                    </a:lnTo>
                    <a:lnTo>
                      <a:pt x="476" y="136"/>
                    </a:lnTo>
                    <a:lnTo>
                      <a:pt x="476" y="142"/>
                    </a:lnTo>
                    <a:lnTo>
                      <a:pt x="476" y="155"/>
                    </a:lnTo>
                    <a:lnTo>
                      <a:pt x="481" y="136"/>
                    </a:lnTo>
                    <a:lnTo>
                      <a:pt x="487" y="110"/>
                    </a:lnTo>
                    <a:lnTo>
                      <a:pt x="492" y="116"/>
                    </a:lnTo>
                    <a:lnTo>
                      <a:pt x="492" y="123"/>
                    </a:lnTo>
                    <a:lnTo>
                      <a:pt x="497" y="116"/>
                    </a:lnTo>
                    <a:lnTo>
                      <a:pt x="497" y="110"/>
                    </a:lnTo>
                    <a:lnTo>
                      <a:pt x="497" y="116"/>
                    </a:lnTo>
                    <a:lnTo>
                      <a:pt x="497" y="129"/>
                    </a:lnTo>
                    <a:lnTo>
                      <a:pt x="503" y="162"/>
                    </a:lnTo>
                    <a:lnTo>
                      <a:pt x="503" y="188"/>
                    </a:lnTo>
                    <a:lnTo>
                      <a:pt x="508" y="207"/>
                    </a:lnTo>
                    <a:lnTo>
                      <a:pt x="508" y="220"/>
                    </a:lnTo>
                    <a:lnTo>
                      <a:pt x="514" y="220"/>
                    </a:lnTo>
                    <a:lnTo>
                      <a:pt x="514" y="214"/>
                    </a:lnTo>
                    <a:lnTo>
                      <a:pt x="519" y="233"/>
                    </a:lnTo>
                    <a:lnTo>
                      <a:pt x="519" y="239"/>
                    </a:lnTo>
                    <a:lnTo>
                      <a:pt x="519" y="246"/>
                    </a:lnTo>
                    <a:lnTo>
                      <a:pt x="519" y="252"/>
                    </a:lnTo>
                    <a:lnTo>
                      <a:pt x="524" y="259"/>
                    </a:lnTo>
                    <a:lnTo>
                      <a:pt x="524" y="285"/>
                    </a:lnTo>
                    <a:lnTo>
                      <a:pt x="524" y="311"/>
                    </a:lnTo>
                    <a:lnTo>
                      <a:pt x="530" y="298"/>
                    </a:lnTo>
                    <a:lnTo>
                      <a:pt x="535" y="304"/>
                    </a:lnTo>
                    <a:lnTo>
                      <a:pt x="541" y="317"/>
                    </a:lnTo>
                    <a:lnTo>
                      <a:pt x="546" y="324"/>
                    </a:lnTo>
                    <a:lnTo>
                      <a:pt x="546" y="330"/>
                    </a:lnTo>
                  </a:path>
                </a:pathLst>
              </a:custGeom>
              <a:noFill/>
              <a:ln>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6" name="Freeform 64"/>
              <p:cNvSpPr>
                <a:spLocks/>
              </p:cNvSpPr>
              <p:nvPr/>
            </p:nvSpPr>
            <p:spPr bwMode="auto">
              <a:xfrm>
                <a:off x="3375" y="3764"/>
                <a:ext cx="518" cy="272"/>
              </a:xfrm>
              <a:custGeom>
                <a:avLst/>
                <a:gdLst>
                  <a:gd name="T0" fmla="*/ 6 w 518"/>
                  <a:gd name="T1" fmla="*/ 239 h 272"/>
                  <a:gd name="T2" fmla="*/ 19 w 518"/>
                  <a:gd name="T3" fmla="*/ 239 h 272"/>
                  <a:gd name="T4" fmla="*/ 31 w 518"/>
                  <a:gd name="T5" fmla="*/ 194 h 272"/>
                  <a:gd name="T6" fmla="*/ 38 w 518"/>
                  <a:gd name="T7" fmla="*/ 200 h 272"/>
                  <a:gd name="T8" fmla="*/ 62 w 518"/>
                  <a:gd name="T9" fmla="*/ 168 h 272"/>
                  <a:gd name="T10" fmla="*/ 69 w 518"/>
                  <a:gd name="T11" fmla="*/ 161 h 272"/>
                  <a:gd name="T12" fmla="*/ 81 w 518"/>
                  <a:gd name="T13" fmla="*/ 135 h 272"/>
                  <a:gd name="T14" fmla="*/ 87 w 518"/>
                  <a:gd name="T15" fmla="*/ 142 h 272"/>
                  <a:gd name="T16" fmla="*/ 100 w 518"/>
                  <a:gd name="T17" fmla="*/ 84 h 272"/>
                  <a:gd name="T18" fmla="*/ 112 w 518"/>
                  <a:gd name="T19" fmla="*/ 187 h 272"/>
                  <a:gd name="T20" fmla="*/ 118 w 518"/>
                  <a:gd name="T21" fmla="*/ 232 h 272"/>
                  <a:gd name="T22" fmla="*/ 118 w 518"/>
                  <a:gd name="T23" fmla="*/ 219 h 272"/>
                  <a:gd name="T24" fmla="*/ 125 w 518"/>
                  <a:gd name="T25" fmla="*/ 194 h 272"/>
                  <a:gd name="T26" fmla="*/ 143 w 518"/>
                  <a:gd name="T27" fmla="*/ 148 h 272"/>
                  <a:gd name="T28" fmla="*/ 162 w 518"/>
                  <a:gd name="T29" fmla="*/ 148 h 272"/>
                  <a:gd name="T30" fmla="*/ 175 w 518"/>
                  <a:gd name="T31" fmla="*/ 116 h 272"/>
                  <a:gd name="T32" fmla="*/ 187 w 518"/>
                  <a:gd name="T33" fmla="*/ 110 h 272"/>
                  <a:gd name="T34" fmla="*/ 199 w 518"/>
                  <a:gd name="T35" fmla="*/ 84 h 272"/>
                  <a:gd name="T36" fmla="*/ 224 w 518"/>
                  <a:gd name="T37" fmla="*/ 84 h 272"/>
                  <a:gd name="T38" fmla="*/ 231 w 518"/>
                  <a:gd name="T39" fmla="*/ 84 h 272"/>
                  <a:gd name="T40" fmla="*/ 243 w 518"/>
                  <a:gd name="T41" fmla="*/ 90 h 272"/>
                  <a:gd name="T42" fmla="*/ 249 w 518"/>
                  <a:gd name="T43" fmla="*/ 58 h 272"/>
                  <a:gd name="T44" fmla="*/ 262 w 518"/>
                  <a:gd name="T45" fmla="*/ 77 h 272"/>
                  <a:gd name="T46" fmla="*/ 274 w 518"/>
                  <a:gd name="T47" fmla="*/ 58 h 272"/>
                  <a:gd name="T48" fmla="*/ 280 w 518"/>
                  <a:gd name="T49" fmla="*/ 39 h 272"/>
                  <a:gd name="T50" fmla="*/ 287 w 518"/>
                  <a:gd name="T51" fmla="*/ 19 h 272"/>
                  <a:gd name="T52" fmla="*/ 293 w 518"/>
                  <a:gd name="T53" fmla="*/ 13 h 272"/>
                  <a:gd name="T54" fmla="*/ 312 w 518"/>
                  <a:gd name="T55" fmla="*/ 13 h 272"/>
                  <a:gd name="T56" fmla="*/ 330 w 518"/>
                  <a:gd name="T57" fmla="*/ 19 h 272"/>
                  <a:gd name="T58" fmla="*/ 336 w 518"/>
                  <a:gd name="T59" fmla="*/ 0 h 272"/>
                  <a:gd name="T60" fmla="*/ 349 w 518"/>
                  <a:gd name="T61" fmla="*/ 39 h 272"/>
                  <a:gd name="T62" fmla="*/ 355 w 518"/>
                  <a:gd name="T63" fmla="*/ 135 h 272"/>
                  <a:gd name="T64" fmla="*/ 361 w 518"/>
                  <a:gd name="T65" fmla="*/ 129 h 272"/>
                  <a:gd name="T66" fmla="*/ 380 w 518"/>
                  <a:gd name="T67" fmla="*/ 116 h 272"/>
                  <a:gd name="T68" fmla="*/ 386 w 518"/>
                  <a:gd name="T69" fmla="*/ 116 h 272"/>
                  <a:gd name="T70" fmla="*/ 405 w 518"/>
                  <a:gd name="T71" fmla="*/ 110 h 272"/>
                  <a:gd name="T72" fmla="*/ 411 w 518"/>
                  <a:gd name="T73" fmla="*/ 142 h 272"/>
                  <a:gd name="T74" fmla="*/ 417 w 518"/>
                  <a:gd name="T75" fmla="*/ 213 h 272"/>
                  <a:gd name="T76" fmla="*/ 436 w 518"/>
                  <a:gd name="T77" fmla="*/ 194 h 272"/>
                  <a:gd name="T78" fmla="*/ 473 w 518"/>
                  <a:gd name="T79" fmla="*/ 58 h 272"/>
                  <a:gd name="T80" fmla="*/ 480 w 518"/>
                  <a:gd name="T81" fmla="*/ 51 h 272"/>
                  <a:gd name="T82" fmla="*/ 486 w 518"/>
                  <a:gd name="T83" fmla="*/ 39 h 272"/>
                  <a:gd name="T84" fmla="*/ 498 w 518"/>
                  <a:gd name="T85" fmla="*/ 45 h 272"/>
                  <a:gd name="T86" fmla="*/ 517 w 518"/>
                  <a:gd name="T87" fmla="*/ 0 h 2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8"/>
                  <a:gd name="T133" fmla="*/ 0 h 272"/>
                  <a:gd name="T134" fmla="*/ 518 w 518"/>
                  <a:gd name="T135" fmla="*/ 272 h 2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8" h="272">
                    <a:moveTo>
                      <a:pt x="0" y="271"/>
                    </a:moveTo>
                    <a:lnTo>
                      <a:pt x="6" y="252"/>
                    </a:lnTo>
                    <a:lnTo>
                      <a:pt x="6" y="239"/>
                    </a:lnTo>
                    <a:lnTo>
                      <a:pt x="13" y="239"/>
                    </a:lnTo>
                    <a:lnTo>
                      <a:pt x="19" y="245"/>
                    </a:lnTo>
                    <a:lnTo>
                      <a:pt x="19" y="239"/>
                    </a:lnTo>
                    <a:lnTo>
                      <a:pt x="25" y="219"/>
                    </a:lnTo>
                    <a:lnTo>
                      <a:pt x="31" y="206"/>
                    </a:lnTo>
                    <a:lnTo>
                      <a:pt x="31" y="194"/>
                    </a:lnTo>
                    <a:lnTo>
                      <a:pt x="31" y="200"/>
                    </a:lnTo>
                    <a:lnTo>
                      <a:pt x="31" y="206"/>
                    </a:lnTo>
                    <a:lnTo>
                      <a:pt x="38" y="200"/>
                    </a:lnTo>
                    <a:lnTo>
                      <a:pt x="50" y="187"/>
                    </a:lnTo>
                    <a:lnTo>
                      <a:pt x="56" y="174"/>
                    </a:lnTo>
                    <a:lnTo>
                      <a:pt x="62" y="168"/>
                    </a:lnTo>
                    <a:lnTo>
                      <a:pt x="62" y="161"/>
                    </a:lnTo>
                    <a:lnTo>
                      <a:pt x="62" y="155"/>
                    </a:lnTo>
                    <a:lnTo>
                      <a:pt x="69" y="161"/>
                    </a:lnTo>
                    <a:lnTo>
                      <a:pt x="75" y="161"/>
                    </a:lnTo>
                    <a:lnTo>
                      <a:pt x="75" y="148"/>
                    </a:lnTo>
                    <a:lnTo>
                      <a:pt x="81" y="135"/>
                    </a:lnTo>
                    <a:lnTo>
                      <a:pt x="81" y="142"/>
                    </a:lnTo>
                    <a:lnTo>
                      <a:pt x="81" y="148"/>
                    </a:lnTo>
                    <a:lnTo>
                      <a:pt x="87" y="142"/>
                    </a:lnTo>
                    <a:lnTo>
                      <a:pt x="87" y="129"/>
                    </a:lnTo>
                    <a:lnTo>
                      <a:pt x="94" y="110"/>
                    </a:lnTo>
                    <a:lnTo>
                      <a:pt x="100" y="84"/>
                    </a:lnTo>
                    <a:lnTo>
                      <a:pt x="100" y="142"/>
                    </a:lnTo>
                    <a:lnTo>
                      <a:pt x="106" y="194"/>
                    </a:lnTo>
                    <a:lnTo>
                      <a:pt x="112" y="187"/>
                    </a:lnTo>
                    <a:lnTo>
                      <a:pt x="118" y="187"/>
                    </a:lnTo>
                    <a:lnTo>
                      <a:pt x="118" y="206"/>
                    </a:lnTo>
                    <a:lnTo>
                      <a:pt x="118" y="232"/>
                    </a:lnTo>
                    <a:lnTo>
                      <a:pt x="118" y="252"/>
                    </a:lnTo>
                    <a:lnTo>
                      <a:pt x="118" y="232"/>
                    </a:lnTo>
                    <a:lnTo>
                      <a:pt x="118" y="219"/>
                    </a:lnTo>
                    <a:lnTo>
                      <a:pt x="125" y="206"/>
                    </a:lnTo>
                    <a:lnTo>
                      <a:pt x="125" y="200"/>
                    </a:lnTo>
                    <a:lnTo>
                      <a:pt x="125" y="194"/>
                    </a:lnTo>
                    <a:lnTo>
                      <a:pt x="131" y="181"/>
                    </a:lnTo>
                    <a:lnTo>
                      <a:pt x="137" y="155"/>
                    </a:lnTo>
                    <a:lnTo>
                      <a:pt x="143" y="148"/>
                    </a:lnTo>
                    <a:lnTo>
                      <a:pt x="143" y="142"/>
                    </a:lnTo>
                    <a:lnTo>
                      <a:pt x="156" y="148"/>
                    </a:lnTo>
                    <a:lnTo>
                      <a:pt x="162" y="148"/>
                    </a:lnTo>
                    <a:lnTo>
                      <a:pt x="168" y="135"/>
                    </a:lnTo>
                    <a:lnTo>
                      <a:pt x="175" y="123"/>
                    </a:lnTo>
                    <a:lnTo>
                      <a:pt x="175" y="116"/>
                    </a:lnTo>
                    <a:lnTo>
                      <a:pt x="175" y="110"/>
                    </a:lnTo>
                    <a:lnTo>
                      <a:pt x="181" y="97"/>
                    </a:lnTo>
                    <a:lnTo>
                      <a:pt x="187" y="110"/>
                    </a:lnTo>
                    <a:lnTo>
                      <a:pt x="193" y="103"/>
                    </a:lnTo>
                    <a:lnTo>
                      <a:pt x="199" y="90"/>
                    </a:lnTo>
                    <a:lnTo>
                      <a:pt x="199" y="84"/>
                    </a:lnTo>
                    <a:lnTo>
                      <a:pt x="206" y="90"/>
                    </a:lnTo>
                    <a:lnTo>
                      <a:pt x="218" y="90"/>
                    </a:lnTo>
                    <a:lnTo>
                      <a:pt x="224" y="84"/>
                    </a:lnTo>
                    <a:lnTo>
                      <a:pt x="231" y="71"/>
                    </a:lnTo>
                    <a:lnTo>
                      <a:pt x="231" y="77"/>
                    </a:lnTo>
                    <a:lnTo>
                      <a:pt x="231" y="84"/>
                    </a:lnTo>
                    <a:lnTo>
                      <a:pt x="231" y="90"/>
                    </a:lnTo>
                    <a:lnTo>
                      <a:pt x="237" y="90"/>
                    </a:lnTo>
                    <a:lnTo>
                      <a:pt x="243" y="90"/>
                    </a:lnTo>
                    <a:lnTo>
                      <a:pt x="243" y="77"/>
                    </a:lnTo>
                    <a:lnTo>
                      <a:pt x="249" y="64"/>
                    </a:lnTo>
                    <a:lnTo>
                      <a:pt x="249" y="58"/>
                    </a:lnTo>
                    <a:lnTo>
                      <a:pt x="249" y="51"/>
                    </a:lnTo>
                    <a:lnTo>
                      <a:pt x="262" y="71"/>
                    </a:lnTo>
                    <a:lnTo>
                      <a:pt x="262" y="77"/>
                    </a:lnTo>
                    <a:lnTo>
                      <a:pt x="268" y="77"/>
                    </a:lnTo>
                    <a:lnTo>
                      <a:pt x="268" y="71"/>
                    </a:lnTo>
                    <a:lnTo>
                      <a:pt x="274" y="58"/>
                    </a:lnTo>
                    <a:lnTo>
                      <a:pt x="274" y="45"/>
                    </a:lnTo>
                    <a:lnTo>
                      <a:pt x="274" y="32"/>
                    </a:lnTo>
                    <a:lnTo>
                      <a:pt x="280" y="39"/>
                    </a:lnTo>
                    <a:lnTo>
                      <a:pt x="280" y="45"/>
                    </a:lnTo>
                    <a:lnTo>
                      <a:pt x="287" y="32"/>
                    </a:lnTo>
                    <a:lnTo>
                      <a:pt x="287" y="19"/>
                    </a:lnTo>
                    <a:lnTo>
                      <a:pt x="293" y="6"/>
                    </a:lnTo>
                    <a:lnTo>
                      <a:pt x="293" y="0"/>
                    </a:lnTo>
                    <a:lnTo>
                      <a:pt x="293" y="13"/>
                    </a:lnTo>
                    <a:lnTo>
                      <a:pt x="299" y="19"/>
                    </a:lnTo>
                    <a:lnTo>
                      <a:pt x="305" y="19"/>
                    </a:lnTo>
                    <a:lnTo>
                      <a:pt x="312" y="13"/>
                    </a:lnTo>
                    <a:lnTo>
                      <a:pt x="318" y="6"/>
                    </a:lnTo>
                    <a:lnTo>
                      <a:pt x="324" y="26"/>
                    </a:lnTo>
                    <a:lnTo>
                      <a:pt x="330" y="19"/>
                    </a:lnTo>
                    <a:lnTo>
                      <a:pt x="336" y="19"/>
                    </a:lnTo>
                    <a:lnTo>
                      <a:pt x="336" y="6"/>
                    </a:lnTo>
                    <a:lnTo>
                      <a:pt x="336" y="0"/>
                    </a:lnTo>
                    <a:lnTo>
                      <a:pt x="343" y="0"/>
                    </a:lnTo>
                    <a:lnTo>
                      <a:pt x="349" y="19"/>
                    </a:lnTo>
                    <a:lnTo>
                      <a:pt x="349" y="39"/>
                    </a:lnTo>
                    <a:lnTo>
                      <a:pt x="355" y="71"/>
                    </a:lnTo>
                    <a:lnTo>
                      <a:pt x="355" y="103"/>
                    </a:lnTo>
                    <a:lnTo>
                      <a:pt x="355" y="135"/>
                    </a:lnTo>
                    <a:lnTo>
                      <a:pt x="355" y="161"/>
                    </a:lnTo>
                    <a:lnTo>
                      <a:pt x="361" y="148"/>
                    </a:lnTo>
                    <a:lnTo>
                      <a:pt x="361" y="129"/>
                    </a:lnTo>
                    <a:lnTo>
                      <a:pt x="368" y="123"/>
                    </a:lnTo>
                    <a:lnTo>
                      <a:pt x="374" y="129"/>
                    </a:lnTo>
                    <a:lnTo>
                      <a:pt x="380" y="116"/>
                    </a:lnTo>
                    <a:lnTo>
                      <a:pt x="386" y="110"/>
                    </a:lnTo>
                    <a:lnTo>
                      <a:pt x="380" y="116"/>
                    </a:lnTo>
                    <a:lnTo>
                      <a:pt x="386" y="116"/>
                    </a:lnTo>
                    <a:lnTo>
                      <a:pt x="392" y="110"/>
                    </a:lnTo>
                    <a:lnTo>
                      <a:pt x="405" y="97"/>
                    </a:lnTo>
                    <a:lnTo>
                      <a:pt x="405" y="110"/>
                    </a:lnTo>
                    <a:lnTo>
                      <a:pt x="405" y="123"/>
                    </a:lnTo>
                    <a:lnTo>
                      <a:pt x="411" y="135"/>
                    </a:lnTo>
                    <a:lnTo>
                      <a:pt x="411" y="142"/>
                    </a:lnTo>
                    <a:lnTo>
                      <a:pt x="411" y="174"/>
                    </a:lnTo>
                    <a:lnTo>
                      <a:pt x="411" y="206"/>
                    </a:lnTo>
                    <a:lnTo>
                      <a:pt x="417" y="213"/>
                    </a:lnTo>
                    <a:lnTo>
                      <a:pt x="430" y="200"/>
                    </a:lnTo>
                    <a:lnTo>
                      <a:pt x="436" y="181"/>
                    </a:lnTo>
                    <a:lnTo>
                      <a:pt x="436" y="194"/>
                    </a:lnTo>
                    <a:lnTo>
                      <a:pt x="449" y="181"/>
                    </a:lnTo>
                    <a:lnTo>
                      <a:pt x="455" y="174"/>
                    </a:lnTo>
                    <a:lnTo>
                      <a:pt x="473" y="58"/>
                    </a:lnTo>
                    <a:lnTo>
                      <a:pt x="473" y="64"/>
                    </a:lnTo>
                    <a:lnTo>
                      <a:pt x="480" y="64"/>
                    </a:lnTo>
                    <a:lnTo>
                      <a:pt x="480" y="51"/>
                    </a:lnTo>
                    <a:lnTo>
                      <a:pt x="480" y="39"/>
                    </a:lnTo>
                    <a:lnTo>
                      <a:pt x="486" y="26"/>
                    </a:lnTo>
                    <a:lnTo>
                      <a:pt x="486" y="39"/>
                    </a:lnTo>
                    <a:lnTo>
                      <a:pt x="486" y="51"/>
                    </a:lnTo>
                    <a:lnTo>
                      <a:pt x="492" y="58"/>
                    </a:lnTo>
                    <a:lnTo>
                      <a:pt x="498" y="45"/>
                    </a:lnTo>
                    <a:lnTo>
                      <a:pt x="505" y="26"/>
                    </a:lnTo>
                    <a:lnTo>
                      <a:pt x="505" y="6"/>
                    </a:lnTo>
                    <a:lnTo>
                      <a:pt x="517" y="0"/>
                    </a:lnTo>
                  </a:path>
                </a:pathLst>
              </a:custGeom>
              <a:ln>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18000">
                    <a:solidFill>
                      <a:srgbClr val="008CFF">
                        <a:satMod val="140000"/>
                      </a:srgbClr>
                    </a:solidFill>
                    <a:prstDash val="solid"/>
                    <a:miter lim="800000"/>
                  </a:ln>
                  <a:noFill/>
                  <a:effectLst>
                    <a:outerShdw blurRad="25500" dist="23000" dir="7020000" algn="tl">
                      <a:srgbClr val="000000">
                        <a:alpha val="50000"/>
                      </a:srgbClr>
                    </a:outerShdw>
                  </a:effectLst>
                  <a:uLnTx/>
                  <a:uFillTx/>
                  <a:latin typeface="Arial"/>
                  <a:ea typeface="+mn-ea"/>
                  <a:cs typeface="+mn-cs"/>
                </a:endParaRPr>
              </a:p>
            </p:txBody>
          </p:sp>
        </p:grpSp>
      </p:grpSp>
      <p:sp>
        <p:nvSpPr>
          <p:cNvPr id="163864" name="Line 65"/>
          <p:cNvSpPr>
            <a:spLocks noChangeShapeType="1"/>
          </p:cNvSpPr>
          <p:nvPr/>
        </p:nvSpPr>
        <p:spPr bwMode="auto">
          <a:xfrm>
            <a:off x="6553200" y="4016375"/>
            <a:ext cx="12192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8" name="Freeform 66"/>
          <p:cNvSpPr>
            <a:spLocks/>
          </p:cNvSpPr>
          <p:nvPr/>
        </p:nvSpPr>
        <p:spPr bwMode="auto">
          <a:xfrm>
            <a:off x="3733800" y="1653952"/>
            <a:ext cx="4495800" cy="4343400"/>
          </a:xfrm>
          <a:custGeom>
            <a:avLst/>
            <a:gdLst>
              <a:gd name="T0" fmla="*/ 2147483647 w 3638"/>
              <a:gd name="T1" fmla="*/ 2147483647 h 3678"/>
              <a:gd name="T2" fmla="*/ 0 w 3638"/>
              <a:gd name="T3" fmla="*/ 2147483647 h 3678"/>
              <a:gd name="T4" fmla="*/ 2147483647 w 3638"/>
              <a:gd name="T5" fmla="*/ 2147483647 h 3678"/>
              <a:gd name="T6" fmla="*/ 2147483647 w 3638"/>
              <a:gd name="T7" fmla="*/ 2147483647 h 3678"/>
              <a:gd name="T8" fmla="*/ 2147483647 w 3638"/>
              <a:gd name="T9" fmla="*/ 2147483647 h 3678"/>
              <a:gd name="T10" fmla="*/ 2147483647 w 3638"/>
              <a:gd name="T11" fmla="*/ 2147483647 h 3678"/>
              <a:gd name="T12" fmla="*/ 2147483647 w 3638"/>
              <a:gd name="T13" fmla="*/ 2147483647 h 3678"/>
              <a:gd name="T14" fmla="*/ 2147483647 w 3638"/>
              <a:gd name="T15" fmla="*/ 2147483647 h 3678"/>
              <a:gd name="T16" fmla="*/ 2147483647 w 3638"/>
              <a:gd name="T17" fmla="*/ 2147483647 h 3678"/>
              <a:gd name="T18" fmla="*/ 2147483647 w 3638"/>
              <a:gd name="T19" fmla="*/ 2147483647 h 3678"/>
              <a:gd name="T20" fmla="*/ 2147483647 w 3638"/>
              <a:gd name="T21" fmla="*/ 2147483647 h 3678"/>
              <a:gd name="T22" fmla="*/ 2147483647 w 3638"/>
              <a:gd name="T23" fmla="*/ 2147483647 h 3678"/>
              <a:gd name="T24" fmla="*/ 2147483647 w 3638"/>
              <a:gd name="T25" fmla="*/ 2147483647 h 3678"/>
              <a:gd name="T26" fmla="*/ 2147483647 w 3638"/>
              <a:gd name="T27" fmla="*/ 2147483647 h 3678"/>
              <a:gd name="T28" fmla="*/ 2147483647 w 3638"/>
              <a:gd name="T29" fmla="*/ 2147483647 h 3678"/>
              <a:gd name="T30" fmla="*/ 2147483647 w 3638"/>
              <a:gd name="T31" fmla="*/ 2147483647 h 3678"/>
              <a:gd name="T32" fmla="*/ 2147483647 w 3638"/>
              <a:gd name="T33" fmla="*/ 2147483647 h 3678"/>
              <a:gd name="T34" fmla="*/ 2147483647 w 3638"/>
              <a:gd name="T35" fmla="*/ 2147483647 h 3678"/>
              <a:gd name="T36" fmla="*/ 2147483647 w 3638"/>
              <a:gd name="T37" fmla="*/ 2147483647 h 3678"/>
              <a:gd name="T38" fmla="*/ 2147483647 w 3638"/>
              <a:gd name="T39" fmla="*/ 2147483647 h 3678"/>
              <a:gd name="T40" fmla="*/ 2147483647 w 3638"/>
              <a:gd name="T41" fmla="*/ 2147483647 h 3678"/>
              <a:gd name="T42" fmla="*/ 2147483647 w 3638"/>
              <a:gd name="T43" fmla="*/ 2147483647 h 3678"/>
              <a:gd name="T44" fmla="*/ 2147483647 w 3638"/>
              <a:gd name="T45" fmla="*/ 2147483647 h 3678"/>
              <a:gd name="T46" fmla="*/ 2147483647 w 3638"/>
              <a:gd name="T47" fmla="*/ 2147483647 h 3678"/>
              <a:gd name="T48" fmla="*/ 2147483647 w 3638"/>
              <a:gd name="T49" fmla="*/ 2147483647 h 3678"/>
              <a:gd name="T50" fmla="*/ 2147483647 w 3638"/>
              <a:gd name="T51" fmla="*/ 2147483647 h 3678"/>
              <a:gd name="T52" fmla="*/ 2147483647 w 3638"/>
              <a:gd name="T53" fmla="*/ 2147483647 h 3678"/>
              <a:gd name="T54" fmla="*/ 2147483647 w 3638"/>
              <a:gd name="T55" fmla="*/ 2147483647 h 3678"/>
              <a:gd name="T56" fmla="*/ 2147483647 w 3638"/>
              <a:gd name="T57" fmla="*/ 2147483647 h 3678"/>
              <a:gd name="T58" fmla="*/ 2147483647 w 3638"/>
              <a:gd name="T59" fmla="*/ 2147483647 h 3678"/>
              <a:gd name="T60" fmla="*/ 2147483647 w 3638"/>
              <a:gd name="T61" fmla="*/ 2147483647 h 3678"/>
              <a:gd name="T62" fmla="*/ 2147483647 w 3638"/>
              <a:gd name="T63" fmla="*/ 2147483647 h 3678"/>
              <a:gd name="T64" fmla="*/ 2147483647 w 3638"/>
              <a:gd name="T65" fmla="*/ 2147483647 h 3678"/>
              <a:gd name="T66" fmla="*/ 2147483647 w 3638"/>
              <a:gd name="T67" fmla="*/ 2147483647 h 3678"/>
              <a:gd name="T68" fmla="*/ 2147483647 w 3638"/>
              <a:gd name="T69" fmla="*/ 2147483647 h 3678"/>
              <a:gd name="T70" fmla="*/ 2147483647 w 3638"/>
              <a:gd name="T71" fmla="*/ 2147483647 h 3678"/>
              <a:gd name="T72" fmla="*/ 2147483647 w 3638"/>
              <a:gd name="T73" fmla="*/ 2147483647 h 3678"/>
              <a:gd name="T74" fmla="*/ 2147483647 w 3638"/>
              <a:gd name="T75" fmla="*/ 2147483647 h 3678"/>
              <a:gd name="T76" fmla="*/ 2147483647 w 3638"/>
              <a:gd name="T77" fmla="*/ 2147483647 h 3678"/>
              <a:gd name="T78" fmla="*/ 2147483647 w 3638"/>
              <a:gd name="T79" fmla="*/ 2147483647 h 3678"/>
              <a:gd name="T80" fmla="*/ 2147483647 w 3638"/>
              <a:gd name="T81" fmla="*/ 2147483647 h 3678"/>
              <a:gd name="T82" fmla="*/ 2147483647 w 3638"/>
              <a:gd name="T83" fmla="*/ 2147483647 h 3678"/>
              <a:gd name="T84" fmla="*/ 2147483647 w 3638"/>
              <a:gd name="T85" fmla="*/ 2147483647 h 3678"/>
              <a:gd name="T86" fmla="*/ 2147483647 w 3638"/>
              <a:gd name="T87" fmla="*/ 0 h 3678"/>
              <a:gd name="T88" fmla="*/ 2147483647 w 3638"/>
              <a:gd name="T89" fmla="*/ 2147483647 h 3678"/>
              <a:gd name="T90" fmla="*/ 2147483647 w 3638"/>
              <a:gd name="T91" fmla="*/ 2147483647 h 3678"/>
              <a:gd name="T92" fmla="*/ 2147483647 w 3638"/>
              <a:gd name="T93" fmla="*/ 2147483647 h 3678"/>
              <a:gd name="T94" fmla="*/ 2147483647 w 3638"/>
              <a:gd name="T95" fmla="*/ 2147483647 h 36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38"/>
              <a:gd name="T145" fmla="*/ 0 h 3678"/>
              <a:gd name="T146" fmla="*/ 3638 w 3638"/>
              <a:gd name="T147" fmla="*/ 3678 h 36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38" h="3678">
                <a:moveTo>
                  <a:pt x="386" y="1371"/>
                </a:moveTo>
                <a:lnTo>
                  <a:pt x="417" y="1495"/>
                </a:lnTo>
                <a:lnTo>
                  <a:pt x="0" y="2081"/>
                </a:lnTo>
                <a:lnTo>
                  <a:pt x="0" y="2134"/>
                </a:lnTo>
                <a:lnTo>
                  <a:pt x="20" y="2183"/>
                </a:lnTo>
                <a:lnTo>
                  <a:pt x="61" y="2215"/>
                </a:lnTo>
                <a:lnTo>
                  <a:pt x="234" y="2266"/>
                </a:lnTo>
                <a:lnTo>
                  <a:pt x="193" y="2510"/>
                </a:lnTo>
                <a:lnTo>
                  <a:pt x="222" y="2579"/>
                </a:lnTo>
                <a:lnTo>
                  <a:pt x="204" y="2630"/>
                </a:lnTo>
                <a:lnTo>
                  <a:pt x="265" y="2805"/>
                </a:lnTo>
                <a:lnTo>
                  <a:pt x="204" y="3007"/>
                </a:lnTo>
                <a:lnTo>
                  <a:pt x="204" y="3086"/>
                </a:lnTo>
                <a:lnTo>
                  <a:pt x="234" y="3151"/>
                </a:lnTo>
                <a:lnTo>
                  <a:pt x="283" y="3220"/>
                </a:lnTo>
                <a:lnTo>
                  <a:pt x="367" y="3250"/>
                </a:lnTo>
                <a:lnTo>
                  <a:pt x="982" y="3320"/>
                </a:lnTo>
                <a:lnTo>
                  <a:pt x="1020" y="3352"/>
                </a:lnTo>
                <a:lnTo>
                  <a:pt x="1030" y="3393"/>
                </a:lnTo>
                <a:lnTo>
                  <a:pt x="1082" y="3678"/>
                </a:lnTo>
                <a:lnTo>
                  <a:pt x="1114" y="3678"/>
                </a:lnTo>
                <a:lnTo>
                  <a:pt x="1051" y="3352"/>
                </a:lnTo>
                <a:lnTo>
                  <a:pt x="1030" y="3301"/>
                </a:lnTo>
                <a:lnTo>
                  <a:pt x="990" y="3291"/>
                </a:lnTo>
                <a:lnTo>
                  <a:pt x="397" y="3230"/>
                </a:lnTo>
                <a:lnTo>
                  <a:pt x="315" y="3200"/>
                </a:lnTo>
                <a:lnTo>
                  <a:pt x="265" y="3159"/>
                </a:lnTo>
                <a:lnTo>
                  <a:pt x="234" y="3086"/>
                </a:lnTo>
                <a:lnTo>
                  <a:pt x="234" y="3017"/>
                </a:lnTo>
                <a:lnTo>
                  <a:pt x="242" y="2946"/>
                </a:lnTo>
                <a:lnTo>
                  <a:pt x="295" y="2805"/>
                </a:lnTo>
                <a:lnTo>
                  <a:pt x="234" y="2643"/>
                </a:lnTo>
                <a:lnTo>
                  <a:pt x="265" y="2569"/>
                </a:lnTo>
                <a:lnTo>
                  <a:pt x="234" y="2498"/>
                </a:lnTo>
                <a:lnTo>
                  <a:pt x="283" y="2244"/>
                </a:lnTo>
                <a:lnTo>
                  <a:pt x="61" y="2183"/>
                </a:lnTo>
                <a:lnTo>
                  <a:pt x="30" y="2134"/>
                </a:lnTo>
                <a:lnTo>
                  <a:pt x="30" y="2081"/>
                </a:lnTo>
                <a:lnTo>
                  <a:pt x="386" y="1585"/>
                </a:lnTo>
                <a:lnTo>
                  <a:pt x="438" y="1495"/>
                </a:lnTo>
                <a:lnTo>
                  <a:pt x="417" y="1383"/>
                </a:lnTo>
                <a:lnTo>
                  <a:pt x="531" y="985"/>
                </a:lnTo>
                <a:lnTo>
                  <a:pt x="633" y="692"/>
                </a:lnTo>
                <a:lnTo>
                  <a:pt x="766" y="489"/>
                </a:lnTo>
                <a:lnTo>
                  <a:pt x="959" y="295"/>
                </a:lnTo>
                <a:lnTo>
                  <a:pt x="1213" y="143"/>
                </a:lnTo>
                <a:lnTo>
                  <a:pt x="1633" y="43"/>
                </a:lnTo>
                <a:lnTo>
                  <a:pt x="2002" y="31"/>
                </a:lnTo>
                <a:lnTo>
                  <a:pt x="2420" y="71"/>
                </a:lnTo>
                <a:lnTo>
                  <a:pt x="2798" y="173"/>
                </a:lnTo>
                <a:lnTo>
                  <a:pt x="3063" y="316"/>
                </a:lnTo>
                <a:lnTo>
                  <a:pt x="3259" y="478"/>
                </a:lnTo>
                <a:lnTo>
                  <a:pt x="3393" y="651"/>
                </a:lnTo>
                <a:lnTo>
                  <a:pt x="3524" y="895"/>
                </a:lnTo>
                <a:lnTo>
                  <a:pt x="3575" y="1137"/>
                </a:lnTo>
                <a:lnTo>
                  <a:pt x="3585" y="1320"/>
                </a:lnTo>
                <a:lnTo>
                  <a:pt x="3575" y="1556"/>
                </a:lnTo>
                <a:lnTo>
                  <a:pt x="3546" y="1778"/>
                </a:lnTo>
                <a:lnTo>
                  <a:pt x="3473" y="1972"/>
                </a:lnTo>
                <a:lnTo>
                  <a:pt x="3330" y="2183"/>
                </a:lnTo>
                <a:lnTo>
                  <a:pt x="3168" y="2368"/>
                </a:lnTo>
                <a:lnTo>
                  <a:pt x="3012" y="2579"/>
                </a:lnTo>
                <a:lnTo>
                  <a:pt x="2923" y="2811"/>
                </a:lnTo>
                <a:lnTo>
                  <a:pt x="2892" y="3027"/>
                </a:lnTo>
                <a:lnTo>
                  <a:pt x="2892" y="3220"/>
                </a:lnTo>
                <a:lnTo>
                  <a:pt x="2931" y="3451"/>
                </a:lnTo>
                <a:lnTo>
                  <a:pt x="3002" y="3678"/>
                </a:lnTo>
                <a:lnTo>
                  <a:pt x="3045" y="3678"/>
                </a:lnTo>
                <a:lnTo>
                  <a:pt x="2982" y="3495"/>
                </a:lnTo>
                <a:lnTo>
                  <a:pt x="2941" y="3283"/>
                </a:lnTo>
                <a:lnTo>
                  <a:pt x="2931" y="3096"/>
                </a:lnTo>
                <a:lnTo>
                  <a:pt x="2941" y="2905"/>
                </a:lnTo>
                <a:lnTo>
                  <a:pt x="3002" y="2722"/>
                </a:lnTo>
                <a:lnTo>
                  <a:pt x="3073" y="2579"/>
                </a:lnTo>
                <a:lnTo>
                  <a:pt x="3249" y="2347"/>
                </a:lnTo>
                <a:lnTo>
                  <a:pt x="3404" y="2175"/>
                </a:lnTo>
                <a:lnTo>
                  <a:pt x="3524" y="1981"/>
                </a:lnTo>
                <a:lnTo>
                  <a:pt x="3607" y="1758"/>
                </a:lnTo>
                <a:lnTo>
                  <a:pt x="3627" y="1615"/>
                </a:lnTo>
                <a:lnTo>
                  <a:pt x="3638" y="1412"/>
                </a:lnTo>
                <a:lnTo>
                  <a:pt x="3627" y="1190"/>
                </a:lnTo>
                <a:lnTo>
                  <a:pt x="3585" y="944"/>
                </a:lnTo>
                <a:lnTo>
                  <a:pt x="3473" y="671"/>
                </a:lnTo>
                <a:lnTo>
                  <a:pt x="3322" y="478"/>
                </a:lnTo>
                <a:lnTo>
                  <a:pt x="3098" y="283"/>
                </a:lnTo>
                <a:lnTo>
                  <a:pt x="2798" y="133"/>
                </a:lnTo>
                <a:lnTo>
                  <a:pt x="2328" y="21"/>
                </a:lnTo>
                <a:lnTo>
                  <a:pt x="1868" y="0"/>
                </a:lnTo>
                <a:lnTo>
                  <a:pt x="1513" y="31"/>
                </a:lnTo>
                <a:lnTo>
                  <a:pt x="1132" y="133"/>
                </a:lnTo>
                <a:lnTo>
                  <a:pt x="868" y="325"/>
                </a:lnTo>
                <a:lnTo>
                  <a:pt x="682" y="527"/>
                </a:lnTo>
                <a:lnTo>
                  <a:pt x="570" y="773"/>
                </a:lnTo>
                <a:lnTo>
                  <a:pt x="470" y="1078"/>
                </a:lnTo>
                <a:lnTo>
                  <a:pt x="417" y="1251"/>
                </a:lnTo>
                <a:lnTo>
                  <a:pt x="386" y="1371"/>
                </a:lnTo>
                <a:close/>
              </a:path>
            </a:pathLst>
          </a:custGeom>
          <a:ln>
            <a:solidFill>
              <a:srgbClr val="7030A0"/>
            </a:solidFill>
            <a:headEnd/>
            <a:tailEnd/>
          </a:ln>
          <a:effectLst>
            <a:glow rad="63500">
              <a:schemeClr val="accent1">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glow rad="139700">
                  <a:srgbClr val="FFFFFF">
                    <a:satMod val="175000"/>
                    <a:alpha val="40000"/>
                  </a:srgbClr>
                </a:glow>
              </a:effectLst>
              <a:uLnTx/>
              <a:uFillTx/>
              <a:latin typeface="Arial"/>
              <a:ea typeface="+mn-ea"/>
              <a:cs typeface="+mn-cs"/>
            </a:endParaRPr>
          </a:p>
        </p:txBody>
      </p:sp>
      <p:sp>
        <p:nvSpPr>
          <p:cNvPr id="130" name="Up Arrow 129"/>
          <p:cNvSpPr/>
          <p:nvPr/>
        </p:nvSpPr>
        <p:spPr>
          <a:xfrm rot="1067852">
            <a:off x="6081569" y="4030999"/>
            <a:ext cx="188035" cy="1793440"/>
          </a:xfrm>
          <a:prstGeom prst="upArrow">
            <a:avLst/>
          </a:prstGeom>
          <a:solidFill>
            <a:srgbClr val="FF0000"/>
          </a:solidFill>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FF0000"/>
              </a:solidFill>
              <a:effectLst>
                <a:glow rad="139700">
                  <a:srgbClr val="FFFFFF">
                    <a:satMod val="175000"/>
                    <a:alpha val="40000"/>
                  </a:srgbClr>
                </a:glow>
              </a:effectLst>
              <a:uLnTx/>
              <a:uFillTx/>
              <a:latin typeface="Arial"/>
              <a:ea typeface="+mn-ea"/>
              <a:cs typeface="+mn-cs"/>
            </a:endParaRPr>
          </a:p>
        </p:txBody>
      </p:sp>
      <p:sp>
        <p:nvSpPr>
          <p:cNvPr id="131" name="Up Arrow 130"/>
          <p:cNvSpPr/>
          <p:nvPr/>
        </p:nvSpPr>
        <p:spPr>
          <a:xfrm rot="20926268">
            <a:off x="6672835" y="4083784"/>
            <a:ext cx="207635" cy="1656184"/>
          </a:xfrm>
          <a:prstGeom prst="upArrow">
            <a:avLst/>
          </a:prstGeom>
          <a:solidFill>
            <a:srgbClr val="92D050"/>
          </a:solidFill>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4" y="6119814"/>
            <a:ext cx="2867025" cy="571500"/>
          </a:xfrm>
          <a:prstGeom prst="rect">
            <a:avLst/>
          </a:prstGeom>
        </p:spPr>
      </p:pic>
    </p:spTree>
    <p:extLst>
      <p:ext uri="{BB962C8B-B14F-4D97-AF65-F5344CB8AC3E}">
        <p14:creationId xmlns:p14="http://schemas.microsoft.com/office/powerpoint/2010/main" val="880326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3000" fill="hold"/>
                                        <p:tgtEl>
                                          <p:spTgt spid="130"/>
                                        </p:tgtEl>
                                        <p:attrNameLst>
                                          <p:attrName>ppt_x</p:attrName>
                                        </p:attrNameLst>
                                      </p:cBhvr>
                                      <p:tavLst>
                                        <p:tav tm="0">
                                          <p:val>
                                            <p:strVal val="#ppt_x"/>
                                          </p:val>
                                        </p:tav>
                                        <p:tav tm="100000">
                                          <p:val>
                                            <p:strVal val="#ppt_x"/>
                                          </p:val>
                                        </p:tav>
                                      </p:tavLst>
                                    </p:anim>
                                    <p:anim calcmode="lin" valueType="num">
                                      <p:cBhvr additive="base">
                                        <p:cTn id="8" dur="30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130"/>
                                        </p:tgtEl>
                                      </p:cBhvr>
                                    </p:animEffect>
                                    <p:set>
                                      <p:cBhvr>
                                        <p:cTn id="13" dur="1" fill="hold">
                                          <p:stCondLst>
                                            <p:cond delay="1999"/>
                                          </p:stCondLst>
                                        </p:cTn>
                                        <p:tgtEl>
                                          <p:spTgt spid="13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3000" fill="hold"/>
                                        <p:tgtEl>
                                          <p:spTgt spid="131"/>
                                        </p:tgtEl>
                                        <p:attrNameLst>
                                          <p:attrName>ppt_x</p:attrName>
                                        </p:attrNameLst>
                                      </p:cBhvr>
                                      <p:tavLst>
                                        <p:tav tm="0">
                                          <p:val>
                                            <p:strVal val="#ppt_x"/>
                                          </p:val>
                                        </p:tav>
                                        <p:tav tm="100000">
                                          <p:val>
                                            <p:strVal val="#ppt_x"/>
                                          </p:val>
                                        </p:tav>
                                      </p:tavLst>
                                    </p:anim>
                                    <p:anim calcmode="lin" valueType="num">
                                      <p:cBhvr additive="base">
                                        <p:cTn id="19" dur="30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Wellbeing &amp; Resiliency</a:t>
            </a:r>
          </a:p>
        </p:txBody>
      </p:sp>
      <p:sp>
        <p:nvSpPr>
          <p:cNvPr id="2" name="Content Placeholder 1"/>
          <p:cNvSpPr>
            <a:spLocks noGrp="1"/>
          </p:cNvSpPr>
          <p:nvPr>
            <p:ph idx="1"/>
          </p:nvPr>
        </p:nvSpPr>
        <p:spPr>
          <a:xfrm>
            <a:off x="838200" y="2743308"/>
            <a:ext cx="10515600" cy="4349749"/>
          </a:xfrm>
        </p:spPr>
        <p:txBody>
          <a:bodyPr>
            <a:normAutofit/>
          </a:bodyPr>
          <a:lstStyle/>
          <a:p>
            <a:pPr>
              <a:defRPr/>
            </a:pPr>
            <a:r>
              <a:rPr lang="en-GB" dirty="0"/>
              <a:t>Cortical inhibition</a:t>
            </a:r>
          </a:p>
          <a:p>
            <a:pPr>
              <a:defRPr/>
            </a:pPr>
            <a:r>
              <a:rPr lang="en-GB" dirty="0"/>
              <a:t>Bad decisions</a:t>
            </a:r>
          </a:p>
          <a:p>
            <a:pPr>
              <a:defRPr/>
            </a:pPr>
            <a:r>
              <a:rPr lang="en-GB" dirty="0"/>
              <a:t>Driven by emotion and not the brain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259689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Video 1">
            <a:hlinkClick r:id="" action="ppaction://media"/>
            <a:extLst>
              <a:ext uri="{FF2B5EF4-FFF2-40B4-BE49-F238E27FC236}">
                <a16:creationId xmlns:a16="http://schemas.microsoft.com/office/drawing/2014/main" id="{11D555A5-3B4F-4D10-9D8F-643E2B7359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276" cy="6858000"/>
          </a:xfrm>
        </p:spPr>
      </p:pic>
    </p:spTree>
    <p:extLst>
      <p:ext uri="{BB962C8B-B14F-4D97-AF65-F5344CB8AC3E}">
        <p14:creationId xmlns:p14="http://schemas.microsoft.com/office/powerpoint/2010/main" val="4231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Video 2">
            <a:hlinkClick r:id="" action="ppaction://media"/>
            <a:extLst>
              <a:ext uri="{FF2B5EF4-FFF2-40B4-BE49-F238E27FC236}">
                <a16:creationId xmlns:a16="http://schemas.microsoft.com/office/drawing/2014/main" id="{FE2AEA7D-CC56-4C95-BE61-131CB6BE1F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276" cy="6858000"/>
          </a:xfrm>
        </p:spPr>
      </p:pic>
    </p:spTree>
    <p:extLst>
      <p:ext uri="{BB962C8B-B14F-4D97-AF65-F5344CB8AC3E}">
        <p14:creationId xmlns:p14="http://schemas.microsoft.com/office/powerpoint/2010/main" val="32015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7"/>
          <p:cNvSpPr>
            <a:spLocks noGrp="1" noChangeArrowheads="1"/>
          </p:cNvSpPr>
          <p:nvPr>
            <p:ph type="title"/>
          </p:nvPr>
        </p:nvSpPr>
        <p:spPr>
          <a:xfrm>
            <a:off x="1524000" y="381000"/>
            <a:ext cx="4137499" cy="838200"/>
          </a:xfrm>
        </p:spPr>
        <p:txBody>
          <a:bodyPr>
            <a:normAutofit fontScale="90000"/>
          </a:bodyPr>
          <a:lstStyle/>
          <a:p>
            <a:r>
              <a:rPr lang="en-GB" altLang="en-US" sz="3200" b="1" dirty="0"/>
              <a:t>The Power of the Brain</a:t>
            </a:r>
          </a:p>
        </p:txBody>
      </p:sp>
      <p:pic>
        <p:nvPicPr>
          <p:cNvPr id="69" name="Picture 3" descr="Neuroscience5e-Appendix-Opener.jpg">
            <a:extLst>
              <a:ext uri="{FF2B5EF4-FFF2-40B4-BE49-F238E27FC236}">
                <a16:creationId xmlns:a16="http://schemas.microsoft.com/office/drawing/2014/main" id="{1CFF26A0-F0CB-4755-AF0C-18594DB7824B}"/>
              </a:ext>
            </a:extLst>
          </p:cNvPr>
          <p:cNvPicPr>
            <a:picLocks noChangeAspect="1"/>
          </p:cNvPicPr>
          <p:nvPr/>
        </p:nvPicPr>
        <p:blipFill>
          <a:blip r:embed="rId3">
            <a:extLst>
              <a:ext uri="{28A0092B-C50C-407E-A947-70E740481C1C}">
                <a14:useLocalDpi xmlns:a14="http://schemas.microsoft.com/office/drawing/2010/main" val="0"/>
              </a:ext>
            </a:extLst>
          </a:blip>
          <a:srcRect l="2432" t="4485" r="3354" b="7283"/>
          <a:stretch>
            <a:fillRect/>
          </a:stretch>
        </p:blipFill>
        <p:spPr bwMode="auto">
          <a:xfrm>
            <a:off x="2656471" y="1634533"/>
            <a:ext cx="3727981" cy="51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4">
            <a:extLst>
              <a:ext uri="{FF2B5EF4-FFF2-40B4-BE49-F238E27FC236}">
                <a16:creationId xmlns:a16="http://schemas.microsoft.com/office/drawing/2014/main" id="{4A49F888-B755-4761-A917-8E2A7779FD29}"/>
              </a:ext>
            </a:extLst>
          </p:cNvPr>
          <p:cNvSpPr txBox="1">
            <a:spLocks noChangeArrowheads="1"/>
          </p:cNvSpPr>
          <p:nvPr/>
        </p:nvSpPr>
        <p:spPr bwMode="auto">
          <a:xfrm>
            <a:off x="6810695" y="3429000"/>
            <a:ext cx="4631029" cy="2677656"/>
          </a:xfrm>
          <a:prstGeom prst="rect">
            <a:avLst/>
          </a:prstGeom>
          <a:solidFill>
            <a:srgbClr val="E4E6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Only 2% body weight</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Uses 20% energy</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73% is water</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100 billion nerve cells</a:t>
            </a:r>
          </a:p>
        </p:txBody>
      </p:sp>
      <p:pic>
        <p:nvPicPr>
          <p:cNvPr id="72" name="Picture 4">
            <a:extLst>
              <a:ext uri="{FF2B5EF4-FFF2-40B4-BE49-F238E27FC236}">
                <a16:creationId xmlns:a16="http://schemas.microsoft.com/office/drawing/2014/main" id="{E3CF9D88-844D-4A9B-9C47-7CA339F42F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6B4866-A74D-4C85-95CE-9254ED5A6F37}"/>
              </a:ext>
            </a:extLst>
          </p:cNvPr>
          <p:cNvSpPr txBox="1"/>
          <p:nvPr/>
        </p:nvSpPr>
        <p:spPr>
          <a:xfrm>
            <a:off x="333216" y="2580572"/>
            <a:ext cx="2255520" cy="31700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TOP TIPS for BRAIN HEALTH</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Drink 2 Litres of Water per day</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Control Stress</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Sleep for at least 4 cycles every day</a:t>
            </a:r>
          </a:p>
        </p:txBody>
      </p:sp>
      <p:sp>
        <p:nvSpPr>
          <p:cNvPr id="8" name="TextBox 7">
            <a:extLst>
              <a:ext uri="{FF2B5EF4-FFF2-40B4-BE49-F238E27FC236}">
                <a16:creationId xmlns:a16="http://schemas.microsoft.com/office/drawing/2014/main" id="{9A44A161-6D7B-4E23-A1B3-9054DA114A8E}"/>
              </a:ext>
            </a:extLst>
          </p:cNvPr>
          <p:cNvSpPr txBox="1"/>
          <p:nvPr/>
        </p:nvSpPr>
        <p:spPr>
          <a:xfrm>
            <a:off x="6810695" y="1822102"/>
            <a:ext cx="4631029" cy="14056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67" b="1" i="1" u="none" strike="noStrike" kern="1200" cap="none" spc="0" normalizeH="0" baseline="0" noProof="0" dirty="0">
                <a:ln>
                  <a:noFill/>
                </a:ln>
                <a:solidFill>
                  <a:srgbClr val="FF0000"/>
                </a:solidFill>
                <a:effectLst/>
                <a:uLnTx/>
                <a:uFillTx/>
                <a:latin typeface="Arial"/>
                <a:ea typeface="+mn-ea"/>
                <a:cs typeface="+mn-cs"/>
              </a:rPr>
              <a:t>How good are you at multitasking?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954808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23037" y="1098562"/>
            <a:ext cx="4972051" cy="4570719"/>
          </a:xfrm>
          <a:prstGeom prst="rect">
            <a:avLst/>
          </a:prstGeom>
          <a:solidFill>
            <a:srgbClr val="E4E6EB"/>
          </a:solidFill>
          <a:ln>
            <a:solidFill>
              <a:schemeClr val="tx2"/>
            </a:solidFill>
          </a:ln>
        </p:spPr>
        <p:txBody>
          <a:bodyPr vert="horz" lIns="180000" tIns="180000" rIns="180000" bIns="180000" numCol="2" rtlCol="0" anchor="ctr">
            <a:noAutofit/>
          </a:bodyPr>
          <a:lstStyle/>
          <a:p>
            <a:pPr>
              <a:lnSpc>
                <a:spcPct val="150000"/>
              </a:lnSpc>
              <a:buSzPct val="120000"/>
              <a:defRPr/>
            </a:pPr>
            <a:r>
              <a:rPr lang="en-US" sz="3600" dirty="0"/>
              <a:t>Vase</a:t>
            </a:r>
          </a:p>
          <a:p>
            <a:pPr>
              <a:lnSpc>
                <a:spcPct val="150000"/>
              </a:lnSpc>
              <a:buSzPct val="120000"/>
              <a:defRPr/>
            </a:pPr>
            <a:r>
              <a:rPr lang="en-US" sz="3600" dirty="0"/>
              <a:t>Tiger</a:t>
            </a:r>
          </a:p>
          <a:p>
            <a:pPr>
              <a:lnSpc>
                <a:spcPct val="150000"/>
              </a:lnSpc>
              <a:buSzPct val="120000"/>
              <a:defRPr/>
            </a:pPr>
            <a:r>
              <a:rPr lang="en-US" sz="3600" dirty="0"/>
              <a:t>Book</a:t>
            </a:r>
          </a:p>
          <a:p>
            <a:pPr>
              <a:lnSpc>
                <a:spcPct val="150000"/>
              </a:lnSpc>
              <a:buSzPct val="120000"/>
              <a:defRPr/>
            </a:pPr>
            <a:r>
              <a:rPr lang="en-US" sz="3600" dirty="0"/>
              <a:t>Piano</a:t>
            </a:r>
          </a:p>
          <a:p>
            <a:pPr>
              <a:lnSpc>
                <a:spcPct val="150000"/>
              </a:lnSpc>
              <a:buSzPct val="120000"/>
              <a:defRPr/>
            </a:pPr>
            <a:r>
              <a:rPr lang="en-US" sz="3600" dirty="0"/>
              <a:t>Hat</a:t>
            </a:r>
          </a:p>
          <a:p>
            <a:pPr>
              <a:lnSpc>
                <a:spcPct val="150000"/>
              </a:lnSpc>
              <a:buSzPct val="120000"/>
              <a:defRPr/>
            </a:pPr>
            <a:r>
              <a:rPr lang="en-US" sz="3600" dirty="0"/>
              <a:t>Teapot</a:t>
            </a:r>
          </a:p>
          <a:p>
            <a:pPr>
              <a:lnSpc>
                <a:spcPct val="150000"/>
              </a:lnSpc>
              <a:buSzPct val="120000"/>
              <a:defRPr/>
            </a:pPr>
            <a:r>
              <a:rPr lang="en-US" sz="3600" dirty="0"/>
              <a:t>Camera</a:t>
            </a:r>
          </a:p>
          <a:p>
            <a:pPr>
              <a:lnSpc>
                <a:spcPct val="150000"/>
              </a:lnSpc>
              <a:buSzPct val="120000"/>
              <a:defRPr/>
            </a:pPr>
            <a:r>
              <a:rPr lang="en-US" sz="3600" dirty="0"/>
              <a:t>Ice cream</a:t>
            </a:r>
          </a:p>
          <a:p>
            <a:pPr>
              <a:lnSpc>
                <a:spcPct val="150000"/>
              </a:lnSpc>
              <a:buSzPct val="120000"/>
              <a:defRPr/>
            </a:pPr>
            <a:r>
              <a:rPr lang="en-US" sz="3600" dirty="0"/>
              <a:t>Spade</a:t>
            </a:r>
          </a:p>
          <a:p>
            <a:pPr>
              <a:lnSpc>
                <a:spcPct val="150000"/>
              </a:lnSpc>
              <a:buSzPct val="120000"/>
              <a:defRPr/>
            </a:pPr>
            <a:r>
              <a:rPr lang="en-US" sz="3600" dirty="0"/>
              <a:t>House</a:t>
            </a:r>
          </a:p>
        </p:txBody>
      </p:sp>
      <p:pic>
        <p:nvPicPr>
          <p:cNvPr id="14" name="Picture 4">
            <a:extLst>
              <a:ext uri="{FF2B5EF4-FFF2-40B4-BE49-F238E27FC236}">
                <a16:creationId xmlns:a16="http://schemas.microsoft.com/office/drawing/2014/main" id="{CC61FD77-5B9F-49BF-8718-D27CA95107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25E3DCAE-7932-4033-9480-5344980A1163}"/>
              </a:ext>
            </a:extLst>
          </p:cNvPr>
          <p:cNvSpPr txBox="1">
            <a:spLocks/>
          </p:cNvSpPr>
          <p:nvPr/>
        </p:nvSpPr>
        <p:spPr bwMode="auto">
          <a:xfrm>
            <a:off x="411481" y="262649"/>
            <a:ext cx="2557145" cy="1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30 seconds to remember these words</a:t>
            </a:r>
          </a:p>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endPar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Tree>
    <p:extLst>
      <p:ext uri="{BB962C8B-B14F-4D97-AF65-F5344CB8AC3E}">
        <p14:creationId xmlns:p14="http://schemas.microsoft.com/office/powerpoint/2010/main" val="644738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23037" y="1098562"/>
            <a:ext cx="4972051" cy="4570719"/>
          </a:xfrm>
          <a:prstGeom prst="rect">
            <a:avLst/>
          </a:prstGeom>
          <a:solidFill>
            <a:srgbClr val="E4E6EB"/>
          </a:solidFill>
          <a:ln>
            <a:solidFill>
              <a:schemeClr val="tx2"/>
            </a:solidFill>
          </a:ln>
        </p:spPr>
        <p:txBody>
          <a:bodyPr vert="horz" lIns="180000" tIns="180000" rIns="180000" bIns="180000" numCol="2" rtlCol="0" anchor="ctr">
            <a:noAutofit/>
          </a:bodyPr>
          <a:lstStyle/>
          <a:p>
            <a:pPr>
              <a:lnSpc>
                <a:spcPct val="150000"/>
              </a:lnSpc>
              <a:buSzPct val="120000"/>
              <a:defRPr/>
            </a:pPr>
            <a:r>
              <a:rPr lang="en-US" sz="3600" dirty="0"/>
              <a:t>Vase</a:t>
            </a:r>
          </a:p>
          <a:p>
            <a:pPr>
              <a:lnSpc>
                <a:spcPct val="150000"/>
              </a:lnSpc>
              <a:buSzPct val="120000"/>
              <a:defRPr/>
            </a:pPr>
            <a:r>
              <a:rPr lang="en-US" sz="3600" dirty="0"/>
              <a:t>Tiger</a:t>
            </a:r>
          </a:p>
          <a:p>
            <a:pPr>
              <a:lnSpc>
                <a:spcPct val="150000"/>
              </a:lnSpc>
              <a:buSzPct val="120000"/>
              <a:defRPr/>
            </a:pPr>
            <a:r>
              <a:rPr lang="en-US" sz="3600" dirty="0"/>
              <a:t>Book</a:t>
            </a:r>
          </a:p>
          <a:p>
            <a:pPr>
              <a:lnSpc>
                <a:spcPct val="150000"/>
              </a:lnSpc>
              <a:buSzPct val="120000"/>
              <a:defRPr/>
            </a:pPr>
            <a:r>
              <a:rPr lang="en-US" sz="3600" dirty="0"/>
              <a:t>Piano</a:t>
            </a:r>
          </a:p>
          <a:p>
            <a:pPr>
              <a:lnSpc>
                <a:spcPct val="150000"/>
              </a:lnSpc>
              <a:buSzPct val="120000"/>
              <a:defRPr/>
            </a:pPr>
            <a:r>
              <a:rPr lang="en-US" sz="3600" dirty="0"/>
              <a:t>Hat</a:t>
            </a:r>
          </a:p>
          <a:p>
            <a:pPr>
              <a:lnSpc>
                <a:spcPct val="150000"/>
              </a:lnSpc>
              <a:buSzPct val="120000"/>
              <a:defRPr/>
            </a:pPr>
            <a:r>
              <a:rPr lang="en-US" sz="3600" dirty="0"/>
              <a:t>Teapot</a:t>
            </a:r>
          </a:p>
          <a:p>
            <a:pPr>
              <a:lnSpc>
                <a:spcPct val="150000"/>
              </a:lnSpc>
              <a:buSzPct val="120000"/>
              <a:defRPr/>
            </a:pPr>
            <a:r>
              <a:rPr lang="en-US" sz="3600" dirty="0"/>
              <a:t>Camera</a:t>
            </a:r>
          </a:p>
          <a:p>
            <a:pPr>
              <a:lnSpc>
                <a:spcPct val="150000"/>
              </a:lnSpc>
              <a:buSzPct val="120000"/>
              <a:defRPr/>
            </a:pPr>
            <a:r>
              <a:rPr lang="en-US" sz="3600" dirty="0"/>
              <a:t>Ice cream</a:t>
            </a:r>
          </a:p>
          <a:p>
            <a:pPr>
              <a:lnSpc>
                <a:spcPct val="150000"/>
              </a:lnSpc>
              <a:buSzPct val="120000"/>
              <a:defRPr/>
            </a:pPr>
            <a:r>
              <a:rPr lang="en-US" sz="3600" dirty="0"/>
              <a:t>Spade</a:t>
            </a:r>
          </a:p>
          <a:p>
            <a:pPr>
              <a:lnSpc>
                <a:spcPct val="150000"/>
              </a:lnSpc>
              <a:buSzPct val="120000"/>
              <a:defRPr/>
            </a:pPr>
            <a:r>
              <a:rPr lang="en-US" sz="3600" dirty="0"/>
              <a:t>House</a:t>
            </a:r>
          </a:p>
        </p:txBody>
      </p:sp>
      <p:pic>
        <p:nvPicPr>
          <p:cNvPr id="14" name="Picture 4">
            <a:extLst>
              <a:ext uri="{FF2B5EF4-FFF2-40B4-BE49-F238E27FC236}">
                <a16:creationId xmlns:a16="http://schemas.microsoft.com/office/drawing/2014/main" id="{CC61FD77-5B9F-49BF-8718-D27CA95107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5723DF85-7370-488B-A85B-3B5452AFBACB}"/>
              </a:ext>
            </a:extLst>
          </p:cNvPr>
          <p:cNvSpPr txBox="1">
            <a:spLocks/>
          </p:cNvSpPr>
          <p:nvPr/>
        </p:nvSpPr>
        <p:spPr bwMode="auto">
          <a:xfrm>
            <a:off x="233465" y="214009"/>
            <a:ext cx="2636195" cy="193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Write down as many of the words as you can remember</a:t>
            </a:r>
          </a:p>
        </p:txBody>
      </p:sp>
      <p:sp>
        <p:nvSpPr>
          <p:cNvPr id="8" name="Content Placeholder 2">
            <a:extLst>
              <a:ext uri="{FF2B5EF4-FFF2-40B4-BE49-F238E27FC236}">
                <a16:creationId xmlns:a16="http://schemas.microsoft.com/office/drawing/2014/main" id="{0EB772A6-670F-471B-89E6-7EE6E526D53D}"/>
              </a:ext>
            </a:extLst>
          </p:cNvPr>
          <p:cNvSpPr txBox="1">
            <a:spLocks/>
          </p:cNvSpPr>
          <p:nvPr/>
        </p:nvSpPr>
        <p:spPr bwMode="auto">
          <a:xfrm>
            <a:off x="9513651" y="4134255"/>
            <a:ext cx="2146855" cy="184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Now read this next slide out aloud as a group</a:t>
            </a:r>
          </a:p>
        </p:txBody>
      </p:sp>
    </p:spTree>
    <p:extLst>
      <p:ext uri="{BB962C8B-B14F-4D97-AF65-F5344CB8AC3E}">
        <p14:creationId xmlns:p14="http://schemas.microsoft.com/office/powerpoint/2010/main" val="3099234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7B7952A-0680-438E-9ACC-A0272D4E12A6}"/>
              </a:ext>
            </a:extLst>
          </p:cNvPr>
          <p:cNvSpPr txBox="1">
            <a:spLocks/>
          </p:cNvSpPr>
          <p:nvPr/>
        </p:nvSpPr>
        <p:spPr bwMode="auto">
          <a:xfrm>
            <a:off x="2832435" y="849288"/>
            <a:ext cx="63119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I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cnduo’t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bvleiee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culod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aulacity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uesdtannrd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 was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rdnaieg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Unisg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icndeblire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pweor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of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hmuan</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mnid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Aocdcrnig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to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rseecrah</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Cmabrigde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Uinervtisy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dseno’t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mttaer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in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oderr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lterets</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in a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wrod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are,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olny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irpoamtnt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tihng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is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frsit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and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lsat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ltteer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be in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rhgit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pclae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p>
        </p:txBody>
      </p:sp>
      <p:pic>
        <p:nvPicPr>
          <p:cNvPr id="8" name="Picture 4">
            <a:extLst>
              <a:ext uri="{FF2B5EF4-FFF2-40B4-BE49-F238E27FC236}">
                <a16:creationId xmlns:a16="http://schemas.microsoft.com/office/drawing/2014/main" id="{BF650FD6-1B7A-4964-BD47-B88D06AD6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82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03BA-D064-456B-B8CB-9E542E01622A}"/>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8C0C53A6-1BE1-43DC-AADC-07ACE4D7D8AD}"/>
              </a:ext>
            </a:extLst>
          </p:cNvPr>
          <p:cNvSpPr txBox="1"/>
          <p:nvPr/>
        </p:nvSpPr>
        <p:spPr>
          <a:xfrm>
            <a:off x="1897246" y="5542268"/>
            <a:ext cx="807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rPr>
              <a:t>Driving Health, Wellbeing &amp; Resiliency By Andy Neale</a:t>
            </a:r>
            <a:endParaRPr kumimoji="0" lang="en-US" sz="2400" b="0" i="0" u="none" strike="noStrike" kern="1200" cap="none" spc="0" normalizeH="0" baseline="0" noProof="0" dirty="0">
              <a:ln>
                <a:noFill/>
              </a:ln>
              <a:solidFill>
                <a:srgbClr val="3C3C3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074F7083-5A37-4111-B7CE-1A5B4A5157FD}"/>
              </a:ext>
            </a:extLst>
          </p:cNvPr>
          <p:cNvPicPr>
            <a:picLocks noChangeAspect="1"/>
          </p:cNvPicPr>
          <p:nvPr/>
        </p:nvPicPr>
        <p:blipFill>
          <a:blip r:embed="rId2"/>
          <a:stretch>
            <a:fillRect/>
          </a:stretch>
        </p:blipFill>
        <p:spPr>
          <a:xfrm>
            <a:off x="4624775" y="2185233"/>
            <a:ext cx="2452577" cy="3047628"/>
          </a:xfrm>
          <a:prstGeom prst="rect">
            <a:avLst/>
          </a:prstGeom>
        </p:spPr>
      </p:pic>
    </p:spTree>
    <p:extLst>
      <p:ext uri="{BB962C8B-B14F-4D97-AF65-F5344CB8AC3E}">
        <p14:creationId xmlns:p14="http://schemas.microsoft.com/office/powerpoint/2010/main" val="67286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17988"/>
            <a:ext cx="8229600" cy="615553"/>
          </a:xfrm>
        </p:spPr>
        <p:txBody>
          <a:bodyPr/>
          <a:lstStyle/>
          <a:p>
            <a:r>
              <a:rPr lang="en-GB" sz="4000" b="1" dirty="0">
                <a:latin typeface="+mn-lt"/>
              </a:rPr>
              <a:t>SLEEP </a:t>
            </a:r>
            <a:endParaRPr lang="en-GB" sz="4000" dirty="0">
              <a:latin typeface="+mn-lt"/>
            </a:endParaRPr>
          </a:p>
        </p:txBody>
      </p:sp>
      <p:sp>
        <p:nvSpPr>
          <p:cNvPr id="3" name="Content Placeholder 2"/>
          <p:cNvSpPr>
            <a:spLocks noGrp="1"/>
          </p:cNvSpPr>
          <p:nvPr>
            <p:ph idx="1"/>
          </p:nvPr>
        </p:nvSpPr>
        <p:spPr>
          <a:xfrm>
            <a:off x="213360" y="3429001"/>
            <a:ext cx="6080760" cy="3095729"/>
          </a:xfrm>
        </p:spPr>
        <p:txBody>
          <a:bodyPr>
            <a:normAutofit/>
          </a:bodyPr>
          <a:lstStyle/>
          <a:p>
            <a:pPr marL="342891" indent="-342891"/>
            <a:r>
              <a:rPr lang="en-GB" dirty="0"/>
              <a:t>Sleep loss = fluctuations in blood pressure, heart rhythms &amp; digestion</a:t>
            </a:r>
          </a:p>
          <a:p>
            <a:pPr marL="342891" indent="-342891"/>
            <a:r>
              <a:rPr lang="en-GB" dirty="0"/>
              <a:t>Insomniacs are 4 x more likely to experience relationship problems</a:t>
            </a:r>
          </a:p>
          <a:p>
            <a:pPr marL="342891" indent="-342891"/>
            <a:r>
              <a:rPr lang="en-GB" dirty="0"/>
              <a:t>Know your sleep cycle and prepare for a good sleep</a:t>
            </a:r>
          </a:p>
          <a:p>
            <a:pPr marL="342891" indent="-342891"/>
            <a:r>
              <a:rPr lang="en-GB" dirty="0"/>
              <a:t>Recharge</a:t>
            </a:r>
          </a:p>
          <a:p>
            <a:endParaRPr lang="en-GB" dirty="0"/>
          </a:p>
        </p:txBody>
      </p:sp>
      <p:pic>
        <p:nvPicPr>
          <p:cNvPr id="1026" name="Picture 2" descr="Related image">
            <a:extLst>
              <a:ext uri="{FF2B5EF4-FFF2-40B4-BE49-F238E27FC236}">
                <a16:creationId xmlns:a16="http://schemas.microsoft.com/office/drawing/2014/main" id="{8EAAC465-4A1C-456D-B64D-9A638DEA0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729" y="2274890"/>
            <a:ext cx="4813177" cy="31982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FC38ADA-8C26-4324-8187-57F90B7C7326}"/>
              </a:ext>
            </a:extLst>
          </p:cNvPr>
          <p:cNvSpPr/>
          <p:nvPr/>
        </p:nvSpPr>
        <p:spPr>
          <a:xfrm>
            <a:off x="643095" y="875763"/>
            <a:ext cx="5828044"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Sleep is one of the most basic human functions but a third of us struggle to get enough. Some simple changes can make a big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4">
            <a:extLst>
              <a:ext uri="{FF2B5EF4-FFF2-40B4-BE49-F238E27FC236}">
                <a16:creationId xmlns:a16="http://schemas.microsoft.com/office/drawing/2014/main" id="{924A5EEA-E414-49BF-AE38-22B5DE453F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79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Sleep cycles repeat every 1.5h</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9" name="Group 8"/>
          <p:cNvGrpSpPr/>
          <p:nvPr/>
        </p:nvGrpSpPr>
        <p:grpSpPr>
          <a:xfrm>
            <a:off x="1553919" y="1621972"/>
            <a:ext cx="9114083" cy="4408715"/>
            <a:chOff x="352040" y="1979595"/>
            <a:chExt cx="8128000" cy="3873500"/>
          </a:xfrm>
        </p:grpSpPr>
        <p:pic>
          <p:nvPicPr>
            <p:cNvPr id="6" name="Picture 5"/>
            <p:cNvPicPr>
              <a:picLocks noChangeAspect="1"/>
            </p:cNvPicPr>
            <p:nvPr/>
          </p:nvPicPr>
          <p:blipFill>
            <a:blip r:embed="rId2"/>
            <a:stretch>
              <a:fillRect/>
            </a:stretch>
          </p:blipFill>
          <p:spPr>
            <a:xfrm>
              <a:off x="352040" y="1979595"/>
              <a:ext cx="8128000" cy="3873500"/>
            </a:xfrm>
            <a:prstGeom prst="rect">
              <a:avLst/>
            </a:prstGeom>
          </p:spPr>
        </p:pic>
        <p:sp>
          <p:nvSpPr>
            <p:cNvPr id="8" name="Rounded Rectangle 7"/>
            <p:cNvSpPr/>
            <p:nvPr/>
          </p:nvSpPr>
          <p:spPr>
            <a:xfrm>
              <a:off x="6110304" y="4382755"/>
              <a:ext cx="2004646" cy="18756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097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Wellbeing &amp; Resiliency</a:t>
            </a:r>
          </a:p>
        </p:txBody>
      </p:sp>
      <p:sp>
        <p:nvSpPr>
          <p:cNvPr id="2" name="Content Placeholder 1"/>
          <p:cNvSpPr>
            <a:spLocks noGrp="1"/>
          </p:cNvSpPr>
          <p:nvPr>
            <p:ph idx="1"/>
          </p:nvPr>
        </p:nvSpPr>
        <p:spPr>
          <a:xfrm>
            <a:off x="838200" y="2743308"/>
            <a:ext cx="10515600" cy="3004349"/>
          </a:xfrm>
        </p:spPr>
        <p:txBody>
          <a:bodyPr>
            <a:normAutofit/>
          </a:bodyPr>
          <a:lstStyle/>
          <a:p>
            <a:pPr>
              <a:defRPr/>
            </a:pPr>
            <a:r>
              <a:rPr lang="en-GB" dirty="0"/>
              <a:t>How do we know who needs help?</a:t>
            </a:r>
          </a:p>
          <a:p>
            <a:pPr lvl="1">
              <a:defRPr/>
            </a:pPr>
            <a:r>
              <a:rPr lang="en-GB" sz="1867" dirty="0"/>
              <a:t>£1 per person per month - £12 per employee per year!</a:t>
            </a:r>
          </a:p>
          <a:p>
            <a:pPr>
              <a:defRPr/>
            </a:pPr>
            <a:r>
              <a:rPr lang="en-GB" dirty="0"/>
              <a:t>How do they know they need help?</a:t>
            </a:r>
          </a:p>
          <a:p>
            <a:pPr lvl="1">
              <a:defRPr/>
            </a:pPr>
            <a:r>
              <a:rPr lang="en-GB" sz="1867" dirty="0"/>
              <a:t>Because we encourage them to learn, high profile programme</a:t>
            </a:r>
          </a:p>
          <a:p>
            <a:pPr>
              <a:defRPr/>
            </a:pPr>
            <a:r>
              <a:rPr lang="en-GB" dirty="0"/>
              <a:t>How do they know help is available?</a:t>
            </a:r>
          </a:p>
          <a:p>
            <a:pPr lvl="1">
              <a:defRPr/>
            </a:pPr>
            <a:r>
              <a:rPr lang="en-GB" sz="1867" dirty="0"/>
              <a:t>We provide a culture that tells them and normalises </a:t>
            </a:r>
          </a:p>
          <a:p>
            <a:pPr lvl="1">
              <a:defRPr/>
            </a:pPr>
            <a:r>
              <a:rPr lang="en-GB" sz="1867" dirty="0"/>
              <a:t>Wearable tech?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91418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5feb49f8-15d7-4cf2-87b1-ef525803584f@eurprd07">
            <a:extLst>
              <a:ext uri="{FF2B5EF4-FFF2-40B4-BE49-F238E27FC236}">
                <a16:creationId xmlns:a16="http://schemas.microsoft.com/office/drawing/2014/main" id="{08E12C8B-C6A5-4DB9-82C7-A3CFC4585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8" b="55538"/>
          <a:stretch/>
        </p:blipFill>
        <p:spPr bwMode="auto">
          <a:xfrm>
            <a:off x="114649" y="1612817"/>
            <a:ext cx="8576807" cy="490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D54C1A7-482A-4392-A980-A11A36CA1EF4}"/>
              </a:ext>
            </a:extLst>
          </p:cNvPr>
          <p:cNvSpPr/>
          <p:nvPr/>
        </p:nvSpPr>
        <p:spPr>
          <a:xfrm>
            <a:off x="9283547" y="2893763"/>
            <a:ext cx="2376959" cy="1146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Real life example from Fitbit watch</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3545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D54C1A7-482A-4392-A980-A11A36CA1EF4}"/>
              </a:ext>
            </a:extLst>
          </p:cNvPr>
          <p:cNvSpPr/>
          <p:nvPr/>
        </p:nvSpPr>
        <p:spPr>
          <a:xfrm>
            <a:off x="7154428" y="2773345"/>
            <a:ext cx="3202075" cy="857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Real life example from Spire Health tag</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26" name="Picture 2" descr="d594884b-7a16-4774-b8a7-be0cd87ee30b@eurprd07">
            <a:extLst>
              <a:ext uri="{FF2B5EF4-FFF2-40B4-BE49-F238E27FC236}">
                <a16:creationId xmlns:a16="http://schemas.microsoft.com/office/drawing/2014/main" id="{675F84AF-1C3A-419B-893F-D84F1194D9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3" t="6346" r="1850" b="18209"/>
          <a:stretch/>
        </p:blipFill>
        <p:spPr bwMode="auto">
          <a:xfrm>
            <a:off x="875522" y="790532"/>
            <a:ext cx="3663461" cy="51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9213112" cy="713491"/>
          </a:xfrm>
        </p:spPr>
        <p:txBody>
          <a:bodyPr>
            <a:normAutofit/>
          </a:bodyPr>
          <a:lstStyle/>
          <a:p>
            <a:pPr>
              <a:defRPr/>
            </a:pPr>
            <a:r>
              <a:rPr lang="en-GB" sz="2133" b="1" dirty="0"/>
              <a:t>Driving Wellbeing &amp; Resiliency – “Driving like Grandma”</a:t>
            </a:r>
          </a:p>
        </p:txBody>
      </p:sp>
      <p:sp>
        <p:nvSpPr>
          <p:cNvPr id="2" name="Content Placeholder 1"/>
          <p:cNvSpPr>
            <a:spLocks noGrp="1"/>
          </p:cNvSpPr>
          <p:nvPr>
            <p:ph idx="1"/>
          </p:nvPr>
        </p:nvSpPr>
        <p:spPr>
          <a:xfrm>
            <a:off x="838200" y="2518497"/>
            <a:ext cx="10515600" cy="3658467"/>
          </a:xfrm>
        </p:spPr>
        <p:txBody>
          <a:bodyPr>
            <a:normAutofit/>
          </a:bodyPr>
          <a:lstStyle/>
          <a:p>
            <a:pPr>
              <a:defRPr/>
            </a:pPr>
            <a:r>
              <a:rPr lang="en-GB" dirty="0"/>
              <a:t>Practical Driver Training for all drivers!</a:t>
            </a:r>
          </a:p>
          <a:p>
            <a:pPr>
              <a:defRPr/>
            </a:pPr>
            <a:r>
              <a:rPr lang="en-GB" dirty="0"/>
              <a:t>Saves fuel and saves CO2 and creates more time</a:t>
            </a:r>
          </a:p>
          <a:p>
            <a:pPr>
              <a:defRPr/>
            </a:pPr>
            <a:r>
              <a:rPr lang="en-GB" dirty="0"/>
              <a:t>Data analysis as audited by EST from Jan-May 2018 – 450 drivers across multiple fleets and vehicle types</a:t>
            </a:r>
          </a:p>
          <a:p>
            <a:pPr lvl="1">
              <a:defRPr/>
            </a:pPr>
            <a:r>
              <a:rPr lang="en-GB" sz="2133" dirty="0"/>
              <a:t>Average fuel saving of 11.92%</a:t>
            </a:r>
          </a:p>
          <a:p>
            <a:pPr lvl="1">
              <a:defRPr/>
            </a:pPr>
            <a:r>
              <a:rPr lang="en-GB" sz="2133" dirty="0"/>
              <a:t>Average journey time reduction of 3.5%</a:t>
            </a:r>
          </a:p>
          <a:p>
            <a:pPr lvl="1">
              <a:defRPr/>
            </a:pPr>
            <a:r>
              <a:rPr lang="en-GB" sz="2133" dirty="0"/>
              <a:t>40 hour week = 1 ¼ hours</a:t>
            </a:r>
          </a:p>
          <a:p>
            <a:pPr lvl="1">
              <a:defRPr/>
            </a:pPr>
            <a:r>
              <a:rPr lang="en-GB" sz="2133" dirty="0"/>
              <a:t>Better mental skills, more constant speed, reducing braking, acceleration &amp; gear changes. More space and time = Less stress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76833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9213112" cy="713491"/>
          </a:xfrm>
        </p:spPr>
        <p:txBody>
          <a:bodyPr>
            <a:normAutofit/>
          </a:bodyPr>
          <a:lstStyle/>
          <a:p>
            <a:pPr>
              <a:defRPr/>
            </a:pPr>
            <a:r>
              <a:rPr lang="en-GB" sz="2133" b="1" dirty="0"/>
              <a:t>Driving Wellbeing &amp; Resiliency – “Driving like Grandma”</a:t>
            </a:r>
          </a:p>
        </p:txBody>
      </p:sp>
      <p:sp>
        <p:nvSpPr>
          <p:cNvPr id="2" name="Content Placeholder 1"/>
          <p:cNvSpPr>
            <a:spLocks noGrp="1"/>
          </p:cNvSpPr>
          <p:nvPr>
            <p:ph idx="1"/>
          </p:nvPr>
        </p:nvSpPr>
        <p:spPr>
          <a:xfrm>
            <a:off x="838200" y="2518497"/>
            <a:ext cx="10515600" cy="3658467"/>
          </a:xfrm>
        </p:spPr>
        <p:txBody>
          <a:bodyPr>
            <a:normAutofit/>
          </a:bodyPr>
          <a:lstStyle/>
          <a:p>
            <a:pPr>
              <a:defRPr/>
            </a:pPr>
            <a:r>
              <a:rPr lang="en-GB" dirty="0"/>
              <a:t>The savings pay for the training!</a:t>
            </a:r>
          </a:p>
          <a:p>
            <a:pPr>
              <a:defRPr/>
            </a:pPr>
            <a:r>
              <a:rPr lang="en-GB" dirty="0"/>
              <a:t>They will also pay for the Wellbeing Programme!</a:t>
            </a:r>
          </a:p>
          <a:p>
            <a:pPr>
              <a:defRPr/>
            </a:pPr>
            <a:endParaRPr lang="en-GB" dirty="0"/>
          </a:p>
          <a:p>
            <a:pPr>
              <a:defRPr/>
            </a:pPr>
            <a:r>
              <a:rPr lang="en-GB" dirty="0"/>
              <a:t>Last year free water and free breathing this year free driver training and a free Driver Wellbeing programme</a:t>
            </a:r>
            <a:endParaRPr lang="en-GB" sz="2133"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737501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ext Box 3"/>
          <p:cNvSpPr txBox="1">
            <a:spLocks noChangeArrowheads="1"/>
          </p:cNvSpPr>
          <p:nvPr/>
        </p:nvSpPr>
        <p:spPr bwMode="auto">
          <a:xfrm>
            <a:off x="3792540" y="849314"/>
            <a:ext cx="2682875" cy="46166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59748" name="Text Box 4"/>
          <p:cNvSpPr txBox="1">
            <a:spLocks noChangeArrowheads="1"/>
          </p:cNvSpPr>
          <p:nvPr/>
        </p:nvSpPr>
        <p:spPr bwMode="auto">
          <a:xfrm>
            <a:off x="4417637" y="1720022"/>
            <a:ext cx="3116263" cy="646331"/>
          </a:xfrm>
          <a:prstGeom prst="rect">
            <a:avLst/>
          </a:prstGeom>
          <a:noFill/>
          <a:ln w="12700">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Thank You</a:t>
            </a:r>
            <a:r>
              <a:rPr kumimoji="0" lang="en-GB" sz="3600" b="0" i="0" u="none" strike="noStrike" kern="1200" cap="none" spc="0" normalizeH="0" baseline="0" noProof="0" dirty="0">
                <a:ln>
                  <a:noFill/>
                </a:ln>
                <a:solidFill>
                  <a:prstClr val="white"/>
                </a:solidFill>
                <a:effectLst/>
                <a:uLnTx/>
                <a:uFillTx/>
                <a:latin typeface="Tahoma" pitchFamily="34" charset="0"/>
                <a:ea typeface="+mn-ea"/>
                <a:cs typeface="+mn-cs"/>
              </a:rPr>
              <a:t>!</a:t>
            </a:r>
            <a:endParaRPr kumimoji="0" lang="en-US" sz="36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pic>
        <p:nvPicPr>
          <p:cNvPr id="1026" name="Picture 2" descr="https://pbs.twimg.com/media/CcivfHsWwAA09n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400" y="3699089"/>
            <a:ext cx="1995265" cy="116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17198" y="3699089"/>
            <a:ext cx="5517141" cy="15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Follow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@automotional1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GB" sz="2133"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Perfondemand</a:t>
            </a:r>
            <a:endPar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3918" y="3699089"/>
            <a:ext cx="2155684" cy="1128137"/>
          </a:xfrm>
          <a:prstGeom prst="rect">
            <a:avLst/>
          </a:prstGeom>
        </p:spPr>
      </p:pic>
      <p:pic>
        <p:nvPicPr>
          <p:cNvPr id="4" name="Picture 2" descr="http://dtechviews.com/wp-content/uploads/2016/07/twit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1451" y="2607503"/>
            <a:ext cx="815455" cy="815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838" y="6141947"/>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10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8"/>
            <a:ext cx="10515600" cy="3098133"/>
          </a:xfrm>
        </p:spPr>
        <p:txBody>
          <a:bodyPr>
            <a:normAutofit/>
          </a:bodyPr>
          <a:lstStyle/>
          <a:p>
            <a:pPr>
              <a:defRPr/>
            </a:pPr>
            <a:r>
              <a:rPr lang="en-GB" dirty="0"/>
              <a:t>Health &amp; Wellbeing?</a:t>
            </a:r>
          </a:p>
          <a:p>
            <a:pPr>
              <a:defRPr/>
            </a:pPr>
            <a:endParaRPr lang="en-GB" dirty="0"/>
          </a:p>
          <a:p>
            <a:pPr>
              <a:defRPr/>
            </a:pPr>
            <a:r>
              <a:rPr lang="en-GB" dirty="0"/>
              <a:t>We all know what it is and how to achieve it; let’s test that theory!</a:t>
            </a:r>
          </a:p>
          <a:p>
            <a:pPr>
              <a:defRPr/>
            </a:pPr>
            <a:endParaRPr lang="en-GB" dirty="0"/>
          </a:p>
          <a:p>
            <a:pPr>
              <a:defRPr/>
            </a:pPr>
            <a:r>
              <a:rPr lang="en-GB" dirty="0"/>
              <a:t>We’ll start with some group exercise!</a:t>
            </a:r>
          </a:p>
          <a:p>
            <a:pPr>
              <a:defRPr/>
            </a:pPr>
            <a:endParaRPr lang="en-GB" dirty="0"/>
          </a:p>
          <a:p>
            <a:pPr>
              <a:defRPr/>
            </a:pPr>
            <a:r>
              <a:rPr lang="en-GB" dirty="0"/>
              <a:t>Lets play ‘Heads &amp; Tails’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78" y="6066253"/>
            <a:ext cx="2867025" cy="571500"/>
          </a:xfrm>
          <a:prstGeom prst="rect">
            <a:avLst/>
          </a:prstGeom>
        </p:spPr>
      </p:pic>
    </p:spTree>
    <p:extLst>
      <p:ext uri="{BB962C8B-B14F-4D97-AF65-F5344CB8AC3E}">
        <p14:creationId xmlns:p14="http://schemas.microsoft.com/office/powerpoint/2010/main" val="132364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Q1. If I eat more calories than I burn on a daily basis I will gain weight?</a:t>
            </a:r>
          </a:p>
          <a:p>
            <a:pPr>
              <a:defRPr/>
            </a:pPr>
            <a:r>
              <a:rPr lang="en-GB" dirty="0"/>
              <a:t>Heads	-	Agree</a:t>
            </a:r>
          </a:p>
          <a:p>
            <a:pPr>
              <a:defRPr/>
            </a:pPr>
            <a:r>
              <a:rPr lang="en-GB" dirty="0"/>
              <a:t>Tails	-	Disagree</a:t>
            </a:r>
          </a:p>
          <a:p>
            <a:pPr>
              <a:defRPr/>
            </a:pPr>
            <a:endParaRPr lang="en-GB" sz="1600" dirty="0"/>
          </a:p>
          <a:p>
            <a:pPr>
              <a:defRPr/>
            </a:pPr>
            <a:r>
              <a:rPr lang="en-GB" dirty="0"/>
              <a:t>Q2. Eating foods high in salt is healthy for my heart?</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1457626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Q3. Drinking lots of alcohol is good for my liver?</a:t>
            </a:r>
          </a:p>
          <a:p>
            <a:pPr>
              <a:defRPr/>
            </a:pPr>
            <a:r>
              <a:rPr lang="en-GB" dirty="0"/>
              <a:t>Heads	-	Agree</a:t>
            </a:r>
          </a:p>
          <a:p>
            <a:pPr>
              <a:defRPr/>
            </a:pPr>
            <a:r>
              <a:rPr lang="en-GB" dirty="0"/>
              <a:t>Tails	-	Disagree</a:t>
            </a:r>
          </a:p>
          <a:p>
            <a:pPr>
              <a:defRPr/>
            </a:pPr>
            <a:endParaRPr lang="en-GB" sz="1600" dirty="0"/>
          </a:p>
          <a:p>
            <a:pPr>
              <a:defRPr/>
            </a:pPr>
            <a:r>
              <a:rPr lang="en-GB" dirty="0"/>
              <a:t>Q4. Drinking caffeine after 1pm day will help me sleep well?</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1238514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Q5. Regular exercise is good for me?</a:t>
            </a:r>
          </a:p>
          <a:p>
            <a:pPr>
              <a:defRPr/>
            </a:pPr>
            <a:r>
              <a:rPr lang="en-GB" dirty="0"/>
              <a:t>Heads	-	Agree</a:t>
            </a:r>
          </a:p>
          <a:p>
            <a:pPr>
              <a:defRPr/>
            </a:pPr>
            <a:r>
              <a:rPr lang="en-GB" dirty="0"/>
              <a:t>Tails	-	Disagree</a:t>
            </a:r>
          </a:p>
          <a:p>
            <a:pPr>
              <a:defRPr/>
            </a:pPr>
            <a:endParaRPr lang="en-GB" sz="1600" dirty="0"/>
          </a:p>
          <a:p>
            <a:pPr>
              <a:defRPr/>
            </a:pPr>
            <a:r>
              <a:rPr lang="en-GB" dirty="0"/>
              <a:t>Q6. Staying hydrated by drinking 2l of water a day is healthy?</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85166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Q7. Smoking is healthy for me and for those around me?</a:t>
            </a:r>
          </a:p>
          <a:p>
            <a:pPr>
              <a:defRPr/>
            </a:pPr>
            <a:r>
              <a:rPr lang="en-GB" dirty="0"/>
              <a:t>Heads	-	Agree</a:t>
            </a:r>
          </a:p>
          <a:p>
            <a:pPr>
              <a:defRPr/>
            </a:pPr>
            <a:r>
              <a:rPr lang="en-GB" dirty="0"/>
              <a:t>Tails	-	Disagree</a:t>
            </a:r>
          </a:p>
          <a:p>
            <a:pPr>
              <a:defRPr/>
            </a:pPr>
            <a:endParaRPr lang="en-GB" sz="1600" dirty="0"/>
          </a:p>
          <a:p>
            <a:pPr>
              <a:buFont typeface="Wingdings" panose="05000000000000000000" pitchFamily="2" charset="2"/>
              <a:buChar char="Ø"/>
              <a:defRPr/>
            </a:pPr>
            <a:r>
              <a:rPr lang="en-GB" dirty="0"/>
              <a:t>So there we have it everyone still stood up can now leave!</a:t>
            </a:r>
          </a:p>
          <a:p>
            <a:pPr>
              <a:buFont typeface="Wingdings" panose="05000000000000000000" pitchFamily="2" charset="2"/>
              <a:buChar char="Ø"/>
              <a:defRPr/>
            </a:pPr>
            <a:r>
              <a:rPr lang="en-GB" dirty="0"/>
              <a:t>So why don’t we lead that life?</a:t>
            </a:r>
          </a:p>
          <a:p>
            <a:pPr>
              <a:buFont typeface="Wingdings" panose="05000000000000000000" pitchFamily="2" charset="2"/>
              <a:buChar char="Ø"/>
              <a:defRPr/>
            </a:pPr>
            <a:r>
              <a:rPr lang="en-GB" dirty="0"/>
              <a:t>This is about us taking responsibility for our own Health</a:t>
            </a:r>
          </a:p>
          <a:p>
            <a:pPr>
              <a:defRPr/>
            </a:pPr>
            <a:endParaRPr lang="en-GB" dirty="0"/>
          </a:p>
          <a:p>
            <a:pPr>
              <a:defRPr/>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73011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buFont typeface="Wingdings" panose="05000000000000000000" pitchFamily="2" charset="2"/>
              <a:buChar char="Ø"/>
              <a:defRPr/>
            </a:pPr>
            <a:r>
              <a:rPr lang="en-GB" dirty="0"/>
              <a:t>What can we do corporately to help those around us?</a:t>
            </a:r>
          </a:p>
          <a:p>
            <a:pPr>
              <a:buFont typeface="Wingdings" panose="05000000000000000000" pitchFamily="2" charset="2"/>
              <a:buChar char="Ø"/>
              <a:defRPr/>
            </a:pPr>
            <a:r>
              <a:rPr lang="en-GB" dirty="0"/>
              <a:t>Firstly create a culture whereby healthy living is discussed and expected</a:t>
            </a:r>
          </a:p>
          <a:p>
            <a:pPr>
              <a:buFont typeface="Wingdings" panose="05000000000000000000" pitchFamily="2" charset="2"/>
              <a:buChar char="Ø"/>
              <a:defRPr/>
            </a:pPr>
            <a:r>
              <a:rPr lang="en-GB" dirty="0"/>
              <a:t>Then give our colleagues the tools for the job – training through knowledge</a:t>
            </a:r>
          </a:p>
          <a:p>
            <a:pPr>
              <a:buFont typeface="Wingdings" panose="05000000000000000000" pitchFamily="2" charset="2"/>
              <a:buChar char="Ø"/>
              <a:defRPr/>
            </a:pPr>
            <a:r>
              <a:rPr lang="en-GB" dirty="0"/>
              <a:t>Training is about encouraging others to learn and reinforcing messaging</a:t>
            </a:r>
          </a:p>
          <a:p>
            <a:pPr>
              <a:buFont typeface="Wingdings" panose="05000000000000000000" pitchFamily="2" charset="2"/>
              <a:buChar char="Ø"/>
              <a:defRPr/>
            </a:pPr>
            <a:r>
              <a:rPr lang="en-GB" dirty="0"/>
              <a:t>High profile and ongoing – reward and encourage</a:t>
            </a:r>
          </a:p>
          <a:p>
            <a:pPr>
              <a:buFont typeface="Wingdings" panose="05000000000000000000" pitchFamily="2" charset="2"/>
              <a:buChar char="Ø"/>
              <a:defRPr/>
            </a:pPr>
            <a:r>
              <a:rPr lang="en-GB" dirty="0"/>
              <a:t>Culture change – nothing grows in the shade!</a:t>
            </a:r>
          </a:p>
          <a:p>
            <a:pPr>
              <a:buFont typeface="Wingdings" panose="05000000000000000000" pitchFamily="2" charset="2"/>
              <a:buChar char="Ø"/>
              <a:defRPr/>
            </a:pPr>
            <a:r>
              <a:rPr lang="en-GB" dirty="0"/>
              <a:t>Corporate Wellbeing will follow</a:t>
            </a:r>
          </a:p>
          <a:p>
            <a:pPr>
              <a:buFont typeface="Wingdings" panose="05000000000000000000" pitchFamily="2" charset="2"/>
              <a:buChar char="Ø"/>
              <a:defRPr/>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44217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ED7BE-2DE5-4FA5-B824-4A6B3998F0D9}"/>
              </a:ext>
            </a:extLst>
          </p:cNvPr>
          <p:cNvSpPr>
            <a:spLocks noGrp="1"/>
          </p:cNvSpPr>
          <p:nvPr>
            <p:ph idx="1"/>
          </p:nvPr>
        </p:nvSpPr>
        <p:spPr>
          <a:xfrm>
            <a:off x="8413819" y="2599173"/>
            <a:ext cx="2939980" cy="1312987"/>
          </a:xfrm>
        </p:spPr>
        <p:txBody>
          <a:bodyPr>
            <a:normAutofit/>
          </a:bodyPr>
          <a:lstStyle/>
          <a:p>
            <a:r>
              <a:rPr lang="en-GB" sz="3200" dirty="0"/>
              <a:t>Put up posters in all toilets</a:t>
            </a:r>
          </a:p>
        </p:txBody>
      </p:sp>
      <p:pic>
        <p:nvPicPr>
          <p:cNvPr id="1026" name="Picture 2" descr="Image result for urine chart color">
            <a:extLst>
              <a:ext uri="{FF2B5EF4-FFF2-40B4-BE49-F238E27FC236}">
                <a16:creationId xmlns:a16="http://schemas.microsoft.com/office/drawing/2014/main" id="{9BB49B1C-CE5E-4404-93B5-929114C79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21" b="21889"/>
          <a:stretch/>
        </p:blipFill>
        <p:spPr bwMode="auto">
          <a:xfrm>
            <a:off x="1" y="0"/>
            <a:ext cx="75272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1013</Words>
  <Application>Microsoft Office PowerPoint</Application>
  <PresentationFormat>Widescreen</PresentationFormat>
  <Paragraphs>228</Paragraphs>
  <Slides>27</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Agency FB</vt:lpstr>
      <vt:lpstr>Arial</vt:lpstr>
      <vt:lpstr>Calibri</vt:lpstr>
      <vt:lpstr>Overpass Light</vt:lpstr>
      <vt:lpstr>Tahoma</vt:lpstr>
      <vt:lpstr>Verdana</vt:lpstr>
      <vt:lpstr>Wingdings</vt:lpstr>
      <vt:lpstr>FTA</vt:lpstr>
      <vt:lpstr>Resilience and Mind set     </vt:lpstr>
      <vt:lpstr>PowerPoint Presentation</vt:lpstr>
      <vt:lpstr>Driving Health, Wellbeing &amp; Resiliency</vt:lpstr>
      <vt:lpstr>Driving Health, Wellbeing &amp; Resiliency</vt:lpstr>
      <vt:lpstr>Driving Health, Wellbeing &amp; Resiliency</vt:lpstr>
      <vt:lpstr>Driving Health, Wellbeing &amp; Resiliency</vt:lpstr>
      <vt:lpstr>Driving Health, Wellbeing &amp; Resiliency</vt:lpstr>
      <vt:lpstr>Driving Health, Wellbeing &amp; Resiliency</vt:lpstr>
      <vt:lpstr>PowerPoint Presentation</vt:lpstr>
      <vt:lpstr>Driving Health, Wellbeing &amp; Resiliency</vt:lpstr>
      <vt:lpstr>Driving Health, Wellbeing &amp; Resiliency</vt:lpstr>
      <vt:lpstr>Key Brain Circuits</vt:lpstr>
      <vt:lpstr>Driving Wellbeing &amp; Resiliency</vt:lpstr>
      <vt:lpstr>PowerPoint Presentation</vt:lpstr>
      <vt:lpstr>PowerPoint Presentation</vt:lpstr>
      <vt:lpstr>The Power of the Brain</vt:lpstr>
      <vt:lpstr>PowerPoint Presentation</vt:lpstr>
      <vt:lpstr>PowerPoint Presentation</vt:lpstr>
      <vt:lpstr>PowerPoint Presentation</vt:lpstr>
      <vt:lpstr>SLEEP </vt:lpstr>
      <vt:lpstr>Sleep cycles repeat every 1.5h</vt:lpstr>
      <vt:lpstr>Driving Wellbeing &amp; Resiliency</vt:lpstr>
      <vt:lpstr>PowerPoint Presentation</vt:lpstr>
      <vt:lpstr>PowerPoint Presentation</vt:lpstr>
      <vt:lpstr>Driving Wellbeing &amp; Resiliency – “Driving like Grandma”</vt:lpstr>
      <vt:lpstr>Driving Wellbeing &amp; Resiliency – “Driving like Grandma”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and Mind set     </dc:title>
  <dc:creator>Aimee Redmond</dc:creator>
  <cp:lastModifiedBy>Aimee Redmond</cp:lastModifiedBy>
  <cp:revision>1</cp:revision>
  <dcterms:created xsi:type="dcterms:W3CDTF">2019-03-29T10:22:35Z</dcterms:created>
  <dcterms:modified xsi:type="dcterms:W3CDTF">2019-03-29T10:22:44Z</dcterms:modified>
</cp:coreProperties>
</file>