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70" r:id="rId2"/>
  </p:sldMasterIdLst>
  <p:notesMasterIdLst>
    <p:notesMasterId r:id="rId48"/>
  </p:notesMasterIdLst>
  <p:handoutMasterIdLst>
    <p:handoutMasterId r:id="rId49"/>
  </p:handoutMasterIdLst>
  <p:sldIdLst>
    <p:sldId id="259" r:id="rId3"/>
    <p:sldId id="351" r:id="rId4"/>
    <p:sldId id="350" r:id="rId5"/>
    <p:sldId id="348" r:id="rId6"/>
    <p:sldId id="368" r:id="rId7"/>
    <p:sldId id="369" r:id="rId8"/>
    <p:sldId id="370" r:id="rId9"/>
    <p:sldId id="364" r:id="rId10"/>
    <p:sldId id="374" r:id="rId11"/>
    <p:sldId id="365" r:id="rId12"/>
    <p:sldId id="313" r:id="rId13"/>
    <p:sldId id="353" r:id="rId14"/>
    <p:sldId id="354" r:id="rId15"/>
    <p:sldId id="355" r:id="rId16"/>
    <p:sldId id="288" r:id="rId17"/>
    <p:sldId id="356" r:id="rId18"/>
    <p:sldId id="275" r:id="rId19"/>
    <p:sldId id="357" r:id="rId20"/>
    <p:sldId id="358" r:id="rId21"/>
    <p:sldId id="359" r:id="rId22"/>
    <p:sldId id="528" r:id="rId23"/>
    <p:sldId id="324" r:id="rId24"/>
    <p:sldId id="403" r:id="rId25"/>
    <p:sldId id="326" r:id="rId26"/>
    <p:sldId id="372" r:id="rId27"/>
    <p:sldId id="328" r:id="rId28"/>
    <p:sldId id="410" r:id="rId29"/>
    <p:sldId id="330" r:id="rId30"/>
    <p:sldId id="331" r:id="rId31"/>
    <p:sldId id="397" r:id="rId32"/>
    <p:sldId id="361" r:id="rId33"/>
    <p:sldId id="333" r:id="rId34"/>
    <p:sldId id="335" r:id="rId35"/>
    <p:sldId id="334" r:id="rId36"/>
    <p:sldId id="336" r:id="rId37"/>
    <p:sldId id="401" r:id="rId38"/>
    <p:sldId id="292" r:id="rId39"/>
    <p:sldId id="294" r:id="rId40"/>
    <p:sldId id="293" r:id="rId41"/>
    <p:sldId id="396" r:id="rId42"/>
    <p:sldId id="338" r:id="rId43"/>
    <p:sldId id="373" r:id="rId44"/>
    <p:sldId id="362" r:id="rId45"/>
    <p:sldId id="340" r:id="rId46"/>
    <p:sldId id="363" r:id="rId47"/>
  </p:sldIdLst>
  <p:sldSz cx="12192000" cy="6858000"/>
  <p:notesSz cx="6985000" cy="92837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 Lewis" initials="JL" lastIdx="7" clrIdx="0">
    <p:extLst>
      <p:ext uri="{19B8F6BF-5375-455C-9EA6-DF929625EA0E}">
        <p15:presenceInfo xmlns:p15="http://schemas.microsoft.com/office/powerpoint/2012/main" userId="S-1-5-21-545483693-1931239259-924725345-1835" providerId="AD"/>
      </p:ext>
    </p:extLst>
  </p:cmAuthor>
  <p:cmAuthor id="2" name="Nicky Gilbert" initials="NG" lastIdx="1" clrIdx="1">
    <p:extLst>
      <p:ext uri="{19B8F6BF-5375-455C-9EA6-DF929625EA0E}">
        <p15:presenceInfo xmlns:p15="http://schemas.microsoft.com/office/powerpoint/2012/main" userId="fe220227097361a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A9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84667" autoAdjust="0"/>
  </p:normalViewPr>
  <p:slideViewPr>
    <p:cSldViewPr snapToGrid="0" snapToObjects="1">
      <p:cViewPr varScale="1">
        <p:scale>
          <a:sx n="61" d="100"/>
          <a:sy n="61" d="100"/>
        </p:scale>
        <p:origin x="1020" y="7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3-20T08:11:35.172" idx="5">
    <p:pos x="5760" y="277"/>
    <p:text>have added the slide before in so this might not be needed in addition - again maybe too much detail for the audience?</p:text>
    <p:extLst>
      <p:ext uri="{C676402C-5697-4E1C-873F-D02D1690AC5C}">
        <p15:threadingInfo xmlns:p15="http://schemas.microsoft.com/office/powerpoint/2012/main" timeZoneBias="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27466" cy="464503"/>
          </a:xfrm>
          <a:prstGeom prst="rect">
            <a:avLst/>
          </a:prstGeom>
        </p:spPr>
        <p:txBody>
          <a:bodyPr vert="horz" lIns="91221" tIns="45610" rIns="91221" bIns="45610" rtlCol="0"/>
          <a:lstStyle>
            <a:lvl1pPr algn="l">
              <a:defRPr sz="1200"/>
            </a:lvl1pPr>
          </a:lstStyle>
          <a:p>
            <a:endParaRPr lang="en-GB"/>
          </a:p>
        </p:txBody>
      </p:sp>
      <p:sp>
        <p:nvSpPr>
          <p:cNvPr id="3" name="Date Placeholder 2"/>
          <p:cNvSpPr>
            <a:spLocks noGrp="1"/>
          </p:cNvSpPr>
          <p:nvPr>
            <p:ph type="dt" sz="quarter" idx="1"/>
          </p:nvPr>
        </p:nvSpPr>
        <p:spPr>
          <a:xfrm>
            <a:off x="3955953" y="0"/>
            <a:ext cx="3027466" cy="464503"/>
          </a:xfrm>
          <a:prstGeom prst="rect">
            <a:avLst/>
          </a:prstGeom>
        </p:spPr>
        <p:txBody>
          <a:bodyPr vert="horz" lIns="91221" tIns="45610" rIns="91221" bIns="45610" rtlCol="0"/>
          <a:lstStyle>
            <a:lvl1pPr algn="r">
              <a:defRPr sz="1200"/>
            </a:lvl1pPr>
          </a:lstStyle>
          <a:p>
            <a:fld id="{76B21A7C-FABC-4229-8336-FA6510569840}" type="datetimeFigureOut">
              <a:rPr lang="en-GB" smtClean="0"/>
              <a:t>21/03/2019</a:t>
            </a:fld>
            <a:endParaRPr lang="en-GB"/>
          </a:p>
        </p:txBody>
      </p:sp>
      <p:sp>
        <p:nvSpPr>
          <p:cNvPr id="4" name="Footer Placeholder 3"/>
          <p:cNvSpPr>
            <a:spLocks noGrp="1"/>
          </p:cNvSpPr>
          <p:nvPr>
            <p:ph type="ftr" sz="quarter" idx="2"/>
          </p:nvPr>
        </p:nvSpPr>
        <p:spPr>
          <a:xfrm>
            <a:off x="1" y="8817612"/>
            <a:ext cx="3027466" cy="464503"/>
          </a:xfrm>
          <a:prstGeom prst="rect">
            <a:avLst/>
          </a:prstGeom>
        </p:spPr>
        <p:txBody>
          <a:bodyPr vert="horz" lIns="91221" tIns="45610" rIns="91221" bIns="45610" rtlCol="0" anchor="b"/>
          <a:lstStyle>
            <a:lvl1pPr algn="l">
              <a:defRPr sz="1200"/>
            </a:lvl1pPr>
          </a:lstStyle>
          <a:p>
            <a:endParaRPr lang="en-GB"/>
          </a:p>
        </p:txBody>
      </p:sp>
      <p:sp>
        <p:nvSpPr>
          <p:cNvPr id="5" name="Slide Number Placeholder 4"/>
          <p:cNvSpPr>
            <a:spLocks noGrp="1"/>
          </p:cNvSpPr>
          <p:nvPr>
            <p:ph type="sldNum" sz="quarter" idx="3"/>
          </p:nvPr>
        </p:nvSpPr>
        <p:spPr>
          <a:xfrm>
            <a:off x="3955953" y="8817612"/>
            <a:ext cx="3027466" cy="464503"/>
          </a:xfrm>
          <a:prstGeom prst="rect">
            <a:avLst/>
          </a:prstGeom>
        </p:spPr>
        <p:txBody>
          <a:bodyPr vert="horz" lIns="91221" tIns="45610" rIns="91221" bIns="45610" rtlCol="0" anchor="b"/>
          <a:lstStyle>
            <a:lvl1pPr algn="r">
              <a:defRPr sz="1200"/>
            </a:lvl1pPr>
          </a:lstStyle>
          <a:p>
            <a:fld id="{E49C8A8F-7B72-4935-8000-581625B3D7B9}" type="slidenum">
              <a:rPr lang="en-GB" smtClean="0"/>
              <a:t>‹#›</a:t>
            </a:fld>
            <a:endParaRPr lang="en-GB"/>
          </a:p>
        </p:txBody>
      </p:sp>
    </p:spTree>
    <p:extLst>
      <p:ext uri="{BB962C8B-B14F-4D97-AF65-F5344CB8AC3E}">
        <p14:creationId xmlns:p14="http://schemas.microsoft.com/office/powerpoint/2010/main" val="4234310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3" tIns="46477" rIns="92953" bIns="46477" rtlCol="0"/>
          <a:lstStyle>
            <a:lvl1pPr algn="l">
              <a:defRPr sz="1200"/>
            </a:lvl1pPr>
          </a:lstStyle>
          <a:p>
            <a:endParaRPr lang="en-GB"/>
          </a:p>
        </p:txBody>
      </p:sp>
      <p:sp>
        <p:nvSpPr>
          <p:cNvPr id="3" name="Date Placeholder 2"/>
          <p:cNvSpPr>
            <a:spLocks noGrp="1"/>
          </p:cNvSpPr>
          <p:nvPr>
            <p:ph type="dt" idx="1"/>
          </p:nvPr>
        </p:nvSpPr>
        <p:spPr>
          <a:xfrm>
            <a:off x="3956551" y="0"/>
            <a:ext cx="3026833" cy="464185"/>
          </a:xfrm>
          <a:prstGeom prst="rect">
            <a:avLst/>
          </a:prstGeom>
        </p:spPr>
        <p:txBody>
          <a:bodyPr vert="horz" lIns="92953" tIns="46477" rIns="92953" bIns="46477" rtlCol="0"/>
          <a:lstStyle>
            <a:lvl1pPr algn="r">
              <a:defRPr sz="1200"/>
            </a:lvl1pPr>
          </a:lstStyle>
          <a:p>
            <a:fld id="{9C572DA2-36EA-4ECA-A8D9-ECBECF9D8C07}" type="datetimeFigureOut">
              <a:rPr lang="en-GB" smtClean="0"/>
              <a:t>21/03/2019</a:t>
            </a:fld>
            <a:endParaRPr lang="en-GB"/>
          </a:p>
        </p:txBody>
      </p:sp>
      <p:sp>
        <p:nvSpPr>
          <p:cNvPr id="4" name="Slide Image Placeholder 3"/>
          <p:cNvSpPr>
            <a:spLocks noGrp="1" noRot="1" noChangeAspect="1"/>
          </p:cNvSpPr>
          <p:nvPr>
            <p:ph type="sldImg" idx="2"/>
          </p:nvPr>
        </p:nvSpPr>
        <p:spPr>
          <a:xfrm>
            <a:off x="398463" y="695325"/>
            <a:ext cx="6188075" cy="3481388"/>
          </a:xfrm>
          <a:prstGeom prst="rect">
            <a:avLst/>
          </a:prstGeom>
          <a:noFill/>
          <a:ln w="12700">
            <a:solidFill>
              <a:prstClr val="black"/>
            </a:solidFill>
          </a:ln>
        </p:spPr>
        <p:txBody>
          <a:bodyPr vert="horz" lIns="92953" tIns="46477" rIns="92953" bIns="46477" rtlCol="0" anchor="ctr"/>
          <a:lstStyle/>
          <a:p>
            <a:endParaRPr lang="en-GB"/>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3" tIns="46477" rIns="92953" bIns="4647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17904"/>
            <a:ext cx="3026833" cy="464185"/>
          </a:xfrm>
          <a:prstGeom prst="rect">
            <a:avLst/>
          </a:prstGeom>
        </p:spPr>
        <p:txBody>
          <a:bodyPr vert="horz" lIns="92953" tIns="46477" rIns="92953" bIns="46477" rtlCol="0" anchor="b"/>
          <a:lstStyle>
            <a:lvl1pPr algn="l">
              <a:defRPr sz="1200"/>
            </a:lvl1pPr>
          </a:lstStyle>
          <a:p>
            <a:endParaRPr lang="en-GB"/>
          </a:p>
        </p:txBody>
      </p:sp>
      <p:sp>
        <p:nvSpPr>
          <p:cNvPr id="7" name="Slide Number Placeholder 6"/>
          <p:cNvSpPr>
            <a:spLocks noGrp="1"/>
          </p:cNvSpPr>
          <p:nvPr>
            <p:ph type="sldNum" sz="quarter" idx="5"/>
          </p:nvPr>
        </p:nvSpPr>
        <p:spPr>
          <a:xfrm>
            <a:off x="3956551" y="8817904"/>
            <a:ext cx="3026833" cy="464185"/>
          </a:xfrm>
          <a:prstGeom prst="rect">
            <a:avLst/>
          </a:prstGeom>
        </p:spPr>
        <p:txBody>
          <a:bodyPr vert="horz" lIns="92953" tIns="46477" rIns="92953" bIns="46477" rtlCol="0" anchor="b"/>
          <a:lstStyle>
            <a:lvl1pPr algn="r">
              <a:defRPr sz="1200"/>
            </a:lvl1pPr>
          </a:lstStyle>
          <a:p>
            <a:fld id="{CBDA003A-E6EA-49F5-9AE8-3D2FB79E15F1}" type="slidenum">
              <a:rPr lang="en-GB" smtClean="0"/>
              <a:t>‹#›</a:t>
            </a:fld>
            <a:endParaRPr lang="en-GB"/>
          </a:p>
        </p:txBody>
      </p:sp>
    </p:spTree>
    <p:extLst>
      <p:ext uri="{BB962C8B-B14F-4D97-AF65-F5344CB8AC3E}">
        <p14:creationId xmlns:p14="http://schemas.microsoft.com/office/powerpoint/2010/main" val="342461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da.uk.com/foodfacts/HealthyEating.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onlinelibrary.wiley.com/doi/10.2903/j.efsa.2015.4026/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bda.uk.com/foodfacts/food_fact_sheet_information_sources/foodmoodinfo" TargetMode="External"/><Relationship Id="rId3" Type="http://schemas.openxmlformats.org/officeDocument/2006/relationships/hyperlink" Target="https://www.bda.uk.com/foodfacts/GIDiet.pdf" TargetMode="External"/><Relationship Id="rId7" Type="http://schemas.openxmlformats.org/officeDocument/2006/relationships/hyperlink" Target="https://www.bda.uk.com/foodfacts/foodmood.pdf"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bda.uk.com/foodfacts/food_fact_sheet_information_sources/carbohydrates_information_sources" TargetMode="External"/><Relationship Id="rId5" Type="http://schemas.openxmlformats.org/officeDocument/2006/relationships/hyperlink" Target="http://www.bda.uk.com/foodfacts/Carbs.pdf" TargetMode="External"/><Relationship Id="rId4" Type="http://schemas.openxmlformats.org/officeDocument/2006/relationships/hyperlink" Target="https://www.bda.uk.com/foodfacts/food_fact_sheet_information_sources/gi_infosource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bdaworkready.co.u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da.uk.com/foodfacts/FruitVeg.pdf"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bda.uk.com/foodfacts/food_fact_sheet_information_sources/fruitveginfo"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bdaworkready.co.u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bdaworkready.co.uk/"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nhs.uk/Change4Life/Pages/healthy-snacks.aspx"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nhs.uk/Change4Life/Pages/healthy-snacks.aspx"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8" Type="http://schemas.openxmlformats.org/officeDocument/2006/relationships/hyperlink" Target="http://www.nhs.uk/Conditions/stress-anxiety-depression/Pages/low-mood-and-depression.aspx" TargetMode="External"/><Relationship Id="rId3" Type="http://schemas.openxmlformats.org/officeDocument/2006/relationships/hyperlink" Target="http://bjsm.bmj.com/content/49/21/1357" TargetMode="External"/><Relationship Id="rId7" Type="http://schemas.openxmlformats.org/officeDocument/2006/relationships/hyperlink" Target="http://www.nhs.uk/Conditions/stress-anxiety-depression/Pages/mindfulness.aspx"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www.nhs.uk/Livewell/alcohol/Pages/Tipsoncuttingdown.aspx" TargetMode="External"/><Relationship Id="rId5" Type="http://schemas.openxmlformats.org/officeDocument/2006/relationships/hyperlink" Target="http://www.ncbi.nlm.nih.gov/pmc/articles/PMC4465712/" TargetMode="External"/><Relationship Id="rId4" Type="http://schemas.openxmlformats.org/officeDocument/2006/relationships/hyperlink" Target="http://webarchive.nationalarchives.gov.uk/20130107105354/http:/www.dh.gov.uk/prod_consum_dh/groups/dh_digitalassets/@dh/@en/documents/digitalasset/dh_4080988.pdf" TargetMode="External"/><Relationship Id="rId9" Type="http://schemas.openxmlformats.org/officeDocument/2006/relationships/hyperlink" Target="https://www.vitamindcouncil.org/health-conditions/depression/"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BDA003A-E6EA-49F5-9AE8-3D2FB79E15F1}" type="slidenum">
              <a:rPr lang="en-GB" smtClean="0"/>
              <a:t>1</a:t>
            </a:fld>
            <a:endParaRPr lang="en-GB"/>
          </a:p>
        </p:txBody>
      </p:sp>
    </p:spTree>
    <p:extLst>
      <p:ext uri="{BB962C8B-B14F-4D97-AF65-F5344CB8AC3E}">
        <p14:creationId xmlns:p14="http://schemas.microsoft.com/office/powerpoint/2010/main" val="2114321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a:xfrm>
            <a:off x="698804" y="4410065"/>
            <a:ext cx="5731398" cy="4176744"/>
          </a:xfrm>
        </p:spPr>
        <p:txBody>
          <a:bodyPr>
            <a:normAutofit/>
          </a:bodyPr>
          <a:lstStyle/>
          <a:p>
            <a:r>
              <a:rPr lang="en-GB" dirty="0"/>
              <a:t>Routine: Some studies have shown that people in driving jobs have irregular working patterns and their days (and meals) lack structure. Safe Food IOI Lorry Driver interventions 2013 http://2013.wsmconference.co.uk/2011/downloads/11S3S14%20Sinead%20Duane.pdf</a:t>
            </a:r>
          </a:p>
          <a:p>
            <a:endParaRPr lang="en-GB" dirty="0"/>
          </a:p>
          <a:p>
            <a:r>
              <a:rPr lang="en-GB" dirty="0"/>
              <a:t>Right fuel: Choosing foods which are high in useful nutrients such as protein, quality carbs, fruit and vegetables means we are giving our brain and body what’s needed for the tasks ahead – plus prioritising this can be an easy way to reduce intakes of saturated fats, salt and sugar</a:t>
            </a:r>
          </a:p>
          <a:p>
            <a:endParaRPr lang="en-GB" dirty="0"/>
          </a:p>
          <a:p>
            <a:r>
              <a:rPr lang="en-GB" dirty="0"/>
              <a:t>Hydration – this is essential for safety but difficult for people who are out and about for long periods. We will show later why it’s so important.</a:t>
            </a:r>
          </a:p>
          <a:p>
            <a:endParaRPr lang="en-GB" dirty="0"/>
          </a:p>
          <a:p>
            <a:endParaRPr lang="en-GB" dirty="0"/>
          </a:p>
          <a:p>
            <a:endParaRPr lang="en-GB" altLang="en-US" dirty="0"/>
          </a:p>
          <a:p>
            <a:r>
              <a:rPr lang="en-GB" altLang="en-US" dirty="0"/>
              <a:t>BDA Food Fact Sheet</a:t>
            </a:r>
          </a:p>
          <a:p>
            <a:r>
              <a:rPr lang="en-GB" altLang="en-US" dirty="0">
                <a:hlinkClick r:id="rId3"/>
              </a:rPr>
              <a:t>https://www.bda.uk.com/foodfacts/HealthyEating.pdf</a:t>
            </a:r>
            <a:endParaRPr lang="en-GB" altLang="en-US" dirty="0"/>
          </a:p>
          <a:p>
            <a:r>
              <a:rPr lang="en-GB" altLang="en-US" dirty="0"/>
              <a:t>https://www.bda.uk.com/foodfacts/food_fact_sheet_information_sources/healthyeatinginfo</a:t>
            </a:r>
          </a:p>
          <a:p>
            <a:endParaRPr lang="en-GB" dirty="0"/>
          </a:p>
          <a:p>
            <a:endParaRPr lang="en-GB" dirty="0"/>
          </a:p>
        </p:txBody>
      </p:sp>
      <p:sp>
        <p:nvSpPr>
          <p:cNvPr id="4" name="Slide Number Placeholder 3"/>
          <p:cNvSpPr>
            <a:spLocks noGrp="1"/>
          </p:cNvSpPr>
          <p:nvPr>
            <p:ph type="sldNum" sz="quarter" idx="10"/>
          </p:nvPr>
        </p:nvSpPr>
        <p:spPr/>
        <p:txBody>
          <a:bodyPr/>
          <a:lstStyle/>
          <a:p>
            <a:fld id="{D3893329-1AD9-4D17-ADC2-646D1CC6981A}" type="slidenum">
              <a:rPr lang="en-GB" altLang="en-US" smtClean="0"/>
              <a:pPr/>
              <a:t>11</a:t>
            </a:fld>
            <a:endParaRPr lang="en-GB" altLang="en-US"/>
          </a:p>
        </p:txBody>
      </p:sp>
    </p:spTree>
    <p:extLst>
      <p:ext uri="{BB962C8B-B14F-4D97-AF65-F5344CB8AC3E}">
        <p14:creationId xmlns:p14="http://schemas.microsoft.com/office/powerpoint/2010/main" val="4050140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endParaRPr lang="en-GB" baseline="0" dirty="0">
              <a:solidFill>
                <a:schemeClr val="tx1"/>
              </a:solidFill>
            </a:endParaRPr>
          </a:p>
        </p:txBody>
      </p:sp>
      <p:sp>
        <p:nvSpPr>
          <p:cNvPr id="4" name="Slide Number Placeholder 3"/>
          <p:cNvSpPr>
            <a:spLocks noGrp="1"/>
          </p:cNvSpPr>
          <p:nvPr>
            <p:ph type="sldNum" sz="quarter" idx="10"/>
          </p:nvPr>
        </p:nvSpPr>
        <p:spPr/>
        <p:txBody>
          <a:bodyPr/>
          <a:lstStyle/>
          <a:p>
            <a:fld id="{CBDA003A-E6EA-49F5-9AE8-3D2FB79E15F1}"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967847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normAutofit/>
          </a:bodyPr>
          <a:lstStyle/>
          <a:p>
            <a:r>
              <a:rPr lang="en-GB" altLang="en-US" sz="1200" dirty="0"/>
              <a:t>1. </a:t>
            </a:r>
            <a:r>
              <a:rPr lang="en-GB" altLang="en-US" sz="1200" dirty="0" err="1"/>
              <a:t>Galioto</a:t>
            </a:r>
            <a:r>
              <a:rPr lang="en-GB" altLang="en-US" sz="1200" dirty="0"/>
              <a:t> &amp; </a:t>
            </a:r>
            <a:r>
              <a:rPr lang="en-GB" altLang="en-US" sz="1200" dirty="0" err="1"/>
              <a:t>Spitznagel</a:t>
            </a:r>
            <a:r>
              <a:rPr lang="en-GB" altLang="en-US" sz="1200" dirty="0"/>
              <a:t> (2016) </a:t>
            </a:r>
            <a:r>
              <a:rPr lang="en-GB" sz="1200" dirty="0"/>
              <a:t>The Effects of Breakfast and Breakfast Composition on Cognition in Adults . </a:t>
            </a:r>
            <a:r>
              <a:rPr lang="en-GB" altLang="en-US" sz="1200" dirty="0"/>
              <a:t>Adv </a:t>
            </a:r>
            <a:r>
              <a:rPr lang="en-GB" altLang="en-US" sz="1200" dirty="0" err="1"/>
              <a:t>Nutr</a:t>
            </a:r>
            <a:r>
              <a:rPr lang="en-GB" altLang="en-US" sz="1200" dirty="0"/>
              <a:t> 16:576S-589S</a:t>
            </a:r>
          </a:p>
          <a:p>
            <a:r>
              <a:rPr lang="en-GB" altLang="en-US" sz="1200" dirty="0"/>
              <a:t>2. Williams (2014) </a:t>
            </a:r>
            <a:r>
              <a:rPr lang="en-GB" sz="1200" dirty="0"/>
              <a:t>The benefits of breakfast cereal consumption: a systematic review of the evidence base.</a:t>
            </a:r>
            <a:r>
              <a:rPr lang="en-GB" altLang="en-US" sz="1200" dirty="0"/>
              <a:t> Adv </a:t>
            </a:r>
            <a:r>
              <a:rPr lang="en-GB" altLang="en-US" sz="1200" dirty="0" err="1"/>
              <a:t>Nutr</a:t>
            </a:r>
            <a:r>
              <a:rPr lang="en-GB" altLang="en-US" sz="1200" dirty="0"/>
              <a:t> 5:636S-673S</a:t>
            </a:r>
          </a:p>
          <a:p>
            <a:r>
              <a:rPr lang="en-GB" sz="1200" dirty="0"/>
              <a:t>3. </a:t>
            </a:r>
            <a:r>
              <a:rPr lang="en-GB" sz="1200" dirty="0" err="1"/>
              <a:t>Fayet</a:t>
            </a:r>
            <a:r>
              <a:rPr lang="en-GB" sz="1200" dirty="0"/>
              <a:t>-Moore et al. (2019) Breakfast Choice Is Associated with Nutrient, Food Group and Discretionary Intakes in Australian Adults at Both Breakfast and Rest of the Day. Nutrients 11:175.</a:t>
            </a:r>
            <a:endParaRPr lang="en-GB" dirty="0"/>
          </a:p>
          <a:p>
            <a:endParaRPr lang="en-GB" dirty="0"/>
          </a:p>
        </p:txBody>
      </p:sp>
      <p:sp>
        <p:nvSpPr>
          <p:cNvPr id="4" name="Slide Number Placeholder 3"/>
          <p:cNvSpPr>
            <a:spLocks noGrp="1"/>
          </p:cNvSpPr>
          <p:nvPr>
            <p:ph type="sldNum" sz="quarter" idx="10"/>
          </p:nvPr>
        </p:nvSpPr>
        <p:spPr/>
        <p:txBody>
          <a:bodyPr/>
          <a:lstStyle/>
          <a:p>
            <a:fld id="{D3893329-1AD9-4D17-ADC2-646D1CC6981A}" type="slidenum">
              <a:rPr lang="en-GB" altLang="en-US" smtClean="0"/>
              <a:pPr/>
              <a:t>13</a:t>
            </a:fld>
            <a:endParaRPr lang="en-GB" altLang="en-US"/>
          </a:p>
        </p:txBody>
      </p:sp>
    </p:spTree>
    <p:extLst>
      <p:ext uri="{BB962C8B-B14F-4D97-AF65-F5344CB8AC3E}">
        <p14:creationId xmlns:p14="http://schemas.microsoft.com/office/powerpoint/2010/main" val="3699382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endParaRPr lang="en-GB" altLang="en-US" sz="1100" dirty="0"/>
          </a:p>
        </p:txBody>
      </p:sp>
      <p:sp>
        <p:nvSpPr>
          <p:cNvPr id="4" name="Slide Number Placeholder 3"/>
          <p:cNvSpPr>
            <a:spLocks noGrp="1"/>
          </p:cNvSpPr>
          <p:nvPr>
            <p:ph type="sldNum" sz="quarter" idx="10"/>
          </p:nvPr>
        </p:nvSpPr>
        <p:spPr/>
        <p:txBody>
          <a:bodyPr/>
          <a:lstStyle/>
          <a:p>
            <a:fld id="{CBDA003A-E6EA-49F5-9AE8-3D2FB79E15F1}" type="slidenum">
              <a:rPr lang="en-GB" smtClean="0"/>
              <a:t>14</a:t>
            </a:fld>
            <a:endParaRPr lang="en-GB"/>
          </a:p>
        </p:txBody>
      </p:sp>
    </p:spTree>
    <p:extLst>
      <p:ext uri="{BB962C8B-B14F-4D97-AF65-F5344CB8AC3E}">
        <p14:creationId xmlns:p14="http://schemas.microsoft.com/office/powerpoint/2010/main" val="3177787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xfrm>
            <a:off x="398463" y="695325"/>
            <a:ext cx="6188075" cy="3481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xfrm>
            <a:off x="731838" y="4560888"/>
            <a:ext cx="5851525" cy="4557712"/>
          </a:xfrm>
        </p:spPr>
        <p:txBody>
          <a:bodyPr wrap="square" numCol="1" anchor="t" anchorCtr="0" compatLnSpc="1">
            <a:prstTxWarp prst="textNoShape">
              <a:avLst/>
            </a:prstTxWarp>
            <a:normAutofit/>
          </a:bodyPr>
          <a:lstStyle/>
          <a:p>
            <a:pPr>
              <a:defRPr/>
            </a:pPr>
            <a:endParaRPr lang="en-GB" altLang="en-US" dirty="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5D861B4-9173-4DE4-8988-3EA335686872}" type="slidenum">
              <a:rPr lang="en-GB" altLang="en-US"/>
              <a:pPr/>
              <a:t>15</a:t>
            </a:fld>
            <a:endParaRPr lang="en-GB" altLang="en-US"/>
          </a:p>
        </p:txBody>
      </p:sp>
    </p:spTree>
    <p:extLst>
      <p:ext uri="{BB962C8B-B14F-4D97-AF65-F5344CB8AC3E}">
        <p14:creationId xmlns:p14="http://schemas.microsoft.com/office/powerpoint/2010/main" val="3890768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GB" baseline="0" dirty="0">
                <a:solidFill>
                  <a:schemeClr val="tx1"/>
                </a:solidFill>
              </a:rPr>
              <a:t>Audience question: who agrees that what we eat can affect our mood and performance at work?</a:t>
            </a:r>
          </a:p>
        </p:txBody>
      </p:sp>
      <p:sp>
        <p:nvSpPr>
          <p:cNvPr id="4" name="Slide Number Placeholder 3"/>
          <p:cNvSpPr>
            <a:spLocks noGrp="1"/>
          </p:cNvSpPr>
          <p:nvPr>
            <p:ph type="sldNum" sz="quarter" idx="10"/>
          </p:nvPr>
        </p:nvSpPr>
        <p:spPr/>
        <p:txBody>
          <a:bodyPr/>
          <a:lstStyle/>
          <a:p>
            <a:fld id="{CBDA003A-E6EA-49F5-9AE8-3D2FB79E15F1}"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1456255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398463" y="695325"/>
            <a:ext cx="6188075" cy="3481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a:t>Reference</a:t>
            </a:r>
          </a:p>
          <a:p>
            <a:r>
              <a:rPr lang="en-GB" altLang="en-US"/>
              <a:t>EFSA (2015) Scientific Opinion on the substantiation of health claims related to glycaemic carbohydrates and maintenance of normal brain function pursuant to Article 13(5) of Regulation (EC) No 1924/2006 . EFSA Journal 13: 4026 </a:t>
            </a:r>
          </a:p>
          <a:p>
            <a:r>
              <a:rPr lang="en-GB" altLang="en-US">
                <a:hlinkClick r:id="rId3"/>
              </a:rPr>
              <a:t>http://onlinelibrary.wiley.com/doi/10.2903/j.efsa.2015.4026/pdf</a:t>
            </a:r>
            <a:endParaRPr lang="en-GB" altLang="en-US"/>
          </a:p>
          <a:p>
            <a:endParaRPr lang="en-GB" altLang="en-US"/>
          </a:p>
          <a:p>
            <a:r>
              <a:rPr lang="en-GB" altLang="en-US"/>
              <a:t>Swaminathan (2008) Why Does the Brain Need So Much Power? Scientific americanhttp://www.scientificamerican.com/article/why-does-the-brain-need-s/</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03A4B6C-21E2-4F09-A695-C97127E643B7}" type="slidenum">
              <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750963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GB" dirty="0"/>
              <a:t>So here we can see the vitamins and minerals present in each food group</a:t>
            </a:r>
            <a:r>
              <a:rPr lang="en-GB" baseline="0" dirty="0"/>
              <a:t> demonstrating the importance of a diet full of variety and balance.</a:t>
            </a:r>
            <a:endParaRPr lang="en-GB" dirty="0"/>
          </a:p>
        </p:txBody>
      </p:sp>
      <p:sp>
        <p:nvSpPr>
          <p:cNvPr id="4" name="Slide Number Placeholder 3"/>
          <p:cNvSpPr>
            <a:spLocks noGrp="1"/>
          </p:cNvSpPr>
          <p:nvPr>
            <p:ph type="sldNum" sz="quarter" idx="10"/>
          </p:nvPr>
        </p:nvSpPr>
        <p:spPr/>
        <p:txBody>
          <a:bodyPr/>
          <a:lstStyle/>
          <a:p>
            <a:fld id="{F960806C-6B76-4D99-B1D2-4C9C19DF8172}" type="slidenum">
              <a:rPr lang="en-GB" smtClean="0"/>
              <a:t>18</a:t>
            </a:fld>
            <a:endParaRPr lang="en-GB"/>
          </a:p>
        </p:txBody>
      </p:sp>
    </p:spTree>
    <p:extLst>
      <p:ext uri="{BB962C8B-B14F-4D97-AF65-F5344CB8AC3E}">
        <p14:creationId xmlns:p14="http://schemas.microsoft.com/office/powerpoint/2010/main" val="19783029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a:xfrm>
            <a:off x="698804" y="4410065"/>
            <a:ext cx="5722303" cy="4176744"/>
          </a:xfrm>
        </p:spPr>
        <p:txBody>
          <a:bodyPr>
            <a:normAutofit/>
          </a:bodyPr>
          <a:lstStyle/>
          <a:p>
            <a:r>
              <a:rPr lang="en-GB" b="1" dirty="0"/>
              <a:t>References</a:t>
            </a:r>
          </a:p>
          <a:p>
            <a:r>
              <a:rPr lang="en-GB" altLang="en-US" dirty="0"/>
              <a:t>BDA Food Fact Sheets</a:t>
            </a:r>
            <a:endParaRPr lang="en-GB" altLang="en-US" b="1" dirty="0"/>
          </a:p>
          <a:p>
            <a:r>
              <a:rPr lang="en-GB" dirty="0">
                <a:hlinkClick r:id="rId3"/>
              </a:rPr>
              <a:t>https://www.bda.uk.com/foodfacts/GIDiet.pdf</a:t>
            </a:r>
            <a:endParaRPr lang="en-GB" dirty="0"/>
          </a:p>
          <a:p>
            <a:r>
              <a:rPr lang="en-GB" dirty="0">
                <a:hlinkClick r:id="rId4"/>
              </a:rPr>
              <a:t>https://www.bda.uk.com/foodfacts/food_fact_sheet_information_sources/gi_infosources</a:t>
            </a:r>
            <a:endParaRPr lang="en-GB" dirty="0"/>
          </a:p>
          <a:p>
            <a:endParaRPr lang="en-GB" dirty="0"/>
          </a:p>
          <a:p>
            <a:r>
              <a:rPr lang="en-GB" b="1" dirty="0"/>
              <a:t>References &amp; </a:t>
            </a:r>
            <a:r>
              <a:rPr lang="en-GB" altLang="en-US" b="1" dirty="0"/>
              <a:t>Resources</a:t>
            </a:r>
            <a:r>
              <a:rPr lang="en-GB" altLang="en-US" dirty="0"/>
              <a:t> </a:t>
            </a:r>
          </a:p>
          <a:p>
            <a:pPr>
              <a:defRPr/>
            </a:pPr>
            <a:r>
              <a:rPr lang="en-GB" altLang="en-US" dirty="0"/>
              <a:t>BDA Food Fact Sheets</a:t>
            </a:r>
            <a:endParaRPr lang="en-GB" altLang="en-US" b="1" dirty="0"/>
          </a:p>
          <a:p>
            <a:r>
              <a:rPr lang="en-GB" dirty="0">
                <a:hlinkClick r:id="rId3"/>
              </a:rPr>
              <a:t>https://www.bda.uk.com/foodfacts/GIDiet.pdf</a:t>
            </a:r>
            <a:endParaRPr lang="en-GB" dirty="0"/>
          </a:p>
          <a:p>
            <a:r>
              <a:rPr lang="en-GB" dirty="0">
                <a:hlinkClick r:id="rId4"/>
              </a:rPr>
              <a:t>https://www.bda.uk.com/foodfacts/food_fact_sheet_information_sources/gi_infosources</a:t>
            </a:r>
            <a:endParaRPr lang="en-GB" dirty="0"/>
          </a:p>
          <a:p>
            <a:endParaRPr lang="en-GB" dirty="0"/>
          </a:p>
          <a:p>
            <a:pPr>
              <a:defRPr/>
            </a:pPr>
            <a:r>
              <a:rPr lang="en-GB" altLang="en-US" dirty="0">
                <a:hlinkClick r:id="rId5"/>
              </a:rPr>
              <a:t>www.bda.uk.com/foodfacts/Carbs.pdf</a:t>
            </a:r>
            <a:endParaRPr lang="en-GB" altLang="en-US" dirty="0"/>
          </a:p>
          <a:p>
            <a:pPr>
              <a:defRPr/>
            </a:pPr>
            <a:r>
              <a:rPr lang="en-GB" altLang="en-US" dirty="0">
                <a:hlinkClick r:id="rId6"/>
              </a:rPr>
              <a:t>https://www.bda.uk.com/foodfacts/food_fact_sheet_information_sources/carbohydrates_information_sources</a:t>
            </a:r>
            <a:endParaRPr lang="en-GB" altLang="en-US" dirty="0"/>
          </a:p>
          <a:p>
            <a:pPr>
              <a:defRPr/>
            </a:pPr>
            <a:endParaRPr lang="en-GB" altLang="en-US" dirty="0"/>
          </a:p>
          <a:p>
            <a:endParaRPr lang="en-GB" dirty="0"/>
          </a:p>
          <a:p>
            <a:r>
              <a:rPr lang="en-GB" altLang="en-US" dirty="0">
                <a:hlinkClick r:id="rId7"/>
              </a:rPr>
              <a:t>https://www.bda.uk.com/foodfacts/foodmood.pdf</a:t>
            </a:r>
            <a:endParaRPr lang="en-GB" altLang="en-US" dirty="0"/>
          </a:p>
          <a:p>
            <a:r>
              <a:rPr lang="en-GB" altLang="en-US" dirty="0">
                <a:hlinkClick r:id="rId8"/>
              </a:rPr>
              <a:t>https://www.bda.uk.com/foodfacts/food_fact_sheet_information_sources/foodmoodinfo</a:t>
            </a:r>
            <a:endParaRPr lang="en-GB" altLang="en-US" dirty="0"/>
          </a:p>
          <a:p>
            <a:endParaRPr lang="en-GB" dirty="0"/>
          </a:p>
          <a:p>
            <a:endParaRPr lang="en-GB" b="1" dirty="0"/>
          </a:p>
        </p:txBody>
      </p:sp>
      <p:sp>
        <p:nvSpPr>
          <p:cNvPr id="4" name="Slide Number Placeholder 3"/>
          <p:cNvSpPr>
            <a:spLocks noGrp="1"/>
          </p:cNvSpPr>
          <p:nvPr>
            <p:ph type="sldNum" sz="quarter" idx="10"/>
          </p:nvPr>
        </p:nvSpPr>
        <p:spPr/>
        <p:txBody>
          <a:bodyPr/>
          <a:lstStyle/>
          <a:p>
            <a:fld id="{D3893329-1AD9-4D17-ADC2-646D1CC6981A}" type="slidenum">
              <a:rPr lang="en-GB" altLang="en-US" smtClean="0"/>
              <a:pPr/>
              <a:t>22</a:t>
            </a:fld>
            <a:endParaRPr lang="en-GB" altLang="en-US"/>
          </a:p>
        </p:txBody>
      </p:sp>
    </p:spTree>
    <p:extLst>
      <p:ext uri="{BB962C8B-B14F-4D97-AF65-F5344CB8AC3E}">
        <p14:creationId xmlns:p14="http://schemas.microsoft.com/office/powerpoint/2010/main" val="3102173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398463" y="695325"/>
            <a:ext cx="6188075" cy="3481388"/>
          </a:xfrm>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altLang="en-US" dirty="0"/>
              <a:t>For van drivers in particular, with a lot of concentration</a:t>
            </a:r>
          </a:p>
        </p:txBody>
      </p:sp>
      <p:sp>
        <p:nvSpPr>
          <p:cNvPr id="76804" name="Slide Number Placeholder 3"/>
          <p:cNvSpPr>
            <a:spLocks noGrp="1"/>
          </p:cNvSpPr>
          <p:nvPr>
            <p:ph type="sldNum" sz="quarter" idx="5"/>
          </p:nvPr>
        </p:nvSpPr>
        <p:spPr bwMode="auto">
          <a:noFill/>
          <a:ln>
            <a:miter lim="800000"/>
            <a:headEnd/>
            <a:tailEnd/>
          </a:ln>
        </p:spPr>
        <p:txBody>
          <a:bodyPr/>
          <a:lstStyle/>
          <a:p>
            <a:fld id="{F99E163F-19C8-4E17-901C-CB85635D94D4}" type="slidenum">
              <a:rPr lang="en-GB" altLang="en-US" smtClean="0"/>
              <a:pPr/>
              <a:t>24</a:t>
            </a:fld>
            <a:endParaRPr lang="en-GB" altLang="en-US"/>
          </a:p>
        </p:txBody>
      </p:sp>
    </p:spTree>
    <p:extLst>
      <p:ext uri="{BB962C8B-B14F-4D97-AF65-F5344CB8AC3E}">
        <p14:creationId xmlns:p14="http://schemas.microsoft.com/office/powerpoint/2010/main" val="699633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398463" y="695325"/>
            <a:ext cx="6188075" cy="3481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Nutrition has impacts beyond physical  health</a:t>
            </a:r>
          </a:p>
          <a:p>
            <a:r>
              <a:rPr lang="en-GB" altLang="en-US" b="1"/>
              <a:t>Reference</a:t>
            </a:r>
          </a:p>
          <a:p>
            <a:r>
              <a:rPr lang="en-GB" altLang="en-US"/>
              <a:t>BDA (2015) Supporting healthier working lives through dietitian-led wellness initiatives</a:t>
            </a:r>
          </a:p>
          <a:p>
            <a:r>
              <a:rPr lang="en-GB" altLang="en-US" u="sng">
                <a:hlinkClick r:id="rId3"/>
              </a:rPr>
              <a:t>http://www.bdaworkready.co.uk/</a:t>
            </a:r>
            <a:r>
              <a:rPr lang="en-GB" altLang="en-US"/>
              <a:t> </a:t>
            </a:r>
          </a:p>
          <a:p>
            <a:endParaRPr lang="en-GB" altLang="en-US"/>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F1EF248-324E-4A51-B5A4-0ECEB2A2E1DB}" type="slidenum">
              <a:rPr lang="en-GB" altLang="en-US"/>
              <a:pPr/>
              <a:t>3</a:t>
            </a:fld>
            <a:endParaRPr lang="en-GB" altLang="en-US"/>
          </a:p>
        </p:txBody>
      </p:sp>
    </p:spTree>
    <p:extLst>
      <p:ext uri="{BB962C8B-B14F-4D97-AF65-F5344CB8AC3E}">
        <p14:creationId xmlns:p14="http://schemas.microsoft.com/office/powerpoint/2010/main" val="1821125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GB" dirty="0"/>
              <a:t>We’re not saying you should never choose these protein containing foods, but hopefully you are seeing that eating them regularly isn’t a good choice for people looking forward to a healthy retirement.</a:t>
            </a:r>
          </a:p>
        </p:txBody>
      </p:sp>
      <p:sp>
        <p:nvSpPr>
          <p:cNvPr id="4" name="Slide Number Placeholder 3"/>
          <p:cNvSpPr>
            <a:spLocks noGrp="1"/>
          </p:cNvSpPr>
          <p:nvPr>
            <p:ph type="sldNum" sz="quarter" idx="5"/>
          </p:nvPr>
        </p:nvSpPr>
        <p:spPr/>
        <p:txBody>
          <a:bodyPr/>
          <a:lstStyle/>
          <a:p>
            <a:fld id="{CBDA003A-E6EA-49F5-9AE8-3D2FB79E15F1}" type="slidenum">
              <a:rPr lang="en-GB" smtClean="0"/>
              <a:t>25</a:t>
            </a:fld>
            <a:endParaRPr lang="en-GB"/>
          </a:p>
        </p:txBody>
      </p:sp>
    </p:spTree>
    <p:extLst>
      <p:ext uri="{BB962C8B-B14F-4D97-AF65-F5344CB8AC3E}">
        <p14:creationId xmlns:p14="http://schemas.microsoft.com/office/powerpoint/2010/main" val="4224611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normAutofit/>
          </a:bodyPr>
          <a:lstStyle/>
          <a:p>
            <a:r>
              <a:rPr lang="en-GB" b="0" dirty="0"/>
              <a:t>Thinking back to the start of the presentation we saw that driving jobs are associated with anxiety and that intakes of fruit and veg (1 portion per shift) were low. Eating to recommended levels can support brain health – plus boost so many other health factors.</a:t>
            </a:r>
          </a:p>
          <a:p>
            <a:endParaRPr lang="en-GB" b="1" dirty="0"/>
          </a:p>
          <a:p>
            <a:r>
              <a:rPr lang="en-GB" b="1" dirty="0"/>
              <a:t>Suggested activity if there is time</a:t>
            </a:r>
          </a:p>
          <a:p>
            <a:r>
              <a:rPr lang="en-GB" dirty="0"/>
              <a:t>Ask if participants think frozen/ canned &amp; dried count</a:t>
            </a:r>
          </a:p>
          <a:p>
            <a:r>
              <a:rPr lang="en-GB" dirty="0"/>
              <a:t>What about fruit juice/</a:t>
            </a:r>
            <a:r>
              <a:rPr lang="en-GB" dirty="0" err="1"/>
              <a:t>smoothies</a:t>
            </a:r>
            <a:r>
              <a:rPr lang="en-GB" dirty="0"/>
              <a:t>?</a:t>
            </a:r>
          </a:p>
          <a:p>
            <a:endParaRPr lang="en-GB" b="1" dirty="0"/>
          </a:p>
          <a:p>
            <a:r>
              <a:rPr lang="en-GB" b="1" dirty="0"/>
              <a:t>References &amp; Resources</a:t>
            </a:r>
          </a:p>
          <a:p>
            <a:r>
              <a:rPr lang="en-GB" dirty="0"/>
              <a:t>The Eat Well Guide</a:t>
            </a:r>
          </a:p>
          <a:p>
            <a:r>
              <a:rPr lang="en-GB" dirty="0"/>
              <a:t>https://www.gov.uk/government/publications/the-eatwell-guide</a:t>
            </a:r>
          </a:p>
          <a:p>
            <a:endParaRPr lang="en-GB" altLang="en-US" dirty="0"/>
          </a:p>
          <a:p>
            <a:r>
              <a:rPr lang="en-GB" altLang="en-US" dirty="0"/>
              <a:t>BDA Food Fact Sheet</a:t>
            </a:r>
          </a:p>
          <a:p>
            <a:r>
              <a:rPr lang="en-GB" dirty="0">
                <a:hlinkClick r:id="rId3"/>
              </a:rPr>
              <a:t>https://www.bda.uk.com/foodfacts/FruitVeg.pdf</a:t>
            </a:r>
            <a:endParaRPr lang="en-GB" dirty="0"/>
          </a:p>
          <a:p>
            <a:r>
              <a:rPr lang="en-GB" dirty="0">
                <a:hlinkClick r:id="rId4"/>
              </a:rPr>
              <a:t>https://www.bda.uk.com/foodfacts/food_fact_sheet_information_sources/fruitveginfo</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1. </a:t>
            </a:r>
            <a:r>
              <a:rPr lang="en-GB" sz="1200" dirty="0" err="1"/>
              <a:t>Rucklidge</a:t>
            </a:r>
            <a:r>
              <a:rPr lang="en-GB" sz="1200" dirty="0"/>
              <a:t> and Mulder. 2016. Could nutrition help behaviours associated with personality disorders? A narrative review. Personality and Mental Health. 10: 3-11</a:t>
            </a:r>
          </a:p>
          <a:p>
            <a:endParaRPr lang="en-GB" dirty="0"/>
          </a:p>
          <a:p>
            <a:endParaRPr lang="en-GB" dirty="0"/>
          </a:p>
        </p:txBody>
      </p:sp>
      <p:sp>
        <p:nvSpPr>
          <p:cNvPr id="4" name="Slide Number Placeholder 3"/>
          <p:cNvSpPr>
            <a:spLocks noGrp="1"/>
          </p:cNvSpPr>
          <p:nvPr>
            <p:ph type="sldNum" sz="quarter" idx="10"/>
          </p:nvPr>
        </p:nvSpPr>
        <p:spPr/>
        <p:txBody>
          <a:bodyPr/>
          <a:lstStyle/>
          <a:p>
            <a:fld id="{D3893329-1AD9-4D17-ADC2-646D1CC6981A}" type="slidenum">
              <a:rPr lang="en-GB" altLang="en-US" smtClean="0"/>
              <a:pPr/>
              <a:t>26</a:t>
            </a:fld>
            <a:endParaRPr lang="en-GB" altLang="en-US"/>
          </a:p>
        </p:txBody>
      </p:sp>
    </p:spTree>
    <p:extLst>
      <p:ext uri="{BB962C8B-B14F-4D97-AF65-F5344CB8AC3E}">
        <p14:creationId xmlns:p14="http://schemas.microsoft.com/office/powerpoint/2010/main" val="1499855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endParaRPr lang="en-GB" baseline="0" dirty="0">
              <a:solidFill>
                <a:schemeClr val="tx1"/>
              </a:solidFill>
            </a:endParaRPr>
          </a:p>
        </p:txBody>
      </p:sp>
      <p:sp>
        <p:nvSpPr>
          <p:cNvPr id="4" name="Slide Number Placeholder 3"/>
          <p:cNvSpPr>
            <a:spLocks noGrp="1"/>
          </p:cNvSpPr>
          <p:nvPr>
            <p:ph type="sldNum" sz="quarter" idx="10"/>
          </p:nvPr>
        </p:nvSpPr>
        <p:spPr/>
        <p:txBody>
          <a:bodyPr/>
          <a:lstStyle/>
          <a:p>
            <a:fld id="{CBDA003A-E6EA-49F5-9AE8-3D2FB79E15F1}"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002869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DA003A-E6EA-49F5-9AE8-3D2FB79E15F1}" type="slidenum">
              <a:rPr lang="en-GB" smtClean="0"/>
              <a:t>29</a:t>
            </a:fld>
            <a:endParaRPr lang="en-GB"/>
          </a:p>
        </p:txBody>
      </p:sp>
    </p:spTree>
    <p:extLst>
      <p:ext uri="{BB962C8B-B14F-4D97-AF65-F5344CB8AC3E}">
        <p14:creationId xmlns:p14="http://schemas.microsoft.com/office/powerpoint/2010/main" val="4095219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398463" y="695325"/>
            <a:ext cx="6188075" cy="3481388"/>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b="1" dirty="0"/>
              <a:t>Suggested activity: </a:t>
            </a:r>
          </a:p>
          <a:p>
            <a:r>
              <a:rPr lang="en-GB" dirty="0"/>
              <a:t>Ask if any of these apply to participants  </a:t>
            </a:r>
          </a:p>
          <a:p>
            <a:r>
              <a:rPr lang="en-GB" altLang="en-US" dirty="0"/>
              <a:t>Ask if  participants have noticed impairment of their mood when dehydrated</a:t>
            </a:r>
          </a:p>
          <a:p>
            <a:endParaRPr lang="en-GB" dirty="0"/>
          </a:p>
          <a:p>
            <a:r>
              <a:rPr lang="en-GB" b="1" dirty="0"/>
              <a:t>References</a:t>
            </a:r>
            <a:endParaRPr lang="en-GB" altLang="en-US" dirty="0"/>
          </a:p>
          <a:p>
            <a:r>
              <a:rPr lang="en-GB" dirty="0"/>
              <a:t>BDA (2015) White Paper :Supporting healthier working lives through </a:t>
            </a:r>
            <a:r>
              <a:rPr lang="en-GB" dirty="0" err="1"/>
              <a:t>dietitian</a:t>
            </a:r>
            <a:r>
              <a:rPr lang="en-GB" dirty="0"/>
              <a:t>-led wellness initiatives</a:t>
            </a:r>
          </a:p>
          <a:p>
            <a:r>
              <a:rPr lang="en-GB" u="sng" dirty="0">
                <a:hlinkClick r:id="rId3"/>
              </a:rPr>
              <a:t>http://www.bdaworkready.co.uk/</a:t>
            </a:r>
            <a:r>
              <a:rPr lang="en-GB" dirty="0"/>
              <a:t> </a:t>
            </a:r>
          </a:p>
          <a:p>
            <a:endParaRPr lang="en-GB" dirty="0"/>
          </a:p>
          <a:p>
            <a:endParaRPr lang="en-GB" dirty="0"/>
          </a:p>
        </p:txBody>
      </p:sp>
      <p:sp>
        <p:nvSpPr>
          <p:cNvPr id="65540" name="Slide Number Placeholder 3"/>
          <p:cNvSpPr>
            <a:spLocks noGrp="1"/>
          </p:cNvSpPr>
          <p:nvPr>
            <p:ph type="sldNum" sz="quarter" idx="5"/>
          </p:nvPr>
        </p:nvSpPr>
        <p:spPr bwMode="auto">
          <a:noFill/>
          <a:ln>
            <a:miter lim="800000"/>
            <a:headEnd/>
            <a:tailEnd/>
          </a:ln>
        </p:spPr>
        <p:txBody>
          <a:bodyPr/>
          <a:lstStyle/>
          <a:p>
            <a:fld id="{A549C6C0-10C8-4ECB-8E54-467F5B158AD6}" type="slidenum">
              <a:rPr lang="en-GB" altLang="en-US" smtClean="0"/>
              <a:pPr/>
              <a:t>31</a:t>
            </a:fld>
            <a:endParaRPr lang="en-GB" altLang="en-US"/>
          </a:p>
        </p:txBody>
      </p:sp>
    </p:spTree>
    <p:extLst>
      <p:ext uri="{BB962C8B-B14F-4D97-AF65-F5344CB8AC3E}">
        <p14:creationId xmlns:p14="http://schemas.microsoft.com/office/powerpoint/2010/main" val="2488888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398463" y="695325"/>
            <a:ext cx="6188075" cy="3481388"/>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b="1" dirty="0"/>
              <a:t>Suggested activity: </a:t>
            </a:r>
          </a:p>
          <a:p>
            <a:r>
              <a:rPr lang="en-GB" dirty="0"/>
              <a:t>Ask if any of these apply to participants  </a:t>
            </a:r>
          </a:p>
          <a:p>
            <a:r>
              <a:rPr lang="en-GB" altLang="en-US" dirty="0"/>
              <a:t>Ask if  participants have noticed impairment of their mood when dehydrated</a:t>
            </a:r>
          </a:p>
          <a:p>
            <a:endParaRPr lang="en-GB" dirty="0"/>
          </a:p>
          <a:p>
            <a:r>
              <a:rPr lang="en-GB" b="1" dirty="0"/>
              <a:t>References</a:t>
            </a:r>
            <a:endParaRPr lang="en-GB" altLang="en-US" dirty="0"/>
          </a:p>
          <a:p>
            <a:r>
              <a:rPr lang="en-GB" dirty="0"/>
              <a:t>BDA (2015) White Paper :Supporting healthier working lives through </a:t>
            </a:r>
            <a:r>
              <a:rPr lang="en-GB" dirty="0" err="1"/>
              <a:t>dietitian</a:t>
            </a:r>
            <a:r>
              <a:rPr lang="en-GB" dirty="0"/>
              <a:t>-led wellness initiatives</a:t>
            </a:r>
          </a:p>
          <a:p>
            <a:r>
              <a:rPr lang="en-GB" u="sng" dirty="0">
                <a:hlinkClick r:id="rId3"/>
              </a:rPr>
              <a:t>http://www.bdaworkready.co.uk/</a:t>
            </a:r>
            <a:r>
              <a:rPr lang="en-GB" dirty="0"/>
              <a:t> </a:t>
            </a:r>
          </a:p>
          <a:p>
            <a:endParaRPr lang="en-GB" dirty="0"/>
          </a:p>
          <a:p>
            <a:endParaRPr lang="en-GB" dirty="0"/>
          </a:p>
        </p:txBody>
      </p:sp>
      <p:sp>
        <p:nvSpPr>
          <p:cNvPr id="65540" name="Slide Number Placeholder 3"/>
          <p:cNvSpPr>
            <a:spLocks noGrp="1"/>
          </p:cNvSpPr>
          <p:nvPr>
            <p:ph type="sldNum" sz="quarter" idx="5"/>
          </p:nvPr>
        </p:nvSpPr>
        <p:spPr bwMode="auto">
          <a:noFill/>
          <a:ln>
            <a:miter lim="800000"/>
            <a:headEnd/>
            <a:tailEnd/>
          </a:ln>
        </p:spPr>
        <p:txBody>
          <a:bodyPr/>
          <a:lstStyle/>
          <a:p>
            <a:fld id="{A549C6C0-10C8-4ECB-8E54-467F5B158AD6}" type="slidenum">
              <a:rPr lang="en-GB" altLang="en-US" smtClean="0"/>
              <a:pPr/>
              <a:t>32</a:t>
            </a:fld>
            <a:endParaRPr lang="en-GB" altLang="en-US"/>
          </a:p>
        </p:txBody>
      </p:sp>
    </p:spTree>
    <p:extLst>
      <p:ext uri="{BB962C8B-B14F-4D97-AF65-F5344CB8AC3E}">
        <p14:creationId xmlns:p14="http://schemas.microsoft.com/office/powerpoint/2010/main" val="2588339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normAutofit/>
          </a:bodyPr>
          <a:lstStyle/>
          <a:p>
            <a:r>
              <a:rPr lang="en-GB" dirty="0"/>
              <a:t>This urine chart was developed by leading hydration experts working with elite athletes to optimise performance. If van drivers are operating as industrial athletes, then fluid intake is a key consideration.</a:t>
            </a:r>
          </a:p>
        </p:txBody>
      </p:sp>
      <p:sp>
        <p:nvSpPr>
          <p:cNvPr id="4" name="Slide Number Placeholder 3"/>
          <p:cNvSpPr>
            <a:spLocks noGrp="1"/>
          </p:cNvSpPr>
          <p:nvPr>
            <p:ph type="sldNum" sz="quarter" idx="10"/>
          </p:nvPr>
        </p:nvSpPr>
        <p:spPr/>
        <p:txBody>
          <a:bodyPr/>
          <a:lstStyle/>
          <a:p>
            <a:fld id="{D3893329-1AD9-4D17-ADC2-646D1CC6981A}" type="slidenum">
              <a:rPr lang="en-GB" altLang="en-US" smtClean="0"/>
              <a:pPr/>
              <a:t>33</a:t>
            </a:fld>
            <a:endParaRPr lang="en-GB" altLang="en-US"/>
          </a:p>
        </p:txBody>
      </p:sp>
    </p:spTree>
    <p:extLst>
      <p:ext uri="{BB962C8B-B14F-4D97-AF65-F5344CB8AC3E}">
        <p14:creationId xmlns:p14="http://schemas.microsoft.com/office/powerpoint/2010/main" val="2862828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normAutofit/>
          </a:bodyPr>
          <a:lstStyle/>
          <a:p>
            <a:endParaRPr lang="en-GB" altLang="en-US" dirty="0"/>
          </a:p>
        </p:txBody>
      </p:sp>
      <p:sp>
        <p:nvSpPr>
          <p:cNvPr id="4" name="Slide Number Placeholder 3"/>
          <p:cNvSpPr>
            <a:spLocks noGrp="1"/>
          </p:cNvSpPr>
          <p:nvPr>
            <p:ph type="sldNum" sz="quarter" idx="10"/>
          </p:nvPr>
        </p:nvSpPr>
        <p:spPr/>
        <p:txBody>
          <a:bodyPr/>
          <a:lstStyle/>
          <a:p>
            <a:fld id="{D3893329-1AD9-4D17-ADC2-646D1CC6981A}" type="slidenum">
              <a:rPr lang="en-GB" altLang="en-US" smtClean="0"/>
              <a:pPr/>
              <a:t>34</a:t>
            </a:fld>
            <a:endParaRPr lang="en-GB" altLang="en-US"/>
          </a:p>
        </p:txBody>
      </p:sp>
    </p:spTree>
    <p:extLst>
      <p:ext uri="{BB962C8B-B14F-4D97-AF65-F5344CB8AC3E}">
        <p14:creationId xmlns:p14="http://schemas.microsoft.com/office/powerpoint/2010/main" val="3743410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398463" y="695325"/>
            <a:ext cx="6188075" cy="3481388"/>
          </a:xfrm>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Caffeine can be used to boost performance, but with caution. This advice has been put together for long haul pilots who need to maintain concentration during a shift: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Tea and coffee is effective and additional supplements are not necessary</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Many drinks may also contain high amounts of sugar as well as caffeine. This includes energy drinks, colas and some specialty teas and coffees. </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Caffeine is most effective upon awakening. 2-3 small cups (200 ml) of tea or coffee in a 2-3 hour upon rising may be optimal.</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Caffeine has its peak stimulatory effects about one hour after consumption.</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Intake should diminish upon the hours leading up to sleep.</a:t>
            </a:r>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Individuals respond very differently to caffeine – some may get a powerful stimulatory effect whilst others may not</a:t>
            </a:r>
            <a:endParaRPr lang="en-GB" sz="1200" kern="1200" dirty="0">
              <a:solidFill>
                <a:schemeClr val="tx1"/>
              </a:solidFill>
              <a:effectLst/>
              <a:latin typeface="+mn-lt"/>
              <a:ea typeface="+mn-ea"/>
              <a:cs typeface="+mn-cs"/>
            </a:endParaRPr>
          </a:p>
        </p:txBody>
      </p:sp>
      <p:sp>
        <p:nvSpPr>
          <p:cNvPr id="69636" name="Slide Number Placeholder 3"/>
          <p:cNvSpPr>
            <a:spLocks noGrp="1"/>
          </p:cNvSpPr>
          <p:nvPr>
            <p:ph type="sldNum" sz="quarter" idx="5"/>
          </p:nvPr>
        </p:nvSpPr>
        <p:spPr bwMode="auto">
          <a:noFill/>
          <a:ln>
            <a:miter lim="800000"/>
            <a:headEnd/>
            <a:tailEnd/>
          </a:ln>
        </p:spPr>
        <p:txBody>
          <a:bodyPr/>
          <a:lstStyle/>
          <a:p>
            <a:fld id="{4FDDCA7D-F33E-40A6-A46F-BEF8298ED148}" type="slidenum">
              <a:rPr lang="en-GB" altLang="en-US" smtClean="0"/>
              <a:pPr/>
              <a:t>35</a:t>
            </a:fld>
            <a:endParaRPr lang="en-GB" altLang="en-US"/>
          </a:p>
        </p:txBody>
      </p:sp>
    </p:spTree>
    <p:extLst>
      <p:ext uri="{BB962C8B-B14F-4D97-AF65-F5344CB8AC3E}">
        <p14:creationId xmlns:p14="http://schemas.microsoft.com/office/powerpoint/2010/main" val="3277693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xfrm>
            <a:off x="398463" y="695325"/>
            <a:ext cx="6188075" cy="3481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cs typeface="Arial" panose="020B0604020202020204" pitchFamily="34" charset="0"/>
            </a:endParaRPr>
          </a:p>
          <a:p>
            <a:endParaRPr lang="en-GB" altLang="en-US" dirty="0"/>
          </a:p>
          <a:p>
            <a:endParaRPr lang="en-GB" altLang="en-US" dirty="0">
              <a:cs typeface="Arial" panose="020B0604020202020204" pitchFamily="34" charset="0"/>
            </a:endParaRPr>
          </a:p>
          <a:p>
            <a:endParaRPr lang="en-GB" altLang="en-US" dirty="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FA8A0D8-FCD5-4663-B6AC-DE0F9ADD65C1}" type="slidenum">
              <a:rPr lang="en-GB" altLang="en-US"/>
              <a:pPr/>
              <a:t>37</a:t>
            </a:fld>
            <a:endParaRPr lang="en-GB" altLang="en-US"/>
          </a:p>
        </p:txBody>
      </p:sp>
    </p:spTree>
    <p:extLst>
      <p:ext uri="{BB962C8B-B14F-4D97-AF65-F5344CB8AC3E}">
        <p14:creationId xmlns:p14="http://schemas.microsoft.com/office/powerpoint/2010/main" val="87914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GB" dirty="0"/>
              <a:t>*top results featured</a:t>
            </a:r>
          </a:p>
          <a:p>
            <a:r>
              <a:rPr lang="en-GB" dirty="0"/>
              <a:t>Survey specifically for this conference</a:t>
            </a:r>
          </a:p>
          <a:p>
            <a:endParaRPr lang="en-GB" dirty="0"/>
          </a:p>
          <a:p>
            <a:r>
              <a:rPr lang="en-GB" dirty="0"/>
              <a:t>We know that as larger bodies become normalised in the UK, many people who are overweight or obese don’t recognise it in themselves, so this self-reported figure is likely to be an under-estimate.</a:t>
            </a:r>
          </a:p>
          <a:p>
            <a:endParaRPr lang="en-GB" dirty="0"/>
          </a:p>
          <a:p>
            <a:r>
              <a:rPr lang="en-GB" dirty="0"/>
              <a:t>Population average in men 40% overweight + 26% obese; women 30% overweight + 27%</a:t>
            </a:r>
          </a:p>
          <a:p>
            <a:r>
              <a:rPr lang="en-GB" dirty="0"/>
              <a:t>Data for van drivers does not exist but a recent study showed </a:t>
            </a:r>
            <a:r>
              <a:rPr lang="en-GB" sz="1200" b="0" i="0" kern="1200" dirty="0">
                <a:solidFill>
                  <a:schemeClr val="tx1"/>
                </a:solidFill>
                <a:effectLst/>
                <a:latin typeface="+mn-lt"/>
                <a:ea typeface="+mn-ea"/>
                <a:cs typeface="+mn-cs"/>
              </a:rPr>
              <a:t>84 percent of HGV drivers were overweight or obese https://www.nihr.ac.uk/news/new-research-to-help-truck-drivers-get-their-health-back-on-the-road/7652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Note of caution: studies usually use weight or BMI as a benchmark but in practice most employee based programmes are best accepted when focussed on a healthy lifestyle rather than weight.</a:t>
            </a:r>
            <a:endParaRPr lang="en-GB" dirty="0"/>
          </a:p>
        </p:txBody>
      </p:sp>
      <p:sp>
        <p:nvSpPr>
          <p:cNvPr id="4" name="Slide Number Placeholder 3"/>
          <p:cNvSpPr>
            <a:spLocks noGrp="1"/>
          </p:cNvSpPr>
          <p:nvPr>
            <p:ph type="sldNum" sz="quarter" idx="5"/>
          </p:nvPr>
        </p:nvSpPr>
        <p:spPr/>
        <p:txBody>
          <a:bodyPr/>
          <a:lstStyle/>
          <a:p>
            <a:fld id="{CBDA003A-E6EA-49F5-9AE8-3D2FB79E15F1}" type="slidenum">
              <a:rPr lang="en-GB" smtClean="0"/>
              <a:t>4</a:t>
            </a:fld>
            <a:endParaRPr lang="en-GB"/>
          </a:p>
        </p:txBody>
      </p:sp>
    </p:spTree>
    <p:extLst>
      <p:ext uri="{BB962C8B-B14F-4D97-AF65-F5344CB8AC3E}">
        <p14:creationId xmlns:p14="http://schemas.microsoft.com/office/powerpoint/2010/main" val="2205699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xfrm>
            <a:off x="398463" y="695325"/>
            <a:ext cx="6188075" cy="3481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a:cs typeface="Arial" panose="020B0604020202020204" pitchFamily="34" charset="0"/>
              </a:rPr>
              <a:t>Resources</a:t>
            </a:r>
          </a:p>
          <a:p>
            <a:r>
              <a:rPr lang="en-GB" altLang="en-US"/>
              <a:t>BDA Food Fact Sheet </a:t>
            </a:r>
            <a:r>
              <a:rPr lang="en-GB" altLang="en-US">
                <a:cs typeface="Arial" panose="020B0604020202020204" pitchFamily="34" charset="0"/>
              </a:rPr>
              <a:t>www.bda.uk.com/foodfacts/healthysnacks.pdf </a:t>
            </a:r>
          </a:p>
          <a:p>
            <a:r>
              <a:rPr lang="en-GB" altLang="en-US">
                <a:cs typeface="Arial" panose="020B0604020202020204" pitchFamily="34" charset="0"/>
                <a:hlinkClick r:id="rId3"/>
              </a:rPr>
              <a:t>www.nhs.uk/Change4Life/Pages/healthy-snacks.aspx</a:t>
            </a:r>
            <a:endParaRPr lang="en-GB" altLang="en-US">
              <a:cs typeface="Arial" panose="020B0604020202020204" pitchFamily="34" charset="0"/>
            </a:endParaRPr>
          </a:p>
          <a:p>
            <a:endParaRPr lang="en-GB" altLang="en-US"/>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61860AF-BA49-49F7-9CC9-0CB66A884319}" type="slidenum">
              <a:rPr lang="en-GB" altLang="en-US"/>
              <a:pPr/>
              <a:t>38</a:t>
            </a:fld>
            <a:endParaRPr lang="en-GB" altLang="en-US"/>
          </a:p>
        </p:txBody>
      </p:sp>
    </p:spTree>
    <p:extLst>
      <p:ext uri="{BB962C8B-B14F-4D97-AF65-F5344CB8AC3E}">
        <p14:creationId xmlns:p14="http://schemas.microsoft.com/office/powerpoint/2010/main" val="2754607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398463" y="695325"/>
            <a:ext cx="6188075" cy="3481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b="1">
                <a:cs typeface="Arial" panose="020B0604020202020204" pitchFamily="34" charset="0"/>
              </a:rPr>
              <a:t>Resources</a:t>
            </a:r>
            <a:r>
              <a:rPr lang="en-GB" altLang="en-US"/>
              <a:t> </a:t>
            </a:r>
          </a:p>
          <a:p>
            <a:r>
              <a:rPr lang="en-GB" altLang="en-US"/>
              <a:t>BDA Food Fact Sheet </a:t>
            </a:r>
            <a:r>
              <a:rPr lang="en-GB" altLang="en-US">
                <a:cs typeface="Arial" panose="020B0604020202020204" pitchFamily="34" charset="0"/>
              </a:rPr>
              <a:t>www.bda.uk.com/foodfacts/healthysnacks.pdf </a:t>
            </a:r>
          </a:p>
          <a:p>
            <a:r>
              <a:rPr lang="en-GB" altLang="en-US">
                <a:cs typeface="Arial" panose="020B0604020202020204" pitchFamily="34" charset="0"/>
                <a:hlinkClick r:id="rId3"/>
              </a:rPr>
              <a:t>www.nhs.uk/Change4Life/Pages/healthy-snacks.aspx</a:t>
            </a:r>
            <a:endParaRPr lang="en-GB" altLang="en-US">
              <a:cs typeface="Arial" panose="020B0604020202020204" pitchFamily="34" charset="0"/>
            </a:endParaRPr>
          </a:p>
          <a:p>
            <a:endParaRPr lang="en-GB" altLang="en-US"/>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2AE044F-8A32-4750-B8BC-51EE2AA9D7A9}" type="slidenum">
              <a:rPr lang="en-GB" altLang="en-US"/>
              <a:pPr/>
              <a:t>39</a:t>
            </a:fld>
            <a:endParaRPr lang="en-GB" altLang="en-US"/>
          </a:p>
        </p:txBody>
      </p:sp>
    </p:spTree>
    <p:extLst>
      <p:ext uri="{BB962C8B-B14F-4D97-AF65-F5344CB8AC3E}">
        <p14:creationId xmlns:p14="http://schemas.microsoft.com/office/powerpoint/2010/main" val="1575089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a:xfrm>
            <a:off x="686734" y="4748664"/>
            <a:ext cx="5739657" cy="4497427"/>
          </a:xfrm>
        </p:spPr>
        <p:txBody>
          <a:bodyPr>
            <a:normAutofit fontScale="92500" lnSpcReduction="20000"/>
          </a:bodyPr>
          <a:lstStyle/>
          <a:p>
            <a:r>
              <a:rPr lang="en-GB" b="1" dirty="0"/>
              <a:t>Notes</a:t>
            </a:r>
          </a:p>
          <a:p>
            <a:r>
              <a:rPr lang="en-GB" dirty="0"/>
              <a:t>Acknowledgment that mood is influenced by  factors  other than diet. Taking a lunch break may not only boost nutrition it may help  </a:t>
            </a:r>
            <a:r>
              <a:rPr lang="en-GB" altLang="en-US" dirty="0"/>
              <a:t>improve mood, well being and reduce stress especially if involving nature, sunlight, relaxation, social interaction and/or physical activity.</a:t>
            </a:r>
            <a:endParaRPr lang="en-GB" dirty="0"/>
          </a:p>
          <a:p>
            <a:r>
              <a:rPr lang="en-GB" b="1" dirty="0"/>
              <a:t>References</a:t>
            </a:r>
          </a:p>
          <a:p>
            <a:pPr>
              <a:defRPr/>
            </a:pPr>
            <a:r>
              <a:rPr lang="en-GB" altLang="en-US" dirty="0"/>
              <a:t>Buckley et al (2015) PHE &amp; Active Working CIC Consensus Statement </a:t>
            </a:r>
            <a:r>
              <a:rPr lang="en-GB" dirty="0"/>
              <a:t>The sedentary office: an expert statement on the growing case for change towards better health and productivity. </a:t>
            </a:r>
            <a:r>
              <a:rPr lang="en-GB" altLang="en-US" dirty="0"/>
              <a:t>Br J Sports Med  49 :1357-62 </a:t>
            </a:r>
          </a:p>
          <a:p>
            <a:pPr>
              <a:defRPr/>
            </a:pPr>
            <a:r>
              <a:rPr lang="en-GB" altLang="en-US" dirty="0">
                <a:hlinkClick r:id="rId3"/>
              </a:rPr>
              <a:t>http://bjsm.bmj.com/content/49/21/1357</a:t>
            </a:r>
            <a:endParaRPr lang="en-GB" altLang="en-US" dirty="0"/>
          </a:p>
          <a:p>
            <a:pPr>
              <a:defRPr/>
            </a:pPr>
            <a:r>
              <a:rPr lang="en-GB" altLang="en-US" dirty="0"/>
              <a:t>de Bloom et al (2014</a:t>
            </a:r>
            <a:r>
              <a:rPr lang="en-GB" altLang="en-US" b="1" dirty="0"/>
              <a:t>) </a:t>
            </a:r>
            <a:r>
              <a:rPr lang="en-GB" dirty="0"/>
              <a:t>Exposure to nature versus relaxation during lunch breaks and recovery from work: development and design of an intervention study to improve workers’ health, well-being, work performance and creativity</a:t>
            </a:r>
            <a:r>
              <a:rPr lang="en-GB" b="1" dirty="0"/>
              <a:t>. </a:t>
            </a:r>
            <a:r>
              <a:rPr lang="en-GB" altLang="en-US" dirty="0"/>
              <a:t>BMC Public Health 14:488</a:t>
            </a:r>
          </a:p>
          <a:p>
            <a:pPr>
              <a:defRPr/>
            </a:pPr>
            <a:r>
              <a:rPr lang="en-GB" altLang="en-US" dirty="0"/>
              <a:t>http://www.ncbi.nlm.nih.gov/pmc/articles/PMC4039544/</a:t>
            </a:r>
          </a:p>
          <a:p>
            <a:r>
              <a:rPr lang="en-GB" dirty="0"/>
              <a:t>Department of Health  (2004) At Least Five a week: evidence on the impact of physical activity and its relationship to health Chapter 5.5 Physical activity, psychological well being and mental illness</a:t>
            </a:r>
          </a:p>
          <a:p>
            <a:r>
              <a:rPr lang="en-GB" dirty="0">
                <a:hlinkClick r:id="rId4"/>
              </a:rPr>
              <a:t>http://webarchive.nationalarchives.gov.uk/20130107105354/http://www.dh.gov.uk/prod_consum_dh/groups/dh_digitalassets/@dh/@en/documents/digitalasset/dh_4080988.pdf</a:t>
            </a:r>
            <a:endParaRPr lang="en-GB" dirty="0"/>
          </a:p>
          <a:p>
            <a:pPr>
              <a:defRPr/>
            </a:pPr>
            <a:r>
              <a:rPr lang="en-GB" altLang="en-US" dirty="0"/>
              <a:t>Moore et al (2015</a:t>
            </a:r>
            <a:r>
              <a:rPr lang="en-GB" altLang="en-US" b="1" dirty="0"/>
              <a:t>) </a:t>
            </a:r>
            <a:r>
              <a:rPr lang="en-GB" dirty="0"/>
              <a:t>Social Interaction and Collaboration among Oncology Nurses. </a:t>
            </a:r>
            <a:r>
              <a:rPr lang="en-GB" altLang="en-US" dirty="0" err="1"/>
              <a:t>Nurs</a:t>
            </a:r>
            <a:r>
              <a:rPr lang="en-GB" altLang="en-US" dirty="0"/>
              <a:t> Res </a:t>
            </a:r>
            <a:r>
              <a:rPr lang="en-GB" altLang="en-US" dirty="0" err="1"/>
              <a:t>Pract</a:t>
            </a:r>
            <a:r>
              <a:rPr lang="en-GB" altLang="en-US" dirty="0"/>
              <a:t>  Article ID 248067</a:t>
            </a:r>
          </a:p>
          <a:p>
            <a:pPr>
              <a:defRPr/>
            </a:pPr>
            <a:r>
              <a:rPr lang="en-GB" dirty="0">
                <a:hlinkClick r:id="rId5"/>
              </a:rPr>
              <a:t>http://www.ncbi.nlm.nih.gov/pmc/articles/PMC4465712/</a:t>
            </a:r>
            <a:endParaRPr lang="en-GB" dirty="0"/>
          </a:p>
          <a:p>
            <a:r>
              <a:rPr lang="en-GB" dirty="0"/>
              <a:t>NHS Choices : Low mood  and depression</a:t>
            </a:r>
          </a:p>
          <a:p>
            <a:r>
              <a:rPr lang="en-GB" dirty="0"/>
              <a:t>http://www.nhs.uk/Conditions/stress-anxiety-depression/Pages/low-mood-and-depression.aspx </a:t>
            </a:r>
          </a:p>
          <a:p>
            <a:r>
              <a:rPr lang="en-GB" dirty="0"/>
              <a:t>NHS Choices : Alcohol </a:t>
            </a:r>
            <a:r>
              <a:rPr lang="en-GB" dirty="0">
                <a:hlinkClick r:id="rId6"/>
              </a:rPr>
              <a:t>http://www.nhs.uk/Livewell/alcohol/Pages/Tipsoncuttingdown.aspx</a:t>
            </a:r>
            <a:endParaRPr lang="en-GB" dirty="0"/>
          </a:p>
          <a:p>
            <a:r>
              <a:rPr lang="en-GB" dirty="0"/>
              <a:t>NHS Choices : Mindfulness </a:t>
            </a:r>
            <a:r>
              <a:rPr lang="en-GB" dirty="0">
                <a:hlinkClick r:id="rId7"/>
              </a:rPr>
              <a:t>http://www.nhs.uk/Conditions/stress-anxiety-depression/Pages/mindfulness.aspx</a:t>
            </a:r>
            <a:endParaRPr lang="en-GB" dirty="0"/>
          </a:p>
          <a:p>
            <a:r>
              <a:rPr lang="en-GB" dirty="0" err="1"/>
              <a:t>Penckofer</a:t>
            </a:r>
            <a:r>
              <a:rPr lang="en-GB" dirty="0"/>
              <a:t> et al (2010) Vitamin D and Depression: where is all the sunshine? Issues in Mental Health Nursing 31: 385-393 </a:t>
            </a:r>
            <a:r>
              <a:rPr lang="en-GB" dirty="0">
                <a:hlinkClick r:id="rId8"/>
              </a:rPr>
              <a:t>http://www.nhs.uk/Conditions/stress-anxiety-depression/Pages/low-mood-and-depression.aspx</a:t>
            </a:r>
            <a:endParaRPr lang="en-GB" dirty="0"/>
          </a:p>
          <a:p>
            <a:r>
              <a:rPr lang="en-GB" dirty="0"/>
              <a:t> Vitamin D  Council </a:t>
            </a:r>
            <a:r>
              <a:rPr lang="en-GB" dirty="0">
                <a:hlinkClick r:id="rId9"/>
              </a:rPr>
              <a:t>https://www.vitamindcouncil.org/health-conditions/depression/</a:t>
            </a:r>
            <a:endParaRPr lang="en-GB" dirty="0"/>
          </a:p>
          <a:p>
            <a:pPr>
              <a:defRPr/>
            </a:pPr>
            <a:endParaRPr lang="en-GB" altLang="en-US" dirty="0"/>
          </a:p>
          <a:p>
            <a:endParaRPr lang="en-GB" dirty="0"/>
          </a:p>
          <a:p>
            <a:endParaRPr lang="en-GB" dirty="0"/>
          </a:p>
        </p:txBody>
      </p:sp>
      <p:sp>
        <p:nvSpPr>
          <p:cNvPr id="4" name="Slide Number Placeholder 3"/>
          <p:cNvSpPr>
            <a:spLocks noGrp="1"/>
          </p:cNvSpPr>
          <p:nvPr>
            <p:ph type="sldNum" sz="quarter" idx="10"/>
          </p:nvPr>
        </p:nvSpPr>
        <p:spPr/>
        <p:txBody>
          <a:bodyPr/>
          <a:lstStyle/>
          <a:p>
            <a:fld id="{D3893329-1AD9-4D17-ADC2-646D1CC6981A}" type="slidenum">
              <a:rPr lang="en-GB" altLang="en-US" smtClean="0"/>
              <a:pPr/>
              <a:t>40</a:t>
            </a:fld>
            <a:endParaRPr lang="en-GB" altLang="en-US"/>
          </a:p>
        </p:txBody>
      </p:sp>
    </p:spTree>
    <p:extLst>
      <p:ext uri="{BB962C8B-B14F-4D97-AF65-F5344CB8AC3E}">
        <p14:creationId xmlns:p14="http://schemas.microsoft.com/office/powerpoint/2010/main" val="2699728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GB" dirty="0"/>
              <a:t>These are just some of the recurring themes.</a:t>
            </a:r>
          </a:p>
        </p:txBody>
      </p:sp>
      <p:sp>
        <p:nvSpPr>
          <p:cNvPr id="4" name="Slide Number Placeholder 3"/>
          <p:cNvSpPr>
            <a:spLocks noGrp="1"/>
          </p:cNvSpPr>
          <p:nvPr>
            <p:ph type="sldNum" sz="quarter" idx="5"/>
          </p:nvPr>
        </p:nvSpPr>
        <p:spPr/>
        <p:txBody>
          <a:bodyPr/>
          <a:lstStyle/>
          <a:p>
            <a:fld id="{CBDA003A-E6EA-49F5-9AE8-3D2FB79E15F1}" type="slidenum">
              <a:rPr lang="en-GB" smtClean="0"/>
              <a:t>42</a:t>
            </a:fld>
            <a:endParaRPr lang="en-GB"/>
          </a:p>
        </p:txBody>
      </p:sp>
    </p:spTree>
    <p:extLst>
      <p:ext uri="{BB962C8B-B14F-4D97-AF65-F5344CB8AC3E}">
        <p14:creationId xmlns:p14="http://schemas.microsoft.com/office/powerpoint/2010/main" val="19996871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xfrm>
            <a:off x="398463" y="695325"/>
            <a:ext cx="6188075" cy="3481388"/>
          </a:xfrm>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GB" altLang="en-US" dirty="0"/>
              <a:t>There are BDA Food Fact Sheets on several related topics.</a:t>
            </a:r>
          </a:p>
          <a:p>
            <a:pPr>
              <a:buFontTx/>
              <a:buChar char="•"/>
            </a:pPr>
            <a:r>
              <a:rPr lang="en-GB" altLang="en-US" dirty="0"/>
              <a:t> Alcohol</a:t>
            </a:r>
          </a:p>
          <a:p>
            <a:pPr>
              <a:buFontTx/>
              <a:buChar char="•"/>
            </a:pPr>
            <a:r>
              <a:rPr lang="en-GB" altLang="en-US" dirty="0"/>
              <a:t>Breakfast</a:t>
            </a:r>
          </a:p>
          <a:p>
            <a:pPr>
              <a:buFontTx/>
              <a:buChar char="•"/>
            </a:pPr>
            <a:r>
              <a:rPr lang="en-GB" altLang="en-US" dirty="0"/>
              <a:t>Carbohydrate</a:t>
            </a:r>
          </a:p>
          <a:p>
            <a:pPr>
              <a:buFontTx/>
              <a:buChar char="•"/>
            </a:pPr>
            <a:r>
              <a:rPr lang="en-GB" altLang="en-US" dirty="0"/>
              <a:t>Depression &amp; Diet</a:t>
            </a:r>
          </a:p>
          <a:p>
            <a:pPr>
              <a:buFontTx/>
              <a:buChar char="•"/>
            </a:pPr>
            <a:r>
              <a:rPr lang="en-GB" altLang="en-US" dirty="0"/>
              <a:t>Food and Mood</a:t>
            </a:r>
          </a:p>
          <a:p>
            <a:pPr>
              <a:buFontTx/>
              <a:buChar char="•"/>
            </a:pPr>
            <a:r>
              <a:rPr lang="en-GB" altLang="en-US" dirty="0"/>
              <a:t>Fluid</a:t>
            </a:r>
          </a:p>
          <a:p>
            <a:pPr>
              <a:buFontTx/>
              <a:buChar char="•"/>
            </a:pPr>
            <a:r>
              <a:rPr lang="en-GB" altLang="en-US" dirty="0"/>
              <a:t>Fruit &amp; Vegetables</a:t>
            </a:r>
          </a:p>
          <a:p>
            <a:pPr>
              <a:buFontTx/>
              <a:buChar char="•"/>
            </a:pPr>
            <a:r>
              <a:rPr lang="en-GB" altLang="en-US" dirty="0"/>
              <a:t>Omega -3 </a:t>
            </a:r>
          </a:p>
          <a:p>
            <a:pPr>
              <a:buFontTx/>
              <a:buChar char="•"/>
            </a:pPr>
            <a:r>
              <a:rPr lang="en-GB" altLang="en-US" dirty="0"/>
              <a:t>Snacks</a:t>
            </a:r>
          </a:p>
          <a:p>
            <a:pPr>
              <a:buFontTx/>
              <a:buChar char="•"/>
            </a:pPr>
            <a:r>
              <a:rPr lang="en-GB" altLang="en-US" dirty="0"/>
              <a:t>Healthy Eating</a:t>
            </a:r>
          </a:p>
          <a:p>
            <a:pPr>
              <a:buFontTx/>
              <a:buChar char="•"/>
            </a:pPr>
            <a:r>
              <a:rPr lang="en-GB" altLang="en-US" dirty="0"/>
              <a:t>Packed Lunches</a:t>
            </a:r>
          </a:p>
          <a:p>
            <a:pPr>
              <a:buFontTx/>
              <a:buChar char="•"/>
            </a:pPr>
            <a:r>
              <a:rPr lang="en-GB" altLang="en-US" dirty="0"/>
              <a:t>Vitamin D</a:t>
            </a:r>
          </a:p>
          <a:p>
            <a:endParaRPr lang="en-GB" altLang="en-US" dirty="0"/>
          </a:p>
          <a:p>
            <a:r>
              <a:rPr lang="en-GB" altLang="en-US" dirty="0"/>
              <a:t> You may want to provide links to recipes or other sources of information. If so you could add  links to this slide.</a:t>
            </a:r>
          </a:p>
          <a:p>
            <a:endParaRPr lang="en-GB" altLang="en-US" dirty="0"/>
          </a:p>
          <a:p>
            <a:r>
              <a:rPr lang="en-GB" altLang="en-US" dirty="0"/>
              <a:t> You may want to add  certificate of attendance if appropriate .</a:t>
            </a:r>
          </a:p>
          <a:p>
            <a:endParaRPr lang="en-GB" altLang="en-US" dirty="0"/>
          </a:p>
        </p:txBody>
      </p:sp>
      <p:sp>
        <p:nvSpPr>
          <p:cNvPr id="95236" name="Slide Number Placeholder 3"/>
          <p:cNvSpPr>
            <a:spLocks noGrp="1"/>
          </p:cNvSpPr>
          <p:nvPr>
            <p:ph type="sldNum" sz="quarter" idx="5"/>
          </p:nvPr>
        </p:nvSpPr>
        <p:spPr bwMode="auto">
          <a:noFill/>
          <a:ln>
            <a:miter lim="800000"/>
            <a:headEnd/>
            <a:tailEnd/>
          </a:ln>
        </p:spPr>
        <p:txBody>
          <a:bodyPr/>
          <a:lstStyle/>
          <a:p>
            <a:fld id="{7F998E6C-C117-42D1-B4E3-162FB120E4D3}" type="slidenum">
              <a:rPr lang="en-GB" altLang="en-US" smtClean="0"/>
              <a:pPr/>
              <a:t>44</a:t>
            </a:fld>
            <a:endParaRPr lang="en-GB" altLang="en-US"/>
          </a:p>
        </p:txBody>
      </p:sp>
    </p:spTree>
    <p:extLst>
      <p:ext uri="{BB962C8B-B14F-4D97-AF65-F5344CB8AC3E}">
        <p14:creationId xmlns:p14="http://schemas.microsoft.com/office/powerpoint/2010/main" val="2727162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DA003A-E6EA-49F5-9AE8-3D2FB79E15F1}" type="slidenum">
              <a:rPr lang="en-GB" smtClean="0"/>
              <a:t>45</a:t>
            </a:fld>
            <a:endParaRPr lang="en-GB"/>
          </a:p>
        </p:txBody>
      </p:sp>
    </p:spTree>
    <p:extLst>
      <p:ext uri="{BB962C8B-B14F-4D97-AF65-F5344CB8AC3E}">
        <p14:creationId xmlns:p14="http://schemas.microsoft.com/office/powerpoint/2010/main" val="1830794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GB" dirty="0"/>
              <a:t>*top results featured</a:t>
            </a:r>
          </a:p>
          <a:p>
            <a:r>
              <a:rPr lang="en-GB" dirty="0"/>
              <a:t>Survey specifically for this conference</a:t>
            </a:r>
          </a:p>
          <a:p>
            <a:endParaRPr lang="en-GB" dirty="0"/>
          </a:p>
          <a:p>
            <a:r>
              <a:rPr lang="en-GB" dirty="0"/>
              <a:t>This is really positive and overcoming intention to change removes a key barrier to adopting healthier habits</a:t>
            </a:r>
          </a:p>
        </p:txBody>
      </p:sp>
      <p:sp>
        <p:nvSpPr>
          <p:cNvPr id="4" name="Slide Number Placeholder 3"/>
          <p:cNvSpPr>
            <a:spLocks noGrp="1"/>
          </p:cNvSpPr>
          <p:nvPr>
            <p:ph type="sldNum" sz="quarter" idx="5"/>
          </p:nvPr>
        </p:nvSpPr>
        <p:spPr/>
        <p:txBody>
          <a:bodyPr/>
          <a:lstStyle/>
          <a:p>
            <a:fld id="{CBDA003A-E6EA-49F5-9AE8-3D2FB79E15F1}" type="slidenum">
              <a:rPr lang="en-GB" smtClean="0"/>
              <a:t>5</a:t>
            </a:fld>
            <a:endParaRPr lang="en-GB"/>
          </a:p>
        </p:txBody>
      </p:sp>
    </p:spTree>
    <p:extLst>
      <p:ext uri="{BB962C8B-B14F-4D97-AF65-F5344CB8AC3E}">
        <p14:creationId xmlns:p14="http://schemas.microsoft.com/office/powerpoint/2010/main" val="1139158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GB" dirty="0"/>
              <a:t>*top results featured</a:t>
            </a:r>
          </a:p>
          <a:p>
            <a:r>
              <a:rPr lang="en-GB" dirty="0"/>
              <a:t>Survey specifically for this conference</a:t>
            </a:r>
          </a:p>
          <a:p>
            <a:endParaRPr lang="en-GB" dirty="0"/>
          </a:p>
          <a:p>
            <a:r>
              <a:rPr lang="en-GB" dirty="0"/>
              <a:t>That means a quarter are regularly skipping lunch breaks, which is found in other work settings too.</a:t>
            </a:r>
          </a:p>
          <a:p>
            <a:endParaRPr lang="en-GB" dirty="0"/>
          </a:p>
          <a:p>
            <a:r>
              <a:rPr lang="en-GB" dirty="0"/>
              <a:t>We hope by the end of this presentation you’ll be convinced that taking breaks is important for concentration (safety). It’s also a vital way to keep healthy (loo breaks, topping up hydration, getting some sunshine, having a meal). </a:t>
            </a:r>
          </a:p>
          <a:p>
            <a:endParaRPr lang="en-GB" dirty="0"/>
          </a:p>
          <a:p>
            <a:r>
              <a:rPr lang="en-GB" dirty="0"/>
              <a:t>Ideally we should have lunch away from our work station to get all these benefits.</a:t>
            </a:r>
          </a:p>
        </p:txBody>
      </p:sp>
      <p:sp>
        <p:nvSpPr>
          <p:cNvPr id="4" name="Slide Number Placeholder 3"/>
          <p:cNvSpPr>
            <a:spLocks noGrp="1"/>
          </p:cNvSpPr>
          <p:nvPr>
            <p:ph type="sldNum" sz="quarter" idx="5"/>
          </p:nvPr>
        </p:nvSpPr>
        <p:spPr/>
        <p:txBody>
          <a:bodyPr/>
          <a:lstStyle/>
          <a:p>
            <a:fld id="{CBDA003A-E6EA-49F5-9AE8-3D2FB79E15F1}" type="slidenum">
              <a:rPr lang="en-GB" smtClean="0"/>
              <a:t>6</a:t>
            </a:fld>
            <a:endParaRPr lang="en-GB"/>
          </a:p>
        </p:txBody>
      </p:sp>
    </p:spTree>
    <p:extLst>
      <p:ext uri="{BB962C8B-B14F-4D97-AF65-F5344CB8AC3E}">
        <p14:creationId xmlns:p14="http://schemas.microsoft.com/office/powerpoint/2010/main" val="3742232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endParaRPr lang="en-GB" dirty="0"/>
          </a:p>
          <a:p>
            <a:r>
              <a:rPr lang="en-GB" dirty="0"/>
              <a:t>We’ve all heard the 5 a day message. We will see later how fruit and veg keep us healthy at work, and it will be harder to achieve the recommended intake if only one serving is eaten during a shift.</a:t>
            </a:r>
          </a:p>
          <a:p>
            <a:endParaRPr lang="en-GB" dirty="0"/>
          </a:p>
          <a:p>
            <a:r>
              <a:rPr lang="en-GB" dirty="0"/>
              <a:t>Intro to next slide: Given the demands of the work, it’s easy to see why drivers and their employers would need to make a specific effort to ensure they maintain healthy habits…</a:t>
            </a:r>
          </a:p>
        </p:txBody>
      </p:sp>
      <p:sp>
        <p:nvSpPr>
          <p:cNvPr id="4" name="Slide Number Placeholder 3"/>
          <p:cNvSpPr>
            <a:spLocks noGrp="1"/>
          </p:cNvSpPr>
          <p:nvPr>
            <p:ph type="sldNum" sz="quarter" idx="5"/>
          </p:nvPr>
        </p:nvSpPr>
        <p:spPr/>
        <p:txBody>
          <a:bodyPr/>
          <a:lstStyle/>
          <a:p>
            <a:fld id="{CBDA003A-E6EA-49F5-9AE8-3D2FB79E15F1}" type="slidenum">
              <a:rPr lang="en-GB" smtClean="0"/>
              <a:t>7</a:t>
            </a:fld>
            <a:endParaRPr lang="en-GB"/>
          </a:p>
        </p:txBody>
      </p:sp>
    </p:spTree>
    <p:extLst>
      <p:ext uri="{BB962C8B-B14F-4D97-AF65-F5344CB8AC3E}">
        <p14:creationId xmlns:p14="http://schemas.microsoft.com/office/powerpoint/2010/main" val="415426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DA003A-E6EA-49F5-9AE8-3D2FB79E15F1}" type="slidenum">
              <a:rPr lang="en-GB" smtClean="0"/>
              <a:t>8</a:t>
            </a:fld>
            <a:endParaRPr lang="en-GB"/>
          </a:p>
        </p:txBody>
      </p:sp>
    </p:spTree>
    <p:extLst>
      <p:ext uri="{BB962C8B-B14F-4D97-AF65-F5344CB8AC3E}">
        <p14:creationId xmlns:p14="http://schemas.microsoft.com/office/powerpoint/2010/main" val="4181090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GB" dirty="0"/>
              <a:t>All of these can lead to losing valuable employees due to poor health or may reduce performance on the job.</a:t>
            </a:r>
          </a:p>
          <a:p>
            <a:endParaRPr lang="en-GB" dirty="0"/>
          </a:p>
          <a:p>
            <a:r>
              <a:rPr lang="en-GB" dirty="0"/>
              <a:t>There are some key strategies which drivers and their employers can adopt to support healthier lifestyles in these roles – we will cover some nutrition related points later in this session to assist with: boosting mood through food choices, habits which support the maintenance of a healthy weight and good hydration which aids concentration and prevents headaches.</a:t>
            </a:r>
          </a:p>
        </p:txBody>
      </p:sp>
      <p:sp>
        <p:nvSpPr>
          <p:cNvPr id="4" name="Slide Number Placeholder 3"/>
          <p:cNvSpPr>
            <a:spLocks noGrp="1"/>
          </p:cNvSpPr>
          <p:nvPr>
            <p:ph type="sldNum" sz="quarter" idx="5"/>
          </p:nvPr>
        </p:nvSpPr>
        <p:spPr/>
        <p:txBody>
          <a:bodyPr/>
          <a:lstStyle/>
          <a:p>
            <a:fld id="{CBDA003A-E6EA-49F5-9AE8-3D2FB79E15F1}" type="slidenum">
              <a:rPr lang="en-GB" smtClean="0"/>
              <a:t>9</a:t>
            </a:fld>
            <a:endParaRPr lang="en-GB"/>
          </a:p>
        </p:txBody>
      </p:sp>
    </p:spTree>
    <p:extLst>
      <p:ext uri="{BB962C8B-B14F-4D97-AF65-F5344CB8AC3E}">
        <p14:creationId xmlns:p14="http://schemas.microsoft.com/office/powerpoint/2010/main" val="1285880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5325"/>
            <a:ext cx="6188075" cy="3481388"/>
          </a:xfrm>
        </p:spPr>
      </p:sp>
      <p:sp>
        <p:nvSpPr>
          <p:cNvPr id="3" name="Notes Placeholder 2"/>
          <p:cNvSpPr>
            <a:spLocks noGrp="1"/>
          </p:cNvSpPr>
          <p:nvPr>
            <p:ph type="body" idx="1"/>
          </p:nvPr>
        </p:nvSpPr>
        <p:spPr/>
        <p:txBody>
          <a:bodyPr/>
          <a:lstStyle/>
          <a:p>
            <a:r>
              <a:rPr lang="en-GB" dirty="0"/>
              <a:t>All of these can lead to losing valuable employees due to poor health or may reduce performance on the job.</a:t>
            </a:r>
          </a:p>
          <a:p>
            <a:endParaRPr lang="en-GB" dirty="0"/>
          </a:p>
          <a:p>
            <a:r>
              <a:rPr lang="en-GB" dirty="0"/>
              <a:t>There are some key strategies which drivers and their employers can adopt to support healthier lifestyles in these roles – we will cover some nutrition related points later in this session to assist with: boosting mood through food choices, habits which support the maintenance of a healthy weight and good hydration which aids concentration and prevents headaches.</a:t>
            </a:r>
          </a:p>
        </p:txBody>
      </p:sp>
      <p:sp>
        <p:nvSpPr>
          <p:cNvPr id="4" name="Slide Number Placeholder 3"/>
          <p:cNvSpPr>
            <a:spLocks noGrp="1"/>
          </p:cNvSpPr>
          <p:nvPr>
            <p:ph type="sldNum" sz="quarter" idx="5"/>
          </p:nvPr>
        </p:nvSpPr>
        <p:spPr/>
        <p:txBody>
          <a:bodyPr/>
          <a:lstStyle/>
          <a:p>
            <a:fld id="{CBDA003A-E6EA-49F5-9AE8-3D2FB79E15F1}" type="slidenum">
              <a:rPr lang="en-GB" smtClean="0"/>
              <a:t>10</a:t>
            </a:fld>
            <a:endParaRPr lang="en-GB"/>
          </a:p>
        </p:txBody>
      </p:sp>
    </p:spTree>
    <p:extLst>
      <p:ext uri="{BB962C8B-B14F-4D97-AF65-F5344CB8AC3E}">
        <p14:creationId xmlns:p14="http://schemas.microsoft.com/office/powerpoint/2010/main" val="914653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6" name="Slide Number Placeholder 5"/>
          <p:cNvSpPr>
            <a:spLocks noGrp="1"/>
          </p:cNvSpPr>
          <p:nvPr>
            <p:ph type="sldNum" sz="quarter" idx="12"/>
          </p:nvPr>
        </p:nvSpPr>
        <p:spPr/>
        <p:txBody>
          <a:bodyPr/>
          <a:lstStyle>
            <a:lvl1pPr>
              <a:defRPr/>
            </a:lvl1pPr>
          </a:lstStyle>
          <a:p>
            <a:pPr>
              <a:defRPr/>
            </a:pPr>
            <a:fld id="{1D56102C-8DF1-3C49-A889-49866694E9E5}" type="slidenum">
              <a:rPr lang="en-US"/>
              <a:pPr>
                <a:defRPr/>
              </a:pPr>
              <a:t>‹#›</a:t>
            </a:fld>
            <a:endParaRPr lang="en-US"/>
          </a:p>
        </p:txBody>
      </p:sp>
    </p:spTree>
    <p:extLst>
      <p:ext uri="{BB962C8B-B14F-4D97-AF65-F5344CB8AC3E}">
        <p14:creationId xmlns:p14="http://schemas.microsoft.com/office/powerpoint/2010/main" val="231637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F6E4900D-07FE-2E4A-A9BF-7229C79827C4}" type="datetimeFigureOut">
              <a:rPr lang="en-US"/>
              <a:pPr>
                <a:defRPr/>
              </a:pPr>
              <a:t>3/21/2019</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79919B-BA68-7A4F-9234-4D3CA8C036A2}" type="slidenum">
              <a:rPr lang="en-US"/>
              <a:pPr>
                <a:defRPr/>
              </a:pPr>
              <a:t>‹#›</a:t>
            </a:fld>
            <a:endParaRPr lang="en-US"/>
          </a:p>
        </p:txBody>
      </p:sp>
    </p:spTree>
    <p:extLst>
      <p:ext uri="{BB962C8B-B14F-4D97-AF65-F5344CB8AC3E}">
        <p14:creationId xmlns:p14="http://schemas.microsoft.com/office/powerpoint/2010/main" val="2932882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12"/>
          </p:nvPr>
        </p:nvSpPr>
        <p:spPr/>
        <p:txBody>
          <a:bodyPr/>
          <a:lstStyle>
            <a:lvl1pPr>
              <a:defRPr/>
            </a:lvl1pPr>
          </a:lstStyle>
          <a:p>
            <a:pPr>
              <a:defRPr/>
            </a:pPr>
            <a:fld id="{3CA6B5F6-72D8-114A-9CB1-1AC732B4AED2}" type="slidenum">
              <a:rPr lang="en-US"/>
              <a:pPr>
                <a:defRPr/>
              </a:pPr>
              <a:t>‹#›</a:t>
            </a:fld>
            <a:endParaRPr lang="en-US"/>
          </a:p>
        </p:txBody>
      </p:sp>
    </p:spTree>
    <p:extLst>
      <p:ext uri="{BB962C8B-B14F-4D97-AF65-F5344CB8AC3E}">
        <p14:creationId xmlns:p14="http://schemas.microsoft.com/office/powerpoint/2010/main" val="3852800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6" y="214314"/>
            <a:ext cx="10390716" cy="1462087"/>
          </a:xfrm>
        </p:spPr>
        <p:txBody>
          <a:bodyPr/>
          <a:lstStyle/>
          <a:p>
            <a:r>
              <a:rPr lang="en-US"/>
              <a:t>Click to edit Master title style</a:t>
            </a:r>
            <a:endParaRPr lang="en-GB"/>
          </a:p>
        </p:txBody>
      </p:sp>
      <p:sp>
        <p:nvSpPr>
          <p:cNvPr id="3" name="Text Placeholder 2"/>
          <p:cNvSpPr>
            <a:spLocks noGrp="1"/>
          </p:cNvSpPr>
          <p:nvPr>
            <p:ph type="body"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8601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A2F09D3-AC3C-43B5-ACF6-6FEA2D9A1E6D}" type="slidenum">
              <a:rPr lang="en-US"/>
              <a:pPr>
                <a:defRPr/>
              </a:pPr>
              <a:t>‹#›</a:t>
            </a:fld>
            <a:endParaRPr lang="en-US"/>
          </a:p>
        </p:txBody>
      </p:sp>
    </p:spTree>
    <p:extLst>
      <p:ext uri="{BB962C8B-B14F-4D97-AF65-F5344CB8AC3E}">
        <p14:creationId xmlns:p14="http://schemas.microsoft.com/office/powerpoint/2010/main" val="277947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3C3D32BF-2001-3A43-9781-0BD96FD9F706}" type="datetimeFigureOut">
              <a:rPr lang="en-US"/>
              <a:pPr>
                <a:defRPr/>
              </a:pPr>
              <a:t>3/21/2019</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56102C-8DF1-3C49-A889-49866694E9E5}" type="slidenum">
              <a:rPr lang="en-US"/>
              <a:pPr>
                <a:defRPr/>
              </a:pPr>
              <a:t>‹#›</a:t>
            </a:fld>
            <a:endParaRPr lang="en-US"/>
          </a:p>
        </p:txBody>
      </p:sp>
    </p:spTree>
    <p:extLst>
      <p:ext uri="{BB962C8B-B14F-4D97-AF65-F5344CB8AC3E}">
        <p14:creationId xmlns:p14="http://schemas.microsoft.com/office/powerpoint/2010/main" val="1053774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D998B963-2412-BE4A-8A7D-A15E2D8B9736}" type="datetimeFigureOut">
              <a:rPr lang="en-US"/>
              <a:pPr>
                <a:defRPr/>
              </a:pPr>
              <a:t>3/21/2019</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061B91-073E-E048-AA27-1F337E5D89AF}" type="slidenum">
              <a:rPr lang="en-US"/>
              <a:pPr>
                <a:defRPr/>
              </a:pPr>
              <a:t>‹#›</a:t>
            </a:fld>
            <a:endParaRPr lang="en-US"/>
          </a:p>
        </p:txBody>
      </p:sp>
    </p:spTree>
    <p:extLst>
      <p:ext uri="{BB962C8B-B14F-4D97-AF65-F5344CB8AC3E}">
        <p14:creationId xmlns:p14="http://schemas.microsoft.com/office/powerpoint/2010/main" val="302628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9BAA5475-2BC0-7247-BA8B-AB31490655A6}" type="datetimeFigureOut">
              <a:rPr lang="en-US"/>
              <a:pPr>
                <a:defRPr/>
              </a:pPr>
              <a:t>3/21/2019</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1BECFF-F862-A942-9AE5-0944D57F6069}" type="slidenum">
              <a:rPr lang="en-US"/>
              <a:pPr>
                <a:defRPr/>
              </a:pPr>
              <a:t>‹#›</a:t>
            </a:fld>
            <a:endParaRPr lang="en-US"/>
          </a:p>
        </p:txBody>
      </p:sp>
    </p:spTree>
    <p:extLst>
      <p:ext uri="{BB962C8B-B14F-4D97-AF65-F5344CB8AC3E}">
        <p14:creationId xmlns:p14="http://schemas.microsoft.com/office/powerpoint/2010/main" val="2894922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30FE544B-7AA4-0B4D-A40B-B6DD6333F1B1}" type="datetimeFigureOut">
              <a:rPr lang="en-US"/>
              <a:pPr>
                <a:defRPr/>
              </a:pPr>
              <a:t>3/21/2019</a:t>
            </a:fld>
            <a:endParaRPr lang="en-US"/>
          </a:p>
        </p:txBody>
      </p:sp>
      <p:sp>
        <p:nvSpPr>
          <p:cNvPr id="6"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0F710A-CFA9-F842-AB62-F9D299A4BABC}" type="slidenum">
              <a:rPr lang="en-US"/>
              <a:pPr>
                <a:defRPr/>
              </a:pPr>
              <a:t>‹#›</a:t>
            </a:fld>
            <a:endParaRPr lang="en-US"/>
          </a:p>
        </p:txBody>
      </p:sp>
    </p:spTree>
    <p:extLst>
      <p:ext uri="{BB962C8B-B14F-4D97-AF65-F5344CB8AC3E}">
        <p14:creationId xmlns:p14="http://schemas.microsoft.com/office/powerpoint/2010/main" val="3129768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7A32BBBC-C07E-1A44-A1CD-F703C3FCCB3F}" type="datetimeFigureOut">
              <a:rPr lang="en-US"/>
              <a:pPr>
                <a:defRPr/>
              </a:pPr>
              <a:t>3/21/2019</a:t>
            </a:fld>
            <a:endParaRPr lang="en-US"/>
          </a:p>
        </p:txBody>
      </p:sp>
      <p:sp>
        <p:nvSpPr>
          <p:cNvPr id="8"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B1B5ECA-AB16-A44F-A131-894DF2F2BAEF}" type="slidenum">
              <a:rPr lang="en-US"/>
              <a:pPr>
                <a:defRPr/>
              </a:pPr>
              <a:t>‹#›</a:t>
            </a:fld>
            <a:endParaRPr lang="en-US"/>
          </a:p>
        </p:txBody>
      </p:sp>
    </p:spTree>
    <p:extLst>
      <p:ext uri="{BB962C8B-B14F-4D97-AF65-F5344CB8AC3E}">
        <p14:creationId xmlns:p14="http://schemas.microsoft.com/office/powerpoint/2010/main" val="1980648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9AC5C9E3-F222-0149-92DD-9B0BC73074EF}" type="datetimeFigureOut">
              <a:rPr lang="en-US"/>
              <a:pPr>
                <a:defRPr/>
              </a:pPr>
              <a:t>3/21/2019</a:t>
            </a:fld>
            <a:endParaRPr lang="en-US"/>
          </a:p>
        </p:txBody>
      </p:sp>
      <p:sp>
        <p:nvSpPr>
          <p:cNvPr id="4"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689A10C-C238-BA49-B0E1-A901DA836AA2}" type="slidenum">
              <a:rPr lang="en-US"/>
              <a:pPr>
                <a:defRPr/>
              </a:pPr>
              <a:t>‹#›</a:t>
            </a:fld>
            <a:endParaRPr lang="en-US"/>
          </a:p>
        </p:txBody>
      </p:sp>
    </p:spTree>
    <p:extLst>
      <p:ext uri="{BB962C8B-B14F-4D97-AF65-F5344CB8AC3E}">
        <p14:creationId xmlns:p14="http://schemas.microsoft.com/office/powerpoint/2010/main" val="32400004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B9873F4B-9772-1B4B-BD75-8961EBD6C013}" type="datetimeFigureOut">
              <a:rPr lang="en-US"/>
              <a:pPr>
                <a:defRPr/>
              </a:pPr>
              <a:t>3/21/2019</a:t>
            </a:fld>
            <a:endParaRPr lang="en-US"/>
          </a:p>
        </p:txBody>
      </p:sp>
      <p:sp>
        <p:nvSpPr>
          <p:cNvPr id="3"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5B23027-F81A-3B4A-8914-165386042B01}" type="slidenum">
              <a:rPr lang="en-US"/>
              <a:pPr>
                <a:defRPr/>
              </a:pPr>
              <a:t>‹#›</a:t>
            </a:fld>
            <a:endParaRPr lang="en-US"/>
          </a:p>
        </p:txBody>
      </p:sp>
    </p:spTree>
    <p:extLst>
      <p:ext uri="{BB962C8B-B14F-4D97-AF65-F5344CB8AC3E}">
        <p14:creationId xmlns:p14="http://schemas.microsoft.com/office/powerpoint/2010/main" val="2545830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D998B963-2412-BE4A-8A7D-A15E2D8B9736}" type="datetimeFigureOut">
              <a:rPr lang="en-US"/>
              <a:pPr>
                <a:defRPr/>
              </a:pPr>
              <a:t>3/21/2019</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061B91-073E-E048-AA27-1F337E5D89AF}" type="slidenum">
              <a:rPr lang="en-US"/>
              <a:pPr>
                <a:defRPr/>
              </a:pPr>
              <a:t>‹#›</a:t>
            </a:fld>
            <a:endParaRPr lang="en-US"/>
          </a:p>
        </p:txBody>
      </p:sp>
    </p:spTree>
    <p:extLst>
      <p:ext uri="{BB962C8B-B14F-4D97-AF65-F5344CB8AC3E}">
        <p14:creationId xmlns:p14="http://schemas.microsoft.com/office/powerpoint/2010/main" val="1035966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CE7F47A4-3B60-1542-9D07-DCF20C3DF11C}" type="datetimeFigureOut">
              <a:rPr lang="en-US"/>
              <a:pPr>
                <a:defRPr/>
              </a:pPr>
              <a:t>3/21/2019</a:t>
            </a:fld>
            <a:endParaRPr lang="en-US"/>
          </a:p>
        </p:txBody>
      </p:sp>
      <p:sp>
        <p:nvSpPr>
          <p:cNvPr id="6"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B818E62-53C8-D447-9B17-AD289586117D}" type="slidenum">
              <a:rPr lang="en-US"/>
              <a:pPr>
                <a:defRPr/>
              </a:pPr>
              <a:t>‹#›</a:t>
            </a:fld>
            <a:endParaRPr lang="en-US"/>
          </a:p>
        </p:txBody>
      </p:sp>
    </p:spTree>
    <p:extLst>
      <p:ext uri="{BB962C8B-B14F-4D97-AF65-F5344CB8AC3E}">
        <p14:creationId xmlns:p14="http://schemas.microsoft.com/office/powerpoint/2010/main" val="34010133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39653BFF-E9A4-104A-B1D0-EDB27F9D1F7B}" type="datetimeFigureOut">
              <a:rPr lang="en-US"/>
              <a:pPr>
                <a:defRPr/>
              </a:pPr>
              <a:t>3/21/2019</a:t>
            </a:fld>
            <a:endParaRPr lang="en-US"/>
          </a:p>
        </p:txBody>
      </p:sp>
      <p:sp>
        <p:nvSpPr>
          <p:cNvPr id="6"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96FB0B-9B4B-DF4D-ADE8-E2FDA22FDFE8}" type="slidenum">
              <a:rPr lang="en-US"/>
              <a:pPr>
                <a:defRPr/>
              </a:pPr>
              <a:t>‹#›</a:t>
            </a:fld>
            <a:endParaRPr lang="en-US"/>
          </a:p>
        </p:txBody>
      </p:sp>
    </p:spTree>
    <p:extLst>
      <p:ext uri="{BB962C8B-B14F-4D97-AF65-F5344CB8AC3E}">
        <p14:creationId xmlns:p14="http://schemas.microsoft.com/office/powerpoint/2010/main" val="3650222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F6E4900D-07FE-2E4A-A9BF-7229C79827C4}" type="datetimeFigureOut">
              <a:rPr lang="en-US"/>
              <a:pPr>
                <a:defRPr/>
              </a:pPr>
              <a:t>3/21/2019</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79919B-BA68-7A4F-9234-4D3CA8C036A2}" type="slidenum">
              <a:rPr lang="en-US"/>
              <a:pPr>
                <a:defRPr/>
              </a:pPr>
              <a:t>‹#›</a:t>
            </a:fld>
            <a:endParaRPr lang="en-US"/>
          </a:p>
        </p:txBody>
      </p:sp>
    </p:spTree>
    <p:extLst>
      <p:ext uri="{BB962C8B-B14F-4D97-AF65-F5344CB8AC3E}">
        <p14:creationId xmlns:p14="http://schemas.microsoft.com/office/powerpoint/2010/main" val="42591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D1CEE15C-D868-DB4F-8766-D624C5CF8D67}" type="datetimeFigureOut">
              <a:rPr lang="en-US"/>
              <a:pPr>
                <a:defRPr/>
              </a:pPr>
              <a:t>3/21/2019</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A6B5F6-72D8-114A-9CB1-1AC732B4AED2}" type="slidenum">
              <a:rPr lang="en-US"/>
              <a:pPr>
                <a:defRPr/>
              </a:pPr>
              <a:t>‹#›</a:t>
            </a:fld>
            <a:endParaRPr lang="en-US"/>
          </a:p>
        </p:txBody>
      </p:sp>
    </p:spTree>
    <p:extLst>
      <p:ext uri="{BB962C8B-B14F-4D97-AF65-F5344CB8AC3E}">
        <p14:creationId xmlns:p14="http://schemas.microsoft.com/office/powerpoint/2010/main" val="12735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9BAA5475-2BC0-7247-BA8B-AB31490655A6}" type="datetimeFigureOut">
              <a:rPr lang="en-US"/>
              <a:pPr>
                <a:defRPr/>
              </a:pPr>
              <a:t>3/21/2019</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1BECFF-F862-A942-9AE5-0944D57F6069}" type="slidenum">
              <a:rPr lang="en-US"/>
              <a:pPr>
                <a:defRPr/>
              </a:pPr>
              <a:t>‹#›</a:t>
            </a:fld>
            <a:endParaRPr lang="en-US"/>
          </a:p>
        </p:txBody>
      </p:sp>
    </p:spTree>
    <p:extLst>
      <p:ext uri="{BB962C8B-B14F-4D97-AF65-F5344CB8AC3E}">
        <p14:creationId xmlns:p14="http://schemas.microsoft.com/office/powerpoint/2010/main" val="204292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30FE544B-7AA4-0B4D-A40B-B6DD6333F1B1}" type="datetimeFigureOut">
              <a:rPr lang="en-US"/>
              <a:pPr>
                <a:defRPr/>
              </a:pPr>
              <a:t>3/21/2019</a:t>
            </a:fld>
            <a:endParaRPr lang="en-US"/>
          </a:p>
        </p:txBody>
      </p:sp>
      <p:sp>
        <p:nvSpPr>
          <p:cNvPr id="6"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0F710A-CFA9-F842-AB62-F9D299A4BABC}" type="slidenum">
              <a:rPr lang="en-US"/>
              <a:pPr>
                <a:defRPr/>
              </a:pPr>
              <a:t>‹#›</a:t>
            </a:fld>
            <a:endParaRPr lang="en-US"/>
          </a:p>
        </p:txBody>
      </p:sp>
    </p:spTree>
    <p:extLst>
      <p:ext uri="{BB962C8B-B14F-4D97-AF65-F5344CB8AC3E}">
        <p14:creationId xmlns:p14="http://schemas.microsoft.com/office/powerpoint/2010/main" val="2396442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7A32BBBC-C07E-1A44-A1CD-F703C3FCCB3F}" type="datetimeFigureOut">
              <a:rPr lang="en-US"/>
              <a:pPr>
                <a:defRPr/>
              </a:pPr>
              <a:t>3/21/2019</a:t>
            </a:fld>
            <a:endParaRPr lang="en-US"/>
          </a:p>
        </p:txBody>
      </p:sp>
      <p:sp>
        <p:nvSpPr>
          <p:cNvPr id="8"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B1B5ECA-AB16-A44F-A131-894DF2F2BAEF}" type="slidenum">
              <a:rPr lang="en-US"/>
              <a:pPr>
                <a:defRPr/>
              </a:pPr>
              <a:t>‹#›</a:t>
            </a:fld>
            <a:endParaRPr lang="en-US"/>
          </a:p>
        </p:txBody>
      </p:sp>
    </p:spTree>
    <p:extLst>
      <p:ext uri="{BB962C8B-B14F-4D97-AF65-F5344CB8AC3E}">
        <p14:creationId xmlns:p14="http://schemas.microsoft.com/office/powerpoint/2010/main" val="1264823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9AC5C9E3-F222-0149-92DD-9B0BC73074EF}" type="datetimeFigureOut">
              <a:rPr lang="en-US"/>
              <a:pPr>
                <a:defRPr/>
              </a:pPr>
              <a:t>3/21/2019</a:t>
            </a:fld>
            <a:endParaRPr lang="en-US"/>
          </a:p>
        </p:txBody>
      </p:sp>
      <p:sp>
        <p:nvSpPr>
          <p:cNvPr id="4"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689A10C-C238-BA49-B0E1-A901DA836AA2}" type="slidenum">
              <a:rPr lang="en-US"/>
              <a:pPr>
                <a:defRPr/>
              </a:pPr>
              <a:t>‹#›</a:t>
            </a:fld>
            <a:endParaRPr lang="en-US"/>
          </a:p>
        </p:txBody>
      </p:sp>
    </p:spTree>
    <p:extLst>
      <p:ext uri="{BB962C8B-B14F-4D97-AF65-F5344CB8AC3E}">
        <p14:creationId xmlns:p14="http://schemas.microsoft.com/office/powerpoint/2010/main" val="2037122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B9873F4B-9772-1B4B-BD75-8961EBD6C013}" type="datetimeFigureOut">
              <a:rPr lang="en-US"/>
              <a:pPr>
                <a:defRPr/>
              </a:pPr>
              <a:t>3/21/2019</a:t>
            </a:fld>
            <a:endParaRPr lang="en-US"/>
          </a:p>
        </p:txBody>
      </p:sp>
      <p:sp>
        <p:nvSpPr>
          <p:cNvPr id="3"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5B23027-F81A-3B4A-8914-165386042B01}" type="slidenum">
              <a:rPr lang="en-US"/>
              <a:pPr>
                <a:defRPr/>
              </a:pPr>
              <a:t>‹#›</a:t>
            </a:fld>
            <a:endParaRPr lang="en-US"/>
          </a:p>
        </p:txBody>
      </p:sp>
    </p:spTree>
    <p:extLst>
      <p:ext uri="{BB962C8B-B14F-4D97-AF65-F5344CB8AC3E}">
        <p14:creationId xmlns:p14="http://schemas.microsoft.com/office/powerpoint/2010/main" val="1064370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CE7F47A4-3B60-1542-9D07-DCF20C3DF11C}" type="datetimeFigureOut">
              <a:rPr lang="en-US"/>
              <a:pPr>
                <a:defRPr/>
              </a:pPr>
              <a:t>3/21/2019</a:t>
            </a:fld>
            <a:endParaRPr lang="en-US"/>
          </a:p>
        </p:txBody>
      </p:sp>
      <p:sp>
        <p:nvSpPr>
          <p:cNvPr id="6"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B818E62-53C8-D447-9B17-AD289586117D}" type="slidenum">
              <a:rPr lang="en-US"/>
              <a:pPr>
                <a:defRPr/>
              </a:pPr>
              <a:t>‹#›</a:t>
            </a:fld>
            <a:endParaRPr lang="en-US"/>
          </a:p>
        </p:txBody>
      </p:sp>
    </p:spTree>
    <p:extLst>
      <p:ext uri="{BB962C8B-B14F-4D97-AF65-F5344CB8AC3E}">
        <p14:creationId xmlns:p14="http://schemas.microsoft.com/office/powerpoint/2010/main" val="3082834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a:t>Drag picture to placeholder or click icon to add</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a:xfrm>
            <a:off x="609600" y="6356353"/>
            <a:ext cx="2844800" cy="365125"/>
          </a:xfrm>
          <a:prstGeom prst="rect">
            <a:avLst/>
          </a:prstGeom>
        </p:spPr>
        <p:txBody>
          <a:bodyPr/>
          <a:lstStyle>
            <a:lvl1pPr>
              <a:defRPr/>
            </a:lvl1pPr>
          </a:lstStyle>
          <a:p>
            <a:pPr>
              <a:defRPr/>
            </a:pPr>
            <a:fld id="{39653BFF-E9A4-104A-B1D0-EDB27F9D1F7B}" type="datetimeFigureOut">
              <a:rPr lang="en-US"/>
              <a:pPr>
                <a:defRPr/>
              </a:pPr>
              <a:t>3/21/2019</a:t>
            </a:fld>
            <a:endParaRPr lang="en-US"/>
          </a:p>
        </p:txBody>
      </p:sp>
      <p:sp>
        <p:nvSpPr>
          <p:cNvPr id="6" name="Footer Placeholder 4"/>
          <p:cNvSpPr>
            <a:spLocks noGrp="1"/>
          </p:cNvSpPr>
          <p:nvPr>
            <p:ph type="ftr" sz="quarter" idx="11"/>
          </p:nvPr>
        </p:nvSpPr>
        <p:spPr>
          <a:xfrm>
            <a:off x="4165600" y="6356353"/>
            <a:ext cx="3860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96FB0B-9B4B-DF4D-ADE8-E2FDA22FDFE8}" type="slidenum">
              <a:rPr lang="en-US"/>
              <a:pPr>
                <a:defRPr/>
              </a:pPr>
              <a:t>‹#›</a:t>
            </a:fld>
            <a:endParaRPr lang="en-US"/>
          </a:p>
        </p:txBody>
      </p:sp>
    </p:spTree>
    <p:extLst>
      <p:ext uri="{BB962C8B-B14F-4D97-AF65-F5344CB8AC3E}">
        <p14:creationId xmlns:p14="http://schemas.microsoft.com/office/powerpoint/2010/main" val="3882172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emf"/><Relationship Id="rId2" Type="http://schemas.openxmlformats.org/officeDocument/2006/relationships/slideLayout" Target="../slideLayouts/slideLayout2.xml"/><Relationship Id="rId16"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emf"/><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17" Type="http://schemas.openxmlformats.org/officeDocument/2006/relationships/image" Target="../media/image5.emf"/><Relationship Id="rId2" Type="http://schemas.openxmlformats.org/officeDocument/2006/relationships/slideLayout" Target="../slideLayouts/slideLayout14.xml"/><Relationship Id="rId16" Type="http://schemas.openxmlformats.org/officeDocument/2006/relationships/image" Target="../media/image4.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emf"/><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4"/>
          </p:nvPr>
        </p:nvSpPr>
        <p:spPr>
          <a:xfrm>
            <a:off x="9160933" y="636270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Arial"/>
                <a:ea typeface="+mn-ea"/>
                <a:cs typeface="Arial"/>
              </a:defRPr>
            </a:lvl1pPr>
          </a:lstStyle>
          <a:p>
            <a:pPr>
              <a:defRPr/>
            </a:pPr>
            <a:fld id="{A60CB54A-FC31-DA41-A5AD-61397D2C0A76}" type="slidenum">
              <a:rPr lang="en-US"/>
              <a:pPr>
                <a:defRPr/>
              </a:pPr>
              <a:t>‹#›</a:t>
            </a:fld>
            <a:endParaRPr lang="en-US" dirty="0"/>
          </a:p>
        </p:txBody>
      </p:sp>
      <p:pic>
        <p:nvPicPr>
          <p:cNvPr id="1028" name="Picture 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875868" y="2755900"/>
            <a:ext cx="440267"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875868" y="2755900"/>
            <a:ext cx="440267"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875868" y="2755900"/>
            <a:ext cx="440267"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875868" y="2755900"/>
            <a:ext cx="440267"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5875868" y="2755900"/>
            <a:ext cx="440267"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5"/>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51368" y="6173791"/>
            <a:ext cx="4311651"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17"/>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351368" y="255588"/>
            <a:ext cx="194733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82" r:id="rId12"/>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p:cNvSpPr>
            <a:spLocks noGrp="1"/>
          </p:cNvSpPr>
          <p:nvPr>
            <p:ph type="sldNum" sz="quarter" idx="4"/>
          </p:nvPr>
        </p:nvSpPr>
        <p:spPr>
          <a:xfrm>
            <a:off x="9160933" y="636270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Arial"/>
                <a:ea typeface="+mn-ea"/>
                <a:cs typeface="Arial"/>
              </a:defRPr>
            </a:lvl1pPr>
          </a:lstStyle>
          <a:p>
            <a:pPr>
              <a:defRPr/>
            </a:pPr>
            <a:fld id="{A60CB54A-FC31-DA41-A5AD-61397D2C0A76}" type="slidenum">
              <a:rPr lang="en-US"/>
              <a:pPr>
                <a:defRPr/>
              </a:pPr>
              <a:t>‹#›</a:t>
            </a:fld>
            <a:endParaRPr lang="en-US" dirty="0"/>
          </a:p>
        </p:txBody>
      </p:sp>
      <p:pic>
        <p:nvPicPr>
          <p:cNvPr id="1028" name="Picture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875868" y="2755900"/>
            <a:ext cx="440267"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875868" y="2755900"/>
            <a:ext cx="440267"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0" name="Picture 6"/>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875868" y="2755900"/>
            <a:ext cx="440267"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1" name="Picture 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875868" y="2755900"/>
            <a:ext cx="440267"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Picture 8"/>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875868" y="2755900"/>
            <a:ext cx="440267" cy="134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3" name="Picture 15"/>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16493" y="6173791"/>
            <a:ext cx="4311651" cy="47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 name="Picture 17"/>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77419" y="255588"/>
            <a:ext cx="194733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3650520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emf"/></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emf"/></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0" y="1176859"/>
            <a:ext cx="12192000" cy="577742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pic>
        <p:nvPicPr>
          <p:cNvPr id="12"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7525" y="6173791"/>
            <a:ext cx="32337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WR Positive.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2080" y="249431"/>
            <a:ext cx="1437828" cy="598522"/>
          </a:xfrm>
          <a:prstGeom prst="rect">
            <a:avLst/>
          </a:prstGeom>
        </p:spPr>
      </p:pic>
      <p:pic>
        <p:nvPicPr>
          <p:cNvPr id="5" name="Picture 4" descr="BDA Logo - Black.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1409" y="373370"/>
            <a:ext cx="1892490" cy="369670"/>
          </a:xfrm>
          <a:prstGeom prst="rect">
            <a:avLst/>
          </a:prstGeom>
        </p:spPr>
      </p:pic>
      <p:cxnSp>
        <p:nvCxnSpPr>
          <p:cNvPr id="13" name="Straight Connector 12"/>
          <p:cNvCxnSpPr/>
          <p:nvPr/>
        </p:nvCxnSpPr>
        <p:spPr>
          <a:xfrm>
            <a:off x="1787525" y="6069404"/>
            <a:ext cx="8621690" cy="0"/>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14" name="Subtitle 2"/>
          <p:cNvSpPr txBox="1">
            <a:spLocks/>
          </p:cNvSpPr>
          <p:nvPr/>
        </p:nvSpPr>
        <p:spPr>
          <a:xfrm>
            <a:off x="2558044" y="5302513"/>
            <a:ext cx="720410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0A0A0A"/>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dirty="0">
                <a:solidFill>
                  <a:prstClr val="white"/>
                </a:solidFill>
                <a:cs typeface="Arial" panose="020B0604020202020204" pitchFamily="34" charset="0"/>
              </a:rPr>
              <a:t>British Dietetic Association Work Ready</a:t>
            </a:r>
          </a:p>
        </p:txBody>
      </p:sp>
      <p:sp>
        <p:nvSpPr>
          <p:cNvPr id="16" name="TextBox 15"/>
          <p:cNvSpPr txBox="1"/>
          <p:nvPr/>
        </p:nvSpPr>
        <p:spPr>
          <a:xfrm>
            <a:off x="0" y="6046340"/>
            <a:ext cx="12192000" cy="907941"/>
          </a:xfrm>
          <a:prstGeom prst="rect">
            <a:avLst/>
          </a:prstGeom>
          <a:solidFill>
            <a:schemeClr val="bg1"/>
          </a:solidFill>
        </p:spPr>
        <p:txBody>
          <a:bodyPr wrap="square" rtlCol="0">
            <a:spAutoFit/>
          </a:bodyPr>
          <a:lstStyle/>
          <a:p>
            <a:pPr algn="ctr"/>
            <a:r>
              <a:rPr lang="en-GB" sz="700" b="1" dirty="0">
                <a:solidFill>
                  <a:prstClr val="black">
                    <a:lumMod val="85000"/>
                    <a:lumOff val="15000"/>
                  </a:prstClr>
                </a:solidFill>
                <a:latin typeface="Arial" panose="020B0604020202020204" pitchFamily="34" charset="0"/>
                <a:cs typeface="Arial" panose="020B0604020202020204" pitchFamily="34" charset="0"/>
              </a:rPr>
              <a:t>                                                                  </a:t>
            </a:r>
          </a:p>
          <a:p>
            <a:pPr algn="ctr"/>
            <a:endParaRPr lang="en-GB" sz="1200" b="1" dirty="0">
              <a:solidFill>
                <a:prstClr val="black">
                  <a:lumMod val="85000"/>
                  <a:lumOff val="15000"/>
                </a:prstClr>
              </a:solidFill>
              <a:latin typeface="Arial" panose="020B0604020202020204" pitchFamily="34" charset="0"/>
              <a:cs typeface="Arial" panose="020B0604020202020204" pitchFamily="34" charset="0"/>
            </a:endParaRPr>
          </a:p>
          <a:p>
            <a:pPr algn="ctr"/>
            <a:r>
              <a:rPr lang="en-GB" sz="1200" b="1" dirty="0">
                <a:solidFill>
                  <a:prstClr val="black">
                    <a:lumMod val="85000"/>
                    <a:lumOff val="15000"/>
                  </a:prstClr>
                </a:solidFill>
                <a:latin typeface="Arial" panose="020B0604020202020204" pitchFamily="34" charset="0"/>
                <a:cs typeface="Arial" panose="020B0604020202020204" pitchFamily="34" charset="0"/>
              </a:rPr>
              <a:t>                                         </a:t>
            </a:r>
          </a:p>
          <a:p>
            <a:pPr algn="ctr"/>
            <a:endParaRPr lang="en-GB" sz="1200" b="1" dirty="0">
              <a:solidFill>
                <a:prstClr val="black">
                  <a:lumMod val="85000"/>
                  <a:lumOff val="15000"/>
                </a:prstClr>
              </a:solidFill>
              <a:latin typeface="Arial" panose="020B0604020202020204" pitchFamily="34" charset="0"/>
              <a:cs typeface="Arial" panose="020B0604020202020204" pitchFamily="34" charset="0"/>
            </a:endParaRPr>
          </a:p>
          <a:p>
            <a:pPr algn="ctr"/>
            <a:endParaRPr lang="en-GB" sz="100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6"/>
          <a:stretch>
            <a:fillRect/>
          </a:stretch>
        </p:blipFill>
        <p:spPr>
          <a:xfrm>
            <a:off x="139197" y="6111121"/>
            <a:ext cx="4067175" cy="801441"/>
          </a:xfrm>
          <a:prstGeom prst="rect">
            <a:avLst/>
          </a:prstGeom>
        </p:spPr>
      </p:pic>
      <p:sp>
        <p:nvSpPr>
          <p:cNvPr id="18" name="Title 1"/>
          <p:cNvSpPr txBox="1">
            <a:spLocks/>
          </p:cNvSpPr>
          <p:nvPr/>
        </p:nvSpPr>
        <p:spPr>
          <a:xfrm>
            <a:off x="2947640" y="1728133"/>
            <a:ext cx="6424906" cy="302310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baseline="0">
                <a:solidFill>
                  <a:srgbClr val="0A0A0A"/>
                </a:solidFill>
                <a:latin typeface="Arial" panose="020B0604020202020204" pitchFamily="34" charset="0"/>
                <a:ea typeface="+mj-ea"/>
                <a:cs typeface="+mj-cs"/>
              </a:defRPr>
            </a:lvl1pPr>
          </a:lstStyle>
          <a:p>
            <a:r>
              <a:rPr lang="en-GB" sz="4800" b="1" dirty="0">
                <a:solidFill>
                  <a:schemeClr val="bg1"/>
                </a:solidFill>
              </a:rPr>
              <a:t>Van Drivers: the road to good health</a:t>
            </a:r>
            <a:br>
              <a:rPr lang="en-GB" sz="4800" b="1" dirty="0">
                <a:solidFill>
                  <a:schemeClr val="bg1"/>
                </a:solidFill>
              </a:rPr>
            </a:br>
            <a:endParaRPr lang="en-GB" sz="4800" b="1" dirty="0">
              <a:solidFill>
                <a:schemeClr val="bg1"/>
              </a:solidFill>
            </a:endParaRPr>
          </a:p>
          <a:p>
            <a:pPr>
              <a:lnSpc>
                <a:spcPct val="150000"/>
              </a:lnSpc>
            </a:pPr>
            <a:r>
              <a:rPr lang="en-GB" sz="2800" b="1" dirty="0">
                <a:solidFill>
                  <a:schemeClr val="bg1"/>
                </a:solidFill>
              </a:rPr>
              <a:t>Nutrition and hydration for optimal performance</a:t>
            </a:r>
            <a:endParaRPr lang="en-GB" sz="2800" dirty="0">
              <a:solidFill>
                <a:schemeClr val="bg1"/>
              </a:solidFill>
              <a:cs typeface="Arial" panose="020B0604020202020204" pitchFamily="34" charset="0"/>
            </a:endParaRPr>
          </a:p>
        </p:txBody>
      </p:sp>
    </p:spTree>
    <p:extLst>
      <p:ext uri="{BB962C8B-B14F-4D97-AF65-F5344CB8AC3E}">
        <p14:creationId xmlns:p14="http://schemas.microsoft.com/office/powerpoint/2010/main" val="3709588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7F11E-2C19-4708-B433-1FBFA4BB5E52}"/>
              </a:ext>
            </a:extLst>
          </p:cNvPr>
          <p:cNvSpPr>
            <a:spLocks noGrp="1"/>
          </p:cNvSpPr>
          <p:nvPr>
            <p:ph type="title"/>
          </p:nvPr>
        </p:nvSpPr>
        <p:spPr>
          <a:xfrm>
            <a:off x="1981200" y="457200"/>
            <a:ext cx="8229600" cy="1143000"/>
          </a:xfrm>
        </p:spPr>
        <p:txBody>
          <a:bodyPr/>
          <a:lstStyle/>
          <a:p>
            <a:r>
              <a:rPr lang="en-GB" dirty="0">
                <a:latin typeface="Arial" panose="020B0604020202020204" pitchFamily="34" charset="0"/>
                <a:cs typeface="Arial" panose="020B0604020202020204" pitchFamily="34" charset="0"/>
              </a:rPr>
              <a:t>Health impacts of driving work</a:t>
            </a:r>
          </a:p>
        </p:txBody>
      </p:sp>
      <p:sp>
        <p:nvSpPr>
          <p:cNvPr id="3" name="Content Placeholder 2">
            <a:extLst>
              <a:ext uri="{FF2B5EF4-FFF2-40B4-BE49-F238E27FC236}">
                <a16:creationId xmlns:a16="http://schemas.microsoft.com/office/drawing/2014/main" id="{94E74926-7003-4E10-81A2-27C84662B3E5}"/>
              </a:ext>
            </a:extLst>
          </p:cNvPr>
          <p:cNvSpPr>
            <a:spLocks noGrp="1"/>
          </p:cNvSpPr>
          <p:nvPr>
            <p:ph idx="1"/>
          </p:nvPr>
        </p:nvSpPr>
        <p:spPr>
          <a:xfrm>
            <a:off x="1981200" y="1433948"/>
            <a:ext cx="8229600" cy="4966855"/>
          </a:xfrm>
        </p:spPr>
        <p:txBody>
          <a:bodyPr/>
          <a:lstStyle/>
          <a:p>
            <a:r>
              <a:rPr lang="en-GB" b="1" dirty="0">
                <a:solidFill>
                  <a:srgbClr val="3EA915"/>
                </a:solidFill>
                <a:latin typeface="Arial" panose="020B0604020202020204" pitchFamily="34" charset="0"/>
                <a:cs typeface="Arial" panose="020B0604020202020204" pitchFamily="34" charset="0"/>
              </a:rPr>
              <a:t>High stress </a:t>
            </a:r>
            <a:r>
              <a:rPr lang="en-GB" dirty="0">
                <a:latin typeface="Arial" panose="020B0604020202020204" pitchFamily="34" charset="0"/>
                <a:cs typeface="Arial" panose="020B0604020202020204" pitchFamily="34" charset="0"/>
              </a:rPr>
              <a:t>related to being on the road and tight schedules</a:t>
            </a:r>
          </a:p>
          <a:p>
            <a:r>
              <a:rPr lang="en-GB" b="1" dirty="0">
                <a:solidFill>
                  <a:srgbClr val="3EA915"/>
                </a:solidFill>
                <a:latin typeface="Arial" panose="020B0604020202020204" pitchFamily="34" charset="0"/>
                <a:cs typeface="Arial" panose="020B0604020202020204" pitchFamily="34" charset="0"/>
              </a:rPr>
              <a:t>Physical issues </a:t>
            </a:r>
            <a:r>
              <a:rPr lang="en-GB" dirty="0">
                <a:latin typeface="Arial" panose="020B0604020202020204" pitchFamily="34" charset="0"/>
                <a:cs typeface="Arial" panose="020B0604020202020204" pitchFamily="34" charset="0"/>
              </a:rPr>
              <a:t>such as back pain from poor posture or lifting</a:t>
            </a:r>
          </a:p>
          <a:p>
            <a:r>
              <a:rPr lang="en-GB" dirty="0">
                <a:latin typeface="Arial" panose="020B0604020202020204" pitchFamily="34" charset="0"/>
                <a:cs typeface="Arial" panose="020B0604020202020204" pitchFamily="34" charset="0"/>
              </a:rPr>
              <a:t>Higher than average rates of overweight, obesity, diabetes and high blood pressure</a:t>
            </a:r>
          </a:p>
          <a:p>
            <a:r>
              <a:rPr lang="en-GB" dirty="0">
                <a:latin typeface="Arial" panose="020B0604020202020204" pitchFamily="34" charset="0"/>
                <a:cs typeface="Arial" panose="020B0604020202020204" pitchFamily="34" charset="0"/>
              </a:rPr>
              <a:t>Adequate </a:t>
            </a:r>
            <a:r>
              <a:rPr lang="en-GB" b="1" dirty="0">
                <a:solidFill>
                  <a:srgbClr val="3EA915"/>
                </a:solidFill>
                <a:latin typeface="Arial" panose="020B0604020202020204" pitchFamily="34" charset="0"/>
                <a:cs typeface="Arial" panose="020B0604020202020204" pitchFamily="34" charset="0"/>
              </a:rPr>
              <a:t>hydration</a:t>
            </a:r>
            <a:r>
              <a:rPr lang="en-GB" dirty="0">
                <a:latin typeface="Arial" panose="020B0604020202020204" pitchFamily="34" charset="0"/>
                <a:cs typeface="Arial" panose="020B0604020202020204" pitchFamily="34" charset="0"/>
              </a:rPr>
              <a:t> likely to be limited by lack of access to toilets</a:t>
            </a:r>
          </a:p>
          <a:p>
            <a:pPr marL="0" indent="0">
              <a:buNone/>
            </a:pPr>
            <a:endParaRPr lang="en-GB" dirty="0"/>
          </a:p>
        </p:txBody>
      </p:sp>
    </p:spTree>
    <p:extLst>
      <p:ext uri="{BB962C8B-B14F-4D97-AF65-F5344CB8AC3E}">
        <p14:creationId xmlns:p14="http://schemas.microsoft.com/office/powerpoint/2010/main" val="596516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981199" y="575363"/>
            <a:ext cx="8229600" cy="1143000"/>
          </a:xfrm>
        </p:spPr>
        <p:txBody>
          <a:bodyPr/>
          <a:lstStyle/>
          <a:p>
            <a:r>
              <a:rPr lang="en-GB" altLang="en-US" dirty="0">
                <a:latin typeface="Arial" panose="020B0604020202020204" pitchFamily="34" charset="0"/>
              </a:rPr>
              <a:t>Key nutrition tips for wellbeing in driving jobs</a:t>
            </a:r>
          </a:p>
        </p:txBody>
      </p:sp>
      <p:sp>
        <p:nvSpPr>
          <p:cNvPr id="5" name="Rectangle 4"/>
          <p:cNvSpPr/>
          <p:nvPr/>
        </p:nvSpPr>
        <p:spPr>
          <a:xfrm>
            <a:off x="2083190" y="2236763"/>
            <a:ext cx="8025618" cy="900332"/>
          </a:xfrm>
          <a:prstGeom prst="rect">
            <a:avLst/>
          </a:prstGeom>
          <a:solidFill>
            <a:srgbClr val="00B050"/>
          </a:solidFill>
          <a:ln>
            <a:solidFill>
              <a:srgbClr val="92D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dirty="0">
              <a:solidFill>
                <a:srgbClr val="00B050"/>
              </a:solidFill>
            </a:endParaRPr>
          </a:p>
        </p:txBody>
      </p:sp>
      <p:sp>
        <p:nvSpPr>
          <p:cNvPr id="8" name="Rectangle 7"/>
          <p:cNvSpPr/>
          <p:nvPr/>
        </p:nvSpPr>
        <p:spPr>
          <a:xfrm>
            <a:off x="2091418" y="3525209"/>
            <a:ext cx="8025618" cy="900332"/>
          </a:xfrm>
          <a:prstGeom prst="rect">
            <a:avLst/>
          </a:prstGeom>
          <a:solidFill>
            <a:srgbClr val="92D050"/>
          </a:solidFill>
          <a:ln>
            <a:solidFill>
              <a:srgbClr val="92D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9" name="Rectangle 8"/>
          <p:cNvSpPr/>
          <p:nvPr/>
        </p:nvSpPr>
        <p:spPr>
          <a:xfrm>
            <a:off x="2083190" y="4775744"/>
            <a:ext cx="8025618" cy="900332"/>
          </a:xfrm>
          <a:prstGeom prst="rect">
            <a:avLst/>
          </a:prstGeom>
          <a:solidFill>
            <a:srgbClr val="00B050"/>
          </a:solidFill>
          <a:ln>
            <a:solidFill>
              <a:srgbClr val="92D05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
        <p:nvSpPr>
          <p:cNvPr id="4" name="Rectangle 3"/>
          <p:cNvSpPr/>
          <p:nvPr/>
        </p:nvSpPr>
        <p:spPr>
          <a:xfrm>
            <a:off x="4206752" y="4964300"/>
            <a:ext cx="3794950" cy="523220"/>
          </a:xfrm>
          <a:prstGeom prst="rect">
            <a:avLst/>
          </a:prstGeom>
        </p:spPr>
        <p:txBody>
          <a:bodyPr wrap="none">
            <a:spAutoFit/>
          </a:bodyPr>
          <a:lstStyle/>
          <a:p>
            <a:pPr marL="700088" indent="-428625">
              <a:defRPr/>
            </a:pPr>
            <a:r>
              <a:rPr lang="en-GB" altLang="en-US" sz="2800" b="1" dirty="0">
                <a:solidFill>
                  <a:schemeClr val="bg1"/>
                </a:solidFill>
                <a:latin typeface="Arial" panose="020B0604020202020204" pitchFamily="34" charset="0"/>
              </a:rPr>
              <a:t>Focus on hydration</a:t>
            </a:r>
          </a:p>
        </p:txBody>
      </p:sp>
      <p:sp>
        <p:nvSpPr>
          <p:cNvPr id="3" name="Rectangle 2"/>
          <p:cNvSpPr/>
          <p:nvPr/>
        </p:nvSpPr>
        <p:spPr>
          <a:xfrm>
            <a:off x="2091419" y="3513707"/>
            <a:ext cx="8017390" cy="923330"/>
          </a:xfrm>
          <a:prstGeom prst="rect">
            <a:avLst/>
          </a:prstGeom>
          <a:solidFill>
            <a:srgbClr val="00B050"/>
          </a:solidFill>
        </p:spPr>
        <p:txBody>
          <a:bodyPr wrap="square" anchor="ctr">
            <a:spAutoFit/>
          </a:bodyPr>
          <a:lstStyle/>
          <a:p>
            <a:pPr marL="700088" indent="-428625" algn="ctr">
              <a:defRPr/>
            </a:pPr>
            <a:endParaRPr lang="en-GB" altLang="en-US" sz="1000" b="1" dirty="0">
              <a:solidFill>
                <a:schemeClr val="bg1"/>
              </a:solidFill>
              <a:latin typeface="Arial" panose="020B0604020202020204" pitchFamily="34" charset="0"/>
            </a:endParaRPr>
          </a:p>
          <a:p>
            <a:pPr marL="700088" indent="-428625" algn="ctr">
              <a:defRPr/>
            </a:pPr>
            <a:r>
              <a:rPr lang="en-GB" altLang="en-US" sz="2800" b="1" dirty="0">
                <a:solidFill>
                  <a:schemeClr val="bg1"/>
                </a:solidFill>
                <a:latin typeface="Arial" panose="020B0604020202020204" pitchFamily="34" charset="0"/>
              </a:rPr>
              <a:t>Put the right fuel in</a:t>
            </a:r>
          </a:p>
          <a:p>
            <a:pPr marL="700088" indent="-428625" algn="ctr">
              <a:defRPr/>
            </a:pPr>
            <a:endParaRPr lang="en-GB" altLang="en-US" sz="1600" b="1" dirty="0">
              <a:solidFill>
                <a:schemeClr val="bg1"/>
              </a:solidFill>
              <a:latin typeface="Arial" panose="020B0604020202020204" pitchFamily="34" charset="0"/>
            </a:endParaRPr>
          </a:p>
        </p:txBody>
      </p:sp>
      <p:sp>
        <p:nvSpPr>
          <p:cNvPr id="2" name="Rectangle 1"/>
          <p:cNvSpPr/>
          <p:nvPr/>
        </p:nvSpPr>
        <p:spPr>
          <a:xfrm>
            <a:off x="4157651" y="2401337"/>
            <a:ext cx="3653885" cy="523220"/>
          </a:xfrm>
          <a:prstGeom prst="rect">
            <a:avLst/>
          </a:prstGeom>
        </p:spPr>
        <p:txBody>
          <a:bodyPr wrap="none">
            <a:spAutoFit/>
          </a:bodyPr>
          <a:lstStyle/>
          <a:p>
            <a:pPr marL="700088" indent="-428625">
              <a:defRPr/>
            </a:pPr>
            <a:r>
              <a:rPr lang="en-GB" altLang="en-US" sz="2800" b="1" dirty="0">
                <a:solidFill>
                  <a:schemeClr val="bg1"/>
                </a:solidFill>
                <a:latin typeface="Arial" panose="020B0604020202020204" pitchFamily="34" charset="0"/>
              </a:rPr>
              <a:t>Get a good routine</a:t>
            </a:r>
          </a:p>
        </p:txBody>
      </p:sp>
    </p:spTree>
    <p:extLst>
      <p:ext uri="{BB962C8B-B14F-4D97-AF65-F5344CB8AC3E}">
        <p14:creationId xmlns:p14="http://schemas.microsoft.com/office/powerpoint/2010/main" val="107000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15978" y="2691245"/>
            <a:ext cx="9144000" cy="1704110"/>
          </a:xfrm>
          <a:prstGeom prst="rect">
            <a:avLst/>
          </a:prstGeom>
          <a:solidFill>
            <a:srgbClr val="00B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pic>
        <p:nvPicPr>
          <p:cNvPr id="12"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7525" y="6173791"/>
            <a:ext cx="32337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WR Positive.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2080" y="249431"/>
            <a:ext cx="1437828" cy="598522"/>
          </a:xfrm>
          <a:prstGeom prst="rect">
            <a:avLst/>
          </a:prstGeom>
        </p:spPr>
      </p:pic>
      <p:cxnSp>
        <p:nvCxnSpPr>
          <p:cNvPr id="13" name="Straight Connector 12"/>
          <p:cNvCxnSpPr/>
          <p:nvPr/>
        </p:nvCxnSpPr>
        <p:spPr>
          <a:xfrm>
            <a:off x="1787525" y="6069404"/>
            <a:ext cx="8621690" cy="0"/>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524002" y="5719820"/>
            <a:ext cx="9144001" cy="907941"/>
          </a:xfrm>
          <a:prstGeom prst="rect">
            <a:avLst/>
          </a:prstGeom>
          <a:solidFill>
            <a:schemeClr val="bg1"/>
          </a:solidFill>
        </p:spPr>
        <p:txBody>
          <a:bodyPr wrap="square" rtlCol="0">
            <a:spAutoFit/>
          </a:bodyPr>
          <a:lstStyle/>
          <a:p>
            <a:pPr algn="ctr"/>
            <a:r>
              <a:rPr lang="en-GB" sz="700" b="1" dirty="0">
                <a:solidFill>
                  <a:prstClr val="black">
                    <a:lumMod val="85000"/>
                    <a:lumOff val="15000"/>
                  </a:prstClr>
                </a:solidFill>
                <a:latin typeface="Arial" panose="020B0604020202020204" pitchFamily="34" charset="0"/>
                <a:cs typeface="Arial" panose="020B0604020202020204" pitchFamily="34" charset="0"/>
              </a:rPr>
              <a:t>                                                                  </a:t>
            </a:r>
          </a:p>
          <a:p>
            <a:pPr algn="ctr"/>
            <a:endParaRPr lang="en-GB" sz="1200" b="1" dirty="0">
              <a:solidFill>
                <a:prstClr val="black">
                  <a:lumMod val="85000"/>
                  <a:lumOff val="15000"/>
                </a:prstClr>
              </a:solidFill>
              <a:latin typeface="Arial" panose="020B0604020202020204" pitchFamily="34" charset="0"/>
              <a:cs typeface="Arial" panose="020B0604020202020204" pitchFamily="34" charset="0"/>
            </a:endParaRPr>
          </a:p>
          <a:p>
            <a:pPr algn="ctr"/>
            <a:r>
              <a:rPr lang="en-GB" sz="1200" b="1" dirty="0">
                <a:solidFill>
                  <a:prstClr val="black">
                    <a:lumMod val="85000"/>
                    <a:lumOff val="15000"/>
                  </a:prstClr>
                </a:solidFill>
                <a:latin typeface="Arial" panose="020B0604020202020204" pitchFamily="34" charset="0"/>
                <a:cs typeface="Arial" panose="020B0604020202020204" pitchFamily="34" charset="0"/>
              </a:rPr>
              <a:t>                                         </a:t>
            </a:r>
          </a:p>
          <a:p>
            <a:pPr algn="ctr"/>
            <a:endParaRPr lang="en-GB" sz="1200" b="1" dirty="0">
              <a:solidFill>
                <a:prstClr val="black">
                  <a:lumMod val="85000"/>
                  <a:lumOff val="15000"/>
                </a:prstClr>
              </a:solidFill>
              <a:latin typeface="Arial" panose="020B0604020202020204" pitchFamily="34" charset="0"/>
              <a:cs typeface="Arial" panose="020B0604020202020204" pitchFamily="34" charset="0"/>
            </a:endParaRPr>
          </a:p>
          <a:p>
            <a:pPr algn="ctr"/>
            <a:endParaRPr lang="en-GB" sz="100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1685928" y="6048381"/>
            <a:ext cx="4067175" cy="801441"/>
          </a:xfrm>
          <a:prstGeom prst="rect">
            <a:avLst/>
          </a:prstGeom>
        </p:spPr>
      </p:pic>
      <p:sp>
        <p:nvSpPr>
          <p:cNvPr id="18" name="Title 1"/>
          <p:cNvSpPr txBox="1">
            <a:spLocks/>
          </p:cNvSpPr>
          <p:nvPr/>
        </p:nvSpPr>
        <p:spPr>
          <a:xfrm>
            <a:off x="2243343" y="2796158"/>
            <a:ext cx="7772400" cy="14008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baseline="0">
                <a:solidFill>
                  <a:srgbClr val="0A0A0A"/>
                </a:solidFill>
                <a:latin typeface="Arial" panose="020B0604020202020204" pitchFamily="34" charset="0"/>
                <a:ea typeface="+mj-ea"/>
                <a:cs typeface="+mj-cs"/>
              </a:defRPr>
            </a:lvl1pPr>
          </a:lstStyle>
          <a:p>
            <a:r>
              <a:rPr lang="en-GB" sz="4000" dirty="0">
                <a:solidFill>
                  <a:prstClr val="white"/>
                </a:solidFill>
              </a:rPr>
              <a:t>Get a good routine</a:t>
            </a:r>
            <a:endParaRPr lang="en-GB" sz="4000" dirty="0">
              <a:solidFill>
                <a:prstClr val="white"/>
              </a:solidFill>
              <a:cs typeface="Arial" panose="020B0604020202020204" pitchFamily="34" charset="0"/>
            </a:endParaRPr>
          </a:p>
        </p:txBody>
      </p:sp>
    </p:spTree>
    <p:extLst>
      <p:ext uri="{BB962C8B-B14F-4D97-AF65-F5344CB8AC3E}">
        <p14:creationId xmlns:p14="http://schemas.microsoft.com/office/powerpoint/2010/main" val="2180085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latin typeface="Arial" panose="020B0604020202020204" pitchFamily="34" charset="0"/>
              </a:rPr>
              <a:t>Breakfast: a win-win </a:t>
            </a:r>
            <a:endParaRPr lang="en-GB" dirty="0"/>
          </a:p>
        </p:txBody>
      </p:sp>
      <p:sp>
        <p:nvSpPr>
          <p:cNvPr id="3" name="Content Placeholder 2"/>
          <p:cNvSpPr>
            <a:spLocks noGrp="1"/>
          </p:cNvSpPr>
          <p:nvPr>
            <p:ph idx="1"/>
          </p:nvPr>
        </p:nvSpPr>
        <p:spPr>
          <a:xfrm>
            <a:off x="1801906" y="1245406"/>
            <a:ext cx="8157882" cy="2197759"/>
          </a:xfrm>
        </p:spPr>
        <p:txBody>
          <a:bodyPr/>
          <a:lstStyle/>
          <a:p>
            <a:pPr marL="357188" indent="-357188">
              <a:defRPr/>
            </a:pPr>
            <a:r>
              <a:rPr lang="en-GB" altLang="en-US" sz="2800" dirty="0">
                <a:latin typeface="Arial" panose="020B0604020202020204" pitchFamily="34" charset="0"/>
                <a:cs typeface="Arial" panose="020B0604020202020204" pitchFamily="34" charset="0"/>
              </a:rPr>
              <a:t>Tops up </a:t>
            </a:r>
            <a:r>
              <a:rPr lang="en-GB" altLang="en-US" sz="2800" b="1" dirty="0">
                <a:solidFill>
                  <a:srgbClr val="3EA915"/>
                </a:solidFill>
                <a:latin typeface="Arial" panose="020B0604020202020204" pitchFamily="34" charset="0"/>
                <a:cs typeface="Arial" panose="020B0604020202020204" pitchFamily="34" charset="0"/>
              </a:rPr>
              <a:t>energy stores </a:t>
            </a:r>
            <a:r>
              <a:rPr lang="en-GB" altLang="en-US" sz="2800" dirty="0">
                <a:latin typeface="Arial" panose="020B0604020202020204" pitchFamily="34" charset="0"/>
                <a:cs typeface="Arial" panose="020B0604020202020204" pitchFamily="34" charset="0"/>
              </a:rPr>
              <a:t>used up in overnight fasting for morning activities</a:t>
            </a:r>
          </a:p>
          <a:p>
            <a:pPr marL="357188" indent="-357188">
              <a:defRPr/>
            </a:pPr>
            <a:r>
              <a:rPr lang="en-GB" altLang="en-US" sz="2800" dirty="0">
                <a:latin typeface="Arial" panose="020B0604020202020204" pitchFamily="34" charset="0"/>
                <a:cs typeface="Arial" panose="020B0604020202020204" pitchFamily="34" charset="0"/>
              </a:rPr>
              <a:t>Prioritise time for breakfast at home or at work</a:t>
            </a:r>
          </a:p>
        </p:txBody>
      </p:sp>
      <p:pic>
        <p:nvPicPr>
          <p:cNvPr id="7" name="Picture 6"/>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195985" y="5784157"/>
            <a:ext cx="1972373" cy="802226"/>
          </a:xfrm>
          <a:prstGeom prst="rect">
            <a:avLst/>
          </a:prstGeom>
        </p:spPr>
      </p:pic>
      <p:pic>
        <p:nvPicPr>
          <p:cNvPr id="8" name="Picture 7"/>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385467" y="5667356"/>
            <a:ext cx="1220647" cy="1035828"/>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724169047"/>
              </p:ext>
            </p:extLst>
          </p:nvPr>
        </p:nvGraphicFramePr>
        <p:xfrm>
          <a:off x="2111450" y="2898598"/>
          <a:ext cx="8099350" cy="2468880"/>
        </p:xfrm>
        <a:graphic>
          <a:graphicData uri="http://schemas.openxmlformats.org/drawingml/2006/table">
            <a:tbl>
              <a:tblPr firstRow="1" bandRow="1">
                <a:tableStyleId>{D7AC3CCA-C797-4891-BE02-D94E43425B78}</a:tableStyleId>
              </a:tblPr>
              <a:tblGrid>
                <a:gridCol w="8099350">
                  <a:extLst>
                    <a:ext uri="{9D8B030D-6E8A-4147-A177-3AD203B41FA5}">
                      <a16:colId xmlns:a16="http://schemas.microsoft.com/office/drawing/2014/main" val="2513741759"/>
                    </a:ext>
                  </a:extLst>
                </a:gridCol>
              </a:tblGrid>
              <a:tr h="379495">
                <a:tc>
                  <a:txBody>
                    <a:bodyPr/>
                    <a:lstStyle/>
                    <a:p>
                      <a:r>
                        <a:rPr lang="en-GB" sz="2400" baseline="0" dirty="0">
                          <a:latin typeface="Arial" panose="020B0604020202020204" pitchFamily="34" charset="0"/>
                          <a:cs typeface="Arial" panose="020B0604020202020204" pitchFamily="34" charset="0"/>
                        </a:rPr>
                        <a:t>↑ working memory for individuals who consume breakfast</a:t>
                      </a:r>
                      <a:r>
                        <a:rPr lang="en-GB" sz="2400" baseline="30000" dirty="0">
                          <a:latin typeface="Arial" panose="020B0604020202020204" pitchFamily="34" charset="0"/>
                          <a:cs typeface="Arial" panose="020B0604020202020204" pitchFamily="34" charset="0"/>
                        </a:rPr>
                        <a:t>1</a:t>
                      </a:r>
                      <a:endParaRPr lang="en-GB" sz="24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10507829"/>
                  </a:ext>
                </a:extLst>
              </a:tr>
              <a:tr h="370840">
                <a:tc>
                  <a:txBody>
                    <a:bodyPr/>
                    <a:lstStyle/>
                    <a:p>
                      <a:r>
                        <a:rPr lang="en-GB" sz="2400" dirty="0">
                          <a:latin typeface="Arial" panose="020B0604020202020204" pitchFamily="34" charset="0"/>
                          <a:cs typeface="Arial" panose="020B0604020202020204" pitchFamily="34" charset="0"/>
                        </a:rPr>
                        <a:t>↓ body mass</a:t>
                      </a:r>
                      <a:r>
                        <a:rPr lang="en-GB" sz="2400" baseline="0" dirty="0">
                          <a:latin typeface="Arial" panose="020B0604020202020204" pitchFamily="34" charset="0"/>
                          <a:cs typeface="Arial" panose="020B0604020202020204" pitchFamily="34" charset="0"/>
                        </a:rPr>
                        <a:t> index and </a:t>
                      </a:r>
                      <a:r>
                        <a:rPr lang="en-GB" sz="2400" dirty="0">
                          <a:latin typeface="Arial" panose="020B0604020202020204" pitchFamily="34" charset="0"/>
                          <a:cs typeface="Arial" panose="020B0604020202020204" pitchFamily="34" charset="0"/>
                        </a:rPr>
                        <a:t>↓ risk of being overweight</a:t>
                      </a:r>
                      <a:r>
                        <a:rPr lang="en-GB" sz="2400" baseline="0" dirty="0">
                          <a:latin typeface="Arial" panose="020B0604020202020204" pitchFamily="34" charset="0"/>
                          <a:cs typeface="Arial" panose="020B0604020202020204" pitchFamily="34" charset="0"/>
                        </a:rPr>
                        <a:t> or obese</a:t>
                      </a:r>
                      <a:r>
                        <a:rPr lang="en-GB" sz="2400" baseline="30000" dirty="0">
                          <a:latin typeface="Arial" panose="020B0604020202020204" pitchFamily="34" charset="0"/>
                          <a:cs typeface="Arial" panose="020B0604020202020204" pitchFamily="34" charset="0"/>
                        </a:rPr>
                        <a:t>2</a:t>
                      </a:r>
                      <a:endParaRPr lang="en-GB" sz="24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60214467"/>
                  </a:ext>
                </a:extLst>
              </a:tr>
              <a:tr h="370840">
                <a:tc>
                  <a:txBody>
                    <a:bodyPr/>
                    <a:lstStyle/>
                    <a:p>
                      <a:r>
                        <a:rPr lang="en-GB" sz="2400" baseline="0" dirty="0">
                          <a:latin typeface="Arial" panose="020B0604020202020204" pitchFamily="34" charset="0"/>
                          <a:cs typeface="Arial" panose="020B0604020202020204" pitchFamily="34" charset="0"/>
                        </a:rPr>
                        <a:t>↑ likelihood to meet recommendations for grains, fruit, dairy and vegetables</a:t>
                      </a:r>
                      <a:r>
                        <a:rPr lang="en-GB" sz="2400" baseline="30000" dirty="0">
                          <a:latin typeface="Arial" panose="020B0604020202020204" pitchFamily="34" charset="0"/>
                          <a:cs typeface="Arial" panose="020B0604020202020204" pitchFamily="34" charset="0"/>
                        </a:rPr>
                        <a:t>3</a:t>
                      </a:r>
                      <a:endParaRPr lang="en-GB" sz="24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27041363"/>
                  </a:ext>
                </a:extLst>
              </a:tr>
            </a:tbl>
          </a:graphicData>
        </a:graphic>
      </p:graphicFrame>
    </p:spTree>
    <p:extLst>
      <p:ext uri="{BB962C8B-B14F-4D97-AF65-F5344CB8AC3E}">
        <p14:creationId xmlns:p14="http://schemas.microsoft.com/office/powerpoint/2010/main" val="3424153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4690" y="1551230"/>
            <a:ext cx="8503921" cy="4525963"/>
          </a:xfrm>
        </p:spPr>
        <p:txBody>
          <a:bodyPr/>
          <a:lstStyle/>
          <a:p>
            <a:r>
              <a:rPr lang="en-GB" dirty="0">
                <a:latin typeface="Arial" panose="020B0604020202020204" pitchFamily="34" charset="0"/>
                <a:cs typeface="Arial" panose="020B0604020202020204" pitchFamily="34" charset="0"/>
              </a:rPr>
              <a:t>76% take a lunchbreak</a:t>
            </a:r>
          </a:p>
          <a:p>
            <a:pPr lvl="1"/>
            <a:r>
              <a:rPr lang="en-GB" dirty="0">
                <a:latin typeface="Arial" panose="020B0604020202020204" pitchFamily="34" charset="0"/>
                <a:cs typeface="Arial" panose="020B0604020202020204" pitchFamily="34" charset="0"/>
              </a:rPr>
              <a:t>41% eating in their vehicles</a:t>
            </a:r>
          </a:p>
          <a:p>
            <a:pPr lvl="1"/>
            <a:r>
              <a:rPr lang="en-GB" dirty="0">
                <a:latin typeface="Arial" panose="020B0604020202020204" pitchFamily="34" charset="0"/>
                <a:cs typeface="Arial" panose="020B0604020202020204" pitchFamily="34" charset="0"/>
              </a:rPr>
              <a:t>Other locations included: outside, café, depots</a:t>
            </a:r>
          </a:p>
          <a:p>
            <a:pPr marL="457200" lvl="1" indent="0">
              <a:buNone/>
            </a:pPr>
            <a:endParaRPr lang="en-GB" dirty="0">
              <a:latin typeface="Arial" panose="020B0604020202020204" pitchFamily="34" charset="0"/>
              <a:cs typeface="Arial" panose="020B0604020202020204" pitchFamily="34" charset="0"/>
            </a:endParaRPr>
          </a:p>
          <a:p>
            <a:pPr lvl="1"/>
            <a:endParaRPr lang="en-GB" dirty="0">
              <a:latin typeface="Arial" panose="020B0604020202020204" pitchFamily="34" charset="0"/>
              <a:cs typeface="Arial" panose="020B0604020202020204" pitchFamily="34" charset="0"/>
            </a:endParaRPr>
          </a:p>
          <a:p>
            <a:pPr lvl="1"/>
            <a:endParaRPr lang="en-GB" sz="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5332" y="3259429"/>
            <a:ext cx="8881341" cy="29711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C:\Users\mwhelan\AppData\Local\Microsoft\Windows\Temporary Internet Files\Content.Outlook\JY0R7N3C\iStock-889623758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6010" y="3706422"/>
            <a:ext cx="1610087" cy="161008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238E7C67-0296-44F3-8A9F-0E6D4397B472}"/>
              </a:ext>
            </a:extLst>
          </p:cNvPr>
          <p:cNvSpPr>
            <a:spLocks noGrp="1"/>
          </p:cNvSpPr>
          <p:nvPr>
            <p:ph type="title"/>
          </p:nvPr>
        </p:nvSpPr>
        <p:spPr>
          <a:xfrm>
            <a:off x="1891846" y="254834"/>
            <a:ext cx="8229600" cy="1143000"/>
          </a:xfrm>
        </p:spPr>
        <p:txBody>
          <a:bodyPr/>
          <a:lstStyle/>
          <a:p>
            <a:r>
              <a:rPr lang="en-GB" altLang="en-US" dirty="0">
                <a:latin typeface="Arial" panose="020B0604020202020204" pitchFamily="34" charset="0"/>
              </a:rPr>
              <a:t>Lunch</a:t>
            </a:r>
            <a:endParaRPr lang="en-GB" dirty="0"/>
          </a:p>
        </p:txBody>
      </p:sp>
    </p:spTree>
    <p:extLst>
      <p:ext uri="{BB962C8B-B14F-4D97-AF65-F5344CB8AC3E}">
        <p14:creationId xmlns:p14="http://schemas.microsoft.com/office/powerpoint/2010/main" val="4130806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Title 1"/>
          <p:cNvSpPr>
            <a:spLocks noGrp="1"/>
          </p:cNvSpPr>
          <p:nvPr>
            <p:ph type="title"/>
          </p:nvPr>
        </p:nvSpPr>
        <p:spPr>
          <a:xfrm>
            <a:off x="1774825" y="542369"/>
            <a:ext cx="8229600" cy="1143000"/>
          </a:xfrm>
        </p:spPr>
        <p:txBody>
          <a:bodyPr/>
          <a:lstStyle/>
          <a:p>
            <a:r>
              <a:rPr lang="en-GB" altLang="en-US" dirty="0">
                <a:latin typeface="Arial" panose="020B0604020202020204" pitchFamily="34" charset="0"/>
              </a:rPr>
              <a:t>Lunch Break Benefits</a:t>
            </a:r>
          </a:p>
        </p:txBody>
      </p:sp>
      <p:sp>
        <p:nvSpPr>
          <p:cNvPr id="44035" name="Content Placeholder 2"/>
          <p:cNvSpPr>
            <a:spLocks noGrp="1"/>
          </p:cNvSpPr>
          <p:nvPr>
            <p:ph idx="1"/>
          </p:nvPr>
        </p:nvSpPr>
        <p:spPr>
          <a:xfrm>
            <a:off x="1774825" y="1599973"/>
            <a:ext cx="8642350" cy="3900487"/>
          </a:xfrm>
        </p:spPr>
        <p:txBody>
          <a:bodyPr/>
          <a:lstStyle/>
          <a:p>
            <a:r>
              <a:rPr lang="en-GB" altLang="en-US" sz="2800" dirty="0">
                <a:latin typeface="Arial" panose="020B0604020202020204" pitchFamily="34" charset="0"/>
              </a:rPr>
              <a:t>A chance to refresh, stay alert, focused &amp; perform at your best </a:t>
            </a:r>
          </a:p>
          <a:p>
            <a:r>
              <a:rPr lang="en-GB" altLang="en-US" sz="2800" dirty="0">
                <a:latin typeface="Arial" panose="020B0604020202020204" pitchFamily="34" charset="0"/>
              </a:rPr>
              <a:t>Refuel energy levels &amp; top up on nutrients</a:t>
            </a:r>
          </a:p>
          <a:p>
            <a:pPr lvl="1"/>
            <a:r>
              <a:rPr lang="en-GB" altLang="en-US" dirty="0">
                <a:latin typeface="Arial" panose="020B0604020202020204" pitchFamily="34" charset="0"/>
              </a:rPr>
              <a:t>Shorter lunch breaks associated with less healthy food choices</a:t>
            </a:r>
          </a:p>
          <a:p>
            <a:r>
              <a:rPr lang="en-GB" altLang="en-US" sz="2800" dirty="0">
                <a:latin typeface="Arial" panose="020B0604020202020204" pitchFamily="34" charset="0"/>
              </a:rPr>
              <a:t>Research shows breaks can: improve well being, reduce stress &amp; fatigue &amp; improve performance </a:t>
            </a:r>
          </a:p>
          <a:p>
            <a:pPr lvl="1"/>
            <a:r>
              <a:rPr lang="en-GB" altLang="en-US" dirty="0">
                <a:latin typeface="Arial" panose="020B0604020202020204" pitchFamily="34" charset="0"/>
              </a:rPr>
              <a:t> especially if involving nature / light /relaxation </a:t>
            </a:r>
          </a:p>
          <a:p>
            <a:pPr lvl="1"/>
            <a:endParaRPr lang="en-GB" altLang="en-US" sz="1800" dirty="0">
              <a:latin typeface="Arial" panose="020B0604020202020204" pitchFamily="34" charset="0"/>
            </a:endParaRPr>
          </a:p>
          <a:p>
            <a:endParaRPr lang="en-GB" altLang="en-US" sz="1200" dirty="0">
              <a:latin typeface="Arial" panose="020B0604020202020204" pitchFamily="34" charset="0"/>
            </a:endParaRPr>
          </a:p>
          <a:p>
            <a:endParaRPr lang="en-GB" altLang="en-US" sz="1200" dirty="0">
              <a:latin typeface="Arial" panose="020B0604020202020204" pitchFamily="34" charset="0"/>
            </a:endParaRPr>
          </a:p>
          <a:p>
            <a:endParaRPr lang="en-GB" altLang="en-US" sz="2000" dirty="0">
              <a:latin typeface="Arial" panose="020B0604020202020204" pitchFamily="34" charset="0"/>
            </a:endParaRPr>
          </a:p>
        </p:txBody>
      </p:sp>
    </p:spTree>
    <p:extLst>
      <p:ext uri="{BB962C8B-B14F-4D97-AF65-F5344CB8AC3E}">
        <p14:creationId xmlns:p14="http://schemas.microsoft.com/office/powerpoint/2010/main" val="453321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15978" y="2691245"/>
            <a:ext cx="9144000" cy="1704110"/>
          </a:xfrm>
          <a:prstGeom prst="rect">
            <a:avLst/>
          </a:prstGeom>
          <a:solidFill>
            <a:srgbClr val="00B05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pic>
        <p:nvPicPr>
          <p:cNvPr id="12"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7525" y="6173791"/>
            <a:ext cx="32337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WR Positive.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2080" y="249431"/>
            <a:ext cx="1437828" cy="598522"/>
          </a:xfrm>
          <a:prstGeom prst="rect">
            <a:avLst/>
          </a:prstGeom>
        </p:spPr>
      </p:pic>
      <p:cxnSp>
        <p:nvCxnSpPr>
          <p:cNvPr id="13" name="Straight Connector 12"/>
          <p:cNvCxnSpPr/>
          <p:nvPr/>
        </p:nvCxnSpPr>
        <p:spPr>
          <a:xfrm>
            <a:off x="1787525" y="6069404"/>
            <a:ext cx="8621690" cy="0"/>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524002" y="5719820"/>
            <a:ext cx="9144001" cy="907941"/>
          </a:xfrm>
          <a:prstGeom prst="rect">
            <a:avLst/>
          </a:prstGeom>
          <a:solidFill>
            <a:schemeClr val="bg1"/>
          </a:solidFill>
        </p:spPr>
        <p:txBody>
          <a:bodyPr wrap="square" rtlCol="0">
            <a:spAutoFit/>
          </a:bodyPr>
          <a:lstStyle/>
          <a:p>
            <a:pPr algn="ctr"/>
            <a:r>
              <a:rPr lang="en-GB" sz="700" b="1" dirty="0">
                <a:solidFill>
                  <a:prstClr val="black">
                    <a:lumMod val="85000"/>
                    <a:lumOff val="15000"/>
                  </a:prstClr>
                </a:solidFill>
                <a:latin typeface="Arial" panose="020B0604020202020204" pitchFamily="34" charset="0"/>
                <a:cs typeface="Arial" panose="020B0604020202020204" pitchFamily="34" charset="0"/>
              </a:rPr>
              <a:t>                                                                  </a:t>
            </a:r>
          </a:p>
          <a:p>
            <a:pPr algn="ctr"/>
            <a:endParaRPr lang="en-GB" sz="1200" b="1" dirty="0">
              <a:solidFill>
                <a:prstClr val="black">
                  <a:lumMod val="85000"/>
                  <a:lumOff val="15000"/>
                </a:prstClr>
              </a:solidFill>
              <a:latin typeface="Arial" panose="020B0604020202020204" pitchFamily="34" charset="0"/>
              <a:cs typeface="Arial" panose="020B0604020202020204" pitchFamily="34" charset="0"/>
            </a:endParaRPr>
          </a:p>
          <a:p>
            <a:pPr algn="ctr"/>
            <a:r>
              <a:rPr lang="en-GB" sz="1200" b="1" dirty="0">
                <a:solidFill>
                  <a:prstClr val="black">
                    <a:lumMod val="85000"/>
                    <a:lumOff val="15000"/>
                  </a:prstClr>
                </a:solidFill>
                <a:latin typeface="Arial" panose="020B0604020202020204" pitchFamily="34" charset="0"/>
                <a:cs typeface="Arial" panose="020B0604020202020204" pitchFamily="34" charset="0"/>
              </a:rPr>
              <a:t>                                         </a:t>
            </a:r>
          </a:p>
          <a:p>
            <a:pPr algn="ctr"/>
            <a:endParaRPr lang="en-GB" sz="1200" b="1" dirty="0">
              <a:solidFill>
                <a:prstClr val="black">
                  <a:lumMod val="85000"/>
                  <a:lumOff val="15000"/>
                </a:prstClr>
              </a:solidFill>
              <a:latin typeface="Arial" panose="020B0604020202020204" pitchFamily="34" charset="0"/>
              <a:cs typeface="Arial" panose="020B0604020202020204" pitchFamily="34" charset="0"/>
            </a:endParaRPr>
          </a:p>
          <a:p>
            <a:pPr algn="ctr"/>
            <a:endParaRPr lang="en-GB" sz="100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a:stretch>
            <a:fillRect/>
          </a:stretch>
        </p:blipFill>
        <p:spPr>
          <a:xfrm>
            <a:off x="1685928" y="6048381"/>
            <a:ext cx="4067175" cy="801441"/>
          </a:xfrm>
          <a:prstGeom prst="rect">
            <a:avLst/>
          </a:prstGeom>
        </p:spPr>
      </p:pic>
      <p:sp>
        <p:nvSpPr>
          <p:cNvPr id="18" name="Title 1"/>
          <p:cNvSpPr txBox="1">
            <a:spLocks/>
          </p:cNvSpPr>
          <p:nvPr/>
        </p:nvSpPr>
        <p:spPr>
          <a:xfrm>
            <a:off x="2243343" y="2796158"/>
            <a:ext cx="7772400" cy="14008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baseline="0">
                <a:solidFill>
                  <a:srgbClr val="0A0A0A"/>
                </a:solidFill>
                <a:latin typeface="Arial" panose="020B0604020202020204" pitchFamily="34" charset="0"/>
                <a:ea typeface="+mj-ea"/>
                <a:cs typeface="+mj-cs"/>
              </a:defRPr>
            </a:lvl1pPr>
          </a:lstStyle>
          <a:p>
            <a:r>
              <a:rPr lang="en-GB" sz="4000" dirty="0">
                <a:solidFill>
                  <a:prstClr val="white"/>
                </a:solidFill>
              </a:rPr>
              <a:t>Put the right fuel in</a:t>
            </a:r>
            <a:endParaRPr lang="en-GB" sz="4000" dirty="0">
              <a:solidFill>
                <a:prstClr val="white"/>
              </a:solidFill>
              <a:cs typeface="Arial" panose="020B0604020202020204" pitchFamily="34" charset="0"/>
            </a:endParaRPr>
          </a:p>
        </p:txBody>
      </p:sp>
    </p:spTree>
    <p:extLst>
      <p:ext uri="{BB962C8B-B14F-4D97-AF65-F5344CB8AC3E}">
        <p14:creationId xmlns:p14="http://schemas.microsoft.com/office/powerpoint/2010/main" val="1821176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8416" y="4143375"/>
            <a:ext cx="7243763" cy="2059728"/>
          </a:xfrm>
          <a:prstGeom prst="rect">
            <a:avLst/>
          </a:prstGeom>
        </p:spPr>
      </p:pic>
      <p:sp>
        <p:nvSpPr>
          <p:cNvPr id="30722" name="Title 1"/>
          <p:cNvSpPr>
            <a:spLocks noGrp="1"/>
          </p:cNvSpPr>
          <p:nvPr>
            <p:ph type="title"/>
          </p:nvPr>
        </p:nvSpPr>
        <p:spPr>
          <a:xfrm>
            <a:off x="2209800" y="617872"/>
            <a:ext cx="8229600" cy="1143000"/>
          </a:xfrm>
        </p:spPr>
        <p:txBody>
          <a:bodyPr/>
          <a:lstStyle/>
          <a:p>
            <a:r>
              <a:rPr lang="en-GB" altLang="en-US" dirty="0">
                <a:latin typeface="Arial" panose="020B0604020202020204" pitchFamily="34" charset="0"/>
              </a:rPr>
              <a:t>Optimising nutrient intake</a:t>
            </a:r>
          </a:p>
        </p:txBody>
      </p:sp>
      <p:sp>
        <p:nvSpPr>
          <p:cNvPr id="30723" name="Content Placeholder 2"/>
          <p:cNvSpPr>
            <a:spLocks noGrp="1"/>
          </p:cNvSpPr>
          <p:nvPr>
            <p:ph idx="1"/>
          </p:nvPr>
        </p:nvSpPr>
        <p:spPr>
          <a:xfrm>
            <a:off x="1924846" y="1754285"/>
            <a:ext cx="8071645" cy="3898900"/>
          </a:xfrm>
        </p:spPr>
        <p:txBody>
          <a:bodyPr/>
          <a:lstStyle/>
          <a:p>
            <a:r>
              <a:rPr lang="en-GB" altLang="en-US" sz="2800" dirty="0">
                <a:latin typeface="Arial" panose="020B0604020202020204" pitchFamily="34" charset="0"/>
              </a:rPr>
              <a:t>The brain needs variety of nutrients work at its best</a:t>
            </a:r>
          </a:p>
          <a:p>
            <a:r>
              <a:rPr lang="en-GB" altLang="en-US" sz="2800" dirty="0">
                <a:latin typeface="Arial" panose="020B0604020202020204" pitchFamily="34" charset="0"/>
              </a:rPr>
              <a:t>Uses 20% of daily energy or calories</a:t>
            </a:r>
          </a:p>
          <a:p>
            <a:r>
              <a:rPr lang="en-GB" altLang="en-US" sz="2800" dirty="0">
                <a:latin typeface="Arial" panose="020B0604020202020204" pitchFamily="34" charset="0"/>
              </a:rPr>
              <a:t>In particular requires vitamins (B group) minerals (iron, zinc &amp; iodine) &amp; omega-3 fats</a:t>
            </a:r>
          </a:p>
          <a:p>
            <a:pPr marL="0" indent="0">
              <a:buNone/>
            </a:pPr>
            <a:endParaRPr lang="en-GB" altLang="en-US" dirty="0">
              <a:latin typeface="Arial" panose="020B0604020202020204" pitchFamily="34" charset="0"/>
            </a:endParaRPr>
          </a:p>
        </p:txBody>
      </p:sp>
    </p:spTree>
    <p:extLst>
      <p:ext uri="{BB962C8B-B14F-4D97-AF65-F5344CB8AC3E}">
        <p14:creationId xmlns:p14="http://schemas.microsoft.com/office/powerpoint/2010/main" val="2900542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576" y="439858"/>
            <a:ext cx="8898427" cy="1143000"/>
          </a:xfrm>
        </p:spPr>
        <p:txBody>
          <a:bodyPr>
            <a:normAutofit/>
          </a:bodyPr>
          <a:lstStyle/>
          <a:p>
            <a:r>
              <a:rPr lang="en-GB" dirty="0">
                <a:latin typeface="Arial" panose="020B0604020202020204" pitchFamily="34" charset="0"/>
                <a:ea typeface="Batang" panose="02030600000101010101" pitchFamily="18" charset="-127"/>
                <a:cs typeface="Arial" panose="020B0604020202020204" pitchFamily="34" charset="0"/>
              </a:rPr>
              <a:t>Key food groups for a good mood</a:t>
            </a:r>
          </a:p>
        </p:txBody>
      </p:sp>
      <p:pic>
        <p:nvPicPr>
          <p:cNvPr id="16" name="Content Placeholder 1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12125" y="1232345"/>
            <a:ext cx="7866992" cy="4860952"/>
          </a:xfrm>
        </p:spPr>
      </p:pic>
      <p:sp>
        <p:nvSpPr>
          <p:cNvPr id="3" name="TextBox 2"/>
          <p:cNvSpPr txBox="1"/>
          <p:nvPr/>
        </p:nvSpPr>
        <p:spPr>
          <a:xfrm>
            <a:off x="9877180" y="1232344"/>
            <a:ext cx="2016224" cy="2062103"/>
          </a:xfrm>
          <a:prstGeom prst="rect">
            <a:avLst/>
          </a:prstGeom>
          <a:noFill/>
        </p:spPr>
        <p:txBody>
          <a:bodyPr wrap="square" rtlCol="0">
            <a:spAutoFit/>
          </a:bodyPr>
          <a:lstStyle/>
          <a:p>
            <a:pPr algn="r"/>
            <a:r>
              <a:rPr lang="en-GB" sz="1600" b="1" dirty="0">
                <a:latin typeface="Arial" panose="020B0604020202020204" pitchFamily="34" charset="0"/>
                <a:ea typeface="BatangChe" panose="02030609000101010101" pitchFamily="49" charset="-127"/>
                <a:cs typeface="Arial" panose="020B0604020202020204" pitchFamily="34" charset="0"/>
              </a:rPr>
              <a:t>Glucose</a:t>
            </a:r>
          </a:p>
          <a:p>
            <a:pPr algn="r"/>
            <a:r>
              <a:rPr lang="en-GB" sz="1600" b="1" dirty="0">
                <a:latin typeface="Arial" panose="020B0604020202020204" pitchFamily="34" charset="0"/>
                <a:ea typeface="BatangChe" panose="02030609000101010101" pitchFamily="49" charset="-127"/>
                <a:cs typeface="Arial" panose="020B0604020202020204" pitchFamily="34" charset="0"/>
              </a:rPr>
              <a:t>Selenium</a:t>
            </a:r>
          </a:p>
          <a:p>
            <a:pPr algn="r"/>
            <a:r>
              <a:rPr lang="en-GB" sz="1600" b="1" dirty="0">
                <a:latin typeface="Arial" panose="020B0604020202020204" pitchFamily="34" charset="0"/>
                <a:ea typeface="BatangChe" panose="02030609000101010101" pitchFamily="49" charset="-127"/>
                <a:cs typeface="Arial" panose="020B0604020202020204" pitchFamily="34" charset="0"/>
              </a:rPr>
              <a:t>B vitamins</a:t>
            </a:r>
          </a:p>
          <a:p>
            <a:pPr algn="r"/>
            <a:r>
              <a:rPr lang="en-GB" sz="1600" b="1" dirty="0">
                <a:latin typeface="Arial" panose="020B0604020202020204" pitchFamily="34" charset="0"/>
                <a:ea typeface="BatangChe" panose="02030609000101010101" pitchFamily="49" charset="-127"/>
                <a:cs typeface="Arial" panose="020B0604020202020204" pitchFamily="34" charset="0"/>
              </a:rPr>
              <a:t>Iron</a:t>
            </a:r>
          </a:p>
          <a:p>
            <a:pPr algn="r"/>
            <a:r>
              <a:rPr lang="en-GB" sz="1600" b="1" dirty="0">
                <a:latin typeface="Arial" panose="020B0604020202020204" pitchFamily="34" charset="0"/>
                <a:ea typeface="BatangChe" panose="02030609000101010101" pitchFamily="49" charset="-127"/>
                <a:cs typeface="Arial" panose="020B0604020202020204" pitchFamily="34" charset="0"/>
              </a:rPr>
              <a:t>Amino acids</a:t>
            </a:r>
          </a:p>
          <a:p>
            <a:pPr algn="r"/>
            <a:r>
              <a:rPr lang="en-GB" sz="1600" b="1" dirty="0">
                <a:latin typeface="Arial" panose="020B0604020202020204" pitchFamily="34" charset="0"/>
                <a:ea typeface="BatangChe" panose="02030609000101010101" pitchFamily="49" charset="-127"/>
                <a:cs typeface="Arial" panose="020B0604020202020204" pitchFamily="34" charset="0"/>
              </a:rPr>
              <a:t>Zinc</a:t>
            </a:r>
          </a:p>
          <a:p>
            <a:pPr algn="r"/>
            <a:r>
              <a:rPr lang="en-GB" sz="1600" b="1" dirty="0">
                <a:latin typeface="Arial" panose="020B0604020202020204" pitchFamily="34" charset="0"/>
                <a:ea typeface="BatangChe" panose="02030609000101010101" pitchFamily="49" charset="-127"/>
                <a:cs typeface="Arial" panose="020B0604020202020204" pitchFamily="34" charset="0"/>
              </a:rPr>
              <a:t>Magnesium</a:t>
            </a:r>
          </a:p>
          <a:p>
            <a:pPr algn="r"/>
            <a:r>
              <a:rPr lang="en-GB" sz="1600" b="1" dirty="0">
                <a:latin typeface="Arial" panose="020B0604020202020204" pitchFamily="34" charset="0"/>
                <a:ea typeface="BatangChe" panose="02030609000101010101" pitchFamily="49" charset="-127"/>
                <a:cs typeface="Arial" panose="020B0604020202020204" pitchFamily="34" charset="0"/>
              </a:rPr>
              <a:t>Vitamin A</a:t>
            </a:r>
          </a:p>
        </p:txBody>
      </p:sp>
      <p:sp>
        <p:nvSpPr>
          <p:cNvPr id="5" name="TextBox 4"/>
          <p:cNvSpPr txBox="1"/>
          <p:nvPr/>
        </p:nvSpPr>
        <p:spPr>
          <a:xfrm>
            <a:off x="370604" y="3997016"/>
            <a:ext cx="1368152" cy="2308324"/>
          </a:xfrm>
          <a:prstGeom prst="rect">
            <a:avLst/>
          </a:prstGeom>
          <a:noFill/>
        </p:spPr>
        <p:txBody>
          <a:bodyPr wrap="square" rtlCol="0">
            <a:spAutoFit/>
          </a:bodyPr>
          <a:lstStyle/>
          <a:p>
            <a:r>
              <a:rPr lang="en-GB" sz="1600" b="1" dirty="0">
                <a:latin typeface="Arial" panose="020B0604020202020204" pitchFamily="34" charset="0"/>
                <a:ea typeface="BatangChe" panose="02030609000101010101" pitchFamily="49" charset="-127"/>
                <a:cs typeface="Arial" panose="020B0604020202020204" pitchFamily="34" charset="0"/>
              </a:rPr>
              <a:t>Selenium</a:t>
            </a:r>
          </a:p>
          <a:p>
            <a:r>
              <a:rPr lang="en-GB" sz="1600" b="1" dirty="0">
                <a:latin typeface="Arial" panose="020B0604020202020204" pitchFamily="34" charset="0"/>
                <a:ea typeface="BatangChe" panose="02030609000101010101" pitchFamily="49" charset="-127"/>
                <a:cs typeface="Arial" panose="020B0604020202020204" pitchFamily="34" charset="0"/>
              </a:rPr>
              <a:t>B vitamins</a:t>
            </a:r>
          </a:p>
          <a:p>
            <a:r>
              <a:rPr lang="en-GB" sz="1600" b="1" dirty="0">
                <a:latin typeface="Arial" panose="020B0604020202020204" pitchFamily="34" charset="0"/>
                <a:ea typeface="BatangChe" panose="02030609000101010101" pitchFamily="49" charset="-127"/>
                <a:cs typeface="Arial" panose="020B0604020202020204" pitchFamily="34" charset="0"/>
              </a:rPr>
              <a:t>Iron</a:t>
            </a:r>
          </a:p>
          <a:p>
            <a:r>
              <a:rPr lang="en-GB" sz="1600" b="1" dirty="0">
                <a:latin typeface="Arial" panose="020B0604020202020204" pitchFamily="34" charset="0"/>
                <a:ea typeface="BatangChe" panose="02030609000101010101" pitchFamily="49" charset="-127"/>
                <a:cs typeface="Arial" panose="020B0604020202020204" pitchFamily="34" charset="0"/>
              </a:rPr>
              <a:t>Vitamin D</a:t>
            </a:r>
          </a:p>
          <a:p>
            <a:r>
              <a:rPr lang="en-GB" sz="1600" b="1" dirty="0">
                <a:latin typeface="Arial" panose="020B0604020202020204" pitchFamily="34" charset="0"/>
                <a:ea typeface="BatangChe" panose="02030609000101010101" pitchFamily="49" charset="-127"/>
                <a:cs typeface="Arial" panose="020B0604020202020204" pitchFamily="34" charset="0"/>
              </a:rPr>
              <a:t>Vitamin A</a:t>
            </a:r>
          </a:p>
          <a:p>
            <a:r>
              <a:rPr lang="en-GB" sz="1600" b="1" dirty="0">
                <a:latin typeface="Arial" panose="020B0604020202020204" pitchFamily="34" charset="0"/>
                <a:ea typeface="BatangChe" panose="02030609000101010101" pitchFamily="49" charset="-127"/>
                <a:cs typeface="Arial" panose="020B0604020202020204" pitchFamily="34" charset="0"/>
              </a:rPr>
              <a:t>Omega 3’s</a:t>
            </a:r>
          </a:p>
          <a:p>
            <a:r>
              <a:rPr lang="en-GB" sz="1600" b="1" dirty="0">
                <a:latin typeface="Arial" panose="020B0604020202020204" pitchFamily="34" charset="0"/>
                <a:ea typeface="BatangChe" panose="02030609000101010101" pitchFamily="49" charset="-127"/>
                <a:cs typeface="Arial" panose="020B0604020202020204" pitchFamily="34" charset="0"/>
              </a:rPr>
              <a:t>Amino acids</a:t>
            </a:r>
          </a:p>
          <a:p>
            <a:r>
              <a:rPr lang="en-GB" sz="1600" b="1" dirty="0">
                <a:latin typeface="Arial" panose="020B0604020202020204" pitchFamily="34" charset="0"/>
                <a:ea typeface="BatangChe" panose="02030609000101010101" pitchFamily="49" charset="-127"/>
                <a:cs typeface="Arial" panose="020B0604020202020204" pitchFamily="34" charset="0"/>
              </a:rPr>
              <a:t>Zinc</a:t>
            </a:r>
          </a:p>
        </p:txBody>
      </p:sp>
      <p:sp>
        <p:nvSpPr>
          <p:cNvPr id="4" name="TextBox 3"/>
          <p:cNvSpPr txBox="1"/>
          <p:nvPr/>
        </p:nvSpPr>
        <p:spPr>
          <a:xfrm>
            <a:off x="298596" y="1232344"/>
            <a:ext cx="1512168" cy="1323439"/>
          </a:xfrm>
          <a:prstGeom prst="rect">
            <a:avLst/>
          </a:prstGeom>
          <a:noFill/>
        </p:spPr>
        <p:txBody>
          <a:bodyPr wrap="square" rtlCol="0">
            <a:spAutoFit/>
          </a:bodyPr>
          <a:lstStyle/>
          <a:p>
            <a:r>
              <a:rPr lang="en-GB" sz="1600" b="1" dirty="0">
                <a:latin typeface="Arial" panose="020B0604020202020204" pitchFamily="34" charset="0"/>
                <a:ea typeface="BatangChe" panose="02030609000101010101" pitchFamily="49" charset="-127"/>
                <a:cs typeface="Arial" panose="020B0604020202020204" pitchFamily="34" charset="0"/>
              </a:rPr>
              <a:t>Iron</a:t>
            </a:r>
          </a:p>
          <a:p>
            <a:r>
              <a:rPr lang="en-GB" sz="1600" b="1" dirty="0">
                <a:latin typeface="Arial" panose="020B0604020202020204" pitchFamily="34" charset="0"/>
                <a:ea typeface="BatangChe" panose="02030609000101010101" pitchFamily="49" charset="-127"/>
                <a:cs typeface="Arial" panose="020B0604020202020204" pitchFamily="34" charset="0"/>
              </a:rPr>
              <a:t>Polyphenols Magnesium Vitamin A</a:t>
            </a:r>
          </a:p>
          <a:p>
            <a:r>
              <a:rPr lang="en-GB" sz="1600" b="1" dirty="0">
                <a:latin typeface="Arial" panose="020B0604020202020204" pitchFamily="34" charset="0"/>
                <a:ea typeface="BatangChe" panose="02030609000101010101" pitchFamily="49" charset="-127"/>
                <a:cs typeface="Arial" panose="020B0604020202020204" pitchFamily="34" charset="0"/>
              </a:rPr>
              <a:t>B vitamins</a:t>
            </a:r>
          </a:p>
        </p:txBody>
      </p:sp>
      <p:sp>
        <p:nvSpPr>
          <p:cNvPr id="6" name="TextBox 5"/>
          <p:cNvSpPr txBox="1"/>
          <p:nvPr/>
        </p:nvSpPr>
        <p:spPr>
          <a:xfrm>
            <a:off x="9993761" y="4717715"/>
            <a:ext cx="1860313" cy="1815882"/>
          </a:xfrm>
          <a:prstGeom prst="rect">
            <a:avLst/>
          </a:prstGeom>
          <a:noFill/>
        </p:spPr>
        <p:txBody>
          <a:bodyPr wrap="square" rtlCol="0">
            <a:spAutoFit/>
          </a:bodyPr>
          <a:lstStyle/>
          <a:p>
            <a:pPr algn="r"/>
            <a:r>
              <a:rPr lang="en-GB" sz="1600" b="1" dirty="0">
                <a:latin typeface="Arial" panose="020B0604020202020204" pitchFamily="34" charset="0"/>
                <a:ea typeface="BatangChe" panose="02030609000101010101" pitchFamily="49" charset="-127"/>
                <a:cs typeface="Arial" panose="020B0604020202020204" pitchFamily="34" charset="0"/>
              </a:rPr>
              <a:t>B vitamins</a:t>
            </a:r>
          </a:p>
          <a:p>
            <a:pPr algn="r"/>
            <a:r>
              <a:rPr lang="en-GB" sz="1600" b="1" dirty="0">
                <a:latin typeface="Arial" panose="020B0604020202020204" pitchFamily="34" charset="0"/>
                <a:ea typeface="BatangChe" panose="02030609000101010101" pitchFamily="49" charset="-127"/>
                <a:cs typeface="Arial" panose="020B0604020202020204" pitchFamily="34" charset="0"/>
              </a:rPr>
              <a:t>Vitamin A</a:t>
            </a:r>
          </a:p>
          <a:p>
            <a:pPr algn="r"/>
            <a:r>
              <a:rPr lang="en-GB" sz="1600" b="1" dirty="0">
                <a:latin typeface="Arial" panose="020B0604020202020204" pitchFamily="34" charset="0"/>
                <a:ea typeface="BatangChe" panose="02030609000101010101" pitchFamily="49" charset="-127"/>
                <a:cs typeface="Arial" panose="020B0604020202020204" pitchFamily="34" charset="0"/>
              </a:rPr>
              <a:t>Vitamin D</a:t>
            </a:r>
          </a:p>
          <a:p>
            <a:pPr algn="r"/>
            <a:r>
              <a:rPr lang="en-GB" sz="1600" b="1" dirty="0">
                <a:latin typeface="Arial" panose="020B0604020202020204" pitchFamily="34" charset="0"/>
                <a:ea typeface="BatangChe" panose="02030609000101010101" pitchFamily="49" charset="-127"/>
                <a:cs typeface="Arial" panose="020B0604020202020204" pitchFamily="34" charset="0"/>
              </a:rPr>
              <a:t>Amino acids </a:t>
            </a:r>
          </a:p>
          <a:p>
            <a:pPr algn="r"/>
            <a:r>
              <a:rPr lang="en-GB" sz="1600" b="1" dirty="0">
                <a:latin typeface="Arial" panose="020B0604020202020204" pitchFamily="34" charset="0"/>
                <a:ea typeface="BatangChe" panose="02030609000101010101" pitchFamily="49" charset="-127"/>
                <a:cs typeface="Arial" panose="020B0604020202020204" pitchFamily="34" charset="0"/>
              </a:rPr>
              <a:t>Zinc</a:t>
            </a:r>
          </a:p>
          <a:p>
            <a:pPr algn="r"/>
            <a:r>
              <a:rPr lang="en-GB" sz="1600" b="1" dirty="0">
                <a:latin typeface="Arial" panose="020B0604020202020204" pitchFamily="34" charset="0"/>
                <a:ea typeface="BatangChe" panose="02030609000101010101" pitchFamily="49" charset="-127"/>
                <a:cs typeface="Arial" panose="020B0604020202020204" pitchFamily="34" charset="0"/>
              </a:rPr>
              <a:t>Magnesium Selenium</a:t>
            </a:r>
          </a:p>
        </p:txBody>
      </p:sp>
      <p:cxnSp>
        <p:nvCxnSpPr>
          <p:cNvPr id="8" name="Straight Arrow Connector 7"/>
          <p:cNvCxnSpPr>
            <a:cxnSpLocks/>
          </p:cNvCxnSpPr>
          <p:nvPr/>
        </p:nvCxnSpPr>
        <p:spPr>
          <a:xfrm>
            <a:off x="1570625" y="2065412"/>
            <a:ext cx="2233008" cy="1143000"/>
          </a:xfrm>
          <a:prstGeom prst="straightConnector1">
            <a:avLst/>
          </a:prstGeom>
          <a:ln w="444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flipV="1">
            <a:off x="1769576" y="5154662"/>
            <a:ext cx="3290245" cy="6145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9049088" y="2653515"/>
            <a:ext cx="1656184" cy="108012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flipH="1" flipV="1">
            <a:off x="7464152" y="5445224"/>
            <a:ext cx="3203851" cy="86011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368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713" y="358401"/>
            <a:ext cx="8229600" cy="1143000"/>
          </a:xfrm>
        </p:spPr>
        <p:txBody>
          <a:bodyPr/>
          <a:lstStyle/>
          <a:p>
            <a:r>
              <a:rPr lang="en-GB" sz="3600" dirty="0">
                <a:latin typeface="Arial" panose="020B0604020202020204" pitchFamily="34" charset="0"/>
                <a:cs typeface="Arial" panose="020B0604020202020204" pitchFamily="34" charset="0"/>
              </a:rPr>
              <a:t>Carbohydrates </a:t>
            </a:r>
            <a:br>
              <a:rPr lang="en-GB" sz="3600" dirty="0">
                <a:latin typeface="Arial" panose="020B0604020202020204" pitchFamily="34" charset="0"/>
                <a:cs typeface="Arial" panose="020B0604020202020204" pitchFamily="34" charset="0"/>
              </a:rPr>
            </a:br>
            <a:r>
              <a:rPr lang="en-GB" sz="3600" dirty="0">
                <a:solidFill>
                  <a:srgbClr val="3EA915"/>
                </a:solidFill>
                <a:latin typeface="Arial" panose="020B0604020202020204" pitchFamily="34" charset="0"/>
                <a:cs typeface="Arial" panose="020B0604020202020204" pitchFamily="34" charset="0"/>
              </a:rPr>
              <a:t>for mental and physical endurance</a:t>
            </a:r>
          </a:p>
        </p:txBody>
      </p:sp>
      <p:sp>
        <p:nvSpPr>
          <p:cNvPr id="6" name="Up Arrow 5"/>
          <p:cNvSpPr/>
          <p:nvPr/>
        </p:nvSpPr>
        <p:spPr>
          <a:xfrm rot="5400000">
            <a:off x="5745792" y="3300811"/>
            <a:ext cx="591361" cy="725839"/>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GB"/>
          </a:p>
        </p:txBody>
      </p:sp>
      <p:pic>
        <p:nvPicPr>
          <p:cNvPr id="7" name="Picture 6"/>
          <p:cNvPicPr>
            <a:picLocks noChangeAspect="1"/>
          </p:cNvPicPr>
          <p:nvPr/>
        </p:nvPicPr>
        <p:blipFill>
          <a:blip r:embed="rId2"/>
          <a:stretch>
            <a:fillRect/>
          </a:stretch>
        </p:blipFill>
        <p:spPr>
          <a:xfrm>
            <a:off x="569827" y="1635477"/>
            <a:ext cx="4562711" cy="327238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9464" y="1695636"/>
            <a:ext cx="3719061" cy="4527551"/>
          </a:xfrm>
          <a:prstGeom prst="rect">
            <a:avLst/>
          </a:prstGeom>
        </p:spPr>
      </p:pic>
      <p:sp>
        <p:nvSpPr>
          <p:cNvPr id="3" name="Rectangle 2"/>
          <p:cNvSpPr/>
          <p:nvPr/>
        </p:nvSpPr>
        <p:spPr>
          <a:xfrm>
            <a:off x="367999" y="5157943"/>
            <a:ext cx="5310554" cy="923330"/>
          </a:xfrm>
          <a:prstGeom prst="rect">
            <a:avLst/>
          </a:prstGeom>
        </p:spPr>
        <p:txBody>
          <a:bodyPr wrap="square">
            <a:spAutoFit/>
          </a:bodyPr>
          <a:lstStyle/>
          <a:p>
            <a:r>
              <a:rPr lang="en-GB" b="1" dirty="0">
                <a:solidFill>
                  <a:srgbClr val="FF9900"/>
                </a:solidFill>
                <a:latin typeface="Arial" panose="020B0604020202020204" pitchFamily="34" charset="0"/>
                <a:cs typeface="Arial" panose="020B0604020202020204" pitchFamily="34" charset="0"/>
              </a:rPr>
              <a:t>Base meals on potatoes, bread, rice, pasta or other starchy carbohydrates;</a:t>
            </a:r>
            <a:r>
              <a:rPr lang="en-GB" b="1" dirty="0">
                <a:solidFill>
                  <a:srgbClr val="2D2D2D"/>
                </a:solidFill>
                <a:latin typeface="Arial" panose="020B0604020202020204" pitchFamily="34" charset="0"/>
                <a:cs typeface="Arial" panose="020B0604020202020204" pitchFamily="34" charset="0"/>
              </a:rPr>
              <a:t> </a:t>
            </a:r>
            <a:r>
              <a:rPr lang="en-GB" b="1" dirty="0">
                <a:solidFill>
                  <a:srgbClr val="FF9900"/>
                </a:solidFill>
                <a:latin typeface="Arial" panose="020B0604020202020204" pitchFamily="34" charset="0"/>
                <a:cs typeface="Arial" panose="020B0604020202020204" pitchFamily="34" charset="0"/>
              </a:rPr>
              <a:t>choosing wholegrain versions where possible.</a:t>
            </a:r>
            <a:endParaRPr lang="en-GB" b="1" i="0" dirty="0">
              <a:solidFill>
                <a:srgbClr val="2D2D2D"/>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707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93D440-4A67-428D-BB0C-30556BE7B865}"/>
              </a:ext>
            </a:extLst>
          </p:cNvPr>
          <p:cNvSpPr>
            <a:spLocks noGrp="1"/>
          </p:cNvSpPr>
          <p:nvPr>
            <p:ph type="title"/>
          </p:nvPr>
        </p:nvSpPr>
        <p:spPr>
          <a:xfrm>
            <a:off x="1981200" y="433469"/>
            <a:ext cx="8229600" cy="1143000"/>
          </a:xfrm>
        </p:spPr>
        <p:txBody>
          <a:bodyPr/>
          <a:lstStyle/>
          <a:p>
            <a:r>
              <a:rPr lang="en-GB" dirty="0">
                <a:latin typeface="Arial" panose="020B0604020202020204" pitchFamily="34" charset="0"/>
                <a:cs typeface="Arial" panose="020B0604020202020204" pitchFamily="34" charset="0"/>
              </a:rPr>
              <a:t>Who we are</a:t>
            </a:r>
          </a:p>
        </p:txBody>
      </p:sp>
      <p:sp>
        <p:nvSpPr>
          <p:cNvPr id="5" name="Content Placeholder 4">
            <a:extLst>
              <a:ext uri="{FF2B5EF4-FFF2-40B4-BE49-F238E27FC236}">
                <a16:creationId xmlns:a16="http://schemas.microsoft.com/office/drawing/2014/main" id="{957FD284-D415-4874-9681-DEAFC3220D9D}"/>
              </a:ext>
            </a:extLst>
          </p:cNvPr>
          <p:cNvSpPr>
            <a:spLocks noGrp="1"/>
          </p:cNvSpPr>
          <p:nvPr>
            <p:ph idx="1"/>
          </p:nvPr>
        </p:nvSpPr>
        <p:spPr>
          <a:xfrm>
            <a:off x="1898072" y="1327071"/>
            <a:ext cx="8229600" cy="4525963"/>
          </a:xfrm>
        </p:spPr>
        <p:txBody>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Corporate nutrition health and wellbeing programme</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Work Ready dietitians trained to specialise in workplace health interventions</a:t>
            </a:r>
          </a:p>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Dietitians are qualified and regulated healthcare professionals</a:t>
            </a:r>
          </a:p>
          <a:p>
            <a:pPr marL="0" indent="0">
              <a:buNone/>
            </a:pPr>
            <a:endParaRPr lang="en-GB" dirty="0"/>
          </a:p>
        </p:txBody>
      </p:sp>
    </p:spTree>
    <p:extLst>
      <p:ext uri="{BB962C8B-B14F-4D97-AF65-F5344CB8AC3E}">
        <p14:creationId xmlns:p14="http://schemas.microsoft.com/office/powerpoint/2010/main" val="3497556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00270"/>
            <a:ext cx="8229600" cy="1143000"/>
          </a:xfrm>
        </p:spPr>
        <p:txBody>
          <a:bodyPr/>
          <a:lstStyle/>
          <a:p>
            <a:r>
              <a:rPr lang="en-GB" sz="3600" dirty="0">
                <a:latin typeface="Arial" panose="020B0604020202020204" pitchFamily="34" charset="0"/>
                <a:cs typeface="Arial" panose="020B0604020202020204" pitchFamily="34" charset="0"/>
              </a:rPr>
              <a:t>Carbohydrates </a:t>
            </a:r>
            <a:br>
              <a:rPr lang="en-GB" sz="3600" dirty="0">
                <a:latin typeface="Arial" panose="020B0604020202020204" pitchFamily="34" charset="0"/>
                <a:cs typeface="Arial" panose="020B0604020202020204" pitchFamily="34" charset="0"/>
              </a:rPr>
            </a:br>
            <a:r>
              <a:rPr lang="en-GB" sz="3600" dirty="0">
                <a:solidFill>
                  <a:srgbClr val="3EA915"/>
                </a:solidFill>
                <a:latin typeface="Arial" panose="020B0604020202020204" pitchFamily="34" charset="0"/>
                <a:cs typeface="Arial" panose="020B0604020202020204" pitchFamily="34" charset="0"/>
              </a:rPr>
              <a:t>for mental and physical endurance</a:t>
            </a:r>
          </a:p>
        </p:txBody>
      </p:sp>
      <p:sp>
        <p:nvSpPr>
          <p:cNvPr id="5" name="Content Placeholder 4"/>
          <p:cNvSpPr>
            <a:spLocks noGrp="1"/>
          </p:cNvSpPr>
          <p:nvPr>
            <p:ph idx="1"/>
          </p:nvPr>
        </p:nvSpPr>
        <p:spPr>
          <a:xfrm>
            <a:off x="1981200" y="1739351"/>
            <a:ext cx="8229600" cy="4138337"/>
          </a:xfrm>
        </p:spPr>
        <p:txBody>
          <a:bodyPr/>
          <a:lstStyle/>
          <a:p>
            <a:r>
              <a:rPr lang="en-GB" dirty="0">
                <a:latin typeface="Arial" panose="020B0604020202020204" pitchFamily="34" charset="0"/>
                <a:cs typeface="Arial" panose="020B0604020202020204" pitchFamily="34" charset="0"/>
              </a:rPr>
              <a:t>Glucose comes from the carbohydrates we eat</a:t>
            </a:r>
          </a:p>
          <a:p>
            <a:pPr lvl="1"/>
            <a:r>
              <a:rPr lang="en-GB" dirty="0">
                <a:latin typeface="Arial" panose="020B0604020202020204" pitchFamily="34" charset="0"/>
                <a:cs typeface="Arial" panose="020B0604020202020204" pitchFamily="34" charset="0"/>
              </a:rPr>
              <a:t>Fruit and vegetables</a:t>
            </a:r>
          </a:p>
          <a:p>
            <a:pPr lvl="1"/>
            <a:r>
              <a:rPr lang="en-GB" dirty="0">
                <a:latin typeface="Arial" panose="020B0604020202020204" pitchFamily="34" charset="0"/>
                <a:cs typeface="Arial" panose="020B0604020202020204" pitchFamily="34" charset="0"/>
              </a:rPr>
              <a:t>Cereals, bread, rice, pasta</a:t>
            </a:r>
          </a:p>
          <a:p>
            <a:r>
              <a:rPr lang="en-GB" dirty="0">
                <a:latin typeface="Arial" panose="020B0604020202020204" pitchFamily="34" charset="0"/>
                <a:cs typeface="Arial" panose="020B0604020202020204" pitchFamily="34" charset="0"/>
              </a:rPr>
              <a:t>Eating carbohydrate-containing, regular meals ensures you will have a </a:t>
            </a:r>
            <a:r>
              <a:rPr lang="en-GB" b="1" dirty="0">
                <a:solidFill>
                  <a:srgbClr val="3EA915"/>
                </a:solidFill>
                <a:latin typeface="Arial" panose="020B0604020202020204" pitchFamily="34" charset="0"/>
                <a:cs typeface="Arial" panose="020B0604020202020204" pitchFamily="34" charset="0"/>
              </a:rPr>
              <a:t>steady blood glucose supply to the brain and to your muscles</a:t>
            </a:r>
          </a:p>
          <a:p>
            <a:endParaRPr lang="en-GB" dirty="0"/>
          </a:p>
        </p:txBody>
      </p:sp>
    </p:spTree>
    <p:extLst>
      <p:ext uri="{BB962C8B-B14F-4D97-AF65-F5344CB8AC3E}">
        <p14:creationId xmlns:p14="http://schemas.microsoft.com/office/powerpoint/2010/main" val="3337167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71669" y="537066"/>
            <a:ext cx="7648667" cy="1224136"/>
          </a:xfrm>
          <a:solidFill>
            <a:schemeClr val="bg1"/>
          </a:solidFill>
        </p:spPr>
        <p:txBody>
          <a:bodyPr/>
          <a:lstStyle/>
          <a:p>
            <a:pPr eaLnBrk="1" hangingPunct="1"/>
            <a:r>
              <a:rPr lang="en-GB" sz="4000" dirty="0">
                <a:latin typeface="Arial" panose="020B0604020202020204" pitchFamily="34" charset="0"/>
                <a:cs typeface="Arial" panose="020B0604020202020204" pitchFamily="34" charset="0"/>
              </a:rPr>
              <a:t>Food Sources of carbohydrate</a:t>
            </a:r>
          </a:p>
        </p:txBody>
      </p:sp>
      <p:pic>
        <p:nvPicPr>
          <p:cNvPr id="4" name="Picture 4" descr="carbohydrate8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9130" y="1854357"/>
            <a:ext cx="4317898"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Content Placeholder 4" descr="cakes70"/>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422870" y="1462341"/>
            <a:ext cx="3810000" cy="2960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604BC5D3-026E-42EC-A5F2-93A224967997}"/>
              </a:ext>
            </a:extLst>
          </p:cNvPr>
          <p:cNvSpPr txBox="1"/>
          <p:nvPr/>
        </p:nvSpPr>
        <p:spPr>
          <a:xfrm>
            <a:off x="6438314" y="4423283"/>
            <a:ext cx="3810000" cy="1569660"/>
          </a:xfrm>
          <a:prstGeom prst="rect">
            <a:avLst/>
          </a:prstGeom>
          <a:noFill/>
        </p:spPr>
        <p:txBody>
          <a:bodyPr wrap="square" rtlCol="0">
            <a:spAutoFit/>
          </a:bodyPr>
          <a:lstStyle/>
          <a:p>
            <a:r>
              <a:rPr lang="en-GB" sz="3200" dirty="0">
                <a:solidFill>
                  <a:srgbClr val="3EA915"/>
                </a:solidFill>
                <a:latin typeface="Arial" panose="020B0604020202020204" pitchFamily="34" charset="0"/>
                <a:cs typeface="Arial" panose="020B0604020202020204" pitchFamily="34" charset="0"/>
              </a:rPr>
              <a:t>But are all sources of carbohydrate equal?</a:t>
            </a:r>
          </a:p>
        </p:txBody>
      </p:sp>
    </p:spTree>
    <p:extLst>
      <p:ext uri="{BB962C8B-B14F-4D97-AF65-F5344CB8AC3E}">
        <p14:creationId xmlns:p14="http://schemas.microsoft.com/office/powerpoint/2010/main" val="1331510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title"/>
          </p:nvPr>
        </p:nvSpPr>
        <p:spPr>
          <a:xfrm>
            <a:off x="2157046" y="432258"/>
            <a:ext cx="8229600" cy="1143000"/>
          </a:xfrm>
        </p:spPr>
        <p:txBody>
          <a:bodyPr/>
          <a:lstStyle/>
          <a:p>
            <a:r>
              <a:rPr lang="en-GB" altLang="en-US" dirty="0">
                <a:latin typeface="Arial" panose="020B0604020202020204" pitchFamily="34" charset="0"/>
              </a:rPr>
              <a:t>Choose the right carbohydrates</a:t>
            </a:r>
          </a:p>
        </p:txBody>
      </p:sp>
      <p:pic>
        <p:nvPicPr>
          <p:cNvPr id="3891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76526" y="2705100"/>
            <a:ext cx="4124325" cy="3429000"/>
          </a:xfrm>
          <a:noFill/>
        </p:spPr>
      </p:pic>
      <p:sp>
        <p:nvSpPr>
          <p:cNvPr id="38916" name="Content Placeholder 5"/>
          <p:cNvSpPr>
            <a:spLocks noGrp="1"/>
          </p:cNvSpPr>
          <p:nvPr>
            <p:ph sz="half" idx="4294967295"/>
          </p:nvPr>
        </p:nvSpPr>
        <p:spPr>
          <a:xfrm>
            <a:off x="5930809" y="2977664"/>
            <a:ext cx="4656137" cy="2883877"/>
          </a:xfrm>
        </p:spPr>
        <p:txBody>
          <a:bodyPr/>
          <a:lstStyle/>
          <a:p>
            <a:pPr lvl="1">
              <a:buFont typeface="Arial" panose="020B0604020202020204" pitchFamily="34" charset="0"/>
              <a:buChar char="•"/>
            </a:pPr>
            <a:r>
              <a:rPr lang="en-GB" altLang="en-US" sz="2000" b="1" dirty="0">
                <a:latin typeface="Arial" panose="020B0604020202020204" pitchFamily="34" charset="0"/>
              </a:rPr>
              <a:t>High GI</a:t>
            </a:r>
            <a:r>
              <a:rPr lang="en-GB" altLang="en-US" sz="2000" dirty="0">
                <a:latin typeface="Arial" panose="020B0604020202020204" pitchFamily="34" charset="0"/>
              </a:rPr>
              <a:t> foods e.g. white bread, sugary drinks, cakes, biscuits </a:t>
            </a:r>
          </a:p>
          <a:p>
            <a:pPr lvl="1">
              <a:buFont typeface="Arial" panose="020B0604020202020204" pitchFamily="34" charset="0"/>
              <a:buChar char="•"/>
            </a:pPr>
            <a:r>
              <a:rPr lang="en-GB" altLang="en-US" sz="2000" dirty="0">
                <a:latin typeface="Arial" panose="020B0604020202020204" pitchFamily="34" charset="0"/>
              </a:rPr>
              <a:t>Absorbed quickly </a:t>
            </a:r>
          </a:p>
          <a:p>
            <a:pPr lvl="1">
              <a:buFont typeface="Arial" panose="020B0604020202020204" pitchFamily="34" charset="0"/>
              <a:buChar char="•"/>
            </a:pPr>
            <a:r>
              <a:rPr lang="en-GB" altLang="en-US" sz="2000" dirty="0">
                <a:latin typeface="Arial" panose="020B0604020202020204" pitchFamily="34" charset="0"/>
              </a:rPr>
              <a:t>Quick, sharp rise in blood sugar  followed by rapid fall</a:t>
            </a:r>
          </a:p>
          <a:p>
            <a:pPr lvl="1">
              <a:buFont typeface="Arial" panose="020B0604020202020204" pitchFamily="34" charset="0"/>
              <a:buChar char="•"/>
            </a:pPr>
            <a:r>
              <a:rPr lang="en-GB" altLang="en-US" sz="2000" b="1" dirty="0">
                <a:latin typeface="Arial" panose="020B0604020202020204" pitchFamily="34" charset="0"/>
              </a:rPr>
              <a:t>Lower GI </a:t>
            </a:r>
            <a:r>
              <a:rPr lang="en-GB" altLang="en-US" sz="2000" dirty="0">
                <a:latin typeface="Arial" panose="020B0604020202020204" pitchFamily="34" charset="0"/>
              </a:rPr>
              <a:t>foods absorbed more slowly</a:t>
            </a:r>
          </a:p>
          <a:p>
            <a:pPr lvl="1">
              <a:buFont typeface="Arial" panose="020B0604020202020204" pitchFamily="34" charset="0"/>
              <a:buChar char="•"/>
            </a:pPr>
            <a:r>
              <a:rPr lang="en-GB" altLang="en-US" sz="2000" dirty="0">
                <a:latin typeface="Arial" panose="020B0604020202020204" pitchFamily="34" charset="0"/>
              </a:rPr>
              <a:t>Steadier rise &amp; fall in blood sugar</a:t>
            </a:r>
          </a:p>
        </p:txBody>
      </p:sp>
      <p:sp>
        <p:nvSpPr>
          <p:cNvPr id="2" name="Rectangle 1"/>
          <p:cNvSpPr/>
          <p:nvPr/>
        </p:nvSpPr>
        <p:spPr>
          <a:xfrm>
            <a:off x="1816006" y="1431910"/>
            <a:ext cx="8570640" cy="1200329"/>
          </a:xfrm>
          <a:prstGeom prst="rect">
            <a:avLst/>
          </a:prstGeom>
        </p:spPr>
        <p:txBody>
          <a:bodyPr wrap="square">
            <a:spAutoFit/>
          </a:bodyPr>
          <a:lstStyle/>
          <a:p>
            <a:pPr marL="342900" indent="-342900">
              <a:buFont typeface="Arial" panose="020B0604020202020204" pitchFamily="34" charset="0"/>
              <a:buChar char="•"/>
              <a:defRPr/>
            </a:pPr>
            <a:r>
              <a:rPr lang="en-GB" altLang="en-US" sz="2400" dirty="0">
                <a:latin typeface="Arial" panose="020B0604020202020204" pitchFamily="34" charset="0"/>
                <a:cs typeface="Arial" panose="020B0604020202020204" pitchFamily="34" charset="0"/>
              </a:rPr>
              <a:t>Carbohydrate containing foods digested at different rates</a:t>
            </a:r>
          </a:p>
          <a:p>
            <a:pPr marL="342900" indent="-342900">
              <a:buFont typeface="Arial" panose="020B0604020202020204" pitchFamily="34" charset="0"/>
              <a:buChar char="•"/>
              <a:defRPr/>
            </a:pPr>
            <a:r>
              <a:rPr lang="en-GB" altLang="en-US" sz="2400" dirty="0">
                <a:latin typeface="Arial" panose="020B0604020202020204" pitchFamily="34" charset="0"/>
                <a:cs typeface="Arial" panose="020B0604020202020204" pitchFamily="34" charset="0"/>
              </a:rPr>
              <a:t>Best choice for steady blood sugar supply are low Glycaemic Index (GI)  foods</a:t>
            </a:r>
          </a:p>
        </p:txBody>
      </p:sp>
    </p:spTree>
    <p:extLst>
      <p:ext uri="{BB962C8B-B14F-4D97-AF65-F5344CB8AC3E}">
        <p14:creationId xmlns:p14="http://schemas.microsoft.com/office/powerpoint/2010/main" val="2746839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4815" y="200861"/>
            <a:ext cx="6887816" cy="1040521"/>
          </a:xfrm>
          <a:noFill/>
        </p:spPr>
        <p:txBody>
          <a:bodyPr/>
          <a:lstStyle/>
          <a:p>
            <a:pPr algn="ctr"/>
            <a:r>
              <a:rPr lang="en-GB" dirty="0">
                <a:latin typeface="Arial" panose="020B0604020202020204" pitchFamily="34" charset="0"/>
                <a:cs typeface="Arial" panose="020B0604020202020204" pitchFamily="34" charset="0"/>
              </a:rPr>
              <a:t>Small, healthy, swaps</a:t>
            </a:r>
          </a:p>
        </p:txBody>
      </p:sp>
      <p:sp>
        <p:nvSpPr>
          <p:cNvPr id="5" name="Rectangle 4"/>
          <p:cNvSpPr/>
          <p:nvPr/>
        </p:nvSpPr>
        <p:spPr>
          <a:xfrm>
            <a:off x="1603902" y="1124747"/>
            <a:ext cx="8596557" cy="461665"/>
          </a:xfrm>
          <a:prstGeom prst="rect">
            <a:avLst/>
          </a:prstGeom>
        </p:spPr>
        <p:txBody>
          <a:bodyPr wrap="square">
            <a:spAutoFit/>
          </a:bodyPr>
          <a:lstStyle/>
          <a:p>
            <a:r>
              <a:rPr lang="en-GB" sz="2400" b="1" dirty="0"/>
              <a:t>Make your meals healthier by swapping ............... to these!</a:t>
            </a:r>
            <a:endParaRPr lang="en-GB" sz="2400" dirty="0"/>
          </a:p>
        </p:txBody>
      </p:sp>
      <p:graphicFrame>
        <p:nvGraphicFramePr>
          <p:cNvPr id="6" name="Content Placeholder 3"/>
          <p:cNvGraphicFramePr>
            <a:graphicFrameLocks/>
          </p:cNvGraphicFramePr>
          <p:nvPr>
            <p:extLst>
              <p:ext uri="{D42A27DB-BD31-4B8C-83A1-F6EECF244321}">
                <p14:modId xmlns:p14="http://schemas.microsoft.com/office/powerpoint/2010/main" val="2965598799"/>
              </p:ext>
            </p:extLst>
          </p:nvPr>
        </p:nvGraphicFramePr>
        <p:xfrm>
          <a:off x="1707867" y="1628803"/>
          <a:ext cx="8701719" cy="4692487"/>
        </p:xfrm>
        <a:graphic>
          <a:graphicData uri="http://schemas.openxmlformats.org/drawingml/2006/table">
            <a:tbl>
              <a:tblPr firstRow="1" bandRow="1">
                <a:tableStyleId>{5C22544A-7EE6-4342-B048-85BDC9FD1C3A}</a:tableStyleId>
              </a:tblPr>
              <a:tblGrid>
                <a:gridCol w="4282334">
                  <a:extLst>
                    <a:ext uri="{9D8B030D-6E8A-4147-A177-3AD203B41FA5}">
                      <a16:colId xmlns:a16="http://schemas.microsoft.com/office/drawing/2014/main" val="20000"/>
                    </a:ext>
                  </a:extLst>
                </a:gridCol>
                <a:gridCol w="4419385">
                  <a:extLst>
                    <a:ext uri="{9D8B030D-6E8A-4147-A177-3AD203B41FA5}">
                      <a16:colId xmlns:a16="http://schemas.microsoft.com/office/drawing/2014/main" val="20001"/>
                    </a:ext>
                  </a:extLst>
                </a:gridCol>
              </a:tblGrid>
              <a:tr h="1575615">
                <a:tc>
                  <a:txBody>
                    <a:bodyPr/>
                    <a:lstStyle/>
                    <a:p>
                      <a:r>
                        <a:rPr lang="en-GB" sz="2400" b="0" kern="1200" dirty="0">
                          <a:solidFill>
                            <a:schemeClr val="tx1"/>
                          </a:solidFill>
                          <a:latin typeface="Arial" panose="020B0604020202020204" pitchFamily="34" charset="0"/>
                          <a:ea typeface="+mn-ea"/>
                          <a:cs typeface="Arial" panose="020B0604020202020204" pitchFamily="34" charset="0"/>
                        </a:rPr>
                        <a:t>White toast with butter and marmalade</a:t>
                      </a:r>
                    </a:p>
                    <a:p>
                      <a:r>
                        <a:rPr lang="en-GB" sz="2400" b="0" kern="1200" dirty="0">
                          <a:solidFill>
                            <a:schemeClr val="tx1"/>
                          </a:solidFill>
                          <a:latin typeface="Arial" panose="020B0604020202020204" pitchFamily="34" charset="0"/>
                          <a:ea typeface="+mn-ea"/>
                          <a:cs typeface="Arial" panose="020B0604020202020204" pitchFamily="34" charset="0"/>
                        </a:rPr>
                        <a:t>Glass of orange juice</a:t>
                      </a:r>
                    </a:p>
                  </a:txBody>
                  <a:tcPr>
                    <a:solidFill>
                      <a:srgbClr val="00B050"/>
                    </a:solidFill>
                  </a:tcPr>
                </a:tc>
                <a:tc>
                  <a:txBody>
                    <a:bodyPr/>
                    <a:lstStyle/>
                    <a:p>
                      <a:r>
                        <a:rPr lang="en-GB" sz="2400" b="0" kern="1200" dirty="0">
                          <a:solidFill>
                            <a:schemeClr val="tx1"/>
                          </a:solidFill>
                          <a:latin typeface="Arial" panose="020B0604020202020204" pitchFamily="34" charset="0"/>
                          <a:ea typeface="+mn-ea"/>
                          <a:cs typeface="Arial" panose="020B0604020202020204" pitchFamily="34" charset="0"/>
                        </a:rPr>
                        <a:t>Scrambled eggs on granary toast </a:t>
                      </a:r>
                    </a:p>
                    <a:p>
                      <a:r>
                        <a:rPr lang="en-GB" sz="2400" b="0" kern="1200" dirty="0">
                          <a:solidFill>
                            <a:schemeClr val="tx1"/>
                          </a:solidFill>
                          <a:latin typeface="Arial" panose="020B0604020202020204" pitchFamily="34" charset="0"/>
                          <a:ea typeface="+mn-ea"/>
                          <a:cs typeface="Arial" panose="020B0604020202020204" pitchFamily="34" charset="0"/>
                        </a:rPr>
                        <a:t>A whole orange</a:t>
                      </a:r>
                      <a:endParaRPr lang="en-GB" sz="2400" b="0" dirty="0">
                        <a:solidFill>
                          <a:schemeClr val="tx1"/>
                        </a:solidFill>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10000"/>
                  </a:ext>
                </a:extLst>
              </a:tr>
              <a:tr h="1925126">
                <a:tc>
                  <a:txBody>
                    <a:bodyPr/>
                    <a:lstStyle/>
                    <a:p>
                      <a:r>
                        <a:rPr lang="en-GB" sz="2400" kern="1200" dirty="0">
                          <a:solidFill>
                            <a:schemeClr val="dk1"/>
                          </a:solidFill>
                          <a:latin typeface="Arial" panose="020B0604020202020204" pitchFamily="34" charset="0"/>
                          <a:ea typeface="+mn-ea"/>
                          <a:cs typeface="Arial" panose="020B0604020202020204" pitchFamily="34" charset="0"/>
                        </a:rPr>
                        <a:t>Large white cob with cheese and ham</a:t>
                      </a:r>
                    </a:p>
                    <a:p>
                      <a:r>
                        <a:rPr lang="en-GB" sz="2400" kern="1200" dirty="0">
                          <a:solidFill>
                            <a:schemeClr val="dk1"/>
                          </a:solidFill>
                          <a:latin typeface="Arial" panose="020B0604020202020204" pitchFamily="34" charset="0"/>
                          <a:ea typeface="+mn-ea"/>
                          <a:cs typeface="Arial" panose="020B0604020202020204" pitchFamily="34" charset="0"/>
                        </a:rPr>
                        <a:t>Packet of crisps and can of cola</a:t>
                      </a:r>
                      <a:endParaRPr lang="en-GB" sz="2400" dirty="0">
                        <a:latin typeface="Arial" panose="020B0604020202020204" pitchFamily="34" charset="0"/>
                        <a:cs typeface="Arial" panose="020B0604020202020204" pitchFamily="34" charset="0"/>
                      </a:endParaRPr>
                    </a:p>
                  </a:txBody>
                  <a:tcPr>
                    <a:solidFill>
                      <a:srgbClr val="92D050"/>
                    </a:solidFill>
                  </a:tcPr>
                </a:tc>
                <a:tc>
                  <a:txBody>
                    <a:bodyPr/>
                    <a:lstStyle/>
                    <a:p>
                      <a:r>
                        <a:rPr lang="en-GB" sz="2400" kern="1200" dirty="0">
                          <a:solidFill>
                            <a:schemeClr val="tx1"/>
                          </a:solidFill>
                          <a:latin typeface="Arial" panose="020B0604020202020204" pitchFamily="34" charset="0"/>
                          <a:ea typeface="+mn-ea"/>
                          <a:cs typeface="Arial" panose="020B0604020202020204" pitchFamily="34" charset="0"/>
                        </a:rPr>
                        <a:t>Wholemeal sandwich</a:t>
                      </a:r>
                      <a:r>
                        <a:rPr lang="en-GB" sz="2400" kern="1200" baseline="0" dirty="0">
                          <a:solidFill>
                            <a:schemeClr val="tx1"/>
                          </a:solidFill>
                          <a:latin typeface="Arial" panose="020B0604020202020204" pitchFamily="34" charset="0"/>
                          <a:ea typeface="+mn-ea"/>
                          <a:cs typeface="Arial" panose="020B0604020202020204" pitchFamily="34" charset="0"/>
                        </a:rPr>
                        <a:t> </a:t>
                      </a:r>
                      <a:r>
                        <a:rPr lang="en-GB" sz="2400" kern="1200" dirty="0">
                          <a:solidFill>
                            <a:schemeClr val="dk1"/>
                          </a:solidFill>
                          <a:latin typeface="Arial" panose="020B0604020202020204" pitchFamily="34" charset="0"/>
                          <a:ea typeface="+mn-ea"/>
                          <a:cs typeface="Arial" panose="020B0604020202020204" pitchFamily="34" charset="0"/>
                        </a:rPr>
                        <a:t>with cheese</a:t>
                      </a:r>
                      <a:r>
                        <a:rPr lang="en-GB" sz="2400" kern="1200" baseline="0" dirty="0">
                          <a:solidFill>
                            <a:schemeClr val="dk1"/>
                          </a:solidFill>
                          <a:latin typeface="Arial" panose="020B0604020202020204" pitchFamily="34" charset="0"/>
                          <a:ea typeface="+mn-ea"/>
                          <a:cs typeface="Arial" panose="020B0604020202020204" pitchFamily="34" charset="0"/>
                        </a:rPr>
                        <a:t> and salad</a:t>
                      </a:r>
                      <a:endParaRPr lang="en-GB" sz="2400" kern="1200" dirty="0">
                        <a:solidFill>
                          <a:schemeClr val="dk1"/>
                        </a:solidFill>
                        <a:latin typeface="Arial" panose="020B0604020202020204" pitchFamily="34" charset="0"/>
                        <a:ea typeface="+mn-ea"/>
                        <a:cs typeface="Arial" panose="020B0604020202020204" pitchFamily="34" charset="0"/>
                      </a:endParaRPr>
                    </a:p>
                    <a:p>
                      <a:r>
                        <a:rPr lang="en-GB" sz="2400" kern="1200" dirty="0">
                          <a:solidFill>
                            <a:schemeClr val="dk1"/>
                          </a:solidFill>
                          <a:latin typeface="Arial" panose="020B0604020202020204" pitchFamily="34" charset="0"/>
                          <a:ea typeface="+mn-ea"/>
                          <a:cs typeface="Arial" panose="020B0604020202020204" pitchFamily="34" charset="0"/>
                        </a:rPr>
                        <a:t>An apple,</a:t>
                      </a:r>
                      <a:r>
                        <a:rPr lang="en-GB" sz="2400" kern="1200" baseline="0" dirty="0">
                          <a:solidFill>
                            <a:schemeClr val="dk1"/>
                          </a:solidFill>
                          <a:latin typeface="Arial" panose="020B0604020202020204" pitchFamily="34" charset="0"/>
                          <a:ea typeface="+mn-ea"/>
                          <a:cs typeface="Arial" panose="020B0604020202020204" pitchFamily="34" charset="0"/>
                        </a:rPr>
                        <a:t> a </a:t>
                      </a:r>
                      <a:r>
                        <a:rPr lang="en-GB" sz="2400" kern="1200" dirty="0">
                          <a:solidFill>
                            <a:schemeClr val="dk1"/>
                          </a:solidFill>
                          <a:latin typeface="Arial" panose="020B0604020202020204" pitchFamily="34" charset="0"/>
                          <a:ea typeface="+mn-ea"/>
                          <a:cs typeface="Arial" panose="020B0604020202020204" pitchFamily="34" charset="0"/>
                        </a:rPr>
                        <a:t>handful of nuts and can of diet cola</a:t>
                      </a:r>
                      <a:endParaRPr lang="en-GB" sz="2400" dirty="0">
                        <a:latin typeface="Arial" panose="020B0604020202020204" pitchFamily="34" charset="0"/>
                        <a:cs typeface="Arial" panose="020B0604020202020204" pitchFamily="34" charset="0"/>
                      </a:endParaRPr>
                    </a:p>
                  </a:txBody>
                  <a:tcPr>
                    <a:solidFill>
                      <a:srgbClr val="92D050"/>
                    </a:solidFill>
                  </a:tcPr>
                </a:tc>
                <a:extLst>
                  <a:ext uri="{0D108BD9-81ED-4DB2-BD59-A6C34878D82A}">
                    <a16:rowId xmlns:a16="http://schemas.microsoft.com/office/drawing/2014/main" val="10001"/>
                  </a:ext>
                </a:extLst>
              </a:tr>
              <a:tr h="1191746">
                <a:tc>
                  <a:txBody>
                    <a:bodyPr/>
                    <a:lstStyle/>
                    <a:p>
                      <a:r>
                        <a:rPr lang="en-GB" sz="2400" baseline="0" dirty="0">
                          <a:latin typeface="Arial" panose="020B0604020202020204" pitchFamily="34" charset="0"/>
                          <a:cs typeface="Arial" panose="020B0604020202020204" pitchFamily="34" charset="0"/>
                        </a:rPr>
                        <a:t>Lasagne with garlic bread</a:t>
                      </a:r>
                      <a:endParaRPr lang="en-GB" sz="2400" dirty="0">
                        <a:latin typeface="Arial" panose="020B0604020202020204" pitchFamily="34" charset="0"/>
                        <a:cs typeface="Arial" panose="020B0604020202020204" pitchFamily="34" charset="0"/>
                      </a:endParaRPr>
                    </a:p>
                  </a:txBody>
                  <a:tcPr>
                    <a:solidFill>
                      <a:schemeClr val="accent3">
                        <a:lumMod val="40000"/>
                        <a:lumOff val="60000"/>
                      </a:schemeClr>
                    </a:solidFill>
                  </a:tcPr>
                </a:tc>
                <a:tc>
                  <a:txBody>
                    <a:bodyPr/>
                    <a:lstStyle/>
                    <a:p>
                      <a:r>
                        <a:rPr lang="en-GB" sz="2400" kern="1200" dirty="0">
                          <a:solidFill>
                            <a:schemeClr val="dk1"/>
                          </a:solidFill>
                          <a:latin typeface="Arial" panose="020B0604020202020204" pitchFamily="34" charset="0"/>
                          <a:ea typeface="+mn-ea"/>
                          <a:cs typeface="Arial" panose="020B0604020202020204" pitchFamily="34" charset="0"/>
                        </a:rPr>
                        <a:t>Spaghetti bolognaise with</a:t>
                      </a:r>
                      <a:endParaRPr lang="en-GB" sz="2400" kern="1200" baseline="0" dirty="0">
                        <a:solidFill>
                          <a:schemeClr val="dk1"/>
                        </a:solidFill>
                        <a:latin typeface="Arial" panose="020B0604020202020204" pitchFamily="34" charset="0"/>
                        <a:ea typeface="+mn-ea"/>
                        <a:cs typeface="Arial" panose="020B0604020202020204" pitchFamily="34" charset="0"/>
                      </a:endParaRPr>
                    </a:p>
                    <a:p>
                      <a:r>
                        <a:rPr lang="en-GB" sz="2400" kern="1200" baseline="0" dirty="0">
                          <a:solidFill>
                            <a:schemeClr val="dk1"/>
                          </a:solidFill>
                          <a:latin typeface="Arial" panose="020B0604020202020204" pitchFamily="34" charset="0"/>
                          <a:ea typeface="+mn-ea"/>
                          <a:cs typeface="Arial" panose="020B0604020202020204" pitchFamily="34" charset="0"/>
                        </a:rPr>
                        <a:t>side salad</a:t>
                      </a:r>
                      <a:endParaRPr lang="en-GB" sz="2400" dirty="0">
                        <a:latin typeface="Arial" panose="020B0604020202020204" pitchFamily="34" charset="0"/>
                        <a:cs typeface="Arial" panose="020B0604020202020204" pitchFamily="34" charset="0"/>
                      </a:endParaRPr>
                    </a:p>
                  </a:txBody>
                  <a:tcP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82313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580359" y="81479"/>
            <a:ext cx="9031287" cy="1143000"/>
          </a:xfrm>
        </p:spPr>
        <p:txBody>
          <a:bodyPr/>
          <a:lstStyle/>
          <a:p>
            <a:r>
              <a:rPr lang="en-GB" altLang="en-US" sz="4000" dirty="0">
                <a:latin typeface="Arial" panose="020B0604020202020204" pitchFamily="34" charset="0"/>
                <a:cs typeface="Arial" panose="020B0604020202020204" pitchFamily="34" charset="0"/>
              </a:rPr>
              <a:t>Protein </a:t>
            </a:r>
            <a:br>
              <a:rPr lang="en-GB" altLang="en-US" sz="4000" dirty="0">
                <a:latin typeface="Arial" panose="020B0604020202020204" pitchFamily="34" charset="0"/>
                <a:cs typeface="Arial" panose="020B0604020202020204" pitchFamily="34" charset="0"/>
              </a:rPr>
            </a:br>
            <a:r>
              <a:rPr lang="en-GB" altLang="en-US" sz="4000" dirty="0">
                <a:latin typeface="Arial" panose="020B0604020202020204" pitchFamily="34" charset="0"/>
                <a:cs typeface="Arial" panose="020B0604020202020204" pitchFamily="34" charset="0"/>
              </a:rPr>
              <a:t>for mental and physical strength</a:t>
            </a:r>
            <a:endParaRPr lang="en-GB" altLang="en-US" sz="4000" dirty="0">
              <a:solidFill>
                <a:srgbClr val="FF0000"/>
              </a:solidFill>
              <a:latin typeface="Arial" panose="020B0604020202020204" pitchFamily="34" charset="0"/>
              <a:cs typeface="Arial" panose="020B0604020202020204" pitchFamily="34" charset="0"/>
            </a:endParaRPr>
          </a:p>
        </p:txBody>
      </p:sp>
      <p:pic>
        <p:nvPicPr>
          <p:cNvPr id="32773" name="Picture 4"/>
          <p:cNvPicPr>
            <a:picLocks noChangeAspect="1"/>
          </p:cNvPicPr>
          <p:nvPr/>
        </p:nvPicPr>
        <p:blipFill>
          <a:blip r:embed="rId3"/>
          <a:srcRect/>
          <a:stretch>
            <a:fillRect/>
          </a:stretch>
        </p:blipFill>
        <p:spPr bwMode="auto">
          <a:xfrm>
            <a:off x="2080202" y="2667862"/>
            <a:ext cx="2851672" cy="2013341"/>
          </a:xfrm>
          <a:prstGeom prst="rect">
            <a:avLst/>
          </a:prstGeom>
          <a:noFill/>
          <a:ln w="9525">
            <a:noFill/>
            <a:miter lim="800000"/>
            <a:headEnd/>
            <a:tailEnd/>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0532" y="1497775"/>
            <a:ext cx="3399020" cy="3229844"/>
          </a:xfrm>
          <a:prstGeom prst="rect">
            <a:avLst/>
          </a:prstGeom>
        </p:spPr>
      </p:pic>
      <p:sp>
        <p:nvSpPr>
          <p:cNvPr id="2" name="Right Arrow 1"/>
          <p:cNvSpPr/>
          <p:nvPr/>
        </p:nvSpPr>
        <p:spPr>
          <a:xfrm>
            <a:off x="5641314" y="3576102"/>
            <a:ext cx="573578" cy="498763"/>
          </a:xfrm>
          <a:prstGeom prst="rightArrow">
            <a:avLst/>
          </a:prstGeom>
          <a:solidFill>
            <a:schemeClr val="accent2">
              <a:lumMod val="60000"/>
              <a:lumOff val="4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7" name="Table 6"/>
          <p:cNvGraphicFramePr>
            <a:graphicFrameLocks noGrp="1"/>
          </p:cNvGraphicFramePr>
          <p:nvPr>
            <p:extLst>
              <p:ext uri="{D42A27DB-BD31-4B8C-83A1-F6EECF244321}">
                <p14:modId xmlns:p14="http://schemas.microsoft.com/office/powerpoint/2010/main" val="3691240806"/>
              </p:ext>
            </p:extLst>
          </p:nvPr>
        </p:nvGraphicFramePr>
        <p:xfrm>
          <a:off x="2080202" y="4978666"/>
          <a:ext cx="8099350" cy="1019575"/>
        </p:xfrm>
        <a:graphic>
          <a:graphicData uri="http://schemas.openxmlformats.org/drawingml/2006/table">
            <a:tbl>
              <a:tblPr firstRow="1" bandRow="1">
                <a:tableStyleId>{8A107856-5554-42FB-B03E-39F5DBC370BA}</a:tableStyleId>
              </a:tblPr>
              <a:tblGrid>
                <a:gridCol w="8099350">
                  <a:extLst>
                    <a:ext uri="{9D8B030D-6E8A-4147-A177-3AD203B41FA5}">
                      <a16:colId xmlns:a16="http://schemas.microsoft.com/office/drawing/2014/main" val="2513741759"/>
                    </a:ext>
                  </a:extLst>
                </a:gridCol>
              </a:tblGrid>
              <a:tr h="379495">
                <a:tc>
                  <a:txBody>
                    <a:bodyPr/>
                    <a:lstStyle/>
                    <a:p>
                      <a:r>
                        <a:rPr lang="en-GB" b="0" baseline="0" dirty="0">
                          <a:latin typeface="Arial" panose="020B0604020202020204" pitchFamily="34" charset="0"/>
                          <a:cs typeface="Arial" panose="020B0604020202020204" pitchFamily="34" charset="0"/>
                        </a:rPr>
                        <a:t>Good source of iron, zinc, iodine and omega 3 fatty acids</a:t>
                      </a:r>
                      <a:endParaRPr lang="en-GB"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1050782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800" b="0" i="0" kern="1200" dirty="0">
                          <a:solidFill>
                            <a:schemeClr val="dk1"/>
                          </a:solidFill>
                          <a:effectLst/>
                          <a:latin typeface="Arial" panose="020B0604020202020204" pitchFamily="34" charset="0"/>
                          <a:ea typeface="+mn-ea"/>
                          <a:cs typeface="Arial" panose="020B0604020202020204" pitchFamily="34" charset="0"/>
                        </a:rPr>
                        <a:t>May be protective in maintaining good memory</a:t>
                      </a:r>
                      <a:r>
                        <a:rPr lang="en-GB" sz="1800" b="0" i="0" kern="1200" baseline="30000" dirty="0">
                          <a:solidFill>
                            <a:schemeClr val="dk1"/>
                          </a:solidFill>
                          <a:effectLst/>
                          <a:latin typeface="Arial" panose="020B0604020202020204" pitchFamily="34" charset="0"/>
                          <a:ea typeface="+mn-ea"/>
                          <a:cs typeface="Arial" panose="020B0604020202020204" pitchFamily="34" charset="0"/>
                        </a:rPr>
                        <a:t>1</a:t>
                      </a:r>
                      <a:r>
                        <a:rPr lang="en-GB" sz="1800" b="0" i="0" kern="1200" dirty="0">
                          <a:solidFill>
                            <a:schemeClr val="dk1"/>
                          </a:solidFill>
                          <a:effectLst/>
                          <a:latin typeface="Arial" panose="020B0604020202020204" pitchFamily="34" charset="0"/>
                          <a:ea typeface="+mn-ea"/>
                          <a:cs typeface="Arial" panose="020B0604020202020204" pitchFamily="34" charset="0"/>
                        </a:rPr>
                        <a:t> and prevention and treatment of depression</a:t>
                      </a:r>
                      <a:r>
                        <a:rPr lang="en-GB" sz="1800" b="0" i="0" kern="1200" baseline="30000" dirty="0">
                          <a:solidFill>
                            <a:schemeClr val="dk1"/>
                          </a:solidFill>
                          <a:effectLst/>
                          <a:latin typeface="Arial" panose="020B0604020202020204" pitchFamily="34" charset="0"/>
                          <a:ea typeface="+mn-ea"/>
                          <a:cs typeface="Arial" panose="020B0604020202020204" pitchFamily="34" charset="0"/>
                        </a:rPr>
                        <a:t>2</a:t>
                      </a:r>
                      <a:endParaRPr lang="en-GB" sz="1800" b="0" i="0" kern="1200" dirty="0">
                        <a:solidFill>
                          <a:schemeClr val="dk1"/>
                        </a:solidFill>
                        <a:effectLst/>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2860214467"/>
                  </a:ext>
                </a:extLst>
              </a:tr>
            </a:tbl>
          </a:graphicData>
        </a:graphic>
      </p:graphicFrame>
      <p:sp>
        <p:nvSpPr>
          <p:cNvPr id="5" name="Rectangle 4"/>
          <p:cNvSpPr/>
          <p:nvPr/>
        </p:nvSpPr>
        <p:spPr>
          <a:xfrm>
            <a:off x="1946253" y="1394942"/>
            <a:ext cx="5711263" cy="923330"/>
          </a:xfrm>
          <a:prstGeom prst="rect">
            <a:avLst/>
          </a:prstGeom>
        </p:spPr>
        <p:txBody>
          <a:bodyPr wrap="square">
            <a:spAutoFit/>
          </a:bodyPr>
          <a:lstStyle/>
          <a:p>
            <a:r>
              <a:rPr lang="en-GB" b="1" dirty="0">
                <a:solidFill>
                  <a:schemeClr val="accent2"/>
                </a:solidFill>
                <a:latin typeface="Arial" panose="020B0604020202020204" pitchFamily="34" charset="0"/>
                <a:cs typeface="Arial" panose="020B0604020202020204" pitchFamily="34" charset="0"/>
              </a:rPr>
              <a:t>Eat some beans, pulses, fish, eggs, meat and other proteins (including 2 portions of fish every week, one of which should be oily).</a:t>
            </a:r>
            <a:endParaRPr lang="en-GB" b="1" i="0" dirty="0">
              <a:solidFill>
                <a:schemeClr val="accent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7479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885B8-8397-4F86-9E8C-E4D5432E1B7F}"/>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Choosing the right protein</a:t>
            </a:r>
          </a:p>
        </p:txBody>
      </p:sp>
      <p:sp>
        <p:nvSpPr>
          <p:cNvPr id="3" name="Content Placeholder 2">
            <a:extLst>
              <a:ext uri="{FF2B5EF4-FFF2-40B4-BE49-F238E27FC236}">
                <a16:creationId xmlns:a16="http://schemas.microsoft.com/office/drawing/2014/main" id="{E17469C8-8A63-445F-8B79-D1F9EC1D6322}"/>
              </a:ext>
            </a:extLst>
          </p:cNvPr>
          <p:cNvSpPr>
            <a:spLocks noGrp="1"/>
          </p:cNvSpPr>
          <p:nvPr>
            <p:ph idx="1"/>
          </p:nvPr>
        </p:nvSpPr>
        <p:spPr>
          <a:xfrm>
            <a:off x="1981200" y="1077686"/>
            <a:ext cx="4323522" cy="4815408"/>
          </a:xfrm>
        </p:spPr>
        <p:txBody>
          <a:bodyPr/>
          <a:lstStyle/>
          <a:p>
            <a:r>
              <a:rPr lang="en-GB" altLang="en-US" sz="3000" dirty="0">
                <a:latin typeface="Arial" panose="020B0604020202020204" pitchFamily="34" charset="0"/>
              </a:rPr>
              <a:t>Choose good sources e.g. lean meat, fish, eggs, pulses, nuts &amp; seeds</a:t>
            </a:r>
          </a:p>
          <a:p>
            <a:r>
              <a:rPr lang="en-GB" altLang="en-US" sz="3000" dirty="0">
                <a:latin typeface="Arial" panose="020B0604020202020204" pitchFamily="34" charset="0"/>
              </a:rPr>
              <a:t>Frequent intakes of processed meats &amp; meat products can increase risk of heart disease and some cancers</a:t>
            </a:r>
          </a:p>
          <a:p>
            <a:pPr marL="0" indent="0">
              <a:buNone/>
            </a:pPr>
            <a:endParaRPr lang="en-GB" altLang="en-US" sz="3000" dirty="0">
              <a:latin typeface="Arial" panose="020B0604020202020204" pitchFamily="34" charset="0"/>
            </a:endParaRPr>
          </a:p>
        </p:txBody>
      </p:sp>
      <p:pic>
        <p:nvPicPr>
          <p:cNvPr id="4" name="Picture 6" descr="http://www.functionalfitmag.com/blog/wp-content/uploads/2012/07/High-Protein-Foods.jpg">
            <a:extLst>
              <a:ext uri="{FF2B5EF4-FFF2-40B4-BE49-F238E27FC236}">
                <a16:creationId xmlns:a16="http://schemas.microsoft.com/office/drawing/2014/main" id="{73F288A6-9CBC-439A-98EF-305336ECAB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4722" y="1649186"/>
            <a:ext cx="4082966"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0688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itle 1"/>
          <p:cNvSpPr>
            <a:spLocks noGrp="1"/>
          </p:cNvSpPr>
          <p:nvPr>
            <p:ph type="title"/>
          </p:nvPr>
        </p:nvSpPr>
        <p:spPr>
          <a:xfrm>
            <a:off x="1735138" y="369449"/>
            <a:ext cx="8229600" cy="1143000"/>
          </a:xfrm>
        </p:spPr>
        <p:txBody>
          <a:bodyPr/>
          <a:lstStyle/>
          <a:p>
            <a:r>
              <a:rPr lang="en-GB" altLang="en-US" dirty="0">
                <a:latin typeface="Arial" charset="0"/>
              </a:rPr>
              <a:t>More foods for brain health</a:t>
            </a:r>
            <a:endParaRPr lang="en-GB" altLang="en-US" dirty="0">
              <a:latin typeface="Arial" panose="020B0604020202020204" pitchFamily="34" charset="0"/>
            </a:endParaRPr>
          </a:p>
        </p:txBody>
      </p:sp>
      <p:pic>
        <p:nvPicPr>
          <p:cNvPr id="450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74980" y="2928152"/>
            <a:ext cx="279717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Up Arrow 8"/>
          <p:cNvSpPr/>
          <p:nvPr/>
        </p:nvSpPr>
        <p:spPr>
          <a:xfrm rot="16200000">
            <a:off x="5432763" y="2938788"/>
            <a:ext cx="534988" cy="585788"/>
          </a:xfrm>
          <a:prstGeom prst="upArrow">
            <a:avLst/>
          </a:prstGeom>
          <a:solidFill>
            <a:srgbClr val="349E34"/>
          </a:solidFill>
          <a:ln>
            <a:noFill/>
          </a:ln>
          <a:effectLst/>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GB"/>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5919" y="940504"/>
            <a:ext cx="3150662" cy="4214124"/>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707685783"/>
              </p:ext>
            </p:extLst>
          </p:nvPr>
        </p:nvGraphicFramePr>
        <p:xfrm>
          <a:off x="2239957" y="5022799"/>
          <a:ext cx="8099350" cy="1010920"/>
        </p:xfrm>
        <a:graphic>
          <a:graphicData uri="http://schemas.openxmlformats.org/drawingml/2006/table">
            <a:tbl>
              <a:tblPr firstRow="1" bandRow="1">
                <a:tableStyleId>{0505E3EF-67EA-436B-97B2-0124C06EBD24}</a:tableStyleId>
              </a:tblPr>
              <a:tblGrid>
                <a:gridCol w="8099350">
                  <a:extLst>
                    <a:ext uri="{9D8B030D-6E8A-4147-A177-3AD203B41FA5}">
                      <a16:colId xmlns:a16="http://schemas.microsoft.com/office/drawing/2014/main" val="2513741759"/>
                    </a:ext>
                  </a:extLst>
                </a:gridCol>
              </a:tblGrid>
              <a:tr h="370840">
                <a:tc>
                  <a:txBody>
                    <a:bodyPr/>
                    <a:lstStyle/>
                    <a:p>
                      <a:pPr>
                        <a:buFontTx/>
                        <a:buNone/>
                      </a:pPr>
                      <a:r>
                        <a:rPr lang="en-GB" altLang="en-US" sz="1800" b="0" dirty="0">
                          <a:latin typeface="Arial" panose="020B0604020202020204" pitchFamily="34" charset="0"/>
                          <a:cs typeface="Arial" panose="020B0604020202020204" pitchFamily="34" charset="0"/>
                        </a:rPr>
                        <a:t>Good source of polyphenols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860214467"/>
                  </a:ext>
                </a:extLst>
              </a:tr>
              <a:tr h="370840">
                <a:tc>
                  <a:txBody>
                    <a:bodyPr/>
                    <a:lstStyle/>
                    <a:p>
                      <a:pPr>
                        <a:buFontTx/>
                        <a:buNone/>
                      </a:pPr>
                      <a:r>
                        <a:rPr lang="en-GB" sz="1800" b="0" dirty="0">
                          <a:latin typeface="Arial" panose="020B0604020202020204" pitchFamily="34" charset="0"/>
                          <a:cs typeface="Arial" panose="020B0604020202020204" pitchFamily="34" charset="0"/>
                        </a:rPr>
                        <a:t>Diets achieving the recommendation for fruits and vegetables have been associated with ↓ depression and anxiety</a:t>
                      </a:r>
                      <a:r>
                        <a:rPr lang="en-GB" sz="1800" b="0" baseline="30000" dirty="0">
                          <a:latin typeface="Arial" panose="020B0604020202020204" pitchFamily="34" charset="0"/>
                          <a:cs typeface="Arial" panose="020B0604020202020204" pitchFamily="34" charset="0"/>
                        </a:rPr>
                        <a:t>1</a:t>
                      </a:r>
                      <a:endParaRPr lang="en-GB" altLang="en-US" sz="18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27286772"/>
                  </a:ext>
                </a:extLst>
              </a:tr>
            </a:tbl>
          </a:graphicData>
        </a:graphic>
      </p:graphicFrame>
      <p:sp>
        <p:nvSpPr>
          <p:cNvPr id="5" name="Rectangle 4"/>
          <p:cNvSpPr/>
          <p:nvPr/>
        </p:nvSpPr>
        <p:spPr>
          <a:xfrm>
            <a:off x="5283187" y="2086125"/>
            <a:ext cx="4019084" cy="646331"/>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Eat at least 5 portions of a variety of fruit and vegetables every day.</a:t>
            </a:r>
          </a:p>
        </p:txBody>
      </p:sp>
      <p:sp>
        <p:nvSpPr>
          <p:cNvPr id="3" name="TextBox 2">
            <a:extLst>
              <a:ext uri="{FF2B5EF4-FFF2-40B4-BE49-F238E27FC236}">
                <a16:creationId xmlns:a16="http://schemas.microsoft.com/office/drawing/2014/main" id="{5B3219D9-3FCE-4015-ACC6-2C51D6FF63B0}"/>
              </a:ext>
            </a:extLst>
          </p:cNvPr>
          <p:cNvSpPr txBox="1"/>
          <p:nvPr/>
        </p:nvSpPr>
        <p:spPr>
          <a:xfrm>
            <a:off x="5250238" y="1032155"/>
            <a:ext cx="5417765" cy="1200329"/>
          </a:xfrm>
          <a:prstGeom prst="rect">
            <a:avLst/>
          </a:prstGeom>
          <a:noFill/>
        </p:spPr>
        <p:txBody>
          <a:bodyPr wrap="square" rtlCol="0">
            <a:spAutoFit/>
          </a:bodyPr>
          <a:lstStyle/>
          <a:p>
            <a:r>
              <a:rPr lang="en-GB" b="1" dirty="0">
                <a:solidFill>
                  <a:srgbClr val="339966"/>
                </a:solidFill>
                <a:latin typeface="Arial" panose="020B0604020202020204" pitchFamily="34" charset="0"/>
                <a:cs typeface="Arial" panose="020B0604020202020204" pitchFamily="34" charset="0"/>
              </a:rPr>
              <a:t>Whilst on shift:</a:t>
            </a:r>
          </a:p>
          <a:p>
            <a:r>
              <a:rPr lang="en-GB" b="1" dirty="0">
                <a:solidFill>
                  <a:srgbClr val="339966"/>
                </a:solidFill>
                <a:latin typeface="Arial" panose="020B0604020202020204" pitchFamily="34" charset="0"/>
                <a:cs typeface="Arial" panose="020B0604020202020204" pitchFamily="34" charset="0"/>
              </a:rPr>
              <a:t>37% of van drivers eat 1 portion of fruit or veg </a:t>
            </a:r>
          </a:p>
          <a:p>
            <a:r>
              <a:rPr lang="en-GB" b="1" dirty="0">
                <a:solidFill>
                  <a:srgbClr val="339966"/>
                </a:solidFill>
                <a:latin typeface="Arial" panose="020B0604020202020204" pitchFamily="34" charset="0"/>
                <a:cs typeface="Arial" panose="020B0604020202020204" pitchFamily="34" charset="0"/>
              </a:rPr>
              <a:t>24% eat 2 portions of fruit or veg</a:t>
            </a:r>
          </a:p>
          <a:p>
            <a:endParaRPr lang="en-GB" b="1" dirty="0">
              <a:solidFill>
                <a:srgbClr val="3399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071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ACCFC-C5E2-4538-904F-5CB02303D95D}"/>
              </a:ext>
            </a:extLst>
          </p:cNvPr>
          <p:cNvSpPr>
            <a:spLocks noGrp="1"/>
          </p:cNvSpPr>
          <p:nvPr>
            <p:ph type="title"/>
          </p:nvPr>
        </p:nvSpPr>
        <p:spPr/>
        <p:txBody>
          <a:bodyPr/>
          <a:lstStyle/>
          <a:p>
            <a:pPr algn="ctr"/>
            <a:r>
              <a:rPr lang="en-GB" dirty="0"/>
              <a:t>Powerful Polyphenols</a:t>
            </a:r>
          </a:p>
        </p:txBody>
      </p:sp>
      <p:pic>
        <p:nvPicPr>
          <p:cNvPr id="4" name="Picture 5" descr="C:\Users\Sue\AppData\Local\Microsoft\Windows\Temporary Internet Files\Content.IE5\KGAO412D\brain[1].png">
            <a:extLst>
              <a:ext uri="{FF2B5EF4-FFF2-40B4-BE49-F238E27FC236}">
                <a16:creationId xmlns:a16="http://schemas.microsoft.com/office/drawing/2014/main" id="{26566441-0890-422B-A21C-57194B255DC0}"/>
              </a:ext>
            </a:extLst>
          </p:cNvPr>
          <p:cNvPicPr>
            <a:picLocks noGrp="1" noChangeAspect="1" noChangeArrowheads="1"/>
          </p:cNvPicPr>
          <p:nvPr>
            <p:ph idx="1"/>
          </p:nvPr>
        </p:nvPicPr>
        <p:blipFill>
          <a:blip r:embed="rId2"/>
          <a:srcRect/>
          <a:stretch>
            <a:fillRect/>
          </a:stretch>
        </p:blipFill>
        <p:spPr bwMode="auto">
          <a:xfrm>
            <a:off x="4795421" y="2666554"/>
            <a:ext cx="2219418" cy="2219418"/>
          </a:xfrm>
          <a:prstGeom prst="rect">
            <a:avLst/>
          </a:prstGeom>
          <a:noFill/>
        </p:spPr>
      </p:pic>
      <p:sp>
        <p:nvSpPr>
          <p:cNvPr id="5" name="Rectangle 4">
            <a:extLst>
              <a:ext uri="{FF2B5EF4-FFF2-40B4-BE49-F238E27FC236}">
                <a16:creationId xmlns:a16="http://schemas.microsoft.com/office/drawing/2014/main" id="{D1B6D0EF-06EF-41D8-B5AF-1E4E4EB986E4}"/>
              </a:ext>
            </a:extLst>
          </p:cNvPr>
          <p:cNvSpPr/>
          <p:nvPr/>
        </p:nvSpPr>
        <p:spPr>
          <a:xfrm>
            <a:off x="1745945" y="1261153"/>
            <a:ext cx="2610035" cy="3785652"/>
          </a:xfrm>
          <a:prstGeom prst="rect">
            <a:avLst/>
          </a:prstGeom>
          <a:solidFill>
            <a:srgbClr val="92D050"/>
          </a:solidFill>
        </p:spPr>
        <p:txBody>
          <a:bodyPr wrap="square">
            <a:spAutoFit/>
          </a:bodyPr>
          <a:lstStyle/>
          <a:p>
            <a:pPr marL="342900" indent="-342900">
              <a:buFont typeface="Arial" panose="020B0604020202020204" pitchFamily="34" charset="0"/>
              <a:buChar char="•"/>
            </a:pPr>
            <a:r>
              <a:rPr lang="en-GB" sz="2400" dirty="0"/>
              <a:t>Aid ‘synaptic plasticity’ in the brain</a:t>
            </a:r>
          </a:p>
          <a:p>
            <a:pPr marL="342900" indent="-342900">
              <a:buFont typeface="Arial" panose="020B0604020202020204" pitchFamily="34" charset="0"/>
              <a:buChar char="•"/>
            </a:pPr>
            <a:r>
              <a:rPr lang="en-GB" sz="2400" dirty="0"/>
              <a:t>Affect a broad range of brain mechanisms</a:t>
            </a:r>
          </a:p>
          <a:p>
            <a:pPr marL="342900" indent="-342900">
              <a:buFont typeface="Arial" panose="020B0604020202020204" pitchFamily="34" charset="0"/>
              <a:buChar char="•"/>
            </a:pPr>
            <a:r>
              <a:rPr lang="en-GB" sz="2400" dirty="0"/>
              <a:t>Associated with higher cognitive function and better mood</a:t>
            </a:r>
          </a:p>
        </p:txBody>
      </p:sp>
      <p:sp>
        <p:nvSpPr>
          <p:cNvPr id="6" name="TextBox 5">
            <a:extLst>
              <a:ext uri="{FF2B5EF4-FFF2-40B4-BE49-F238E27FC236}">
                <a16:creationId xmlns:a16="http://schemas.microsoft.com/office/drawing/2014/main" id="{97339243-65A1-4B37-B8C6-0B89426F0453}"/>
              </a:ext>
            </a:extLst>
          </p:cNvPr>
          <p:cNvSpPr txBox="1"/>
          <p:nvPr/>
        </p:nvSpPr>
        <p:spPr>
          <a:xfrm>
            <a:off x="7192395" y="1630485"/>
            <a:ext cx="3271421" cy="3046988"/>
          </a:xfrm>
          <a:prstGeom prst="rect">
            <a:avLst/>
          </a:prstGeom>
          <a:solidFill>
            <a:schemeClr val="accent2">
              <a:lumMod val="40000"/>
              <a:lumOff val="60000"/>
            </a:schemeClr>
          </a:solidFill>
        </p:spPr>
        <p:txBody>
          <a:bodyPr wrap="square" rtlCol="0">
            <a:spAutoFit/>
          </a:bodyPr>
          <a:lstStyle/>
          <a:p>
            <a:pPr marL="342900" indent="-342900">
              <a:buFont typeface="Arial" panose="020B0604020202020204" pitchFamily="34" charset="0"/>
              <a:buChar char="•"/>
            </a:pPr>
            <a:r>
              <a:rPr lang="en-GB" sz="2400" dirty="0"/>
              <a:t>Abundant in colourful fruit, veg, herbs, spices, teas, coffee and wine</a:t>
            </a:r>
          </a:p>
          <a:p>
            <a:pPr marL="342900" indent="-342900">
              <a:buFont typeface="Arial" panose="020B0604020202020204" pitchFamily="34" charset="0"/>
              <a:buChar char="•"/>
            </a:pPr>
            <a:r>
              <a:rPr lang="en-GB" sz="2400" dirty="0"/>
              <a:t>More than 8000 compounds identified</a:t>
            </a:r>
          </a:p>
          <a:p>
            <a:pPr marL="342900" indent="-342900">
              <a:buFont typeface="Arial" panose="020B0604020202020204" pitchFamily="34" charset="0"/>
              <a:buChar char="•"/>
            </a:pPr>
            <a:r>
              <a:rPr lang="en-GB" sz="2400" dirty="0"/>
              <a:t>Include </a:t>
            </a:r>
            <a:r>
              <a:rPr lang="en-GB" sz="2400" dirty="0" err="1"/>
              <a:t>flavanoids</a:t>
            </a:r>
            <a:r>
              <a:rPr lang="en-GB" sz="2400" dirty="0"/>
              <a:t> &amp; anthocyanins</a:t>
            </a:r>
          </a:p>
        </p:txBody>
      </p:sp>
      <p:sp>
        <p:nvSpPr>
          <p:cNvPr id="7" name="TextBox 6">
            <a:extLst>
              <a:ext uri="{FF2B5EF4-FFF2-40B4-BE49-F238E27FC236}">
                <a16:creationId xmlns:a16="http://schemas.microsoft.com/office/drawing/2014/main" id="{E01A0AB8-6549-4499-BC8F-4D6E16C91069}"/>
              </a:ext>
            </a:extLst>
          </p:cNvPr>
          <p:cNvSpPr txBox="1"/>
          <p:nvPr/>
        </p:nvSpPr>
        <p:spPr>
          <a:xfrm>
            <a:off x="283779" y="5141115"/>
            <a:ext cx="11666483" cy="1569660"/>
          </a:xfrm>
          <a:prstGeom prst="rect">
            <a:avLst/>
          </a:prstGeom>
          <a:solidFill>
            <a:schemeClr val="accent6">
              <a:lumMod val="60000"/>
              <a:lumOff val="40000"/>
            </a:schemeClr>
          </a:solidFill>
        </p:spPr>
        <p:txBody>
          <a:bodyPr wrap="square" rtlCol="0">
            <a:spAutoFit/>
          </a:bodyPr>
          <a:lstStyle/>
          <a:p>
            <a:pPr marL="285750" indent="-285750">
              <a:buFont typeface="Arial" panose="020B0604020202020204" pitchFamily="34" charset="0"/>
              <a:buChar char="•"/>
            </a:pPr>
            <a:r>
              <a:rPr lang="en-GB" sz="2400" dirty="0"/>
              <a:t>Resveratrol in berries, grapes, red wine and peanuts</a:t>
            </a:r>
          </a:p>
          <a:p>
            <a:pPr marL="285750" indent="-285750">
              <a:buFont typeface="Arial" panose="020B0604020202020204" pitchFamily="34" charset="0"/>
              <a:buChar char="•"/>
            </a:pPr>
            <a:r>
              <a:rPr lang="en-GB" sz="2400" dirty="0" err="1"/>
              <a:t>Chorogenic</a:t>
            </a:r>
            <a:r>
              <a:rPr lang="en-GB" sz="2400" dirty="0"/>
              <a:t> acid in plums, apples cherries</a:t>
            </a:r>
          </a:p>
          <a:p>
            <a:pPr marL="285750" indent="-285750">
              <a:buFont typeface="Arial" panose="020B0604020202020204" pitchFamily="34" charset="0"/>
              <a:buChar char="•"/>
            </a:pPr>
            <a:r>
              <a:rPr lang="en-GB" sz="2400" dirty="0"/>
              <a:t>Curcumin in turmeric (curries), red/yellow onions, leaves</a:t>
            </a:r>
          </a:p>
          <a:p>
            <a:pPr marL="285750" indent="-285750">
              <a:buFont typeface="Arial" panose="020B0604020202020204" pitchFamily="34" charset="0"/>
              <a:buChar char="•"/>
            </a:pPr>
            <a:r>
              <a:rPr lang="en-GB" sz="2400" dirty="0"/>
              <a:t>And many others in cloves, mint, thyme, basil, ginger</a:t>
            </a:r>
          </a:p>
        </p:txBody>
      </p:sp>
      <p:sp>
        <p:nvSpPr>
          <p:cNvPr id="8" name="TextBox 7">
            <a:extLst>
              <a:ext uri="{FF2B5EF4-FFF2-40B4-BE49-F238E27FC236}">
                <a16:creationId xmlns:a16="http://schemas.microsoft.com/office/drawing/2014/main" id="{FC5A09F1-2A79-4A82-A92E-5A732D2D1341}"/>
              </a:ext>
            </a:extLst>
          </p:cNvPr>
          <p:cNvSpPr txBox="1"/>
          <p:nvPr/>
        </p:nvSpPr>
        <p:spPr>
          <a:xfrm>
            <a:off x="4795421" y="1211085"/>
            <a:ext cx="2104008" cy="1200329"/>
          </a:xfrm>
          <a:prstGeom prst="rect">
            <a:avLst/>
          </a:prstGeom>
          <a:solidFill>
            <a:srgbClr val="FFFF00"/>
          </a:solidFill>
        </p:spPr>
        <p:txBody>
          <a:bodyPr wrap="square" rtlCol="0">
            <a:spAutoFit/>
          </a:bodyPr>
          <a:lstStyle/>
          <a:p>
            <a:pPr algn="ctr"/>
            <a:r>
              <a:rPr lang="en-GB" sz="2400" dirty="0"/>
              <a:t>Nature’s </a:t>
            </a:r>
          </a:p>
          <a:p>
            <a:pPr algn="ctr"/>
            <a:r>
              <a:rPr lang="en-GB" sz="2400" dirty="0"/>
              <a:t>anti-depressants</a:t>
            </a:r>
          </a:p>
        </p:txBody>
      </p:sp>
    </p:spTree>
    <p:extLst>
      <p:ext uri="{BB962C8B-B14F-4D97-AF65-F5344CB8AC3E}">
        <p14:creationId xmlns:p14="http://schemas.microsoft.com/office/powerpoint/2010/main" val="2935229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15978" y="2691245"/>
            <a:ext cx="9144000" cy="1704110"/>
          </a:xfrm>
          <a:prstGeom prst="rect">
            <a:avLst/>
          </a:prstGeom>
          <a:solidFill>
            <a:srgbClr val="3EA91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pic>
        <p:nvPicPr>
          <p:cNvPr id="12"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7525" y="6173791"/>
            <a:ext cx="3233738"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WR Positive.ep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2080" y="249431"/>
            <a:ext cx="1437828" cy="598522"/>
          </a:xfrm>
          <a:prstGeom prst="rect">
            <a:avLst/>
          </a:prstGeom>
        </p:spPr>
      </p:pic>
      <p:pic>
        <p:nvPicPr>
          <p:cNvPr id="5" name="Picture 4" descr="BDA Logo - Black.ep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1409" y="373370"/>
            <a:ext cx="1892490" cy="369670"/>
          </a:xfrm>
          <a:prstGeom prst="rect">
            <a:avLst/>
          </a:prstGeom>
        </p:spPr>
      </p:pic>
      <p:cxnSp>
        <p:nvCxnSpPr>
          <p:cNvPr id="13" name="Straight Connector 12"/>
          <p:cNvCxnSpPr/>
          <p:nvPr/>
        </p:nvCxnSpPr>
        <p:spPr>
          <a:xfrm>
            <a:off x="1787525" y="6069404"/>
            <a:ext cx="8621690" cy="0"/>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524002" y="5719820"/>
            <a:ext cx="9144001" cy="907941"/>
          </a:xfrm>
          <a:prstGeom prst="rect">
            <a:avLst/>
          </a:prstGeom>
          <a:solidFill>
            <a:schemeClr val="bg1"/>
          </a:solidFill>
        </p:spPr>
        <p:txBody>
          <a:bodyPr wrap="square" rtlCol="0">
            <a:spAutoFit/>
          </a:bodyPr>
          <a:lstStyle/>
          <a:p>
            <a:pPr algn="ctr"/>
            <a:r>
              <a:rPr lang="en-GB" sz="700" b="1" dirty="0">
                <a:solidFill>
                  <a:prstClr val="black">
                    <a:lumMod val="85000"/>
                    <a:lumOff val="15000"/>
                  </a:prstClr>
                </a:solidFill>
                <a:latin typeface="Arial" panose="020B0604020202020204" pitchFamily="34" charset="0"/>
                <a:cs typeface="Arial" panose="020B0604020202020204" pitchFamily="34" charset="0"/>
              </a:rPr>
              <a:t>                                                                  </a:t>
            </a:r>
          </a:p>
          <a:p>
            <a:pPr algn="ctr"/>
            <a:endParaRPr lang="en-GB" sz="1200" b="1" dirty="0">
              <a:solidFill>
                <a:prstClr val="black">
                  <a:lumMod val="85000"/>
                  <a:lumOff val="15000"/>
                </a:prstClr>
              </a:solidFill>
              <a:latin typeface="Arial" panose="020B0604020202020204" pitchFamily="34" charset="0"/>
              <a:cs typeface="Arial" panose="020B0604020202020204" pitchFamily="34" charset="0"/>
            </a:endParaRPr>
          </a:p>
          <a:p>
            <a:pPr algn="ctr"/>
            <a:r>
              <a:rPr lang="en-GB" sz="1200" b="1" dirty="0">
                <a:solidFill>
                  <a:prstClr val="black">
                    <a:lumMod val="85000"/>
                    <a:lumOff val="15000"/>
                  </a:prstClr>
                </a:solidFill>
                <a:latin typeface="Arial" panose="020B0604020202020204" pitchFamily="34" charset="0"/>
                <a:cs typeface="Arial" panose="020B0604020202020204" pitchFamily="34" charset="0"/>
              </a:rPr>
              <a:t>                                         </a:t>
            </a:r>
          </a:p>
          <a:p>
            <a:pPr algn="ctr"/>
            <a:endParaRPr lang="en-GB" sz="1200" b="1" dirty="0">
              <a:solidFill>
                <a:prstClr val="black">
                  <a:lumMod val="85000"/>
                  <a:lumOff val="15000"/>
                </a:prstClr>
              </a:solidFill>
              <a:latin typeface="Arial" panose="020B0604020202020204" pitchFamily="34" charset="0"/>
              <a:cs typeface="Arial" panose="020B0604020202020204" pitchFamily="34" charset="0"/>
            </a:endParaRPr>
          </a:p>
          <a:p>
            <a:pPr algn="ctr"/>
            <a:endParaRPr lang="en-GB" sz="1000" dirty="0">
              <a:solidFill>
                <a:prstClr val="black">
                  <a:lumMod val="85000"/>
                  <a:lumOff val="15000"/>
                </a:prst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6"/>
          <a:stretch>
            <a:fillRect/>
          </a:stretch>
        </p:blipFill>
        <p:spPr>
          <a:xfrm>
            <a:off x="1685928" y="6048381"/>
            <a:ext cx="4067175" cy="801441"/>
          </a:xfrm>
          <a:prstGeom prst="rect">
            <a:avLst/>
          </a:prstGeom>
        </p:spPr>
      </p:pic>
      <p:sp>
        <p:nvSpPr>
          <p:cNvPr id="18" name="Title 1"/>
          <p:cNvSpPr txBox="1">
            <a:spLocks/>
          </p:cNvSpPr>
          <p:nvPr/>
        </p:nvSpPr>
        <p:spPr>
          <a:xfrm>
            <a:off x="2243343" y="2796158"/>
            <a:ext cx="7772400" cy="140089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baseline="0">
                <a:solidFill>
                  <a:srgbClr val="0A0A0A"/>
                </a:solidFill>
                <a:latin typeface="Arial" panose="020B0604020202020204" pitchFamily="34" charset="0"/>
                <a:ea typeface="+mj-ea"/>
                <a:cs typeface="+mj-cs"/>
              </a:defRPr>
            </a:lvl1pPr>
          </a:lstStyle>
          <a:p>
            <a:r>
              <a:rPr lang="en-GB" sz="4000" dirty="0">
                <a:solidFill>
                  <a:prstClr val="white"/>
                </a:solidFill>
              </a:rPr>
              <a:t>Keep well hydrated</a:t>
            </a:r>
            <a:endParaRPr lang="en-GB" sz="4000" dirty="0">
              <a:solidFill>
                <a:prstClr val="white"/>
              </a:solidFill>
              <a:cs typeface="Arial" panose="020B0604020202020204" pitchFamily="34" charset="0"/>
            </a:endParaRPr>
          </a:p>
        </p:txBody>
      </p:sp>
    </p:spTree>
    <p:extLst>
      <p:ext uri="{BB962C8B-B14F-4D97-AF65-F5344CB8AC3E}">
        <p14:creationId xmlns:p14="http://schemas.microsoft.com/office/powerpoint/2010/main" val="2851122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88394"/>
            <a:ext cx="8229600" cy="1143000"/>
          </a:xfrm>
        </p:spPr>
        <p:txBody>
          <a:bodyPr/>
          <a:lstStyle/>
          <a:p>
            <a:r>
              <a:rPr lang="en-GB" dirty="0">
                <a:latin typeface="Arial" panose="020B0604020202020204" pitchFamily="34" charset="0"/>
                <a:cs typeface="Arial" panose="020B0604020202020204" pitchFamily="34" charset="0"/>
              </a:rPr>
              <a:t>Keep well hydrated</a:t>
            </a:r>
          </a:p>
        </p:txBody>
      </p:sp>
      <p:sp>
        <p:nvSpPr>
          <p:cNvPr id="3" name="Content Placeholder 2"/>
          <p:cNvSpPr>
            <a:spLocks noGrp="1"/>
          </p:cNvSpPr>
          <p:nvPr>
            <p:ph idx="1"/>
          </p:nvPr>
        </p:nvSpPr>
        <p:spPr>
          <a:xfrm>
            <a:off x="1981203" y="2690941"/>
            <a:ext cx="8860735" cy="4905789"/>
          </a:xfrm>
        </p:spPr>
        <p:txBody>
          <a:bodyPr/>
          <a:lstStyle/>
          <a:p>
            <a:pPr marL="185738" indent="-185738">
              <a:lnSpc>
                <a:spcPct val="150000"/>
              </a:lnSpc>
              <a:defRPr/>
            </a:pPr>
            <a:r>
              <a:rPr lang="en-GB" altLang="en-US" sz="2800" dirty="0">
                <a:latin typeface="Arial" panose="020B0604020202020204" pitchFamily="34" charset="0"/>
                <a:cs typeface="Arial" panose="020B0604020202020204" pitchFamily="34" charset="0"/>
              </a:rPr>
              <a:t>A study found that drivers in simulator tests who were mildly dehydrated made double the errors of those who were properly hydrated. </a:t>
            </a:r>
            <a:r>
              <a:rPr lang="en-GB" altLang="en-US" sz="2800" dirty="0">
                <a:solidFill>
                  <a:srgbClr val="3EA915"/>
                </a:solidFill>
                <a:latin typeface="Arial" panose="020B0604020202020204" pitchFamily="34" charset="0"/>
                <a:cs typeface="Arial" panose="020B0604020202020204" pitchFamily="34" charset="0"/>
              </a:rPr>
              <a:t>This was roughly the same number as someone who had consumed the upper legal limit of alcohol</a:t>
            </a:r>
            <a:r>
              <a:rPr lang="en-GB" altLang="en-US" sz="2800" dirty="0">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6F79EED7-E837-4062-B8F3-60D59216155B}"/>
              </a:ext>
            </a:extLst>
          </p:cNvPr>
          <p:cNvSpPr txBox="1"/>
          <p:nvPr/>
        </p:nvSpPr>
        <p:spPr>
          <a:xfrm>
            <a:off x="1790700" y="1319390"/>
            <a:ext cx="8953500" cy="954107"/>
          </a:xfrm>
          <a:prstGeom prst="rect">
            <a:avLst/>
          </a:prstGeom>
          <a:noFill/>
        </p:spPr>
        <p:txBody>
          <a:bodyPr wrap="square" rtlCol="0">
            <a:spAutoFit/>
          </a:bodyPr>
          <a:lstStyle/>
          <a:p>
            <a:r>
              <a:rPr lang="en-GB" sz="2800" dirty="0">
                <a:solidFill>
                  <a:srgbClr val="00B050"/>
                </a:solidFill>
                <a:latin typeface="Arial" panose="020B0604020202020204" pitchFamily="34" charset="0"/>
                <a:cs typeface="Arial" panose="020B0604020202020204" pitchFamily="34" charset="0"/>
              </a:rPr>
              <a:t>27% of van drivers drink 5-6 cups of fluid whilst on shift</a:t>
            </a:r>
          </a:p>
          <a:p>
            <a:r>
              <a:rPr lang="en-GB" sz="2800" dirty="0">
                <a:solidFill>
                  <a:srgbClr val="00B050"/>
                </a:solidFill>
                <a:latin typeface="Arial" panose="020B0604020202020204" pitchFamily="34" charset="0"/>
                <a:cs typeface="Arial" panose="020B0604020202020204" pitchFamily="34" charset="0"/>
              </a:rPr>
              <a:t>19% drink 4-5 cups of fluid whilst on shift</a:t>
            </a:r>
          </a:p>
        </p:txBody>
      </p:sp>
    </p:spTree>
    <p:extLst>
      <p:ext uri="{BB962C8B-B14F-4D97-AF65-F5344CB8AC3E}">
        <p14:creationId xmlns:p14="http://schemas.microsoft.com/office/powerpoint/2010/main" val="221574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1923259" y="2207752"/>
            <a:ext cx="8567323" cy="4189413"/>
          </a:xfrm>
        </p:spPr>
        <p:txBody>
          <a:bodyPr/>
          <a:lstStyle/>
          <a:p>
            <a:r>
              <a:rPr lang="en-GB" altLang="en-US" sz="2800" dirty="0">
                <a:latin typeface="Arial" panose="020B0604020202020204" pitchFamily="34" charset="0"/>
              </a:rPr>
              <a:t>What we eat &amp; drink affects :</a:t>
            </a:r>
          </a:p>
          <a:p>
            <a:pPr lvl="1"/>
            <a:r>
              <a:rPr lang="en-GB" altLang="en-US" dirty="0">
                <a:latin typeface="Arial" panose="020B0604020202020204" pitchFamily="34" charset="0"/>
              </a:rPr>
              <a:t> Our health </a:t>
            </a:r>
          </a:p>
          <a:p>
            <a:pPr marL="800100" lvl="1" indent="-357188"/>
            <a:r>
              <a:rPr lang="en-GB" altLang="en-US" dirty="0">
                <a:latin typeface="Arial" panose="020B0604020202020204" pitchFamily="34" charset="0"/>
              </a:rPr>
              <a:t>How we think, feel &amp; behave: including functioning at work</a:t>
            </a:r>
          </a:p>
          <a:p>
            <a:r>
              <a:rPr lang="en-GB" altLang="en-US" sz="2800" dirty="0">
                <a:latin typeface="Arial" panose="020B0604020202020204" pitchFamily="34" charset="0"/>
              </a:rPr>
              <a:t>Up to 60% eating &amp; drinking takes place in the van</a:t>
            </a:r>
          </a:p>
          <a:p>
            <a:pPr lvl="1"/>
            <a:r>
              <a:rPr lang="en-GB" altLang="en-US" dirty="0">
                <a:latin typeface="Arial" panose="020B0604020202020204" pitchFamily="34" charset="0"/>
              </a:rPr>
              <a:t>Huge potential impact</a:t>
            </a:r>
          </a:p>
          <a:p>
            <a:pPr lvl="1"/>
            <a:r>
              <a:rPr lang="en-GB" altLang="en-US" dirty="0">
                <a:latin typeface="Arial" panose="020B0604020202020204" pitchFamily="34" charset="0"/>
              </a:rPr>
              <a:t>Both at work &amp; home</a:t>
            </a:r>
          </a:p>
        </p:txBody>
      </p:sp>
      <p:sp>
        <p:nvSpPr>
          <p:cNvPr id="5" name="TextBox 4">
            <a:extLst>
              <a:ext uri="{FF2B5EF4-FFF2-40B4-BE49-F238E27FC236}">
                <a16:creationId xmlns:a16="http://schemas.microsoft.com/office/drawing/2014/main" id="{273CF816-63A8-4AFC-AE34-1B257DCBEC7A}"/>
              </a:ext>
            </a:extLst>
          </p:cNvPr>
          <p:cNvSpPr txBox="1"/>
          <p:nvPr/>
        </p:nvSpPr>
        <p:spPr>
          <a:xfrm>
            <a:off x="3973329" y="1273922"/>
            <a:ext cx="4927552" cy="646331"/>
          </a:xfrm>
          <a:prstGeom prst="rect">
            <a:avLst/>
          </a:prstGeom>
          <a:noFill/>
        </p:spPr>
        <p:txBody>
          <a:bodyPr wrap="square" rtlCol="0">
            <a:spAutoFit/>
          </a:bodyPr>
          <a:lstStyle/>
          <a:p>
            <a:r>
              <a:rPr lang="en-GB" sz="3600" dirty="0">
                <a:latin typeface="Arial" panose="020B0604020202020204" pitchFamily="34" charset="0"/>
                <a:cs typeface="Arial" panose="020B0604020202020204" pitchFamily="34" charset="0"/>
              </a:rPr>
              <a:t>Why is it important?</a:t>
            </a:r>
          </a:p>
        </p:txBody>
      </p:sp>
      <p:sp>
        <p:nvSpPr>
          <p:cNvPr id="8" name="TextBox 7">
            <a:extLst>
              <a:ext uri="{FF2B5EF4-FFF2-40B4-BE49-F238E27FC236}">
                <a16:creationId xmlns:a16="http://schemas.microsoft.com/office/drawing/2014/main" id="{1D5A11D3-7643-460E-AB7E-BC7B477D5CB0}"/>
              </a:ext>
            </a:extLst>
          </p:cNvPr>
          <p:cNvSpPr txBox="1"/>
          <p:nvPr/>
        </p:nvSpPr>
        <p:spPr>
          <a:xfrm>
            <a:off x="3269676" y="566036"/>
            <a:ext cx="6334865" cy="769441"/>
          </a:xfrm>
          <a:prstGeom prst="rect">
            <a:avLst/>
          </a:prstGeom>
          <a:noFill/>
        </p:spPr>
        <p:txBody>
          <a:bodyPr wrap="square" rtlCol="0">
            <a:spAutoFit/>
          </a:bodyPr>
          <a:lstStyle/>
          <a:p>
            <a:r>
              <a:rPr lang="en-GB" sz="4400" dirty="0">
                <a:latin typeface="Arial" panose="020B0604020202020204" pitchFamily="34" charset="0"/>
                <a:cs typeface="Arial" panose="020B0604020202020204" pitchFamily="34" charset="0"/>
              </a:rPr>
              <a:t>Nutrition and Hydration</a:t>
            </a:r>
          </a:p>
        </p:txBody>
      </p:sp>
    </p:spTree>
    <p:extLst>
      <p:ext uri="{BB962C8B-B14F-4D97-AF65-F5344CB8AC3E}">
        <p14:creationId xmlns:p14="http://schemas.microsoft.com/office/powerpoint/2010/main" val="1990253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10" descr="MPj04386180000[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7571667" y="2133441"/>
            <a:ext cx="1911822" cy="3068960"/>
          </a:xfrm>
        </p:spPr>
      </p:pic>
      <p:sp>
        <p:nvSpPr>
          <p:cNvPr id="5" name="Text Placeholder 4"/>
          <p:cNvSpPr>
            <a:spLocks noGrp="1"/>
          </p:cNvSpPr>
          <p:nvPr>
            <p:ph type="body" sz="half" idx="1"/>
          </p:nvPr>
        </p:nvSpPr>
        <p:spPr>
          <a:xfrm>
            <a:off x="2063552" y="1988840"/>
            <a:ext cx="6242988" cy="3701746"/>
          </a:xfrm>
        </p:spPr>
        <p:txBody>
          <a:bodyPr/>
          <a:lstStyle/>
          <a:p>
            <a:r>
              <a:rPr lang="en-GB" sz="2400" b="1" u="sng" dirty="0">
                <a:latin typeface="Arial" pitchFamily="34" charset="0"/>
                <a:cs typeface="Arial" pitchFamily="34" charset="0"/>
              </a:rPr>
              <a:t>Physical effects</a:t>
            </a:r>
          </a:p>
          <a:p>
            <a:pPr lvl="1">
              <a:buFontTx/>
              <a:buChar char="•"/>
            </a:pPr>
            <a:r>
              <a:rPr lang="en-GB" sz="2400" dirty="0">
                <a:latin typeface="Arial" pitchFamily="34" charset="0"/>
                <a:cs typeface="Arial" pitchFamily="34" charset="0"/>
              </a:rPr>
              <a:t> Reduction in strength</a:t>
            </a:r>
          </a:p>
          <a:p>
            <a:pPr lvl="1">
              <a:buFontTx/>
              <a:buChar char="•"/>
            </a:pPr>
            <a:r>
              <a:rPr lang="en-GB" sz="2400" dirty="0">
                <a:latin typeface="Arial" pitchFamily="34" charset="0"/>
                <a:cs typeface="Arial" pitchFamily="34" charset="0"/>
              </a:rPr>
              <a:t> Perception of effort is increased</a:t>
            </a:r>
          </a:p>
          <a:p>
            <a:pPr lvl="1">
              <a:buFontTx/>
              <a:buChar char="•"/>
            </a:pPr>
            <a:r>
              <a:rPr lang="en-GB" sz="2400" dirty="0">
                <a:latin typeface="Arial" pitchFamily="34" charset="0"/>
                <a:cs typeface="Arial" pitchFamily="34" charset="0"/>
              </a:rPr>
              <a:t> Tiredness and fatigue </a:t>
            </a:r>
          </a:p>
          <a:p>
            <a:pPr>
              <a:spcBef>
                <a:spcPct val="50000"/>
              </a:spcBef>
            </a:pPr>
            <a:r>
              <a:rPr lang="en-GB" sz="2400" b="1" u="sng" dirty="0">
                <a:latin typeface="Arial" pitchFamily="34" charset="0"/>
                <a:cs typeface="Arial" pitchFamily="34" charset="0"/>
              </a:rPr>
              <a:t>Mental effects</a:t>
            </a:r>
          </a:p>
          <a:p>
            <a:pPr lvl="1">
              <a:buFontTx/>
              <a:buChar char="•"/>
            </a:pPr>
            <a:r>
              <a:rPr lang="en-GB" sz="2400" dirty="0">
                <a:latin typeface="Arial" pitchFamily="34" charset="0"/>
                <a:cs typeface="Arial" pitchFamily="34" charset="0"/>
              </a:rPr>
              <a:t> Poor concentration</a:t>
            </a:r>
          </a:p>
          <a:p>
            <a:pPr lvl="1">
              <a:buFontTx/>
              <a:buChar char="•"/>
            </a:pPr>
            <a:r>
              <a:rPr lang="en-GB" sz="2400" dirty="0">
                <a:latin typeface="Arial" pitchFamily="34" charset="0"/>
                <a:cs typeface="Arial" pitchFamily="34" charset="0"/>
              </a:rPr>
              <a:t> Reduced skill / accuracy</a:t>
            </a:r>
          </a:p>
          <a:p>
            <a:pPr lvl="1">
              <a:buFontTx/>
              <a:buChar char="•"/>
            </a:pPr>
            <a:r>
              <a:rPr lang="en-GB" sz="2400" dirty="0">
                <a:latin typeface="Arial" pitchFamily="34" charset="0"/>
                <a:cs typeface="Arial" pitchFamily="34" charset="0"/>
              </a:rPr>
              <a:t> Impedes decision making</a:t>
            </a:r>
          </a:p>
          <a:p>
            <a:pPr>
              <a:buNone/>
            </a:pPr>
            <a:endParaRPr lang="en-GB" dirty="0"/>
          </a:p>
        </p:txBody>
      </p:sp>
      <p:sp>
        <p:nvSpPr>
          <p:cNvPr id="6" name="Title 5"/>
          <p:cNvSpPr>
            <a:spLocks noGrp="1"/>
          </p:cNvSpPr>
          <p:nvPr>
            <p:ph type="title"/>
          </p:nvPr>
        </p:nvSpPr>
        <p:spPr>
          <a:xfrm>
            <a:off x="1862946" y="430574"/>
            <a:ext cx="8620447" cy="1462087"/>
          </a:xfrm>
          <a:solidFill>
            <a:schemeClr val="bg1"/>
          </a:solidFill>
        </p:spPr>
        <p:txBody>
          <a:bodyPr/>
          <a:lstStyle/>
          <a:p>
            <a:r>
              <a:rPr lang="en-GB" dirty="0">
                <a:latin typeface="Arial" panose="020B0604020202020204" pitchFamily="34" charset="0"/>
                <a:cs typeface="Arial" panose="020B0604020202020204" pitchFamily="34" charset="0"/>
              </a:rPr>
              <a:t>Effects of small amounts of fluid loss (dehydration)</a:t>
            </a:r>
          </a:p>
        </p:txBody>
      </p:sp>
    </p:spTree>
    <p:extLst>
      <p:ext uri="{BB962C8B-B14F-4D97-AF65-F5344CB8AC3E}">
        <p14:creationId xmlns:p14="http://schemas.microsoft.com/office/powerpoint/2010/main" val="1075066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p:cNvSpPr>
            <a:spLocks noGrp="1"/>
          </p:cNvSpPr>
          <p:nvPr>
            <p:ph type="title"/>
          </p:nvPr>
        </p:nvSpPr>
        <p:spPr>
          <a:xfrm>
            <a:off x="1981200" y="711542"/>
            <a:ext cx="8229600" cy="1143000"/>
          </a:xfrm>
        </p:spPr>
        <p:txBody>
          <a:bodyPr/>
          <a:lstStyle/>
          <a:p>
            <a:r>
              <a:rPr lang="en-GB" altLang="en-US" dirty="0">
                <a:latin typeface="Arial" charset="0"/>
              </a:rPr>
              <a:t>Risks for dehydration at work</a:t>
            </a:r>
          </a:p>
        </p:txBody>
      </p:sp>
      <p:sp>
        <p:nvSpPr>
          <p:cNvPr id="21507" name="Content Placeholder 6"/>
          <p:cNvSpPr>
            <a:spLocks noGrp="1"/>
          </p:cNvSpPr>
          <p:nvPr>
            <p:ph idx="1"/>
          </p:nvPr>
        </p:nvSpPr>
        <p:spPr>
          <a:xfrm>
            <a:off x="1752600" y="1856533"/>
            <a:ext cx="9144000" cy="4807196"/>
          </a:xfrm>
        </p:spPr>
        <p:txBody>
          <a:bodyPr/>
          <a:lstStyle/>
          <a:p>
            <a:r>
              <a:rPr lang="en-GB" altLang="en-US" dirty="0">
                <a:latin typeface="Arial" charset="0"/>
              </a:rPr>
              <a:t>Fluid losses from: </a:t>
            </a:r>
          </a:p>
          <a:p>
            <a:pPr lvl="1"/>
            <a:r>
              <a:rPr lang="en-GB" altLang="en-US" dirty="0">
                <a:latin typeface="Arial" charset="0"/>
              </a:rPr>
              <a:t>Air con or heaters in vans</a:t>
            </a:r>
          </a:p>
          <a:p>
            <a:pPr lvl="1"/>
            <a:r>
              <a:rPr lang="en-GB" altLang="en-US" dirty="0">
                <a:latin typeface="Arial" charset="0"/>
              </a:rPr>
              <a:t>Hot environment</a:t>
            </a:r>
          </a:p>
          <a:p>
            <a:pPr lvl="1"/>
            <a:r>
              <a:rPr lang="en-GB" altLang="en-US" dirty="0">
                <a:latin typeface="Arial" charset="0"/>
              </a:rPr>
              <a:t>Protective clothes</a:t>
            </a:r>
          </a:p>
          <a:p>
            <a:pPr lvl="1"/>
            <a:r>
              <a:rPr lang="en-GB" altLang="en-US" dirty="0">
                <a:latin typeface="Arial" charset="0"/>
              </a:rPr>
              <a:t>Multi-drop deliveries building up a sweat</a:t>
            </a:r>
          </a:p>
          <a:p>
            <a:pPr marL="0" indent="0">
              <a:buNone/>
            </a:pPr>
            <a:endParaRPr lang="en-GB" altLang="en-US" dirty="0">
              <a:latin typeface="Arial" charset="0"/>
            </a:endParaRPr>
          </a:p>
        </p:txBody>
      </p:sp>
    </p:spTree>
    <p:extLst>
      <p:ext uri="{BB962C8B-B14F-4D97-AF65-F5344CB8AC3E}">
        <p14:creationId xmlns:p14="http://schemas.microsoft.com/office/powerpoint/2010/main" val="3850740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5"/>
          <p:cNvSpPr>
            <a:spLocks noGrp="1"/>
          </p:cNvSpPr>
          <p:nvPr>
            <p:ph type="title"/>
          </p:nvPr>
        </p:nvSpPr>
        <p:spPr>
          <a:xfrm>
            <a:off x="1981200" y="628028"/>
            <a:ext cx="8229600" cy="1143000"/>
          </a:xfrm>
        </p:spPr>
        <p:txBody>
          <a:bodyPr/>
          <a:lstStyle/>
          <a:p>
            <a:r>
              <a:rPr lang="en-GB" altLang="en-US" dirty="0">
                <a:latin typeface="Arial" charset="0"/>
              </a:rPr>
              <a:t>Risks for dehydration</a:t>
            </a:r>
          </a:p>
        </p:txBody>
      </p:sp>
      <p:sp>
        <p:nvSpPr>
          <p:cNvPr id="21507" name="Content Placeholder 6"/>
          <p:cNvSpPr>
            <a:spLocks noGrp="1"/>
          </p:cNvSpPr>
          <p:nvPr>
            <p:ph idx="1"/>
          </p:nvPr>
        </p:nvSpPr>
        <p:spPr>
          <a:xfrm>
            <a:off x="1981200" y="1530369"/>
            <a:ext cx="8686800" cy="4807196"/>
          </a:xfrm>
        </p:spPr>
        <p:txBody>
          <a:bodyPr/>
          <a:lstStyle/>
          <a:p>
            <a:r>
              <a:rPr lang="en-GB" altLang="en-US" dirty="0">
                <a:latin typeface="Arial" charset="0"/>
              </a:rPr>
              <a:t>Barriers to access</a:t>
            </a:r>
          </a:p>
          <a:p>
            <a:pPr lvl="1"/>
            <a:r>
              <a:rPr lang="en-GB" altLang="en-US" dirty="0">
                <a:latin typeface="Arial" charset="0"/>
              </a:rPr>
              <a:t>Limited access to top up on drinks</a:t>
            </a:r>
          </a:p>
          <a:p>
            <a:pPr lvl="1"/>
            <a:r>
              <a:rPr lang="en-GB" altLang="en-US" dirty="0">
                <a:latin typeface="Arial" charset="0"/>
              </a:rPr>
              <a:t>Long hours</a:t>
            </a:r>
          </a:p>
          <a:p>
            <a:pPr lvl="1"/>
            <a:r>
              <a:rPr lang="en-GB" altLang="en-US" dirty="0">
                <a:latin typeface="Arial" charset="0"/>
              </a:rPr>
              <a:t>Time associated with toilet breaks</a:t>
            </a:r>
          </a:p>
          <a:p>
            <a:pPr lvl="1"/>
            <a:r>
              <a:rPr lang="en-GB" altLang="en-US" dirty="0">
                <a:latin typeface="Arial" charset="0"/>
              </a:rPr>
              <a:t>Availability of facilities for toilet breaks</a:t>
            </a:r>
          </a:p>
          <a:p>
            <a:pPr lvl="1"/>
            <a:endParaRPr lang="en-GB" altLang="en-US" dirty="0">
              <a:latin typeface="Arial" charset="0"/>
            </a:endParaRPr>
          </a:p>
          <a:p>
            <a:pPr lvl="1"/>
            <a:endParaRPr lang="en-GB" altLang="en-US" dirty="0">
              <a:latin typeface="Arial" charset="0"/>
            </a:endParaRPr>
          </a:p>
        </p:txBody>
      </p:sp>
    </p:spTree>
    <p:extLst>
      <p:ext uri="{BB962C8B-B14F-4D97-AF65-F5344CB8AC3E}">
        <p14:creationId xmlns:p14="http://schemas.microsoft.com/office/powerpoint/2010/main" val="3008722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1981200" y="506650"/>
            <a:ext cx="8578850" cy="1143000"/>
          </a:xfrm>
        </p:spPr>
        <p:txBody>
          <a:bodyPr/>
          <a:lstStyle/>
          <a:p>
            <a:r>
              <a:rPr lang="en-GB" altLang="en-US" dirty="0">
                <a:latin typeface="Arial" panose="020B0604020202020204" pitchFamily="34" charset="0"/>
              </a:rPr>
              <a:t>How to tell if you are dehydrated?</a:t>
            </a:r>
          </a:p>
        </p:txBody>
      </p:sp>
      <p:sp>
        <p:nvSpPr>
          <p:cNvPr id="47107" name="Content Placeholder 2"/>
          <p:cNvSpPr>
            <a:spLocks noGrp="1"/>
          </p:cNvSpPr>
          <p:nvPr>
            <p:ph idx="1"/>
          </p:nvPr>
        </p:nvSpPr>
        <p:spPr>
          <a:xfrm>
            <a:off x="7064991" y="1762682"/>
            <a:ext cx="3371850" cy="3898900"/>
          </a:xfrm>
        </p:spPr>
        <p:txBody>
          <a:bodyPr/>
          <a:lstStyle/>
          <a:p>
            <a:r>
              <a:rPr lang="en-GB" altLang="en-US" dirty="0">
                <a:latin typeface="Arial" panose="020B0604020202020204" pitchFamily="34" charset="0"/>
              </a:rPr>
              <a:t>Thirst?</a:t>
            </a:r>
          </a:p>
          <a:p>
            <a:r>
              <a:rPr lang="en-GB" altLang="en-US" dirty="0">
                <a:latin typeface="Arial" panose="020B0604020202020204" pitchFamily="34" charset="0"/>
              </a:rPr>
              <a:t>Urine colour?</a:t>
            </a:r>
          </a:p>
          <a:p>
            <a:endParaRPr lang="en-GB" altLang="en-US" dirty="0">
              <a:latin typeface="Arial" panose="020B0604020202020204" pitchFamily="34" charset="0"/>
            </a:endParaRPr>
          </a:p>
        </p:txBody>
      </p:sp>
      <p:sp>
        <p:nvSpPr>
          <p:cNvPr id="2" name="TextBox 1">
            <a:extLst>
              <a:ext uri="{FF2B5EF4-FFF2-40B4-BE49-F238E27FC236}">
                <a16:creationId xmlns:a16="http://schemas.microsoft.com/office/drawing/2014/main" id="{41F746D2-95BE-408D-9850-1F155655CD45}"/>
              </a:ext>
            </a:extLst>
          </p:cNvPr>
          <p:cNvSpPr txBox="1"/>
          <p:nvPr/>
        </p:nvSpPr>
        <p:spPr>
          <a:xfrm>
            <a:off x="6519084" y="3324146"/>
            <a:ext cx="4040969" cy="1938992"/>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Work Ready have hydration resources including: </a:t>
            </a:r>
          </a:p>
          <a:p>
            <a:pPr marL="342900" indent="-342900">
              <a:buFontTx/>
              <a:buChar char="-"/>
            </a:pPr>
            <a:r>
              <a:rPr lang="en-GB" sz="2400" dirty="0">
                <a:latin typeface="Arial" panose="020B0604020202020204" pitchFamily="34" charset="0"/>
                <a:cs typeface="Arial" panose="020B0604020202020204" pitchFamily="34" charset="0"/>
              </a:rPr>
              <a:t>Travel mugs</a:t>
            </a:r>
          </a:p>
          <a:p>
            <a:pPr marL="342900" indent="-342900">
              <a:buFontTx/>
              <a:buChar char="-"/>
            </a:pPr>
            <a:r>
              <a:rPr lang="en-GB" sz="2400" dirty="0">
                <a:latin typeface="Arial" panose="020B0604020202020204" pitchFamily="34" charset="0"/>
                <a:cs typeface="Arial" panose="020B0604020202020204" pitchFamily="34" charset="0"/>
              </a:rPr>
              <a:t>Pee charts</a:t>
            </a:r>
          </a:p>
          <a:p>
            <a:endParaRPr lang="en-GB" sz="24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231292E-5C48-4B9D-875D-DA9863C3707F}"/>
              </a:ext>
            </a:extLst>
          </p:cNvPr>
          <p:cNvPicPr>
            <a:picLocks noChangeAspect="1"/>
          </p:cNvPicPr>
          <p:nvPr/>
        </p:nvPicPr>
        <p:blipFill rotWithShape="1">
          <a:blip r:embed="rId3"/>
          <a:srcRect l="27015" t="28708" r="47164" b="19597"/>
          <a:stretch/>
        </p:blipFill>
        <p:spPr>
          <a:xfrm>
            <a:off x="1981200" y="1297836"/>
            <a:ext cx="3882788" cy="4372714"/>
          </a:xfrm>
          <a:prstGeom prst="rect">
            <a:avLst/>
          </a:prstGeom>
        </p:spPr>
      </p:pic>
      <p:sp>
        <p:nvSpPr>
          <p:cNvPr id="4" name="TextBox 3">
            <a:extLst>
              <a:ext uri="{FF2B5EF4-FFF2-40B4-BE49-F238E27FC236}">
                <a16:creationId xmlns:a16="http://schemas.microsoft.com/office/drawing/2014/main" id="{2D1F751C-45DE-414E-A0B8-AEC0EFC40304}"/>
              </a:ext>
            </a:extLst>
          </p:cNvPr>
          <p:cNvSpPr txBox="1"/>
          <p:nvPr/>
        </p:nvSpPr>
        <p:spPr>
          <a:xfrm>
            <a:off x="1981203" y="5683871"/>
            <a:ext cx="3712191"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Work Ready hydration toolkit </a:t>
            </a:r>
          </a:p>
        </p:txBody>
      </p:sp>
    </p:spTree>
    <p:extLst>
      <p:ext uri="{BB962C8B-B14F-4D97-AF65-F5344CB8AC3E}">
        <p14:creationId xmlns:p14="http://schemas.microsoft.com/office/powerpoint/2010/main" val="2673654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2095500" y="306070"/>
            <a:ext cx="8229600" cy="1143000"/>
          </a:xfrm>
        </p:spPr>
        <p:txBody>
          <a:bodyPr/>
          <a:lstStyle/>
          <a:p>
            <a:r>
              <a:rPr lang="en-GB" altLang="en-US" dirty="0">
                <a:latin typeface="Arial" panose="020B0604020202020204" pitchFamily="34" charset="0"/>
              </a:rPr>
              <a:t>What counts?</a:t>
            </a:r>
          </a:p>
        </p:txBody>
      </p:sp>
      <p:sp>
        <p:nvSpPr>
          <p:cNvPr id="48131" name="Content Placeholder 2"/>
          <p:cNvSpPr>
            <a:spLocks noGrp="1"/>
          </p:cNvSpPr>
          <p:nvPr>
            <p:ph idx="1"/>
          </p:nvPr>
        </p:nvSpPr>
        <p:spPr>
          <a:xfrm>
            <a:off x="1981200" y="1182138"/>
            <a:ext cx="8229600" cy="5113337"/>
          </a:xfrm>
        </p:spPr>
        <p:txBody>
          <a:bodyPr/>
          <a:lstStyle/>
          <a:p>
            <a:r>
              <a:rPr lang="en-GB" altLang="en-US" sz="2000" b="1" dirty="0">
                <a:latin typeface="Arial" panose="020B0604020202020204" pitchFamily="34" charset="0"/>
              </a:rPr>
              <a:t>Water</a:t>
            </a:r>
            <a:r>
              <a:rPr lang="en-GB" altLang="en-US" sz="2000" dirty="0">
                <a:latin typeface="Arial" panose="020B0604020202020204" pitchFamily="34" charset="0"/>
              </a:rPr>
              <a:t> – either tap or bottled is great. </a:t>
            </a:r>
          </a:p>
          <a:p>
            <a:r>
              <a:rPr lang="en-GB" altLang="en-US" sz="2000" b="1" dirty="0">
                <a:latin typeface="Arial" panose="020B0604020202020204" pitchFamily="34" charset="0"/>
              </a:rPr>
              <a:t>Coffee &amp; tea : </a:t>
            </a:r>
            <a:r>
              <a:rPr lang="en-GB" altLang="en-US" sz="2000" dirty="0">
                <a:latin typeface="Arial" panose="020B0604020202020204" pitchFamily="34" charset="0"/>
              </a:rPr>
              <a:t>including herbal tea</a:t>
            </a:r>
          </a:p>
          <a:p>
            <a:r>
              <a:rPr lang="en-GB" altLang="en-US" sz="2000" b="1" dirty="0">
                <a:latin typeface="Arial" panose="020B0604020202020204" pitchFamily="34" charset="0"/>
              </a:rPr>
              <a:t>Low calorie/diet drinks: </a:t>
            </a:r>
            <a:r>
              <a:rPr lang="en-GB" altLang="en-US" sz="2000" dirty="0">
                <a:latin typeface="Arial" panose="020B0604020202020204" pitchFamily="34" charset="0"/>
              </a:rPr>
              <a:t>Regular soft drinks contain high amounts of sugar so look out for reduced-calorie options</a:t>
            </a:r>
            <a:endParaRPr lang="en-GB" altLang="en-US" sz="2000" b="1" dirty="0">
              <a:latin typeface="Arial" panose="020B0604020202020204" pitchFamily="34" charset="0"/>
            </a:endParaRPr>
          </a:p>
          <a:p>
            <a:r>
              <a:rPr lang="en-GB" altLang="en-US" sz="2000" b="1" dirty="0">
                <a:latin typeface="Arial" panose="020B0604020202020204" pitchFamily="34" charset="0"/>
              </a:rPr>
              <a:t>Milk</a:t>
            </a:r>
            <a:r>
              <a:rPr lang="en-GB" altLang="en-US" sz="2000" dirty="0">
                <a:latin typeface="Arial" panose="020B0604020202020204" pitchFamily="34" charset="0"/>
              </a:rPr>
              <a:t>: skimmed or semi skimmed</a:t>
            </a:r>
          </a:p>
          <a:p>
            <a:r>
              <a:rPr lang="en-GB" altLang="en-US" sz="2000" b="1" dirty="0">
                <a:latin typeface="Arial" panose="020B0604020202020204" pitchFamily="34" charset="0"/>
              </a:rPr>
              <a:t>Fruit juice/</a:t>
            </a:r>
            <a:r>
              <a:rPr lang="en-GB" altLang="en-US" sz="2000" b="1" dirty="0" err="1">
                <a:latin typeface="Arial" panose="020B0604020202020204" pitchFamily="34" charset="0"/>
              </a:rPr>
              <a:t>smoothie</a:t>
            </a:r>
            <a:r>
              <a:rPr lang="en-GB" altLang="en-US" sz="2000" dirty="0">
                <a:latin typeface="Arial" panose="020B0604020202020204" pitchFamily="34" charset="0"/>
              </a:rPr>
              <a:t>: a glass counts as one of the 5-a-day </a:t>
            </a:r>
          </a:p>
          <a:p>
            <a:r>
              <a:rPr lang="en-GB" altLang="en-US" sz="2000" b="1" dirty="0">
                <a:latin typeface="Arial" panose="020B0604020202020204" pitchFamily="34" charset="0"/>
              </a:rPr>
              <a:t>Alcohol </a:t>
            </a:r>
            <a:r>
              <a:rPr lang="en-GB" altLang="en-US" sz="2000" dirty="0">
                <a:latin typeface="Arial" panose="020B0604020202020204" pitchFamily="34" charset="0"/>
              </a:rPr>
              <a:t>does not contribute to hydration</a:t>
            </a:r>
          </a:p>
          <a:p>
            <a:endParaRPr lang="en-GB" altLang="en-US" dirty="0">
              <a:latin typeface="Arial" panose="020B0604020202020204" pitchFamily="34" charset="0"/>
            </a:endParaRPr>
          </a:p>
        </p:txBody>
      </p:sp>
      <p:pic>
        <p:nvPicPr>
          <p:cNvPr id="48132" name="Picture 2"/>
          <p:cNvPicPr>
            <a:picLocks noChangeAspect="1" noChangeArrowheads="1"/>
          </p:cNvPicPr>
          <p:nvPr/>
        </p:nvPicPr>
        <p:blipFill>
          <a:blip r:embed="rId3">
            <a:clrChange>
              <a:clrFrom>
                <a:srgbClr val="EEEEEF"/>
              </a:clrFrom>
              <a:clrTo>
                <a:srgbClr val="EEEEEF">
                  <a:alpha val="0"/>
                </a:srgbClr>
              </a:clrTo>
            </a:clrChange>
            <a:extLst>
              <a:ext uri="{28A0092B-C50C-407E-A947-70E740481C1C}">
                <a14:useLocalDpi xmlns:a14="http://schemas.microsoft.com/office/drawing/2010/main" val="0"/>
              </a:ext>
            </a:extLst>
          </a:blip>
          <a:srcRect/>
          <a:stretch>
            <a:fillRect/>
          </a:stretch>
        </p:blipFill>
        <p:spPr bwMode="auto">
          <a:xfrm>
            <a:off x="3615542" y="3994191"/>
            <a:ext cx="571500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0837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GB" altLang="en-US" dirty="0">
                <a:latin typeface="Arial" charset="0"/>
              </a:rPr>
              <a:t>A word about caffeine</a:t>
            </a:r>
            <a:endParaRPr lang="en-GB" dirty="0">
              <a:latin typeface="Arial" charset="0"/>
            </a:endParaRPr>
          </a:p>
        </p:txBody>
      </p:sp>
      <p:sp>
        <p:nvSpPr>
          <p:cNvPr id="25603" name="Content Placeholder 2"/>
          <p:cNvSpPr>
            <a:spLocks noGrp="1"/>
          </p:cNvSpPr>
          <p:nvPr>
            <p:ph idx="1"/>
          </p:nvPr>
        </p:nvSpPr>
        <p:spPr>
          <a:xfrm>
            <a:off x="1809753" y="1417638"/>
            <a:ext cx="7415213" cy="4212840"/>
          </a:xfrm>
        </p:spPr>
        <p:txBody>
          <a:bodyPr/>
          <a:lstStyle/>
          <a:p>
            <a:r>
              <a:rPr lang="en-GB" altLang="en-US" sz="2800" dirty="0">
                <a:latin typeface="Arial" charset="0"/>
              </a:rPr>
              <a:t>Coffee/tea/cola can contribute to fluid intake</a:t>
            </a:r>
          </a:p>
          <a:p>
            <a:pPr lvl="1">
              <a:buFont typeface="Arial" pitchFamily="34" charset="0"/>
              <a:buChar char="•"/>
            </a:pPr>
            <a:r>
              <a:rPr lang="en-GB" altLang="en-US" sz="2400" dirty="0">
                <a:latin typeface="Arial" charset="0"/>
              </a:rPr>
              <a:t>Caffeine intakes up to 400 mg/day not  dehydrating </a:t>
            </a:r>
          </a:p>
          <a:p>
            <a:pPr lvl="1">
              <a:buFont typeface="Arial" pitchFamily="34" charset="0"/>
              <a:buChar char="•"/>
            </a:pPr>
            <a:r>
              <a:rPr lang="en-GB" altLang="en-US" sz="2400" dirty="0">
                <a:latin typeface="Arial" charset="0"/>
              </a:rPr>
              <a:t>Equivalent to 4-5 cups of coffee</a:t>
            </a:r>
          </a:p>
          <a:p>
            <a:endParaRPr lang="en-GB" dirty="0">
              <a:latin typeface="Arial" charset="0"/>
            </a:endParaRPr>
          </a:p>
        </p:txBody>
      </p:sp>
      <p:pic>
        <p:nvPicPr>
          <p:cNvPr id="25604" name="Picture 2" descr="C:\Users\Sue\AppData\Local\Microsoft\Windows\Temporary Internet Files\Content.IE5\EO14X6YI\kitchen-dinercoffee[1].png"/>
          <p:cNvPicPr>
            <a:picLocks noChangeAspect="1" noChangeArrowheads="1"/>
          </p:cNvPicPr>
          <p:nvPr/>
        </p:nvPicPr>
        <p:blipFill>
          <a:blip r:embed="rId3"/>
          <a:srcRect/>
          <a:stretch>
            <a:fillRect/>
          </a:stretch>
        </p:blipFill>
        <p:spPr bwMode="auto">
          <a:xfrm>
            <a:off x="8619586" y="1960536"/>
            <a:ext cx="1740535" cy="1654205"/>
          </a:xfrm>
          <a:prstGeom prst="rect">
            <a:avLst/>
          </a:prstGeom>
          <a:noFill/>
          <a:ln w="9525">
            <a:noFill/>
            <a:miter lim="800000"/>
            <a:headEnd/>
            <a:tailEnd/>
          </a:ln>
        </p:spPr>
      </p:pic>
      <p:graphicFrame>
        <p:nvGraphicFramePr>
          <p:cNvPr id="5" name="Table 4"/>
          <p:cNvGraphicFramePr>
            <a:graphicFrameLocks noGrp="1"/>
          </p:cNvGraphicFramePr>
          <p:nvPr>
            <p:extLst>
              <p:ext uri="{D42A27DB-BD31-4B8C-83A1-F6EECF244321}">
                <p14:modId xmlns:p14="http://schemas.microsoft.com/office/powerpoint/2010/main" val="4203955781"/>
              </p:ext>
            </p:extLst>
          </p:nvPr>
        </p:nvGraphicFramePr>
        <p:xfrm>
          <a:off x="2111450" y="4386898"/>
          <a:ext cx="8099350" cy="741680"/>
        </p:xfrm>
        <a:graphic>
          <a:graphicData uri="http://schemas.openxmlformats.org/drawingml/2006/table">
            <a:tbl>
              <a:tblPr firstRow="1" bandRow="1">
                <a:tableStyleId>{0505E3EF-67EA-436B-97B2-0124C06EBD24}</a:tableStyleId>
              </a:tblPr>
              <a:tblGrid>
                <a:gridCol w="8099350">
                  <a:extLst>
                    <a:ext uri="{9D8B030D-6E8A-4147-A177-3AD203B41FA5}">
                      <a16:colId xmlns:a16="http://schemas.microsoft.com/office/drawing/2014/main" val="2513741759"/>
                    </a:ext>
                  </a:extLst>
                </a:gridCol>
              </a:tblGrid>
              <a:tr h="370840">
                <a:tc>
                  <a:txBody>
                    <a:bodyPr/>
                    <a:lstStyle/>
                    <a:p>
                      <a:r>
                        <a:rPr lang="en-GB" altLang="en-US" sz="1800" b="0" dirty="0">
                          <a:latin typeface="Arial" charset="0"/>
                        </a:rPr>
                        <a:t>↑ alertness &amp; reduces sleepiness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860214467"/>
                  </a:ext>
                </a:extLst>
              </a:tr>
              <a:tr h="370840">
                <a:tc>
                  <a:txBody>
                    <a:bodyPr/>
                    <a:lstStyle/>
                    <a:p>
                      <a:r>
                        <a:rPr lang="en-GB" altLang="en-US" sz="1800" dirty="0">
                          <a:latin typeface="Arial" charset="0"/>
                        </a:rPr>
                        <a:t>May</a:t>
                      </a:r>
                      <a:r>
                        <a:rPr lang="en-GB" altLang="en-US" sz="1800" baseline="0" dirty="0">
                          <a:latin typeface="Arial" charset="0"/>
                        </a:rPr>
                        <a:t> ↑ </a:t>
                      </a:r>
                      <a:r>
                        <a:rPr lang="en-GB" altLang="en-US" sz="1800" dirty="0">
                          <a:latin typeface="Arial" charset="0"/>
                        </a:rPr>
                        <a:t>anxiety, irritability + sleep disturbances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427286772"/>
                  </a:ext>
                </a:extLst>
              </a:tr>
            </a:tbl>
          </a:graphicData>
        </a:graphic>
      </p:graphicFrame>
    </p:spTree>
    <p:extLst>
      <p:ext uri="{BB962C8B-B14F-4D97-AF65-F5344CB8AC3E}">
        <p14:creationId xmlns:p14="http://schemas.microsoft.com/office/powerpoint/2010/main" val="183273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5312" y="1534417"/>
            <a:ext cx="4767309" cy="2866028"/>
          </a:xfrm>
          <a:noFill/>
          <a:ln w="6350">
            <a:solidFill>
              <a:schemeClr val="tx1"/>
            </a:solidFill>
          </a:ln>
        </p:spPr>
        <p:txBody>
          <a:bodyPr/>
          <a:lstStyle/>
          <a:p>
            <a:pPr algn="ctr">
              <a:lnSpc>
                <a:spcPct val="150000"/>
              </a:lnSpc>
            </a:pPr>
            <a:r>
              <a:rPr lang="en-GB" sz="3200" dirty="0">
                <a:solidFill>
                  <a:srgbClr val="3EA915"/>
                </a:solidFill>
                <a:latin typeface="Arial" pitchFamily="34" charset="0"/>
                <a:cs typeface="Arial" pitchFamily="34" charset="0"/>
              </a:rPr>
              <a:t>‘Men and women should drink no more than 2-3 alcoholic drinks 2-3 times as week’</a:t>
            </a:r>
          </a:p>
        </p:txBody>
      </p:sp>
      <p:sp>
        <p:nvSpPr>
          <p:cNvPr id="3" name="TextBox 2">
            <a:extLst>
              <a:ext uri="{FF2B5EF4-FFF2-40B4-BE49-F238E27FC236}">
                <a16:creationId xmlns:a16="http://schemas.microsoft.com/office/drawing/2014/main" id="{0D3E2393-FC1E-4E91-A85D-E2187CDB1DFB}"/>
              </a:ext>
            </a:extLst>
          </p:cNvPr>
          <p:cNvSpPr txBox="1"/>
          <p:nvPr/>
        </p:nvSpPr>
        <p:spPr>
          <a:xfrm>
            <a:off x="2447281" y="550419"/>
            <a:ext cx="7013359" cy="769441"/>
          </a:xfrm>
          <a:prstGeom prst="rect">
            <a:avLst/>
          </a:prstGeom>
          <a:noFill/>
        </p:spPr>
        <p:txBody>
          <a:bodyPr wrap="square" rtlCol="0">
            <a:spAutoFit/>
          </a:bodyPr>
          <a:lstStyle/>
          <a:p>
            <a:pPr algn="ctr"/>
            <a:r>
              <a:rPr lang="en-GB" altLang="en-US" sz="4400" dirty="0">
                <a:latin typeface="Arial" charset="0"/>
              </a:rPr>
              <a:t>And what about alcohol?</a:t>
            </a:r>
            <a:r>
              <a:rPr lang="en-GB" sz="4400" dirty="0">
                <a:latin typeface="Arial" pitchFamily="34" charset="0"/>
                <a:cs typeface="Arial" pitchFamily="34" charset="0"/>
              </a:rPr>
              <a:t> </a:t>
            </a:r>
            <a:endParaRPr lang="en-GB" sz="4400" dirty="0"/>
          </a:p>
        </p:txBody>
      </p:sp>
      <p:pic>
        <p:nvPicPr>
          <p:cNvPr id="5" name="Picture 4">
            <a:extLst>
              <a:ext uri="{FF2B5EF4-FFF2-40B4-BE49-F238E27FC236}">
                <a16:creationId xmlns:a16="http://schemas.microsoft.com/office/drawing/2014/main" id="{A5C197D5-1960-4561-BA09-1FE50D1411D7}"/>
              </a:ext>
            </a:extLst>
          </p:cNvPr>
          <p:cNvPicPr>
            <a:picLocks noChangeAspect="1"/>
          </p:cNvPicPr>
          <p:nvPr/>
        </p:nvPicPr>
        <p:blipFill>
          <a:blip r:embed="rId2"/>
          <a:stretch>
            <a:fillRect/>
          </a:stretch>
        </p:blipFill>
        <p:spPr>
          <a:xfrm>
            <a:off x="5154968" y="4350637"/>
            <a:ext cx="3648722" cy="2308195"/>
          </a:xfrm>
          <a:prstGeom prst="rect">
            <a:avLst/>
          </a:prstGeom>
        </p:spPr>
      </p:pic>
      <p:sp>
        <p:nvSpPr>
          <p:cNvPr id="6" name="Rectangle 5">
            <a:extLst>
              <a:ext uri="{FF2B5EF4-FFF2-40B4-BE49-F238E27FC236}">
                <a16:creationId xmlns:a16="http://schemas.microsoft.com/office/drawing/2014/main" id="{CA7985E3-6F13-4B2B-9AEB-C1C6164B6058}"/>
              </a:ext>
            </a:extLst>
          </p:cNvPr>
          <p:cNvSpPr/>
          <p:nvPr/>
        </p:nvSpPr>
        <p:spPr>
          <a:xfrm>
            <a:off x="6939380" y="1319860"/>
            <a:ext cx="3728620" cy="3970318"/>
          </a:xfrm>
          <a:prstGeom prst="rect">
            <a:avLst/>
          </a:prstGeom>
        </p:spPr>
        <p:txBody>
          <a:bodyPr wrap="square">
            <a:spAutoFit/>
          </a:bodyPr>
          <a:lstStyle/>
          <a:p>
            <a:pPr marL="800100" lvl="1" indent="-342900">
              <a:lnSpc>
                <a:spcPct val="150000"/>
              </a:lnSpc>
              <a:buFont typeface="Arial" panose="020B0604020202020204" pitchFamily="34" charset="0"/>
              <a:buChar char="•"/>
            </a:pPr>
            <a:r>
              <a:rPr lang="en-GB" sz="2400" dirty="0">
                <a:solidFill>
                  <a:srgbClr val="FF0000"/>
                </a:solidFill>
                <a:latin typeface="Arial" pitchFamily="34" charset="0"/>
                <a:cs typeface="Arial" pitchFamily="34" charset="0"/>
              </a:rPr>
              <a:t>14 units per week</a:t>
            </a:r>
          </a:p>
          <a:p>
            <a:pPr marL="800100" lvl="1" indent="-342900">
              <a:lnSpc>
                <a:spcPct val="150000"/>
              </a:lnSpc>
              <a:buFont typeface="Arial" panose="020B0604020202020204" pitchFamily="34" charset="0"/>
              <a:buChar char="•"/>
            </a:pPr>
            <a:r>
              <a:rPr lang="en-GB" sz="2400" dirty="0">
                <a:latin typeface="Arial" pitchFamily="34" charset="0"/>
                <a:cs typeface="Arial" pitchFamily="34" charset="0"/>
              </a:rPr>
              <a:t>Women &amp; men</a:t>
            </a:r>
          </a:p>
          <a:p>
            <a:pPr marL="800100" lvl="1" indent="-342900">
              <a:lnSpc>
                <a:spcPct val="150000"/>
              </a:lnSpc>
              <a:buFont typeface="Arial" panose="020B0604020202020204" pitchFamily="34" charset="0"/>
              <a:buChar char="•"/>
            </a:pPr>
            <a:r>
              <a:rPr lang="en-GB" sz="2400" dirty="0">
                <a:latin typeface="Arial" pitchFamily="34" charset="0"/>
                <a:cs typeface="Arial" pitchFamily="34" charset="0"/>
              </a:rPr>
              <a:t>Avoid binge-drinking </a:t>
            </a:r>
          </a:p>
          <a:p>
            <a:pPr marL="800100" lvl="1" indent="-342900">
              <a:lnSpc>
                <a:spcPct val="150000"/>
              </a:lnSpc>
              <a:buFont typeface="Arial" panose="020B0604020202020204" pitchFamily="34" charset="0"/>
              <a:buChar char="•"/>
            </a:pPr>
            <a:r>
              <a:rPr lang="en-GB" sz="2400" dirty="0">
                <a:latin typeface="Arial" pitchFamily="34" charset="0"/>
                <a:cs typeface="Arial" pitchFamily="34" charset="0"/>
              </a:rPr>
              <a:t>More alcohol free days</a:t>
            </a:r>
          </a:p>
          <a:p>
            <a:pPr lvl="1">
              <a:lnSpc>
                <a:spcPct val="150000"/>
              </a:lnSpc>
            </a:pPr>
            <a:endParaRPr lang="en-GB" sz="2400" dirty="0">
              <a:latin typeface="Arial" pitchFamily="34" charset="0"/>
              <a:cs typeface="Arial" pitchFamily="34" charset="0"/>
            </a:endParaRPr>
          </a:p>
        </p:txBody>
      </p:sp>
    </p:spTree>
    <p:extLst>
      <p:ext uri="{BB962C8B-B14F-4D97-AF65-F5344CB8AC3E}">
        <p14:creationId xmlns:p14="http://schemas.microsoft.com/office/powerpoint/2010/main" val="1658794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1909763" y="338543"/>
            <a:ext cx="8229600" cy="1143000"/>
          </a:xfrm>
        </p:spPr>
        <p:txBody>
          <a:bodyPr/>
          <a:lstStyle/>
          <a:p>
            <a:r>
              <a:rPr lang="en-GB" altLang="en-US" dirty="0">
                <a:latin typeface="Arial" panose="020B0604020202020204" pitchFamily="34" charset="0"/>
              </a:rPr>
              <a:t>Snack Smart</a:t>
            </a:r>
          </a:p>
        </p:txBody>
      </p:sp>
      <p:sp>
        <p:nvSpPr>
          <p:cNvPr id="48131" name="Content Placeholder 2"/>
          <p:cNvSpPr>
            <a:spLocks noGrp="1"/>
          </p:cNvSpPr>
          <p:nvPr>
            <p:ph idx="1"/>
          </p:nvPr>
        </p:nvSpPr>
        <p:spPr>
          <a:xfrm>
            <a:off x="1909766" y="1289526"/>
            <a:ext cx="8758237" cy="5097462"/>
          </a:xfrm>
        </p:spPr>
        <p:txBody>
          <a:bodyPr/>
          <a:lstStyle/>
          <a:p>
            <a:r>
              <a:rPr lang="en-GB" altLang="en-US" sz="2800" dirty="0">
                <a:latin typeface="Arial" panose="020B0604020202020204" pitchFamily="34" charset="0"/>
              </a:rPr>
              <a:t>75% UK adults snack at least once a day (10% snack 3 x a day) </a:t>
            </a:r>
          </a:p>
          <a:p>
            <a:r>
              <a:rPr lang="en-GB" altLang="en-US" sz="2800" dirty="0">
                <a:latin typeface="Arial" panose="020B0604020202020204" pitchFamily="34" charset="0"/>
              </a:rPr>
              <a:t> Can be positive  &amp; nutritious :useful brain fuel  &amp; provide other nutrients </a:t>
            </a:r>
          </a:p>
          <a:p>
            <a:r>
              <a:rPr lang="en-GB" altLang="en-US" sz="2800" dirty="0">
                <a:latin typeface="Arial" panose="020B0604020202020204" pitchFamily="34" charset="0"/>
              </a:rPr>
              <a:t>Key to healthy snacking = choices &amp; portion sizes</a:t>
            </a:r>
          </a:p>
          <a:p>
            <a:r>
              <a:rPr lang="en-GB" altLang="en-US" sz="2800" dirty="0">
                <a:latin typeface="Arial" panose="020B0604020202020204" pitchFamily="34" charset="0"/>
              </a:rPr>
              <a:t>Is there a food group you are not good at eating ? </a:t>
            </a:r>
          </a:p>
          <a:p>
            <a:pPr>
              <a:buFont typeface="Arial" panose="020B0604020202020204" pitchFamily="34" charset="0"/>
              <a:buNone/>
            </a:pPr>
            <a:endParaRPr lang="en-GB" altLang="en-US" dirty="0">
              <a:latin typeface="Arial" panose="020B0604020202020204" pitchFamily="34" charset="0"/>
            </a:endParaRPr>
          </a:p>
        </p:txBody>
      </p:sp>
      <p:pic>
        <p:nvPicPr>
          <p:cNvPr id="4813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8725" y="4533241"/>
            <a:ext cx="1811338" cy="223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51813" y="4784725"/>
            <a:ext cx="2208212"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eft Arrow 5"/>
          <p:cNvSpPr/>
          <p:nvPr/>
        </p:nvSpPr>
        <p:spPr>
          <a:xfrm>
            <a:off x="7016751" y="5418934"/>
            <a:ext cx="977900" cy="484187"/>
          </a:xfrm>
          <a:prstGeom prst="leftArrow">
            <a:avLst/>
          </a:prstGeom>
          <a:solidFill>
            <a:srgbClr val="00B050"/>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3307055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2012950" y="435071"/>
            <a:ext cx="8229600" cy="1143000"/>
          </a:xfrm>
        </p:spPr>
        <p:txBody>
          <a:bodyPr/>
          <a:lstStyle/>
          <a:p>
            <a:r>
              <a:rPr lang="en-GB" altLang="en-US" dirty="0">
                <a:latin typeface="Arial" panose="020B0604020202020204" pitchFamily="34" charset="0"/>
              </a:rPr>
              <a:t>Snack Smart</a:t>
            </a:r>
          </a:p>
        </p:txBody>
      </p:sp>
      <p:sp>
        <p:nvSpPr>
          <p:cNvPr id="50179" name="Content Placeholder 2"/>
          <p:cNvSpPr>
            <a:spLocks noGrp="1"/>
          </p:cNvSpPr>
          <p:nvPr>
            <p:ph idx="1"/>
          </p:nvPr>
        </p:nvSpPr>
        <p:spPr>
          <a:xfrm>
            <a:off x="1717678" y="1282151"/>
            <a:ext cx="8524875" cy="4969565"/>
          </a:xfrm>
        </p:spPr>
        <p:txBody>
          <a:bodyPr/>
          <a:lstStyle/>
          <a:p>
            <a:r>
              <a:rPr lang="en-GB" altLang="en-US" sz="2800" dirty="0">
                <a:latin typeface="Arial" panose="020B0604020202020204" pitchFamily="34" charset="0"/>
              </a:rPr>
              <a:t>For portion control look for mini sizes</a:t>
            </a:r>
          </a:p>
          <a:p>
            <a:r>
              <a:rPr lang="en-GB" altLang="en-US" sz="2800" dirty="0">
                <a:latin typeface="Arial" panose="020B0604020202020204" pitchFamily="34" charset="0"/>
              </a:rPr>
              <a:t>Avoid stress &amp; hunger pangs</a:t>
            </a:r>
          </a:p>
          <a:p>
            <a:pPr lvl="2"/>
            <a:r>
              <a:rPr lang="en-GB" altLang="en-US" sz="2800" dirty="0">
                <a:latin typeface="Arial" panose="020B0604020202020204" pitchFamily="34" charset="0"/>
              </a:rPr>
              <a:t>Plan ahead for the day</a:t>
            </a:r>
          </a:p>
          <a:p>
            <a:pPr lvl="2"/>
            <a:r>
              <a:rPr lang="en-GB" altLang="en-US" sz="2800" dirty="0">
                <a:latin typeface="Arial" panose="020B0604020202020204" pitchFamily="34" charset="0"/>
              </a:rPr>
              <a:t>Keep healthy snacks to hand</a:t>
            </a:r>
          </a:p>
          <a:p>
            <a:pPr marL="914400" lvl="2" indent="0">
              <a:buNone/>
            </a:pPr>
            <a:endParaRPr lang="en-GB" altLang="en-US" sz="2800" dirty="0">
              <a:latin typeface="Arial" panose="020B0604020202020204" pitchFamily="34" charset="0"/>
            </a:endParaRPr>
          </a:p>
          <a:p>
            <a:r>
              <a:rPr lang="en-GB" altLang="en-US" sz="2800" dirty="0">
                <a:latin typeface="Arial" panose="020B0604020202020204" pitchFamily="34" charset="0"/>
              </a:rPr>
              <a:t>Try to keep higher-fat/ higher-sugar cakes, biscuits, crisps &amp; chocolate as occasional treats rather than your  regular snacks</a:t>
            </a:r>
          </a:p>
          <a:p>
            <a:pPr>
              <a:buFont typeface="Arial" panose="020B0604020202020204" pitchFamily="34" charset="0"/>
              <a:buNone/>
            </a:pPr>
            <a:endParaRPr lang="en-GB" altLang="en-US" dirty="0">
              <a:latin typeface="Arial" panose="020B0604020202020204" pitchFamily="34" charset="0"/>
            </a:endParaRPr>
          </a:p>
        </p:txBody>
      </p:sp>
      <p:pic>
        <p:nvPicPr>
          <p:cNvPr id="50180" name="Picture 4" descr="C:\Users\Sue\AppData\Local\Microsoft\Windows\Temporary Internet Files\Content.IE5\4OMM2ADV\Danger[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3" y="2538208"/>
            <a:ext cx="139382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58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981200" y="576263"/>
            <a:ext cx="8229600" cy="1143000"/>
          </a:xfrm>
        </p:spPr>
        <p:txBody>
          <a:bodyPr/>
          <a:lstStyle/>
          <a:p>
            <a:r>
              <a:rPr lang="en-GB" altLang="en-US" dirty="0">
                <a:latin typeface="Arial" panose="020B0604020202020204" pitchFamily="34" charset="0"/>
              </a:rPr>
              <a:t>Snack Smart</a:t>
            </a:r>
          </a:p>
        </p:txBody>
      </p:sp>
      <p:sp>
        <p:nvSpPr>
          <p:cNvPr id="49155" name="Content Placeholder 2"/>
          <p:cNvSpPr>
            <a:spLocks noGrp="1"/>
          </p:cNvSpPr>
          <p:nvPr>
            <p:ph idx="1"/>
          </p:nvPr>
        </p:nvSpPr>
        <p:spPr>
          <a:xfrm>
            <a:off x="2254336" y="1600510"/>
            <a:ext cx="7427913" cy="3898900"/>
          </a:xfrm>
        </p:spPr>
        <p:txBody>
          <a:bodyPr/>
          <a:lstStyle/>
          <a:p>
            <a:pPr lvl="1">
              <a:buFont typeface="Arial" panose="020B0604020202020204" pitchFamily="34" charset="0"/>
              <a:buNone/>
            </a:pPr>
            <a:r>
              <a:rPr lang="en-GB" altLang="en-US" sz="3200" dirty="0">
                <a:latin typeface="Arial" panose="020B0604020202020204" pitchFamily="34" charset="0"/>
              </a:rPr>
              <a:t>Some ideas for the van:</a:t>
            </a:r>
            <a:br>
              <a:rPr lang="en-GB" altLang="en-US" sz="3200" dirty="0">
                <a:latin typeface="Arial" panose="020B0604020202020204" pitchFamily="34" charset="0"/>
              </a:rPr>
            </a:br>
            <a:endParaRPr lang="en-GB" altLang="en-US" sz="2400" dirty="0">
              <a:latin typeface="Arial" panose="020B0604020202020204" pitchFamily="34" charset="0"/>
            </a:endParaRPr>
          </a:p>
          <a:p>
            <a:r>
              <a:rPr lang="en-GB" altLang="en-US" dirty="0">
                <a:latin typeface="Arial" panose="020B0604020202020204" pitchFamily="34" charset="0"/>
              </a:rPr>
              <a:t>Dried or fresh fruit, nuts &amp; seeds</a:t>
            </a:r>
          </a:p>
          <a:p>
            <a:r>
              <a:rPr lang="en-GB" altLang="en-US" dirty="0">
                <a:latin typeface="Arial" panose="020B0604020202020204" pitchFamily="34" charset="0"/>
              </a:rPr>
              <a:t>Crackers, oat or rice cakes  or veggie sticks with cottage cheese or hummus</a:t>
            </a:r>
          </a:p>
          <a:p>
            <a:r>
              <a:rPr lang="en-GB" altLang="en-US" dirty="0">
                <a:latin typeface="Arial" panose="020B0604020202020204" pitchFamily="34" charset="0"/>
              </a:rPr>
              <a:t>Scones/ malt loaf /teacakes  </a:t>
            </a:r>
          </a:p>
          <a:p>
            <a:r>
              <a:rPr lang="en-GB" altLang="en-US" dirty="0">
                <a:latin typeface="Arial" panose="020B0604020202020204" pitchFamily="34" charset="0"/>
              </a:rPr>
              <a:t>Lower sugar/ wholegrain cereal bar</a:t>
            </a:r>
          </a:p>
          <a:p>
            <a:endParaRPr lang="en-GB" altLang="en-US" dirty="0">
              <a:latin typeface="Arial" panose="020B0604020202020204" pitchFamily="34" charset="0"/>
            </a:endParaRPr>
          </a:p>
        </p:txBody>
      </p:sp>
    </p:spTree>
    <p:extLst>
      <p:ext uri="{BB962C8B-B14F-4D97-AF65-F5344CB8AC3E}">
        <p14:creationId xmlns:p14="http://schemas.microsoft.com/office/powerpoint/2010/main" val="3873795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FD00AB-6596-450D-BB69-728D7C91E6C1}"/>
              </a:ext>
            </a:extLst>
          </p:cNvPr>
          <p:cNvSpPr txBox="1"/>
          <p:nvPr/>
        </p:nvSpPr>
        <p:spPr>
          <a:xfrm>
            <a:off x="1865196" y="1083792"/>
            <a:ext cx="8461613" cy="5201424"/>
          </a:xfrm>
          <a:prstGeom prst="rect">
            <a:avLst/>
          </a:prstGeom>
          <a:noFill/>
        </p:spPr>
        <p:txBody>
          <a:bodyPr wrap="square" rtlCol="0">
            <a:spAutoFit/>
          </a:bodyPr>
          <a:lstStyle/>
          <a:p>
            <a:pPr algn="ctr"/>
            <a:r>
              <a:rPr lang="en-GB" sz="4400" dirty="0">
                <a:latin typeface="Arial" panose="020B0604020202020204" pitchFamily="34" charset="0"/>
                <a:cs typeface="Arial" panose="020B0604020202020204" pitchFamily="34" charset="0"/>
              </a:rPr>
              <a:t>We asked van drivers about their habits whilst on shift …</a:t>
            </a:r>
          </a:p>
          <a:p>
            <a:pPr algn="ctr"/>
            <a:endParaRPr lang="en-GB" sz="4000" dirty="0">
              <a:latin typeface="Arial" panose="020B0604020202020204" pitchFamily="34" charset="0"/>
              <a:cs typeface="Arial" panose="020B0604020202020204" pitchFamily="34" charset="0"/>
            </a:endParaRPr>
          </a:p>
          <a:p>
            <a:pPr algn="ctr"/>
            <a:r>
              <a:rPr lang="en-GB" sz="4000" dirty="0">
                <a:solidFill>
                  <a:srgbClr val="00B050"/>
                </a:solidFill>
                <a:latin typeface="Arial" panose="020B0604020202020204" pitchFamily="34" charset="0"/>
                <a:cs typeface="Arial" panose="020B0604020202020204" pitchFamily="34" charset="0"/>
              </a:rPr>
              <a:t>56% considered themselves overweight</a:t>
            </a:r>
          </a:p>
          <a:p>
            <a:pPr marL="457200" indent="-4572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endParaRPr lang="en-GB" sz="4000" dirty="0"/>
          </a:p>
        </p:txBody>
      </p:sp>
      <p:sp>
        <p:nvSpPr>
          <p:cNvPr id="5" name="TextBox 4">
            <a:extLst>
              <a:ext uri="{FF2B5EF4-FFF2-40B4-BE49-F238E27FC236}">
                <a16:creationId xmlns:a16="http://schemas.microsoft.com/office/drawing/2014/main" id="{D71A9050-844A-4943-9755-0609AAECA42F}"/>
              </a:ext>
            </a:extLst>
          </p:cNvPr>
          <p:cNvSpPr txBox="1"/>
          <p:nvPr/>
        </p:nvSpPr>
        <p:spPr>
          <a:xfrm>
            <a:off x="7242412" y="6354016"/>
            <a:ext cx="4585648"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March 2019 survey: 59 respondents </a:t>
            </a:r>
          </a:p>
        </p:txBody>
      </p:sp>
    </p:spTree>
    <p:extLst>
      <p:ext uri="{BB962C8B-B14F-4D97-AF65-F5344CB8AC3E}">
        <p14:creationId xmlns:p14="http://schemas.microsoft.com/office/powerpoint/2010/main" val="253981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GB" altLang="en-US" dirty="0">
                <a:latin typeface="Arial" panose="020B0604020202020204" pitchFamily="34" charset="0"/>
              </a:rPr>
              <a:t>What else can help?</a:t>
            </a:r>
          </a:p>
        </p:txBody>
      </p:sp>
      <p:sp>
        <p:nvSpPr>
          <p:cNvPr id="51203" name="Content Placeholder 2"/>
          <p:cNvSpPr>
            <a:spLocks noGrp="1"/>
          </p:cNvSpPr>
          <p:nvPr>
            <p:ph idx="1"/>
          </p:nvPr>
        </p:nvSpPr>
        <p:spPr>
          <a:xfrm>
            <a:off x="1981203" y="1280594"/>
            <a:ext cx="7427913" cy="4907142"/>
          </a:xfrm>
        </p:spPr>
        <p:txBody>
          <a:bodyPr/>
          <a:lstStyle/>
          <a:p>
            <a:r>
              <a:rPr lang="en-GB" altLang="en-US" dirty="0">
                <a:solidFill>
                  <a:srgbClr val="3EA915"/>
                </a:solidFill>
                <a:latin typeface="Arial" panose="020B0604020202020204" pitchFamily="34" charset="0"/>
              </a:rPr>
              <a:t>Physical activity</a:t>
            </a:r>
          </a:p>
          <a:p>
            <a:r>
              <a:rPr lang="en-GB" altLang="en-US" dirty="0">
                <a:latin typeface="Arial" panose="020B0604020202020204" pitchFamily="34" charset="0"/>
              </a:rPr>
              <a:t>Social interaction</a:t>
            </a:r>
          </a:p>
          <a:p>
            <a:r>
              <a:rPr lang="en-GB" altLang="en-US" dirty="0">
                <a:latin typeface="Arial" panose="020B0604020202020204" pitchFamily="34" charset="0"/>
              </a:rPr>
              <a:t>Sunlight &amp; vitamin D</a:t>
            </a:r>
          </a:p>
          <a:p>
            <a:r>
              <a:rPr lang="en-GB" altLang="en-US" dirty="0">
                <a:solidFill>
                  <a:srgbClr val="3EA915"/>
                </a:solidFill>
                <a:latin typeface="Arial" panose="020B0604020202020204" pitchFamily="34" charset="0"/>
              </a:rPr>
              <a:t>Mindful eating</a:t>
            </a:r>
          </a:p>
          <a:p>
            <a:r>
              <a:rPr lang="en-GB" altLang="en-US" dirty="0">
                <a:latin typeface="Arial" panose="020B0604020202020204" pitchFamily="34" charset="0"/>
              </a:rPr>
              <a:t>Reducing smoking &amp; alcohol</a:t>
            </a:r>
          </a:p>
          <a:p>
            <a:r>
              <a:rPr lang="en-GB" altLang="en-US" dirty="0">
                <a:solidFill>
                  <a:srgbClr val="3EA915"/>
                </a:solidFill>
                <a:latin typeface="Arial" panose="020B0604020202020204" pitchFamily="34" charset="0"/>
              </a:rPr>
              <a:t>Getting enough sleep</a:t>
            </a:r>
          </a:p>
          <a:p>
            <a:r>
              <a:rPr lang="en-GB" altLang="en-US" dirty="0">
                <a:latin typeface="Arial" panose="020B0604020202020204" pitchFamily="34" charset="0"/>
              </a:rPr>
              <a:t>... a lunch break can be a great chance to include some of these</a:t>
            </a:r>
          </a:p>
        </p:txBody>
      </p:sp>
      <p:pic>
        <p:nvPicPr>
          <p:cNvPr id="2" name="Picture 1"/>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8296275" y="1158356"/>
            <a:ext cx="2071688" cy="2071688"/>
          </a:xfrm>
          <a:prstGeom prst="rect">
            <a:avLst/>
          </a:prstGeom>
        </p:spPr>
      </p:pic>
    </p:spTree>
    <p:extLst>
      <p:ext uri="{BB962C8B-B14F-4D97-AF65-F5344CB8AC3E}">
        <p14:creationId xmlns:p14="http://schemas.microsoft.com/office/powerpoint/2010/main" val="291790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31837"/>
            <a:ext cx="8229600" cy="1143000"/>
          </a:xfrm>
        </p:spPr>
        <p:txBody>
          <a:bodyPr/>
          <a:lstStyle/>
          <a:p>
            <a:r>
              <a:rPr lang="en-GB" dirty="0">
                <a:latin typeface="Arial" panose="020B0604020202020204" pitchFamily="34" charset="0"/>
                <a:cs typeface="Arial" panose="020B0604020202020204" pitchFamily="34" charset="0"/>
              </a:rPr>
              <a:t>What can employers and fleet managers do to support drivers?</a:t>
            </a:r>
          </a:p>
        </p:txBody>
      </p:sp>
      <p:sp>
        <p:nvSpPr>
          <p:cNvPr id="3" name="Content Placeholder 2"/>
          <p:cNvSpPr>
            <a:spLocks noGrp="1"/>
          </p:cNvSpPr>
          <p:nvPr>
            <p:ph idx="1"/>
          </p:nvPr>
        </p:nvSpPr>
        <p:spPr>
          <a:xfrm>
            <a:off x="1981200" y="3025242"/>
            <a:ext cx="8229600" cy="4525963"/>
          </a:xfrm>
        </p:spPr>
        <p:txBody>
          <a:bodyPr/>
          <a:lstStyle/>
          <a:p>
            <a:r>
              <a:rPr lang="en-GB" sz="2800" dirty="0">
                <a:latin typeface="Arial" panose="020B0604020202020204" pitchFamily="34" charset="0"/>
                <a:cs typeface="Arial" panose="020B0604020202020204" pitchFamily="34" charset="0"/>
              </a:rPr>
              <a:t>Provision of information and support </a:t>
            </a:r>
          </a:p>
          <a:p>
            <a:r>
              <a:rPr lang="en-GB" sz="2800" dirty="0">
                <a:latin typeface="Arial" panose="020B0604020202020204" pitchFamily="34" charset="0"/>
                <a:cs typeface="Arial" panose="020B0604020202020204" pitchFamily="34" charset="0"/>
              </a:rPr>
              <a:t>Factor in time on shifts for meal/snack breaks and toilet stops</a:t>
            </a:r>
          </a:p>
          <a:p>
            <a:r>
              <a:rPr lang="en-GB" sz="2800" dirty="0">
                <a:latin typeface="Arial" panose="020B0604020202020204" pitchFamily="34" charset="0"/>
                <a:cs typeface="Arial" panose="020B0604020202020204" pitchFamily="34" charset="0"/>
              </a:rPr>
              <a:t>Protect meal break</a:t>
            </a:r>
          </a:p>
          <a:p>
            <a:r>
              <a:rPr lang="en-GB" sz="2800" dirty="0">
                <a:latin typeface="Arial" panose="020B0604020202020204" pitchFamily="34" charset="0"/>
                <a:cs typeface="Arial" panose="020B0604020202020204" pitchFamily="34" charset="0"/>
              </a:rPr>
              <a:t>Evaluate implementation efforts to show value of workplace nutrition programmes</a:t>
            </a:r>
          </a:p>
          <a:p>
            <a:endParaRPr lang="en-GB" b="1" dirty="0"/>
          </a:p>
          <a:p>
            <a:endParaRPr lang="en-GB" dirty="0"/>
          </a:p>
        </p:txBody>
      </p:sp>
    </p:spTree>
    <p:extLst>
      <p:ext uri="{BB962C8B-B14F-4D97-AF65-F5344CB8AC3E}">
        <p14:creationId xmlns:p14="http://schemas.microsoft.com/office/powerpoint/2010/main" val="375001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E53E9-2CC2-4223-AB87-0F952EBB4729}"/>
              </a:ext>
            </a:extLst>
          </p:cNvPr>
          <p:cNvSpPr>
            <a:spLocks noGrp="1"/>
          </p:cNvSpPr>
          <p:nvPr>
            <p:ph type="title"/>
          </p:nvPr>
        </p:nvSpPr>
        <p:spPr>
          <a:xfrm>
            <a:off x="1981200" y="541338"/>
            <a:ext cx="8229600" cy="1143000"/>
          </a:xfrm>
        </p:spPr>
        <p:txBody>
          <a:bodyPr/>
          <a:lstStyle/>
          <a:p>
            <a:r>
              <a:rPr lang="en-GB" sz="4000" dirty="0"/>
              <a:t>We asked van drivers: what could help you to eat and drink more healthy at work?</a:t>
            </a:r>
            <a:br>
              <a:rPr lang="en-GB" sz="4000" dirty="0"/>
            </a:br>
            <a:endParaRPr lang="en-GB" sz="4000" dirty="0"/>
          </a:p>
        </p:txBody>
      </p:sp>
      <p:sp>
        <p:nvSpPr>
          <p:cNvPr id="6" name="TextBox 5">
            <a:extLst>
              <a:ext uri="{FF2B5EF4-FFF2-40B4-BE49-F238E27FC236}">
                <a16:creationId xmlns:a16="http://schemas.microsoft.com/office/drawing/2014/main" id="{A8D9E904-94A9-4C3C-ABE6-FBED49694F40}"/>
              </a:ext>
            </a:extLst>
          </p:cNvPr>
          <p:cNvSpPr txBox="1"/>
          <p:nvPr/>
        </p:nvSpPr>
        <p:spPr>
          <a:xfrm>
            <a:off x="3405189" y="3660293"/>
            <a:ext cx="2162175" cy="830997"/>
          </a:xfrm>
          <a:prstGeom prst="rect">
            <a:avLst/>
          </a:prstGeom>
          <a:noFill/>
        </p:spPr>
        <p:txBody>
          <a:bodyPr wrap="square" rtlCol="0">
            <a:spAutoFit/>
          </a:bodyPr>
          <a:lstStyle/>
          <a:p>
            <a:r>
              <a:rPr lang="en-GB" sz="2400" dirty="0">
                <a:solidFill>
                  <a:srgbClr val="00B050"/>
                </a:solidFill>
                <a:latin typeface="Arial" panose="020B0604020202020204" pitchFamily="34" charset="0"/>
                <a:cs typeface="Arial" panose="020B0604020202020204" pitchFamily="34" charset="0"/>
              </a:rPr>
              <a:t>Refrigerated storage</a:t>
            </a:r>
          </a:p>
        </p:txBody>
      </p:sp>
      <p:sp>
        <p:nvSpPr>
          <p:cNvPr id="8" name="TextBox 7">
            <a:extLst>
              <a:ext uri="{FF2B5EF4-FFF2-40B4-BE49-F238E27FC236}">
                <a16:creationId xmlns:a16="http://schemas.microsoft.com/office/drawing/2014/main" id="{CD51481D-204C-47F8-9173-446A98142DC0}"/>
              </a:ext>
            </a:extLst>
          </p:cNvPr>
          <p:cNvSpPr txBox="1"/>
          <p:nvPr/>
        </p:nvSpPr>
        <p:spPr>
          <a:xfrm>
            <a:off x="2047878" y="2462824"/>
            <a:ext cx="2162175" cy="769441"/>
          </a:xfrm>
          <a:prstGeom prst="rect">
            <a:avLst/>
          </a:prstGeom>
          <a:noFill/>
        </p:spPr>
        <p:txBody>
          <a:bodyPr wrap="square" rtlCol="0">
            <a:spAutoFit/>
          </a:bodyPr>
          <a:lstStyle/>
          <a:p>
            <a:r>
              <a:rPr lang="en-GB" sz="4400" dirty="0">
                <a:solidFill>
                  <a:srgbClr val="00B050"/>
                </a:solidFill>
                <a:latin typeface="Arial" panose="020B0604020202020204" pitchFamily="34" charset="0"/>
                <a:cs typeface="Arial" panose="020B0604020202020204" pitchFamily="34" charset="0"/>
              </a:rPr>
              <a:t>Breaks</a:t>
            </a:r>
          </a:p>
        </p:txBody>
      </p:sp>
      <p:sp>
        <p:nvSpPr>
          <p:cNvPr id="9" name="TextBox 8">
            <a:extLst>
              <a:ext uri="{FF2B5EF4-FFF2-40B4-BE49-F238E27FC236}">
                <a16:creationId xmlns:a16="http://schemas.microsoft.com/office/drawing/2014/main" id="{9D6D2DA2-1E6A-4006-9AB9-F1B76C0C9B2B}"/>
              </a:ext>
            </a:extLst>
          </p:cNvPr>
          <p:cNvSpPr txBox="1"/>
          <p:nvPr/>
        </p:nvSpPr>
        <p:spPr>
          <a:xfrm>
            <a:off x="5286379" y="2564671"/>
            <a:ext cx="4143375" cy="830997"/>
          </a:xfrm>
          <a:prstGeom prst="rect">
            <a:avLst/>
          </a:prstGeom>
          <a:noFill/>
        </p:spPr>
        <p:txBody>
          <a:bodyPr wrap="square" rtlCol="0">
            <a:spAutoFit/>
          </a:bodyPr>
          <a:lstStyle/>
          <a:p>
            <a:r>
              <a:rPr lang="en-GB" sz="2400" dirty="0">
                <a:solidFill>
                  <a:srgbClr val="00B050"/>
                </a:solidFill>
                <a:latin typeface="Arial" panose="020B0604020202020204" pitchFamily="34" charset="0"/>
                <a:cs typeface="Arial" panose="020B0604020202020204" pitchFamily="34" charset="0"/>
              </a:rPr>
              <a:t>Cheaper healthier options in the café/vending machines</a:t>
            </a:r>
          </a:p>
        </p:txBody>
      </p:sp>
      <p:sp>
        <p:nvSpPr>
          <p:cNvPr id="10" name="TextBox 9">
            <a:extLst>
              <a:ext uri="{FF2B5EF4-FFF2-40B4-BE49-F238E27FC236}">
                <a16:creationId xmlns:a16="http://schemas.microsoft.com/office/drawing/2014/main" id="{E3A3F864-C523-45CF-8384-B34BBE23C43E}"/>
              </a:ext>
            </a:extLst>
          </p:cNvPr>
          <p:cNvSpPr txBox="1"/>
          <p:nvPr/>
        </p:nvSpPr>
        <p:spPr>
          <a:xfrm>
            <a:off x="5862639" y="4207611"/>
            <a:ext cx="1209673" cy="584775"/>
          </a:xfrm>
          <a:prstGeom prst="rect">
            <a:avLst/>
          </a:prstGeom>
          <a:noFill/>
        </p:spPr>
        <p:txBody>
          <a:bodyPr wrap="square" rtlCol="0">
            <a:spAutoFit/>
          </a:bodyPr>
          <a:lstStyle/>
          <a:p>
            <a:r>
              <a:rPr lang="en-GB" sz="3200" dirty="0">
                <a:solidFill>
                  <a:srgbClr val="00B050"/>
                </a:solidFill>
                <a:latin typeface="Arial" panose="020B0604020202020204" pitchFamily="34" charset="0"/>
                <a:cs typeface="Arial" panose="020B0604020202020204" pitchFamily="34" charset="0"/>
              </a:rPr>
              <a:t>Time</a:t>
            </a:r>
          </a:p>
        </p:txBody>
      </p:sp>
      <p:sp>
        <p:nvSpPr>
          <p:cNvPr id="11" name="TextBox 10">
            <a:extLst>
              <a:ext uri="{FF2B5EF4-FFF2-40B4-BE49-F238E27FC236}">
                <a16:creationId xmlns:a16="http://schemas.microsoft.com/office/drawing/2014/main" id="{86EDA33E-4615-449C-8368-279D4A81E7BF}"/>
              </a:ext>
            </a:extLst>
          </p:cNvPr>
          <p:cNvSpPr txBox="1"/>
          <p:nvPr/>
        </p:nvSpPr>
        <p:spPr>
          <a:xfrm>
            <a:off x="7788941" y="4603127"/>
            <a:ext cx="2005263" cy="923330"/>
          </a:xfrm>
          <a:prstGeom prst="rect">
            <a:avLst/>
          </a:prstGeom>
          <a:noFill/>
        </p:spPr>
        <p:txBody>
          <a:bodyPr wrap="square" rtlCol="0">
            <a:spAutoFit/>
          </a:bodyPr>
          <a:lstStyle/>
          <a:p>
            <a:r>
              <a:rPr lang="en-GB" dirty="0">
                <a:solidFill>
                  <a:srgbClr val="00B050"/>
                </a:solidFill>
                <a:latin typeface="Arial" panose="020B0604020202020204" pitchFamily="34" charset="0"/>
                <a:cs typeface="Arial" panose="020B0604020202020204" pitchFamily="34" charset="0"/>
              </a:rPr>
              <a:t>A mobile van that sells just healthy foods on sites</a:t>
            </a:r>
          </a:p>
        </p:txBody>
      </p:sp>
      <p:sp>
        <p:nvSpPr>
          <p:cNvPr id="12" name="TextBox 11">
            <a:extLst>
              <a:ext uri="{FF2B5EF4-FFF2-40B4-BE49-F238E27FC236}">
                <a16:creationId xmlns:a16="http://schemas.microsoft.com/office/drawing/2014/main" id="{B0006D1D-3BF1-4524-8098-BC9511FE7CE1}"/>
              </a:ext>
            </a:extLst>
          </p:cNvPr>
          <p:cNvSpPr txBox="1"/>
          <p:nvPr/>
        </p:nvSpPr>
        <p:spPr>
          <a:xfrm>
            <a:off x="1981203" y="4741630"/>
            <a:ext cx="2162175" cy="646331"/>
          </a:xfrm>
          <a:prstGeom prst="rect">
            <a:avLst/>
          </a:prstGeom>
          <a:noFill/>
        </p:spPr>
        <p:txBody>
          <a:bodyPr wrap="square" rtlCol="0">
            <a:spAutoFit/>
          </a:bodyPr>
          <a:lstStyle/>
          <a:p>
            <a:r>
              <a:rPr lang="en-GB" dirty="0">
                <a:solidFill>
                  <a:srgbClr val="00B050"/>
                </a:solidFill>
                <a:latin typeface="Arial" panose="020B0604020202020204" pitchFamily="34" charset="0"/>
                <a:cs typeface="Arial" panose="020B0604020202020204" pitchFamily="34" charset="0"/>
              </a:rPr>
              <a:t>Less stress, more time</a:t>
            </a:r>
          </a:p>
        </p:txBody>
      </p:sp>
      <p:sp>
        <p:nvSpPr>
          <p:cNvPr id="13" name="TextBox 12">
            <a:extLst>
              <a:ext uri="{FF2B5EF4-FFF2-40B4-BE49-F238E27FC236}">
                <a16:creationId xmlns:a16="http://schemas.microsoft.com/office/drawing/2014/main" id="{0F472F87-9A7F-405B-84F8-3A69D7B1F8F7}"/>
              </a:ext>
            </a:extLst>
          </p:cNvPr>
          <p:cNvSpPr txBox="1"/>
          <p:nvPr/>
        </p:nvSpPr>
        <p:spPr>
          <a:xfrm>
            <a:off x="3933828" y="5269773"/>
            <a:ext cx="2162175" cy="830997"/>
          </a:xfrm>
          <a:prstGeom prst="rect">
            <a:avLst/>
          </a:prstGeom>
          <a:noFill/>
        </p:spPr>
        <p:txBody>
          <a:bodyPr wrap="square" rtlCol="0">
            <a:spAutoFit/>
          </a:bodyPr>
          <a:lstStyle/>
          <a:p>
            <a:r>
              <a:rPr lang="en-GB" sz="2400" dirty="0">
                <a:solidFill>
                  <a:srgbClr val="00B050"/>
                </a:solidFill>
                <a:latin typeface="Arial" panose="020B0604020202020204" pitchFamily="34" charset="0"/>
                <a:cs typeface="Arial" panose="020B0604020202020204" pitchFamily="34" charset="0"/>
              </a:rPr>
              <a:t>Planning the day ahead</a:t>
            </a:r>
          </a:p>
        </p:txBody>
      </p:sp>
      <p:sp>
        <p:nvSpPr>
          <p:cNvPr id="14" name="TextBox 13">
            <a:extLst>
              <a:ext uri="{FF2B5EF4-FFF2-40B4-BE49-F238E27FC236}">
                <a16:creationId xmlns:a16="http://schemas.microsoft.com/office/drawing/2014/main" id="{CF2B1C79-B55C-4D51-B07D-82F44523065D}"/>
              </a:ext>
            </a:extLst>
          </p:cNvPr>
          <p:cNvSpPr txBox="1"/>
          <p:nvPr/>
        </p:nvSpPr>
        <p:spPr>
          <a:xfrm>
            <a:off x="8439155" y="3491017"/>
            <a:ext cx="2162175" cy="584775"/>
          </a:xfrm>
          <a:prstGeom prst="rect">
            <a:avLst/>
          </a:prstGeom>
          <a:noFill/>
        </p:spPr>
        <p:txBody>
          <a:bodyPr wrap="square" rtlCol="0">
            <a:spAutoFit/>
          </a:bodyPr>
          <a:lstStyle/>
          <a:p>
            <a:r>
              <a:rPr lang="en-GB" sz="3200" dirty="0">
                <a:solidFill>
                  <a:srgbClr val="00B050"/>
                </a:solidFill>
                <a:latin typeface="Arial" panose="020B0604020202020204" pitchFamily="34" charset="0"/>
                <a:cs typeface="Arial" panose="020B0604020202020204" pitchFamily="34" charset="0"/>
              </a:rPr>
              <a:t>Availability</a:t>
            </a:r>
          </a:p>
        </p:txBody>
      </p:sp>
      <p:sp>
        <p:nvSpPr>
          <p:cNvPr id="16" name="TextBox 15">
            <a:extLst>
              <a:ext uri="{FF2B5EF4-FFF2-40B4-BE49-F238E27FC236}">
                <a16:creationId xmlns:a16="http://schemas.microsoft.com/office/drawing/2014/main" id="{FD23BEF9-36A4-4B69-9A20-E1E53724E4C3}"/>
              </a:ext>
            </a:extLst>
          </p:cNvPr>
          <p:cNvSpPr txBox="1"/>
          <p:nvPr/>
        </p:nvSpPr>
        <p:spPr>
          <a:xfrm>
            <a:off x="6276980" y="5888005"/>
            <a:ext cx="2162175" cy="400110"/>
          </a:xfrm>
          <a:prstGeom prst="rect">
            <a:avLst/>
          </a:prstGeom>
          <a:noFill/>
        </p:spPr>
        <p:txBody>
          <a:bodyPr wrap="square" rtlCol="0">
            <a:spAutoFit/>
          </a:bodyPr>
          <a:lstStyle/>
          <a:p>
            <a:r>
              <a:rPr lang="en-GB" sz="2000" dirty="0">
                <a:solidFill>
                  <a:srgbClr val="00B050"/>
                </a:solidFill>
                <a:latin typeface="Arial" panose="020B0604020202020204" pitchFamily="34" charset="0"/>
                <a:cs typeface="Arial" panose="020B0604020202020204" pitchFamily="34" charset="0"/>
              </a:rPr>
              <a:t>Reminders</a:t>
            </a:r>
          </a:p>
        </p:txBody>
      </p:sp>
    </p:spTree>
    <p:extLst>
      <p:ext uri="{BB962C8B-B14F-4D97-AF65-F5344CB8AC3E}">
        <p14:creationId xmlns:p14="http://schemas.microsoft.com/office/powerpoint/2010/main" val="3709652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1B230-BCB5-443F-A7C1-ECA778DC82B5}"/>
              </a:ext>
            </a:extLst>
          </p:cNvPr>
          <p:cNvSpPr>
            <a:spLocks noGrp="1"/>
          </p:cNvSpPr>
          <p:nvPr>
            <p:ph type="title"/>
          </p:nvPr>
        </p:nvSpPr>
        <p:spPr>
          <a:xfrm>
            <a:off x="1981200" y="385502"/>
            <a:ext cx="8229600" cy="1143000"/>
          </a:xfrm>
        </p:spPr>
        <p:txBody>
          <a:bodyPr/>
          <a:lstStyle/>
          <a:p>
            <a:r>
              <a:rPr lang="en-GB" dirty="0">
                <a:latin typeface="Arial" panose="020B0604020202020204" pitchFamily="34" charset="0"/>
                <a:cs typeface="Arial" panose="020B0604020202020204" pitchFamily="34" charset="0"/>
              </a:rPr>
              <a:t>How we could help</a:t>
            </a:r>
          </a:p>
        </p:txBody>
      </p:sp>
      <p:sp>
        <p:nvSpPr>
          <p:cNvPr id="3" name="Content Placeholder 2">
            <a:extLst>
              <a:ext uri="{FF2B5EF4-FFF2-40B4-BE49-F238E27FC236}">
                <a16:creationId xmlns:a16="http://schemas.microsoft.com/office/drawing/2014/main" id="{81161BA6-E05E-421D-94D4-2ACF98AB35E6}"/>
              </a:ext>
            </a:extLst>
          </p:cNvPr>
          <p:cNvSpPr>
            <a:spLocks noGrp="1"/>
          </p:cNvSpPr>
          <p:nvPr>
            <p:ph idx="1"/>
          </p:nvPr>
        </p:nvSpPr>
        <p:spPr>
          <a:xfrm>
            <a:off x="1622949" y="1166021"/>
            <a:ext cx="9149829" cy="4525963"/>
          </a:xfrm>
        </p:spPr>
        <p:txBody>
          <a:bodyPr/>
          <a:lstStyle/>
          <a:p>
            <a:pPr marL="0" indent="0" algn="ctr">
              <a:buNone/>
            </a:pPr>
            <a:r>
              <a:rPr lang="en-GB" dirty="0"/>
              <a:t>A </a:t>
            </a:r>
            <a:r>
              <a:rPr lang="en-GB" dirty="0">
                <a:latin typeface="Arial" panose="020B0604020202020204" pitchFamily="34" charset="0"/>
                <a:cs typeface="Arial" panose="020B0604020202020204" pitchFamily="34" charset="0"/>
              </a:rPr>
              <a:t>programme that is tailored to your organisation and staff</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Education around meal prep</a:t>
            </a:r>
          </a:p>
          <a:p>
            <a:r>
              <a:rPr lang="en-GB" sz="2800" dirty="0">
                <a:latin typeface="Arial" panose="020B0604020202020204" pitchFamily="34" charset="0"/>
                <a:cs typeface="Arial" panose="020B0604020202020204" pitchFamily="34" charset="0"/>
              </a:rPr>
              <a:t>Food demos: meal prep, snacking, eating well for less</a:t>
            </a:r>
          </a:p>
          <a:p>
            <a:r>
              <a:rPr lang="en-GB" sz="2800" dirty="0">
                <a:latin typeface="Arial" panose="020B0604020202020204" pitchFamily="34" charset="0"/>
                <a:cs typeface="Arial" panose="020B0604020202020204" pitchFamily="34" charset="0"/>
              </a:rPr>
              <a:t>Nutrition consultations for drivers</a:t>
            </a:r>
          </a:p>
          <a:p>
            <a:r>
              <a:rPr lang="en-GB" sz="2800" dirty="0">
                <a:latin typeface="Arial" panose="020B0604020202020204" pitchFamily="34" charset="0"/>
                <a:cs typeface="Arial" panose="020B0604020202020204" pitchFamily="34" charset="0"/>
              </a:rPr>
              <a:t>Factsheets </a:t>
            </a:r>
          </a:p>
          <a:p>
            <a:r>
              <a:rPr lang="en-GB" sz="2800" dirty="0">
                <a:latin typeface="Arial" panose="020B0604020202020204" pitchFamily="34" charset="0"/>
                <a:cs typeface="Arial" panose="020B0604020202020204" pitchFamily="34" charset="0"/>
              </a:rPr>
              <a:t>Hydration resources as prompters on the road</a:t>
            </a:r>
          </a:p>
          <a:p>
            <a:r>
              <a:rPr lang="en-GB" sz="2800" dirty="0">
                <a:latin typeface="Arial" panose="020B0604020202020204" pitchFamily="34" charset="0"/>
                <a:cs typeface="Arial" panose="020B0604020202020204" pitchFamily="34" charset="0"/>
              </a:rPr>
              <a:t>Review of food provisions</a:t>
            </a:r>
            <a:br>
              <a:rPr lang="en-GB" dirty="0"/>
            </a:br>
            <a:endParaRPr lang="en-GB" dirty="0"/>
          </a:p>
        </p:txBody>
      </p:sp>
    </p:spTree>
    <p:extLst>
      <p:ext uri="{BB962C8B-B14F-4D97-AF65-F5344CB8AC3E}">
        <p14:creationId xmlns:p14="http://schemas.microsoft.com/office/powerpoint/2010/main" val="40152014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2476500" y="2531660"/>
            <a:ext cx="7239000" cy="1143000"/>
          </a:xfrm>
        </p:spPr>
        <p:txBody>
          <a:bodyPr/>
          <a:lstStyle/>
          <a:p>
            <a:r>
              <a:rPr lang="en-GB" altLang="en-US" dirty="0">
                <a:latin typeface="Arial" charset="0"/>
              </a:rPr>
              <a:t>Questions?</a:t>
            </a:r>
            <a:endParaRPr lang="en-US" altLang="en-US" dirty="0">
              <a:latin typeface="Arial" charset="0"/>
            </a:endParaRPr>
          </a:p>
        </p:txBody>
      </p:sp>
    </p:spTree>
    <p:extLst>
      <p:ext uri="{BB962C8B-B14F-4D97-AF65-F5344CB8AC3E}">
        <p14:creationId xmlns:p14="http://schemas.microsoft.com/office/powerpoint/2010/main" val="11348948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0CE4-9BE0-4659-9819-7D079D83C75A}"/>
              </a:ext>
            </a:extLst>
          </p:cNvPr>
          <p:cNvSpPr>
            <a:spLocks noGrp="1"/>
          </p:cNvSpPr>
          <p:nvPr>
            <p:ph type="title"/>
          </p:nvPr>
        </p:nvSpPr>
        <p:spPr>
          <a:xfrm>
            <a:off x="1981200" y="1543879"/>
            <a:ext cx="8229600" cy="1143000"/>
          </a:xfrm>
        </p:spPr>
        <p:txBody>
          <a:bodyPr/>
          <a:lstStyle/>
          <a:p>
            <a:r>
              <a:rPr lang="en-GB" dirty="0"/>
              <a:t>More information: </a:t>
            </a:r>
            <a:br>
              <a:rPr lang="en-GB" dirty="0"/>
            </a:br>
            <a:br>
              <a:rPr lang="en-GB" dirty="0"/>
            </a:br>
            <a:r>
              <a:rPr lang="en-GB" dirty="0"/>
              <a:t>bdaworkready.co.uk</a:t>
            </a:r>
            <a:br>
              <a:rPr lang="en-GB" dirty="0"/>
            </a:br>
            <a:r>
              <a:rPr lang="en-GB" dirty="0"/>
              <a:t>workready@bda.uk.com</a:t>
            </a:r>
          </a:p>
        </p:txBody>
      </p:sp>
    </p:spTree>
    <p:extLst>
      <p:ext uri="{BB962C8B-B14F-4D97-AF65-F5344CB8AC3E}">
        <p14:creationId xmlns:p14="http://schemas.microsoft.com/office/powerpoint/2010/main" val="676866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FD00AB-6596-450D-BB69-728D7C91E6C1}"/>
              </a:ext>
            </a:extLst>
          </p:cNvPr>
          <p:cNvSpPr txBox="1"/>
          <p:nvPr/>
        </p:nvSpPr>
        <p:spPr>
          <a:xfrm>
            <a:off x="1865196" y="1083792"/>
            <a:ext cx="8461613" cy="4462760"/>
          </a:xfrm>
          <a:prstGeom prst="rect">
            <a:avLst/>
          </a:prstGeom>
          <a:noFill/>
        </p:spPr>
        <p:txBody>
          <a:bodyPr wrap="square" rtlCol="0">
            <a:spAutoFit/>
          </a:bodyPr>
          <a:lstStyle/>
          <a:p>
            <a:pPr algn="ctr"/>
            <a:endParaRPr lang="en-GB" sz="4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a:p>
            <a:pPr algn="ctr"/>
            <a:r>
              <a:rPr lang="en-GB" sz="4000" dirty="0">
                <a:solidFill>
                  <a:srgbClr val="00B050"/>
                </a:solidFill>
                <a:latin typeface="Arial" panose="020B0604020202020204" pitchFamily="34" charset="0"/>
                <a:cs typeface="Arial" panose="020B0604020202020204" pitchFamily="34" charset="0"/>
              </a:rPr>
              <a:t>95% say healthy eating is important to them</a:t>
            </a:r>
          </a:p>
          <a:p>
            <a:pPr marL="457200" indent="-4572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endParaRPr lang="en-GB" sz="4000" dirty="0"/>
          </a:p>
        </p:txBody>
      </p:sp>
    </p:spTree>
    <p:extLst>
      <p:ext uri="{BB962C8B-B14F-4D97-AF65-F5344CB8AC3E}">
        <p14:creationId xmlns:p14="http://schemas.microsoft.com/office/powerpoint/2010/main" val="3487188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FD00AB-6596-450D-BB69-728D7C91E6C1}"/>
              </a:ext>
            </a:extLst>
          </p:cNvPr>
          <p:cNvSpPr txBox="1"/>
          <p:nvPr/>
        </p:nvSpPr>
        <p:spPr>
          <a:xfrm>
            <a:off x="2056264" y="582067"/>
            <a:ext cx="8461613" cy="5693866"/>
          </a:xfrm>
          <a:prstGeom prst="rect">
            <a:avLst/>
          </a:prstGeom>
          <a:noFill/>
        </p:spPr>
        <p:txBody>
          <a:bodyPr wrap="square" rtlCol="0">
            <a:spAutoFit/>
          </a:bodyPr>
          <a:lstStyle/>
          <a:p>
            <a:pPr algn="ctr"/>
            <a:endParaRPr lang="en-GB" sz="4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a:p>
            <a:pPr algn="ctr"/>
            <a:r>
              <a:rPr lang="en-GB" sz="4000" dirty="0">
                <a:solidFill>
                  <a:srgbClr val="00B050"/>
                </a:solidFill>
                <a:latin typeface="Arial" panose="020B0604020202020204" pitchFamily="34" charset="0"/>
                <a:cs typeface="Arial" panose="020B0604020202020204" pitchFamily="34" charset="0"/>
              </a:rPr>
              <a:t>76% take a lunch break</a:t>
            </a:r>
          </a:p>
          <a:p>
            <a:pPr algn="ctr"/>
            <a:endParaRPr lang="en-GB" sz="4000" dirty="0">
              <a:solidFill>
                <a:srgbClr val="00B050"/>
              </a:solidFill>
              <a:latin typeface="Arial" panose="020B0604020202020204" pitchFamily="34" charset="0"/>
              <a:cs typeface="Arial" panose="020B0604020202020204" pitchFamily="34" charset="0"/>
            </a:endParaRPr>
          </a:p>
          <a:p>
            <a:pPr algn="ctr"/>
            <a:r>
              <a:rPr lang="en-GB" sz="4000" dirty="0">
                <a:solidFill>
                  <a:srgbClr val="00B050"/>
                </a:solidFill>
                <a:latin typeface="Arial" panose="020B0604020202020204" pitchFamily="34" charset="0"/>
                <a:cs typeface="Arial" panose="020B0604020202020204" pitchFamily="34" charset="0"/>
              </a:rPr>
              <a:t>But </a:t>
            </a:r>
          </a:p>
          <a:p>
            <a:pPr algn="ctr"/>
            <a:r>
              <a:rPr lang="en-GB" sz="4000" dirty="0">
                <a:solidFill>
                  <a:srgbClr val="00B050"/>
                </a:solidFill>
                <a:latin typeface="Arial" panose="020B0604020202020204" pitchFamily="34" charset="0"/>
                <a:cs typeface="Arial" panose="020B0604020202020204" pitchFamily="34" charset="0"/>
              </a:rPr>
              <a:t>…41% eat in their vehicles</a:t>
            </a:r>
          </a:p>
          <a:p>
            <a:pPr marL="457200" indent="-4572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endParaRPr lang="en-GB" sz="4000" dirty="0"/>
          </a:p>
        </p:txBody>
      </p:sp>
    </p:spTree>
    <p:extLst>
      <p:ext uri="{BB962C8B-B14F-4D97-AF65-F5344CB8AC3E}">
        <p14:creationId xmlns:p14="http://schemas.microsoft.com/office/powerpoint/2010/main" val="357586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FD00AB-6596-450D-BB69-728D7C91E6C1}"/>
              </a:ext>
            </a:extLst>
          </p:cNvPr>
          <p:cNvSpPr txBox="1"/>
          <p:nvPr/>
        </p:nvSpPr>
        <p:spPr>
          <a:xfrm>
            <a:off x="1771256" y="1404428"/>
            <a:ext cx="8461613" cy="3847207"/>
          </a:xfrm>
          <a:prstGeom prst="rect">
            <a:avLst/>
          </a:prstGeom>
          <a:noFill/>
        </p:spPr>
        <p:txBody>
          <a:bodyPr wrap="square" rtlCol="0">
            <a:spAutoFit/>
          </a:bodyPr>
          <a:lstStyle/>
          <a:p>
            <a:pPr algn="ctr"/>
            <a:endParaRPr lang="en-GB" sz="4000" dirty="0">
              <a:latin typeface="Arial" panose="020B0604020202020204" pitchFamily="34" charset="0"/>
              <a:cs typeface="Arial" panose="020B0604020202020204" pitchFamily="34" charset="0"/>
            </a:endParaRPr>
          </a:p>
          <a:p>
            <a:pPr algn="ctr"/>
            <a:r>
              <a:rPr lang="en-GB" sz="4000" dirty="0">
                <a:solidFill>
                  <a:srgbClr val="00B050"/>
                </a:solidFill>
                <a:latin typeface="Arial" panose="020B0604020202020204" pitchFamily="34" charset="0"/>
                <a:cs typeface="Arial" panose="020B0604020202020204" pitchFamily="34" charset="0"/>
              </a:rPr>
              <a:t>37% eat 1 portion of fruit or veg whilst on shift</a:t>
            </a:r>
          </a:p>
          <a:p>
            <a:pPr marL="457200" indent="-4572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endParaRPr lang="en-GB" sz="2800" dirty="0">
              <a:latin typeface="Arial" panose="020B0604020202020204" pitchFamily="34" charset="0"/>
              <a:cs typeface="Arial" panose="020B0604020202020204" pitchFamily="34" charset="0"/>
            </a:endParaRPr>
          </a:p>
          <a:p>
            <a:endParaRPr lang="en-GB" sz="4000" dirty="0"/>
          </a:p>
        </p:txBody>
      </p:sp>
    </p:spTree>
    <p:extLst>
      <p:ext uri="{BB962C8B-B14F-4D97-AF65-F5344CB8AC3E}">
        <p14:creationId xmlns:p14="http://schemas.microsoft.com/office/powerpoint/2010/main" val="1370781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7F11E-2C19-4708-B433-1FBFA4BB5E52}"/>
              </a:ext>
            </a:extLst>
          </p:cNvPr>
          <p:cNvSpPr>
            <a:spLocks noGrp="1"/>
          </p:cNvSpPr>
          <p:nvPr>
            <p:ph type="title"/>
          </p:nvPr>
        </p:nvSpPr>
        <p:spPr>
          <a:xfrm>
            <a:off x="1981200" y="504721"/>
            <a:ext cx="8229600" cy="1143000"/>
          </a:xfrm>
        </p:spPr>
        <p:txBody>
          <a:bodyPr/>
          <a:lstStyle/>
          <a:p>
            <a:r>
              <a:rPr lang="en-GB" dirty="0">
                <a:latin typeface="Arial" panose="020B0604020202020204" pitchFamily="34" charset="0"/>
                <a:cs typeface="Arial" panose="020B0604020202020204" pitchFamily="34" charset="0"/>
              </a:rPr>
              <a:t>Characteristics of driving work</a:t>
            </a:r>
          </a:p>
        </p:txBody>
      </p:sp>
      <p:sp>
        <p:nvSpPr>
          <p:cNvPr id="3" name="Content Placeholder 2">
            <a:extLst>
              <a:ext uri="{FF2B5EF4-FFF2-40B4-BE49-F238E27FC236}">
                <a16:creationId xmlns:a16="http://schemas.microsoft.com/office/drawing/2014/main" id="{94E74926-7003-4E10-81A2-27C84662B3E5}"/>
              </a:ext>
            </a:extLst>
          </p:cNvPr>
          <p:cNvSpPr>
            <a:spLocks noGrp="1"/>
          </p:cNvSpPr>
          <p:nvPr>
            <p:ph idx="1"/>
          </p:nvPr>
        </p:nvSpPr>
        <p:spPr>
          <a:xfrm>
            <a:off x="1981200" y="1517077"/>
            <a:ext cx="8229600" cy="4525963"/>
          </a:xfrm>
        </p:spPr>
        <p:txBody>
          <a:bodyPr/>
          <a:lstStyle/>
          <a:p>
            <a:r>
              <a:rPr lang="en-GB" dirty="0">
                <a:latin typeface="Arial" panose="020B0604020202020204" pitchFamily="34" charset="0"/>
                <a:cs typeface="Arial" panose="020B0604020202020204" pitchFamily="34" charset="0"/>
              </a:rPr>
              <a:t>Long and variable working hours</a:t>
            </a:r>
          </a:p>
          <a:p>
            <a:r>
              <a:rPr lang="en-GB" dirty="0">
                <a:latin typeface="Arial" panose="020B0604020202020204" pitchFamily="34" charset="0"/>
                <a:cs typeface="Arial" panose="020B0604020202020204" pitchFamily="34" charset="0"/>
              </a:rPr>
              <a:t>Sedentary, but some roles more active e.g. multi-drop delivery</a:t>
            </a:r>
          </a:p>
          <a:p>
            <a:r>
              <a:rPr lang="en-GB" dirty="0">
                <a:latin typeface="Arial" panose="020B0604020202020204" pitchFamily="34" charset="0"/>
                <a:cs typeface="Arial" panose="020B0604020202020204" pitchFamily="34" charset="0"/>
              </a:rPr>
              <a:t>Tight schedules</a:t>
            </a:r>
          </a:p>
          <a:p>
            <a:r>
              <a:rPr lang="en-GB" dirty="0">
                <a:latin typeface="Arial" panose="020B0604020202020204" pitchFamily="34" charset="0"/>
                <a:cs typeface="Arial" panose="020B0604020202020204" pitchFamily="34" charset="0"/>
              </a:rPr>
              <a:t>Working environment provides limited opportunities for a healthy lifestyle</a:t>
            </a:r>
          </a:p>
        </p:txBody>
      </p:sp>
    </p:spTree>
    <p:extLst>
      <p:ext uri="{BB962C8B-B14F-4D97-AF65-F5344CB8AC3E}">
        <p14:creationId xmlns:p14="http://schemas.microsoft.com/office/powerpoint/2010/main" val="10711960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CBF50CA-7EA3-43B6-86FE-FBCD4B5A81F7}"/>
              </a:ext>
            </a:extLst>
          </p:cNvPr>
          <p:cNvPicPr>
            <a:picLocks noChangeAspect="1"/>
          </p:cNvPicPr>
          <p:nvPr/>
        </p:nvPicPr>
        <p:blipFill>
          <a:blip r:embed="rId3"/>
          <a:stretch>
            <a:fillRect/>
          </a:stretch>
        </p:blipFill>
        <p:spPr>
          <a:xfrm>
            <a:off x="6032726" y="1155032"/>
            <a:ext cx="3264811" cy="3898232"/>
          </a:xfrm>
          <a:prstGeom prst="rect">
            <a:avLst/>
          </a:prstGeom>
        </p:spPr>
      </p:pic>
      <p:sp>
        <p:nvSpPr>
          <p:cNvPr id="2" name="Title 1">
            <a:extLst>
              <a:ext uri="{FF2B5EF4-FFF2-40B4-BE49-F238E27FC236}">
                <a16:creationId xmlns:a16="http://schemas.microsoft.com/office/drawing/2014/main" id="{A157F11E-2C19-4708-B433-1FBFA4BB5E52}"/>
              </a:ext>
            </a:extLst>
          </p:cNvPr>
          <p:cNvSpPr>
            <a:spLocks noGrp="1"/>
          </p:cNvSpPr>
          <p:nvPr>
            <p:ph type="title"/>
          </p:nvPr>
        </p:nvSpPr>
        <p:spPr>
          <a:xfrm>
            <a:off x="1981200" y="457200"/>
            <a:ext cx="8229600" cy="1143000"/>
          </a:xfrm>
        </p:spPr>
        <p:txBody>
          <a:bodyPr/>
          <a:lstStyle/>
          <a:p>
            <a:r>
              <a:rPr lang="en-GB" dirty="0">
                <a:latin typeface="Arial" panose="020B0604020202020204" pitchFamily="34" charset="0"/>
                <a:cs typeface="Arial" panose="020B0604020202020204" pitchFamily="34" charset="0"/>
              </a:rPr>
              <a:t>You have much in common with athletes..</a:t>
            </a:r>
          </a:p>
        </p:txBody>
      </p:sp>
      <p:sp>
        <p:nvSpPr>
          <p:cNvPr id="3" name="Content Placeholder 2">
            <a:extLst>
              <a:ext uri="{FF2B5EF4-FFF2-40B4-BE49-F238E27FC236}">
                <a16:creationId xmlns:a16="http://schemas.microsoft.com/office/drawing/2014/main" id="{94E74926-7003-4E10-81A2-27C84662B3E5}"/>
              </a:ext>
            </a:extLst>
          </p:cNvPr>
          <p:cNvSpPr>
            <a:spLocks noGrp="1"/>
          </p:cNvSpPr>
          <p:nvPr>
            <p:ph idx="1"/>
          </p:nvPr>
        </p:nvSpPr>
        <p:spPr>
          <a:xfrm>
            <a:off x="2020957" y="2176672"/>
            <a:ext cx="4522304" cy="4031717"/>
          </a:xfrm>
        </p:spPr>
        <p:txBody>
          <a:bodyPr/>
          <a:lstStyle/>
          <a:p>
            <a:r>
              <a:rPr lang="en-GB" dirty="0">
                <a:latin typeface="Arial" panose="020B0604020202020204" pitchFamily="34" charset="0"/>
                <a:cs typeface="Arial" panose="020B0604020202020204" pitchFamily="34" charset="0"/>
              </a:rPr>
              <a:t>Skill based role</a:t>
            </a:r>
          </a:p>
          <a:p>
            <a:r>
              <a:rPr lang="en-GB" dirty="0">
                <a:latin typeface="Arial" panose="020B0604020202020204" pitchFamily="34" charset="0"/>
                <a:cs typeface="Arial" panose="020B0604020202020204" pitchFamily="34" charset="0"/>
              </a:rPr>
              <a:t>Focus / concentration</a:t>
            </a:r>
          </a:p>
          <a:p>
            <a:r>
              <a:rPr lang="en-GB" dirty="0">
                <a:latin typeface="Arial" panose="020B0604020202020204" pitchFamily="34" charset="0"/>
                <a:cs typeface="Arial" panose="020B0604020202020204" pitchFamily="34" charset="0"/>
              </a:rPr>
              <a:t>Repetitive movements</a:t>
            </a:r>
          </a:p>
          <a:p>
            <a:r>
              <a:rPr lang="en-GB" dirty="0">
                <a:latin typeface="Arial" panose="020B0604020202020204" pitchFamily="34" charset="0"/>
                <a:cs typeface="Arial" panose="020B0604020202020204" pitchFamily="34" charset="0"/>
              </a:rPr>
              <a:t>Travel </a:t>
            </a:r>
          </a:p>
          <a:p>
            <a:r>
              <a:rPr lang="en-GB" dirty="0">
                <a:latin typeface="Arial" panose="020B0604020202020204" pitchFamily="34" charset="0"/>
                <a:cs typeface="Arial" panose="020B0604020202020204" pitchFamily="34" charset="0"/>
              </a:rPr>
              <a:t>Eating on the road </a:t>
            </a:r>
          </a:p>
          <a:p>
            <a:pPr marL="0" indent="0">
              <a:buNone/>
            </a:pPr>
            <a:endParaRPr lang="en-GB" dirty="0"/>
          </a:p>
        </p:txBody>
      </p:sp>
      <p:pic>
        <p:nvPicPr>
          <p:cNvPr id="6" name="Picture 5">
            <a:extLst>
              <a:ext uri="{FF2B5EF4-FFF2-40B4-BE49-F238E27FC236}">
                <a16:creationId xmlns:a16="http://schemas.microsoft.com/office/drawing/2014/main" id="{856C2C55-C420-4C6E-8F32-6E6A76FC766C}"/>
              </a:ext>
            </a:extLst>
          </p:cNvPr>
          <p:cNvPicPr>
            <a:picLocks noChangeAspect="1"/>
          </p:cNvPicPr>
          <p:nvPr/>
        </p:nvPicPr>
        <p:blipFill>
          <a:blip r:embed="rId4"/>
          <a:stretch>
            <a:fillRect/>
          </a:stretch>
        </p:blipFill>
        <p:spPr>
          <a:xfrm>
            <a:off x="8207284" y="3573379"/>
            <a:ext cx="2460716" cy="3284620"/>
          </a:xfrm>
          <a:prstGeom prst="rect">
            <a:avLst/>
          </a:prstGeom>
        </p:spPr>
      </p:pic>
    </p:spTree>
    <p:extLst>
      <p:ext uri="{BB962C8B-B14F-4D97-AF65-F5344CB8AC3E}">
        <p14:creationId xmlns:p14="http://schemas.microsoft.com/office/powerpoint/2010/main" val="399423037"/>
      </p:ext>
    </p:extLst>
  </p:cSld>
  <p:clrMapOvr>
    <a:masterClrMapping/>
  </p:clrMapOvr>
</p:sld>
</file>

<file path=ppt/theme/theme1.xml><?xml version="1.0" encoding="utf-8"?>
<a:theme xmlns:a="http://schemas.openxmlformats.org/drawingml/2006/main" name="Work Ready PPT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Work Ready PPT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Work Ready PPT 3.pot</Template>
  <TotalTime>17238</TotalTime>
  <Words>3708</Words>
  <Application>Microsoft Office PowerPoint</Application>
  <PresentationFormat>Widescreen</PresentationFormat>
  <Paragraphs>473</Paragraphs>
  <Slides>45</Slides>
  <Notes>35</Notes>
  <HiddenSlides>2</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45</vt:i4>
      </vt:variant>
    </vt:vector>
  </HeadingPairs>
  <TitlesOfParts>
    <vt:vector size="53" baseType="lpstr">
      <vt:lpstr>Batang</vt:lpstr>
      <vt:lpstr>BatangChe</vt:lpstr>
      <vt:lpstr>MS PGothic</vt:lpstr>
      <vt:lpstr>MS PGothic</vt:lpstr>
      <vt:lpstr>Arial</vt:lpstr>
      <vt:lpstr>Calibri</vt:lpstr>
      <vt:lpstr>Work Ready PPT 3</vt:lpstr>
      <vt:lpstr>1_Work Ready PPT 3</vt:lpstr>
      <vt:lpstr>PowerPoint Presentation</vt:lpstr>
      <vt:lpstr>Who we are</vt:lpstr>
      <vt:lpstr>PowerPoint Presentation</vt:lpstr>
      <vt:lpstr>PowerPoint Presentation</vt:lpstr>
      <vt:lpstr>PowerPoint Presentation</vt:lpstr>
      <vt:lpstr>PowerPoint Presentation</vt:lpstr>
      <vt:lpstr>PowerPoint Presentation</vt:lpstr>
      <vt:lpstr>Characteristics of driving work</vt:lpstr>
      <vt:lpstr>You have much in common with athletes..</vt:lpstr>
      <vt:lpstr>Health impacts of driving work</vt:lpstr>
      <vt:lpstr>Key nutrition tips for wellbeing in driving jobs</vt:lpstr>
      <vt:lpstr>PowerPoint Presentation</vt:lpstr>
      <vt:lpstr>Breakfast: a win-win </vt:lpstr>
      <vt:lpstr>Lunch</vt:lpstr>
      <vt:lpstr>Lunch Break Benefits</vt:lpstr>
      <vt:lpstr>PowerPoint Presentation</vt:lpstr>
      <vt:lpstr>Optimising nutrient intake</vt:lpstr>
      <vt:lpstr>Key food groups for a good mood</vt:lpstr>
      <vt:lpstr>Carbohydrates  for mental and physical endurance</vt:lpstr>
      <vt:lpstr>Carbohydrates  for mental and physical endurance</vt:lpstr>
      <vt:lpstr>Food Sources of carbohydrate</vt:lpstr>
      <vt:lpstr>Choose the right carbohydrates</vt:lpstr>
      <vt:lpstr>Small, healthy, swaps</vt:lpstr>
      <vt:lpstr>Protein  for mental and physical strength</vt:lpstr>
      <vt:lpstr>Choosing the right protein</vt:lpstr>
      <vt:lpstr>More foods for brain health</vt:lpstr>
      <vt:lpstr>Powerful Polyphenols</vt:lpstr>
      <vt:lpstr>PowerPoint Presentation</vt:lpstr>
      <vt:lpstr>Keep well hydrated</vt:lpstr>
      <vt:lpstr>Effects of small amounts of fluid loss (dehydration)</vt:lpstr>
      <vt:lpstr>Risks for dehydration at work</vt:lpstr>
      <vt:lpstr>Risks for dehydration</vt:lpstr>
      <vt:lpstr>How to tell if you are dehydrated?</vt:lpstr>
      <vt:lpstr>What counts?</vt:lpstr>
      <vt:lpstr>A word about caffeine</vt:lpstr>
      <vt:lpstr>‘Men and women should drink no more than 2-3 alcoholic drinks 2-3 times as week’</vt:lpstr>
      <vt:lpstr>Snack Smart</vt:lpstr>
      <vt:lpstr>Snack Smart</vt:lpstr>
      <vt:lpstr>Snack Smart</vt:lpstr>
      <vt:lpstr>What else can help?</vt:lpstr>
      <vt:lpstr>What can employers and fleet managers do to support drivers?</vt:lpstr>
      <vt:lpstr>We asked van drivers: what could help you to eat and drink more healthy at work? </vt:lpstr>
      <vt:lpstr>How we could help</vt:lpstr>
      <vt:lpstr>Questions?</vt:lpstr>
      <vt:lpstr>More information:   bdaworkready.co.uk workready@bda.uk.com</vt:lpstr>
    </vt:vector>
  </TitlesOfParts>
  <Company>Design by Antony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Antony  Antoniou</dc:creator>
  <cp:lastModifiedBy>Aimee Redmond</cp:lastModifiedBy>
  <cp:revision>389</cp:revision>
  <cp:lastPrinted>2018-10-29T13:04:34Z</cp:lastPrinted>
  <dcterms:created xsi:type="dcterms:W3CDTF">2015-11-30T20:59:11Z</dcterms:created>
  <dcterms:modified xsi:type="dcterms:W3CDTF">2019-03-21T12:22:13Z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