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3"/>
  </p:notesMasterIdLst>
  <p:sldIdLst>
    <p:sldId id="1261" r:id="rId3"/>
    <p:sldId id="1247" r:id="rId4"/>
    <p:sldId id="1249" r:id="rId5"/>
    <p:sldId id="1250" r:id="rId6"/>
    <p:sldId id="1251" r:id="rId7"/>
    <p:sldId id="1252" r:id="rId8"/>
    <p:sldId id="1253" r:id="rId9"/>
    <p:sldId id="1254" r:id="rId10"/>
    <p:sldId id="1255" r:id="rId11"/>
    <p:sldId id="130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6E20E-D8CB-4634-BEA4-9120BB4B50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2EABE814-CBA4-4347-B5BA-7B42BA236371}">
      <dgm:prSet phldrT="[Text]"/>
      <dgm:spPr/>
      <dgm:t>
        <a:bodyPr/>
        <a:lstStyle/>
        <a:p>
          <a:r>
            <a:rPr lang="en-GB"/>
            <a:t>Phase 1</a:t>
          </a:r>
        </a:p>
      </dgm:t>
    </dgm:pt>
    <dgm:pt modelId="{203066EF-752E-4070-9929-1EF2F6E61520}" type="parTrans" cxnId="{2F80CBF1-B00E-42F9-8771-6EF6630E7862}">
      <dgm:prSet/>
      <dgm:spPr/>
      <dgm:t>
        <a:bodyPr/>
        <a:lstStyle/>
        <a:p>
          <a:endParaRPr lang="en-GB"/>
        </a:p>
      </dgm:t>
    </dgm:pt>
    <dgm:pt modelId="{3E47806B-BE94-4B14-AF48-609CAE851F41}" type="sibTrans" cxnId="{2F80CBF1-B00E-42F9-8771-6EF6630E7862}">
      <dgm:prSet/>
      <dgm:spPr/>
      <dgm:t>
        <a:bodyPr/>
        <a:lstStyle/>
        <a:p>
          <a:endParaRPr lang="en-GB"/>
        </a:p>
      </dgm:t>
    </dgm:pt>
    <dgm:pt modelId="{93948922-8023-43D9-BE4D-16C4A4CC8E9F}">
      <dgm:prSet phldrT="[Text]"/>
      <dgm:spPr/>
      <dgm:t>
        <a:bodyPr/>
        <a:lstStyle/>
        <a:p>
          <a:r>
            <a:rPr lang="en-GB"/>
            <a:t>Drivers using A20 use right-hand lane. </a:t>
          </a:r>
        </a:p>
      </dgm:t>
    </dgm:pt>
    <dgm:pt modelId="{E652492F-AB35-40AB-BC14-654BC75B317B}" type="parTrans" cxnId="{607C6909-FBD6-47D9-BB8C-F2F96D9416F1}">
      <dgm:prSet/>
      <dgm:spPr/>
      <dgm:t>
        <a:bodyPr/>
        <a:lstStyle/>
        <a:p>
          <a:endParaRPr lang="en-GB"/>
        </a:p>
      </dgm:t>
    </dgm:pt>
    <dgm:pt modelId="{EC30F596-4762-41D4-B62C-ACB0A284B844}" type="sibTrans" cxnId="{607C6909-FBD6-47D9-BB8C-F2F96D9416F1}">
      <dgm:prSet/>
      <dgm:spPr/>
      <dgm:t>
        <a:bodyPr/>
        <a:lstStyle/>
        <a:p>
          <a:endParaRPr lang="en-GB"/>
        </a:p>
      </dgm:t>
    </dgm:pt>
    <dgm:pt modelId="{C449CE4E-B4FD-4763-B250-1D8FBDBAC957}">
      <dgm:prSet phldrT="[Text]"/>
      <dgm:spPr/>
      <dgm:t>
        <a:bodyPr/>
        <a:lstStyle/>
        <a:p>
          <a:r>
            <a:rPr lang="en-GB"/>
            <a:t>Phase 2</a:t>
          </a:r>
        </a:p>
      </dgm:t>
    </dgm:pt>
    <dgm:pt modelId="{C5FA0D26-50E7-401E-8D11-018425C3CF66}" type="parTrans" cxnId="{40D07E46-1983-4E93-8930-90DF45E77AEE}">
      <dgm:prSet/>
      <dgm:spPr/>
      <dgm:t>
        <a:bodyPr/>
        <a:lstStyle/>
        <a:p>
          <a:endParaRPr lang="en-GB"/>
        </a:p>
      </dgm:t>
    </dgm:pt>
    <dgm:pt modelId="{74B71BEC-AFAE-4831-8BF9-D9B451ED6409}" type="sibTrans" cxnId="{40D07E46-1983-4E93-8930-90DF45E77AEE}">
      <dgm:prSet/>
      <dgm:spPr/>
      <dgm:t>
        <a:bodyPr/>
        <a:lstStyle/>
        <a:p>
          <a:endParaRPr lang="en-GB"/>
        </a:p>
      </dgm:t>
    </dgm:pt>
    <dgm:pt modelId="{A29FFBEC-A3DF-46F7-AA60-A4CB01296A62}">
      <dgm:prSet phldrT="[Text]"/>
      <dgm:spPr/>
      <dgm:t>
        <a:bodyPr/>
        <a:lstStyle/>
        <a:p>
          <a:r>
            <a:rPr lang="en-GB"/>
            <a:t>M20 contraflow system London-bound J8-9</a:t>
          </a:r>
        </a:p>
      </dgm:t>
    </dgm:pt>
    <dgm:pt modelId="{CD65371C-44A4-4BD4-9926-B50254EFD5AE}" type="parTrans" cxnId="{84A24D7F-EC28-45E1-814B-CA33F91B866C}">
      <dgm:prSet/>
      <dgm:spPr/>
      <dgm:t>
        <a:bodyPr/>
        <a:lstStyle/>
        <a:p>
          <a:endParaRPr lang="en-GB"/>
        </a:p>
      </dgm:t>
    </dgm:pt>
    <dgm:pt modelId="{F7EB7B4F-26AA-4F08-9996-30E926142AAE}" type="sibTrans" cxnId="{84A24D7F-EC28-45E1-814B-CA33F91B866C}">
      <dgm:prSet/>
      <dgm:spPr/>
      <dgm:t>
        <a:bodyPr/>
        <a:lstStyle/>
        <a:p>
          <a:endParaRPr lang="en-GB"/>
        </a:p>
      </dgm:t>
    </dgm:pt>
    <dgm:pt modelId="{46EF5BFF-F3DA-45E6-BCC1-0E305C73B15A}">
      <dgm:prSet phldrT="[Text]"/>
      <dgm:spPr/>
      <dgm:t>
        <a:bodyPr/>
        <a:lstStyle/>
        <a:p>
          <a:r>
            <a:rPr lang="en-GB"/>
            <a:t>Phase 3</a:t>
          </a:r>
        </a:p>
      </dgm:t>
    </dgm:pt>
    <dgm:pt modelId="{828D5F6B-BC71-4163-BB7E-CE3D70187282}" type="parTrans" cxnId="{A2AC36F0-0D89-4CE1-90C3-60149C729C1E}">
      <dgm:prSet/>
      <dgm:spPr/>
      <dgm:t>
        <a:bodyPr/>
        <a:lstStyle/>
        <a:p>
          <a:endParaRPr lang="en-GB"/>
        </a:p>
      </dgm:t>
    </dgm:pt>
    <dgm:pt modelId="{66D7AFC2-CFD8-4390-959A-7687599A4FCA}" type="sibTrans" cxnId="{A2AC36F0-0D89-4CE1-90C3-60149C729C1E}">
      <dgm:prSet/>
      <dgm:spPr/>
      <dgm:t>
        <a:bodyPr/>
        <a:lstStyle/>
        <a:p>
          <a:endParaRPr lang="en-GB"/>
        </a:p>
      </dgm:t>
    </dgm:pt>
    <dgm:pt modelId="{668AEB5C-6890-4D2C-AD74-A854D233CD2D}">
      <dgm:prSet phldrT="[Text]"/>
      <dgm:spPr/>
      <dgm:t>
        <a:bodyPr/>
        <a:lstStyle/>
        <a:p>
          <a:r>
            <a:rPr lang="en-GB">
              <a:latin typeface="Arial"/>
            </a:rPr>
            <a:t>For</a:t>
          </a:r>
          <a:r>
            <a:rPr lang="en-GB"/>
            <a:t> drivers NOT heading to the ports or Eurotunnel, phase 3 is identical to phase 2</a:t>
          </a:r>
        </a:p>
      </dgm:t>
    </dgm:pt>
    <dgm:pt modelId="{2D8214FD-AF4F-4B64-90E1-378D2D097D82}" type="parTrans" cxnId="{4389B54D-A30A-40AB-9180-26EA8CF10B33}">
      <dgm:prSet/>
      <dgm:spPr/>
      <dgm:t>
        <a:bodyPr/>
        <a:lstStyle/>
        <a:p>
          <a:endParaRPr lang="en-GB"/>
        </a:p>
      </dgm:t>
    </dgm:pt>
    <dgm:pt modelId="{4BA6A9FA-1D57-472D-8261-1749AA085A72}" type="sibTrans" cxnId="{4389B54D-A30A-40AB-9180-26EA8CF10B33}">
      <dgm:prSet/>
      <dgm:spPr/>
      <dgm:t>
        <a:bodyPr/>
        <a:lstStyle/>
        <a:p>
          <a:endParaRPr lang="en-GB"/>
        </a:p>
      </dgm:t>
    </dgm:pt>
    <dgm:pt modelId="{B83B8A3F-8A67-4366-8090-1F8496127511}">
      <dgm:prSet phldrT="[Text]"/>
      <dgm:spPr/>
      <dgm:t>
        <a:bodyPr/>
        <a:lstStyle/>
        <a:p>
          <a:r>
            <a:rPr lang="en-GB"/>
            <a:t>Phase 4</a:t>
          </a:r>
        </a:p>
      </dgm:t>
    </dgm:pt>
    <dgm:pt modelId="{E9337188-08E9-43CE-9884-2BD5B10D467F}" type="parTrans" cxnId="{B86948D6-14E4-497B-BC37-01960BBE4781}">
      <dgm:prSet/>
      <dgm:spPr/>
      <dgm:t>
        <a:bodyPr/>
        <a:lstStyle/>
        <a:p>
          <a:endParaRPr lang="en-GB"/>
        </a:p>
      </dgm:t>
    </dgm:pt>
    <dgm:pt modelId="{1E2F0F07-1954-4DA3-BB36-017474870969}" type="sibTrans" cxnId="{B86948D6-14E4-497B-BC37-01960BBE4781}">
      <dgm:prSet/>
      <dgm:spPr/>
      <dgm:t>
        <a:bodyPr/>
        <a:lstStyle/>
        <a:p>
          <a:endParaRPr lang="en-GB"/>
        </a:p>
      </dgm:t>
    </dgm:pt>
    <dgm:pt modelId="{1E2C77EF-150E-47BF-9F70-BB3054D70878}">
      <dgm:prSet phldrT="[Text]"/>
      <dgm:spPr/>
      <dgm:t>
        <a:bodyPr/>
        <a:lstStyle/>
        <a:p>
          <a:r>
            <a:rPr lang="en-GB"/>
            <a:t>As phase 2; but will not be able to use M26</a:t>
          </a:r>
        </a:p>
      </dgm:t>
    </dgm:pt>
    <dgm:pt modelId="{C5697F89-EC5D-4AD2-834E-90F59C19B472}" type="parTrans" cxnId="{7DA44EC6-FB8D-4374-892A-3851D9919517}">
      <dgm:prSet/>
      <dgm:spPr/>
      <dgm:t>
        <a:bodyPr/>
        <a:lstStyle/>
        <a:p>
          <a:endParaRPr lang="en-GB"/>
        </a:p>
      </dgm:t>
    </dgm:pt>
    <dgm:pt modelId="{2BEA0300-4A1A-46AC-AB51-8159470000C4}" type="sibTrans" cxnId="{7DA44EC6-FB8D-4374-892A-3851D9919517}">
      <dgm:prSet/>
      <dgm:spPr/>
      <dgm:t>
        <a:bodyPr/>
        <a:lstStyle/>
        <a:p>
          <a:endParaRPr lang="en-GB"/>
        </a:p>
      </dgm:t>
    </dgm:pt>
    <dgm:pt modelId="{1E188A03-F2CA-475F-8D31-041F402C2F0F}">
      <dgm:prSet phldrT="[Text]"/>
      <dgm:spPr/>
      <dgm:t>
        <a:bodyPr/>
        <a:lstStyle/>
        <a:p>
          <a:r>
            <a:rPr lang="en-GB"/>
            <a:t>50mph limit</a:t>
          </a:r>
        </a:p>
      </dgm:t>
    </dgm:pt>
    <dgm:pt modelId="{FA30A253-8398-4F61-AEF0-E65CB629ABEB}" type="parTrans" cxnId="{65A93081-E19E-4E5D-85F1-747976D997BF}">
      <dgm:prSet/>
      <dgm:spPr/>
      <dgm:t>
        <a:bodyPr/>
        <a:lstStyle/>
        <a:p>
          <a:endParaRPr lang="en-GB"/>
        </a:p>
      </dgm:t>
    </dgm:pt>
    <dgm:pt modelId="{F844B307-A77F-4AF9-9FAF-5B59B062E728}" type="sibTrans" cxnId="{65A93081-E19E-4E5D-85F1-747976D997BF}">
      <dgm:prSet/>
      <dgm:spPr/>
      <dgm:t>
        <a:bodyPr/>
        <a:lstStyle/>
        <a:p>
          <a:endParaRPr lang="en-GB"/>
        </a:p>
      </dgm:t>
    </dgm:pt>
    <dgm:pt modelId="{3739F566-5B4B-459C-9819-675428142792}">
      <dgm:prSet phldrT="[Text]"/>
      <dgm:spPr/>
      <dgm:t>
        <a:bodyPr/>
        <a:lstStyle/>
        <a:p>
          <a:r>
            <a:rPr lang="en-GB"/>
            <a:t>May be stopped at traffic lights to prove destination</a:t>
          </a:r>
        </a:p>
      </dgm:t>
    </dgm:pt>
    <dgm:pt modelId="{3B337492-8782-4CC6-A52B-1E07D26A31F7}" type="parTrans" cxnId="{6E160C90-A04A-4356-91FC-EB0721ED42D5}">
      <dgm:prSet/>
      <dgm:spPr/>
      <dgm:t>
        <a:bodyPr/>
        <a:lstStyle/>
        <a:p>
          <a:endParaRPr lang="en-GB"/>
        </a:p>
      </dgm:t>
    </dgm:pt>
    <dgm:pt modelId="{D8253B1B-45AB-4023-9BA1-5685255C0480}" type="sibTrans" cxnId="{6E160C90-A04A-4356-91FC-EB0721ED42D5}">
      <dgm:prSet/>
      <dgm:spPr/>
      <dgm:t>
        <a:bodyPr/>
        <a:lstStyle/>
        <a:p>
          <a:endParaRPr lang="en-GB"/>
        </a:p>
      </dgm:t>
    </dgm:pt>
    <dgm:pt modelId="{86332F8F-45F9-42F1-A3DB-1639AEC54B9E}" type="pres">
      <dgm:prSet presAssocID="{C066E20E-D8CB-4634-BEA4-9120BB4B50B7}" presName="linearFlow" presStyleCnt="0">
        <dgm:presLayoutVars>
          <dgm:dir/>
          <dgm:animLvl val="lvl"/>
          <dgm:resizeHandles val="exact"/>
        </dgm:presLayoutVars>
      </dgm:prSet>
      <dgm:spPr/>
    </dgm:pt>
    <dgm:pt modelId="{990E052C-6B3E-491E-A36A-03F0456E3121}" type="pres">
      <dgm:prSet presAssocID="{2EABE814-CBA4-4347-B5BA-7B42BA236371}" presName="composite" presStyleCnt="0"/>
      <dgm:spPr/>
    </dgm:pt>
    <dgm:pt modelId="{F6EF47EE-E29F-4169-865F-9BAA5A4C8185}" type="pres">
      <dgm:prSet presAssocID="{2EABE814-CBA4-4347-B5BA-7B42BA236371}" presName="parentText" presStyleLbl="alignNode1" presStyleIdx="0" presStyleCnt="4">
        <dgm:presLayoutVars>
          <dgm:chMax val="1"/>
          <dgm:bulletEnabled val="1"/>
        </dgm:presLayoutVars>
      </dgm:prSet>
      <dgm:spPr/>
    </dgm:pt>
    <dgm:pt modelId="{87FC499A-49A3-41BA-8602-075A289A579C}" type="pres">
      <dgm:prSet presAssocID="{2EABE814-CBA4-4347-B5BA-7B42BA236371}" presName="descendantText" presStyleLbl="alignAcc1" presStyleIdx="0" presStyleCnt="4" custLinFactNeighborX="0">
        <dgm:presLayoutVars>
          <dgm:bulletEnabled val="1"/>
        </dgm:presLayoutVars>
      </dgm:prSet>
      <dgm:spPr/>
    </dgm:pt>
    <dgm:pt modelId="{C302C1BD-3BB2-44D1-A111-3CCAEECEF534}" type="pres">
      <dgm:prSet presAssocID="{3E47806B-BE94-4B14-AF48-609CAE851F41}" presName="sp" presStyleCnt="0"/>
      <dgm:spPr/>
    </dgm:pt>
    <dgm:pt modelId="{954A77C0-052C-4224-A1D8-F4166BDECA87}" type="pres">
      <dgm:prSet presAssocID="{C449CE4E-B4FD-4763-B250-1D8FBDBAC957}" presName="composite" presStyleCnt="0"/>
      <dgm:spPr/>
    </dgm:pt>
    <dgm:pt modelId="{59F0F911-AF09-4E7A-946D-38C18BB909AE}" type="pres">
      <dgm:prSet presAssocID="{C449CE4E-B4FD-4763-B250-1D8FBDBAC957}" presName="parentText" presStyleLbl="alignNode1" presStyleIdx="1" presStyleCnt="4">
        <dgm:presLayoutVars>
          <dgm:chMax val="1"/>
          <dgm:bulletEnabled val="1"/>
        </dgm:presLayoutVars>
      </dgm:prSet>
      <dgm:spPr/>
    </dgm:pt>
    <dgm:pt modelId="{A54CF8CE-7699-4E6C-A8C1-E510A3F2601A}" type="pres">
      <dgm:prSet presAssocID="{C449CE4E-B4FD-4763-B250-1D8FBDBAC957}" presName="descendantText" presStyleLbl="alignAcc1" presStyleIdx="1" presStyleCnt="4" custLinFactNeighborX="0">
        <dgm:presLayoutVars>
          <dgm:bulletEnabled val="1"/>
        </dgm:presLayoutVars>
      </dgm:prSet>
      <dgm:spPr/>
    </dgm:pt>
    <dgm:pt modelId="{075312B8-3F9C-43B3-A89E-8095B5261675}" type="pres">
      <dgm:prSet presAssocID="{74B71BEC-AFAE-4831-8BF9-D9B451ED6409}" presName="sp" presStyleCnt="0"/>
      <dgm:spPr/>
    </dgm:pt>
    <dgm:pt modelId="{0A48009A-3770-499A-9F25-6FE6E6363D54}" type="pres">
      <dgm:prSet presAssocID="{46EF5BFF-F3DA-45E6-BCC1-0E305C73B15A}" presName="composite" presStyleCnt="0"/>
      <dgm:spPr/>
    </dgm:pt>
    <dgm:pt modelId="{1B7A2F11-0051-45FB-A52C-C75FC390CE45}" type="pres">
      <dgm:prSet presAssocID="{46EF5BFF-F3DA-45E6-BCC1-0E305C73B15A}" presName="parentText" presStyleLbl="alignNode1" presStyleIdx="2" presStyleCnt="4">
        <dgm:presLayoutVars>
          <dgm:chMax val="1"/>
          <dgm:bulletEnabled val="1"/>
        </dgm:presLayoutVars>
      </dgm:prSet>
      <dgm:spPr/>
    </dgm:pt>
    <dgm:pt modelId="{5739F78C-B924-4EA5-BC39-A13525275302}" type="pres">
      <dgm:prSet presAssocID="{46EF5BFF-F3DA-45E6-BCC1-0E305C73B15A}" presName="descendantText" presStyleLbl="alignAcc1" presStyleIdx="2" presStyleCnt="4">
        <dgm:presLayoutVars>
          <dgm:bulletEnabled val="1"/>
        </dgm:presLayoutVars>
      </dgm:prSet>
      <dgm:spPr/>
    </dgm:pt>
    <dgm:pt modelId="{09E57BA7-50B9-4CDB-A68E-839F9408D9FC}" type="pres">
      <dgm:prSet presAssocID="{66D7AFC2-CFD8-4390-959A-7687599A4FCA}" presName="sp" presStyleCnt="0"/>
      <dgm:spPr/>
    </dgm:pt>
    <dgm:pt modelId="{E7FB7E70-CB52-4B19-A6FC-04227B9693FB}" type="pres">
      <dgm:prSet presAssocID="{B83B8A3F-8A67-4366-8090-1F8496127511}" presName="composite" presStyleCnt="0"/>
      <dgm:spPr/>
    </dgm:pt>
    <dgm:pt modelId="{9CE9EE6C-F97A-4556-A2BE-12EB7D643D62}" type="pres">
      <dgm:prSet presAssocID="{B83B8A3F-8A67-4366-8090-1F8496127511}" presName="parentText" presStyleLbl="alignNode1" presStyleIdx="3" presStyleCnt="4">
        <dgm:presLayoutVars>
          <dgm:chMax val="1"/>
          <dgm:bulletEnabled val="1"/>
        </dgm:presLayoutVars>
      </dgm:prSet>
      <dgm:spPr/>
    </dgm:pt>
    <dgm:pt modelId="{70737CA4-A497-4048-ACD7-443DD2F11CDE}" type="pres">
      <dgm:prSet presAssocID="{B83B8A3F-8A67-4366-8090-1F8496127511}" presName="descendantText" presStyleLbl="alignAcc1" presStyleIdx="3" presStyleCnt="4">
        <dgm:presLayoutVars>
          <dgm:bulletEnabled val="1"/>
        </dgm:presLayoutVars>
      </dgm:prSet>
      <dgm:spPr/>
    </dgm:pt>
  </dgm:ptLst>
  <dgm:cxnLst>
    <dgm:cxn modelId="{607C6909-FBD6-47D9-BB8C-F2F96D9416F1}" srcId="{2EABE814-CBA4-4347-B5BA-7B42BA236371}" destId="{93948922-8023-43D9-BE4D-16C4A4CC8E9F}" srcOrd="0" destOrd="0" parTransId="{E652492F-AB35-40AB-BC14-654BC75B317B}" sibTransId="{EC30F596-4762-41D4-B62C-ACB0A284B844}"/>
    <dgm:cxn modelId="{4860C21E-EE33-4745-B272-16B8782ED81B}" type="presOf" srcId="{46EF5BFF-F3DA-45E6-BCC1-0E305C73B15A}" destId="{1B7A2F11-0051-45FB-A52C-C75FC390CE45}" srcOrd="0" destOrd="0" presId="urn:microsoft.com/office/officeart/2005/8/layout/chevron2"/>
    <dgm:cxn modelId="{06E91D1F-45F0-419C-9FF1-9D1791989119}" type="presOf" srcId="{A29FFBEC-A3DF-46F7-AA60-A4CB01296A62}" destId="{A54CF8CE-7699-4E6C-A8C1-E510A3F2601A}" srcOrd="0" destOrd="0" presId="urn:microsoft.com/office/officeart/2005/8/layout/chevron2"/>
    <dgm:cxn modelId="{10FE5C23-FA5F-4CB8-8E4D-61795340B6E8}" type="presOf" srcId="{93948922-8023-43D9-BE4D-16C4A4CC8E9F}" destId="{87FC499A-49A3-41BA-8602-075A289A579C}" srcOrd="0" destOrd="0" presId="urn:microsoft.com/office/officeart/2005/8/layout/chevron2"/>
    <dgm:cxn modelId="{14217329-6E82-4E37-BC78-E2871E7C163D}" type="presOf" srcId="{2EABE814-CBA4-4347-B5BA-7B42BA236371}" destId="{F6EF47EE-E29F-4169-865F-9BAA5A4C8185}" srcOrd="0" destOrd="0" presId="urn:microsoft.com/office/officeart/2005/8/layout/chevron2"/>
    <dgm:cxn modelId="{B7FF912D-64C4-4D90-B188-2778D4A4362E}" type="presOf" srcId="{668AEB5C-6890-4D2C-AD74-A854D233CD2D}" destId="{5739F78C-B924-4EA5-BC39-A13525275302}" srcOrd="0" destOrd="0" presId="urn:microsoft.com/office/officeart/2005/8/layout/chevron2"/>
    <dgm:cxn modelId="{2FD07A30-DD31-4E72-AF13-6A8AF732795F}" type="presOf" srcId="{C449CE4E-B4FD-4763-B250-1D8FBDBAC957}" destId="{59F0F911-AF09-4E7A-946D-38C18BB909AE}" srcOrd="0" destOrd="0" presId="urn:microsoft.com/office/officeart/2005/8/layout/chevron2"/>
    <dgm:cxn modelId="{23D3BC40-E511-4602-BA92-CAD132107A66}" type="presOf" srcId="{C066E20E-D8CB-4634-BEA4-9120BB4B50B7}" destId="{86332F8F-45F9-42F1-A3DB-1639AEC54B9E}" srcOrd="0" destOrd="0" presId="urn:microsoft.com/office/officeart/2005/8/layout/chevron2"/>
    <dgm:cxn modelId="{40D07E46-1983-4E93-8930-90DF45E77AEE}" srcId="{C066E20E-D8CB-4634-BEA4-9120BB4B50B7}" destId="{C449CE4E-B4FD-4763-B250-1D8FBDBAC957}" srcOrd="1" destOrd="0" parTransId="{C5FA0D26-50E7-401E-8D11-018425C3CF66}" sibTransId="{74B71BEC-AFAE-4831-8BF9-D9B451ED6409}"/>
    <dgm:cxn modelId="{4389B54D-A30A-40AB-9180-26EA8CF10B33}" srcId="{46EF5BFF-F3DA-45E6-BCC1-0E305C73B15A}" destId="{668AEB5C-6890-4D2C-AD74-A854D233CD2D}" srcOrd="0" destOrd="0" parTransId="{2D8214FD-AF4F-4B64-90E1-378D2D097D82}" sibTransId="{4BA6A9FA-1D57-472D-8261-1749AA085A72}"/>
    <dgm:cxn modelId="{84A24D7F-EC28-45E1-814B-CA33F91B866C}" srcId="{C449CE4E-B4FD-4763-B250-1D8FBDBAC957}" destId="{A29FFBEC-A3DF-46F7-AA60-A4CB01296A62}" srcOrd="0" destOrd="0" parTransId="{CD65371C-44A4-4BD4-9926-B50254EFD5AE}" sibTransId="{F7EB7B4F-26AA-4F08-9996-30E926142AAE}"/>
    <dgm:cxn modelId="{65A93081-E19E-4E5D-85F1-747976D997BF}" srcId="{C449CE4E-B4FD-4763-B250-1D8FBDBAC957}" destId="{1E188A03-F2CA-475F-8D31-041F402C2F0F}" srcOrd="1" destOrd="0" parTransId="{FA30A253-8398-4F61-AEF0-E65CB629ABEB}" sibTransId="{F844B307-A77F-4AF9-9FAF-5B59B062E728}"/>
    <dgm:cxn modelId="{6E160C90-A04A-4356-91FC-EB0721ED42D5}" srcId="{2EABE814-CBA4-4347-B5BA-7B42BA236371}" destId="{3739F566-5B4B-459C-9819-675428142792}" srcOrd="1" destOrd="0" parTransId="{3B337492-8782-4CC6-A52B-1E07D26A31F7}" sibTransId="{D8253B1B-45AB-4023-9BA1-5685255C0480}"/>
    <dgm:cxn modelId="{7DA44EC6-FB8D-4374-892A-3851D9919517}" srcId="{B83B8A3F-8A67-4366-8090-1F8496127511}" destId="{1E2C77EF-150E-47BF-9F70-BB3054D70878}" srcOrd="0" destOrd="0" parTransId="{C5697F89-EC5D-4AD2-834E-90F59C19B472}" sibTransId="{2BEA0300-4A1A-46AC-AB51-8159470000C4}"/>
    <dgm:cxn modelId="{0133D3CC-5C80-42FB-90AF-ED10EF21A89B}" type="presOf" srcId="{B83B8A3F-8A67-4366-8090-1F8496127511}" destId="{9CE9EE6C-F97A-4556-A2BE-12EB7D643D62}" srcOrd="0" destOrd="0" presId="urn:microsoft.com/office/officeart/2005/8/layout/chevron2"/>
    <dgm:cxn modelId="{B86948D6-14E4-497B-BC37-01960BBE4781}" srcId="{C066E20E-D8CB-4634-BEA4-9120BB4B50B7}" destId="{B83B8A3F-8A67-4366-8090-1F8496127511}" srcOrd="3" destOrd="0" parTransId="{E9337188-08E9-43CE-9884-2BD5B10D467F}" sibTransId="{1E2F0F07-1954-4DA3-BB36-017474870969}"/>
    <dgm:cxn modelId="{B46CFED7-37E7-4CE1-ADB9-CCAB5F7EC03C}" type="presOf" srcId="{1E2C77EF-150E-47BF-9F70-BB3054D70878}" destId="{70737CA4-A497-4048-ACD7-443DD2F11CDE}" srcOrd="0" destOrd="0" presId="urn:microsoft.com/office/officeart/2005/8/layout/chevron2"/>
    <dgm:cxn modelId="{E454AAEE-4D90-4D14-BAB9-2DDDA573F5BC}" type="presOf" srcId="{1E188A03-F2CA-475F-8D31-041F402C2F0F}" destId="{A54CF8CE-7699-4E6C-A8C1-E510A3F2601A}" srcOrd="0" destOrd="1" presId="urn:microsoft.com/office/officeart/2005/8/layout/chevron2"/>
    <dgm:cxn modelId="{A2AC36F0-0D89-4CE1-90C3-60149C729C1E}" srcId="{C066E20E-D8CB-4634-BEA4-9120BB4B50B7}" destId="{46EF5BFF-F3DA-45E6-BCC1-0E305C73B15A}" srcOrd="2" destOrd="0" parTransId="{828D5F6B-BC71-4163-BB7E-CE3D70187282}" sibTransId="{66D7AFC2-CFD8-4390-959A-7687599A4FCA}"/>
    <dgm:cxn modelId="{2F80CBF1-B00E-42F9-8771-6EF6630E7862}" srcId="{C066E20E-D8CB-4634-BEA4-9120BB4B50B7}" destId="{2EABE814-CBA4-4347-B5BA-7B42BA236371}" srcOrd="0" destOrd="0" parTransId="{203066EF-752E-4070-9929-1EF2F6E61520}" sibTransId="{3E47806B-BE94-4B14-AF48-609CAE851F41}"/>
    <dgm:cxn modelId="{FF0BF4F7-D7F2-4140-8E74-7DEB75E2F1EC}" type="presOf" srcId="{3739F566-5B4B-459C-9819-675428142792}" destId="{87FC499A-49A3-41BA-8602-075A289A579C}" srcOrd="0" destOrd="1" presId="urn:microsoft.com/office/officeart/2005/8/layout/chevron2"/>
    <dgm:cxn modelId="{3045988F-88D5-4EF9-A2A4-6118CE7167F8}" type="presParOf" srcId="{86332F8F-45F9-42F1-A3DB-1639AEC54B9E}" destId="{990E052C-6B3E-491E-A36A-03F0456E3121}" srcOrd="0" destOrd="0" presId="urn:microsoft.com/office/officeart/2005/8/layout/chevron2"/>
    <dgm:cxn modelId="{A4ADB2DE-A1F8-4508-B5BF-E97D20F4D169}" type="presParOf" srcId="{990E052C-6B3E-491E-A36A-03F0456E3121}" destId="{F6EF47EE-E29F-4169-865F-9BAA5A4C8185}" srcOrd="0" destOrd="0" presId="urn:microsoft.com/office/officeart/2005/8/layout/chevron2"/>
    <dgm:cxn modelId="{792ABC3C-8AC9-49A7-A9D1-33DE91EECE5A}" type="presParOf" srcId="{990E052C-6B3E-491E-A36A-03F0456E3121}" destId="{87FC499A-49A3-41BA-8602-075A289A579C}" srcOrd="1" destOrd="0" presId="urn:microsoft.com/office/officeart/2005/8/layout/chevron2"/>
    <dgm:cxn modelId="{22BDF9C5-5694-47F3-A37B-EE7403BB4ED2}" type="presParOf" srcId="{86332F8F-45F9-42F1-A3DB-1639AEC54B9E}" destId="{C302C1BD-3BB2-44D1-A111-3CCAEECEF534}" srcOrd="1" destOrd="0" presId="urn:microsoft.com/office/officeart/2005/8/layout/chevron2"/>
    <dgm:cxn modelId="{D63ADDBF-EBA8-4038-AF60-7A485AC1EA11}" type="presParOf" srcId="{86332F8F-45F9-42F1-A3DB-1639AEC54B9E}" destId="{954A77C0-052C-4224-A1D8-F4166BDECA87}" srcOrd="2" destOrd="0" presId="urn:microsoft.com/office/officeart/2005/8/layout/chevron2"/>
    <dgm:cxn modelId="{9081500D-520D-43EC-8451-06D6F120F3FD}" type="presParOf" srcId="{954A77C0-052C-4224-A1D8-F4166BDECA87}" destId="{59F0F911-AF09-4E7A-946D-38C18BB909AE}" srcOrd="0" destOrd="0" presId="urn:microsoft.com/office/officeart/2005/8/layout/chevron2"/>
    <dgm:cxn modelId="{94BB329C-F1CB-4A9A-A6A6-87396B41AD5B}" type="presParOf" srcId="{954A77C0-052C-4224-A1D8-F4166BDECA87}" destId="{A54CF8CE-7699-4E6C-A8C1-E510A3F2601A}" srcOrd="1" destOrd="0" presId="urn:microsoft.com/office/officeart/2005/8/layout/chevron2"/>
    <dgm:cxn modelId="{FDF3B258-F2C7-41AE-96A7-D11CF0BF2345}" type="presParOf" srcId="{86332F8F-45F9-42F1-A3DB-1639AEC54B9E}" destId="{075312B8-3F9C-43B3-A89E-8095B5261675}" srcOrd="3" destOrd="0" presId="urn:microsoft.com/office/officeart/2005/8/layout/chevron2"/>
    <dgm:cxn modelId="{70C0CAF9-72D9-48C9-BC67-1939C780CAFE}" type="presParOf" srcId="{86332F8F-45F9-42F1-A3DB-1639AEC54B9E}" destId="{0A48009A-3770-499A-9F25-6FE6E6363D54}" srcOrd="4" destOrd="0" presId="urn:microsoft.com/office/officeart/2005/8/layout/chevron2"/>
    <dgm:cxn modelId="{5ED77E0D-4CF5-4584-9381-E5CBADE3C463}" type="presParOf" srcId="{0A48009A-3770-499A-9F25-6FE6E6363D54}" destId="{1B7A2F11-0051-45FB-A52C-C75FC390CE45}" srcOrd="0" destOrd="0" presId="urn:microsoft.com/office/officeart/2005/8/layout/chevron2"/>
    <dgm:cxn modelId="{24F123EE-959C-44E9-ADD4-F84B733B561B}" type="presParOf" srcId="{0A48009A-3770-499A-9F25-6FE6E6363D54}" destId="{5739F78C-B924-4EA5-BC39-A13525275302}" srcOrd="1" destOrd="0" presId="urn:microsoft.com/office/officeart/2005/8/layout/chevron2"/>
    <dgm:cxn modelId="{B294BA0E-40A8-48AD-A706-A9FF1EA74C75}" type="presParOf" srcId="{86332F8F-45F9-42F1-A3DB-1639AEC54B9E}" destId="{09E57BA7-50B9-4CDB-A68E-839F9408D9FC}" srcOrd="5" destOrd="0" presId="urn:microsoft.com/office/officeart/2005/8/layout/chevron2"/>
    <dgm:cxn modelId="{8344EB2D-41F7-4211-8F5F-A05363398C54}" type="presParOf" srcId="{86332F8F-45F9-42F1-A3DB-1639AEC54B9E}" destId="{E7FB7E70-CB52-4B19-A6FC-04227B9693FB}" srcOrd="6" destOrd="0" presId="urn:microsoft.com/office/officeart/2005/8/layout/chevron2"/>
    <dgm:cxn modelId="{70B3C1ED-3392-499A-8D64-F212CE0C8C11}" type="presParOf" srcId="{E7FB7E70-CB52-4B19-A6FC-04227B9693FB}" destId="{9CE9EE6C-F97A-4556-A2BE-12EB7D643D62}" srcOrd="0" destOrd="0" presId="urn:microsoft.com/office/officeart/2005/8/layout/chevron2"/>
    <dgm:cxn modelId="{32DF1A28-FF06-443F-85AF-721DA2422BB0}" type="presParOf" srcId="{E7FB7E70-CB52-4B19-A6FC-04227B9693FB}" destId="{70737CA4-A497-4048-ACD7-443DD2F11CD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F47EE-E29F-4169-865F-9BAA5A4C8185}">
      <dsp:nvSpPr>
        <dsp:cNvPr id="0" name=""/>
        <dsp:cNvSpPr/>
      </dsp:nvSpPr>
      <dsp:spPr>
        <a:xfrm rot="5400000">
          <a:off x="-187216" y="189291"/>
          <a:ext cx="1248110" cy="8736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Phase 1</a:t>
          </a:r>
        </a:p>
      </dsp:txBody>
      <dsp:txXfrm rot="-5400000">
        <a:off x="1" y="438914"/>
        <a:ext cx="873677" cy="374433"/>
      </dsp:txXfrm>
    </dsp:sp>
    <dsp:sp modelId="{87FC499A-49A3-41BA-8602-075A289A579C}">
      <dsp:nvSpPr>
        <dsp:cNvPr id="0" name=""/>
        <dsp:cNvSpPr/>
      </dsp:nvSpPr>
      <dsp:spPr>
        <a:xfrm rot="5400000">
          <a:off x="5408065" y="-4532312"/>
          <a:ext cx="811272" cy="988004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a:t>Drivers using A20 use right-hand lane. </a:t>
          </a:r>
        </a:p>
        <a:p>
          <a:pPr marL="228600" lvl="1" indent="-228600" algn="l" defTabSz="1066800">
            <a:lnSpc>
              <a:spcPct val="90000"/>
            </a:lnSpc>
            <a:spcBef>
              <a:spcPct val="0"/>
            </a:spcBef>
            <a:spcAft>
              <a:spcPct val="15000"/>
            </a:spcAft>
            <a:buChar char="•"/>
          </a:pPr>
          <a:r>
            <a:rPr lang="en-GB" sz="2400" kern="1200"/>
            <a:t>May be stopped at traffic lights to prove destination</a:t>
          </a:r>
        </a:p>
      </dsp:txBody>
      <dsp:txXfrm rot="-5400000">
        <a:off x="873678" y="41678"/>
        <a:ext cx="9840444" cy="732066"/>
      </dsp:txXfrm>
    </dsp:sp>
    <dsp:sp modelId="{59F0F911-AF09-4E7A-946D-38C18BB909AE}">
      <dsp:nvSpPr>
        <dsp:cNvPr id="0" name=""/>
        <dsp:cNvSpPr/>
      </dsp:nvSpPr>
      <dsp:spPr>
        <a:xfrm rot="5400000">
          <a:off x="-187216" y="1290665"/>
          <a:ext cx="1248110" cy="8736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Phase 2</a:t>
          </a:r>
        </a:p>
      </dsp:txBody>
      <dsp:txXfrm rot="-5400000">
        <a:off x="1" y="1540288"/>
        <a:ext cx="873677" cy="374433"/>
      </dsp:txXfrm>
    </dsp:sp>
    <dsp:sp modelId="{A54CF8CE-7699-4E6C-A8C1-E510A3F2601A}">
      <dsp:nvSpPr>
        <dsp:cNvPr id="0" name=""/>
        <dsp:cNvSpPr/>
      </dsp:nvSpPr>
      <dsp:spPr>
        <a:xfrm rot="5400000">
          <a:off x="5408065" y="-3430938"/>
          <a:ext cx="811272" cy="988004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a:t>M20 contraflow system London-bound J8-9</a:t>
          </a:r>
        </a:p>
        <a:p>
          <a:pPr marL="228600" lvl="1" indent="-228600" algn="l" defTabSz="1066800">
            <a:lnSpc>
              <a:spcPct val="90000"/>
            </a:lnSpc>
            <a:spcBef>
              <a:spcPct val="0"/>
            </a:spcBef>
            <a:spcAft>
              <a:spcPct val="15000"/>
            </a:spcAft>
            <a:buChar char="•"/>
          </a:pPr>
          <a:r>
            <a:rPr lang="en-GB" sz="2400" kern="1200"/>
            <a:t>50mph limit</a:t>
          </a:r>
        </a:p>
      </dsp:txBody>
      <dsp:txXfrm rot="-5400000">
        <a:off x="873678" y="1143052"/>
        <a:ext cx="9840444" cy="732066"/>
      </dsp:txXfrm>
    </dsp:sp>
    <dsp:sp modelId="{1B7A2F11-0051-45FB-A52C-C75FC390CE45}">
      <dsp:nvSpPr>
        <dsp:cNvPr id="0" name=""/>
        <dsp:cNvSpPr/>
      </dsp:nvSpPr>
      <dsp:spPr>
        <a:xfrm rot="5400000">
          <a:off x="-187216" y="2392039"/>
          <a:ext cx="1248110" cy="8736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Phase 3</a:t>
          </a:r>
        </a:p>
      </dsp:txBody>
      <dsp:txXfrm rot="-5400000">
        <a:off x="1" y="2641662"/>
        <a:ext cx="873677" cy="374433"/>
      </dsp:txXfrm>
    </dsp:sp>
    <dsp:sp modelId="{5739F78C-B924-4EA5-BC39-A13525275302}">
      <dsp:nvSpPr>
        <dsp:cNvPr id="0" name=""/>
        <dsp:cNvSpPr/>
      </dsp:nvSpPr>
      <dsp:spPr>
        <a:xfrm rot="5400000">
          <a:off x="5408065" y="-2329564"/>
          <a:ext cx="811272" cy="988004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a:latin typeface="Arial"/>
            </a:rPr>
            <a:t>For</a:t>
          </a:r>
          <a:r>
            <a:rPr lang="en-GB" sz="2400" kern="1200"/>
            <a:t> drivers NOT heading to the ports or Eurotunnel, phase 3 is identical to phase 2</a:t>
          </a:r>
        </a:p>
      </dsp:txBody>
      <dsp:txXfrm rot="-5400000">
        <a:off x="873678" y="2244426"/>
        <a:ext cx="9840444" cy="732066"/>
      </dsp:txXfrm>
    </dsp:sp>
    <dsp:sp modelId="{9CE9EE6C-F97A-4556-A2BE-12EB7D643D62}">
      <dsp:nvSpPr>
        <dsp:cNvPr id="0" name=""/>
        <dsp:cNvSpPr/>
      </dsp:nvSpPr>
      <dsp:spPr>
        <a:xfrm rot="5400000">
          <a:off x="-187216" y="3493414"/>
          <a:ext cx="1248110" cy="8736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Phase 4</a:t>
          </a:r>
        </a:p>
      </dsp:txBody>
      <dsp:txXfrm rot="-5400000">
        <a:off x="1" y="3743037"/>
        <a:ext cx="873677" cy="374433"/>
      </dsp:txXfrm>
    </dsp:sp>
    <dsp:sp modelId="{70737CA4-A497-4048-ACD7-443DD2F11CDE}">
      <dsp:nvSpPr>
        <dsp:cNvPr id="0" name=""/>
        <dsp:cNvSpPr/>
      </dsp:nvSpPr>
      <dsp:spPr>
        <a:xfrm rot="5400000">
          <a:off x="5408065" y="-1228190"/>
          <a:ext cx="811272" cy="988004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a:t>As phase 2; but will not be able to use M26</a:t>
          </a:r>
        </a:p>
      </dsp:txBody>
      <dsp:txXfrm rot="-5400000">
        <a:off x="873678" y="3345800"/>
        <a:ext cx="9840444" cy="73206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8784B-898F-45E7-ADE1-F68F70268CEF}" type="datetimeFigureOut">
              <a:rPr lang="en-GB" smtClean="0"/>
              <a:t>14/11/2019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19332-8880-452B-BD07-FF347AA8B875}" type="slidenum">
              <a:rPr lang="en-GB" smtClean="0"/>
              <a:t>‹#›</a:t>
            </a:fld>
            <a:endParaRPr lang="en-GB"/>
          </a:p>
        </p:txBody>
      </p:sp>
    </p:spTree>
    <p:extLst>
      <p:ext uri="{BB962C8B-B14F-4D97-AF65-F5344CB8AC3E}">
        <p14:creationId xmlns:p14="http://schemas.microsoft.com/office/powerpoint/2010/main" val="5818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31190/transporting-goods-between-the-uk-and-eu-in-a-no-deal-brexit-guidance-for-haulier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060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slight aside – but closely linked to potential impact of Brexit and future immigration policies……..Skills</a:t>
            </a:r>
          </a:p>
          <a:p>
            <a:endParaRPr lang="en-GB" dirty="0"/>
          </a:p>
          <a:p>
            <a:r>
              <a:rPr lang="en-GB" dirty="0"/>
              <a:t>Scotland’s economy very much dependent on EU workers and we have had members telling us the driver shortage is getting worse</a:t>
            </a:r>
          </a:p>
          <a:p>
            <a:endParaRPr lang="en-GB" dirty="0"/>
          </a:p>
          <a:p>
            <a:r>
              <a:rPr lang="en-GB" dirty="0"/>
              <a:t>Not just about skills shortage- also about looking for funding and attracting talent</a:t>
            </a:r>
          </a:p>
          <a:p>
            <a:r>
              <a:rPr lang="en-GB" dirty="0"/>
              <a:t>Funding – does not need to be about apprenticeships – the door is slightly ajar for this conversation right now because of Brexit and Immigration changes</a:t>
            </a:r>
          </a:p>
          <a:p>
            <a:r>
              <a:rPr lang="en-GB" dirty="0"/>
              <a:t>Scot Gov is ready to listen and better understand the challenges that our industry is facing</a:t>
            </a:r>
          </a:p>
          <a:p>
            <a:endParaRPr lang="en-GB" dirty="0"/>
          </a:p>
          <a:p>
            <a:r>
              <a:rPr lang="en-GB" dirty="0"/>
              <a:t>FTA are involved in an existing Skills Group but we need more members around the table. This needs to be lead by industry with workable solutions and ideas not simply a grumble…this is </a:t>
            </a:r>
            <a:r>
              <a:rPr lang="en-GB"/>
              <a:t>what's wrong…..</a:t>
            </a:r>
            <a:r>
              <a:rPr lang="en-GB" dirty="0" err="1"/>
              <a:t>this</a:t>
            </a:r>
            <a:r>
              <a:rPr lang="en-GB" dirty="0"/>
              <a:t> is how we can train more youngsters…and this is how much help we need……</a:t>
            </a:r>
          </a:p>
          <a:p>
            <a:r>
              <a:rPr lang="en-GB" dirty="0"/>
              <a:t>If you are interested in getting involved please come and find me at coffee break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82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436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A No-Deal Brexit would have implications even for road haulage companies that only operate on the domestic market. Domestic operators need to be aware of the traffic management plan around the main ports, in particular Dover, even if they only serve the local market. </a:t>
            </a:r>
            <a:endParaRPr lang="en-GB" sz="1200" kern="1200">
              <a:solidFill>
                <a:schemeClr val="tx1"/>
              </a:solidFill>
              <a:effectLst/>
              <a:latin typeface="+mn-lt"/>
              <a:ea typeface="+mn-ea"/>
              <a:cs typeface="+mn-cs"/>
            </a:endParaRPr>
          </a:p>
          <a:p>
            <a:pPr lvl="1"/>
            <a:r>
              <a:rPr lang="en-GB" sz="1200" kern="1200">
                <a:solidFill>
                  <a:schemeClr val="tx1"/>
                </a:solidFill>
                <a:effectLst/>
                <a:latin typeface="+mn-lt"/>
                <a:ea typeface="+mn-ea"/>
                <a:cs typeface="+mn-cs"/>
              </a:rPr>
              <a:t>Highways England will implement measures to keep the M20 open in both directions in case of disruptions across the Channel (Operation Brock)</a:t>
            </a:r>
          </a:p>
          <a:p>
            <a:pPr lvl="1"/>
            <a:r>
              <a:rPr lang="en-GB" sz="1200" kern="1200">
                <a:solidFill>
                  <a:schemeClr val="tx1"/>
                </a:solidFill>
                <a:effectLst/>
                <a:latin typeface="+mn-lt"/>
                <a:ea typeface="+mn-ea"/>
                <a:cs typeface="+mn-cs"/>
              </a:rPr>
              <a:t>4 different stages depending on severity of disruptions</a:t>
            </a:r>
          </a:p>
          <a:p>
            <a:pPr lvl="1"/>
            <a:r>
              <a:rPr lang="en-GB" sz="1200" kern="1200">
                <a:solidFill>
                  <a:schemeClr val="tx1"/>
                </a:solidFill>
                <a:effectLst/>
                <a:latin typeface="+mn-lt"/>
                <a:ea typeface="+mn-ea"/>
                <a:cs typeface="+mn-cs"/>
              </a:rPr>
              <a:t>Drivers of goods vehicles over 7.5t NOT heading to the ports of Eurotunnel will need to follow a different set of instructions and may be asked to provide proof of their destination</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395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a:solidFill>
                  <a:schemeClr val="tx1"/>
                </a:solidFill>
                <a:effectLst/>
                <a:latin typeface="+mn-lt"/>
                <a:ea typeface="+mn-ea"/>
                <a:cs typeface="+mn-cs"/>
              </a:rPr>
              <a:t>Phase 1 -</a:t>
            </a:r>
            <a:r>
              <a:rPr lang="en-GB" sz="1200" kern="1200">
                <a:solidFill>
                  <a:schemeClr val="tx1"/>
                </a:solidFill>
                <a:effectLst/>
                <a:latin typeface="+mn-lt"/>
                <a:ea typeface="+mn-ea"/>
                <a:cs typeface="+mn-cs"/>
              </a:rPr>
              <a:t> Drivers using the A20 can use the right-hand lane. They may be stopped at traffic lights to prove they are not heading to the ports</a:t>
            </a:r>
          </a:p>
          <a:p>
            <a:pPr lvl="0"/>
            <a:r>
              <a:rPr lang="en-GB" sz="1200" b="1" kern="1200">
                <a:solidFill>
                  <a:schemeClr val="tx1"/>
                </a:solidFill>
                <a:effectLst/>
                <a:latin typeface="+mn-lt"/>
                <a:ea typeface="+mn-ea"/>
                <a:cs typeface="+mn-cs"/>
              </a:rPr>
              <a:t>Phase 2 - </a:t>
            </a:r>
            <a:r>
              <a:rPr lang="en-GB" sz="1200" kern="1200">
                <a:solidFill>
                  <a:schemeClr val="tx1"/>
                </a:solidFill>
                <a:effectLst/>
                <a:latin typeface="+mn-lt"/>
                <a:ea typeface="+mn-ea"/>
                <a:cs typeface="+mn-cs"/>
              </a:rPr>
              <a:t>On the M20 drivers will have to use a contraflow system on the London-bound carriageway between junctions 8 and 9</a:t>
            </a:r>
          </a:p>
          <a:p>
            <a:pPr lvl="0"/>
            <a:r>
              <a:rPr lang="en-GB" sz="1200" kern="1200">
                <a:solidFill>
                  <a:schemeClr val="tx1"/>
                </a:solidFill>
                <a:effectLst/>
                <a:latin typeface="+mn-lt"/>
                <a:ea typeface="+mn-ea"/>
                <a:cs typeface="+mn-cs"/>
              </a:rPr>
              <a:t>50mph limit</a:t>
            </a:r>
          </a:p>
          <a:p>
            <a:pPr lvl="0"/>
            <a:r>
              <a:rPr lang="en-GB" sz="1200" b="1" kern="1200">
                <a:solidFill>
                  <a:schemeClr val="tx1"/>
                </a:solidFill>
                <a:effectLst/>
                <a:latin typeface="+mn-lt"/>
                <a:ea typeface="+mn-ea"/>
                <a:cs typeface="+mn-cs"/>
              </a:rPr>
              <a:t>Phase 3 - </a:t>
            </a:r>
            <a:r>
              <a:rPr lang="en-GB" sz="1200" kern="1200">
                <a:solidFill>
                  <a:schemeClr val="tx1"/>
                </a:solidFill>
                <a:effectLst/>
                <a:latin typeface="+mn-lt"/>
                <a:ea typeface="+mn-ea"/>
                <a:cs typeface="+mn-cs"/>
              </a:rPr>
              <a:t>Identical to phase 2 –the differences will only affect vehicles heading to the ports</a:t>
            </a:r>
          </a:p>
          <a:p>
            <a:pPr lvl="0"/>
            <a:r>
              <a:rPr lang="en-GB" sz="1200" b="1" kern="1200">
                <a:solidFill>
                  <a:schemeClr val="tx1"/>
                </a:solidFill>
                <a:effectLst/>
                <a:latin typeface="+mn-lt"/>
                <a:ea typeface="+mn-ea"/>
                <a:cs typeface="+mn-cs"/>
              </a:rPr>
              <a:t>Phase 4 - </a:t>
            </a:r>
            <a:r>
              <a:rPr lang="en-GB" sz="1200" kern="1200">
                <a:solidFill>
                  <a:schemeClr val="tx1"/>
                </a:solidFill>
                <a:effectLst/>
                <a:latin typeface="+mn-lt"/>
                <a:ea typeface="+mn-ea"/>
                <a:cs typeface="+mn-cs"/>
              </a:rPr>
              <a:t>Identical to phase 2 except drivers will not be able to use the M26</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95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The press widely reported about a leaked Government document describing the worst case scenarios in a number of areas. The Government eventually published an official, shorter version of its so-called ‘Yellowhammer report’ highlighting reasonable worst case planning assumptions. </a:t>
            </a:r>
            <a:endParaRPr lang="en-GB" sz="1200" kern="1200">
              <a:solidFill>
                <a:schemeClr val="tx1"/>
              </a:solidFill>
              <a:effectLst/>
              <a:latin typeface="+mn-lt"/>
              <a:ea typeface="+mn-ea"/>
              <a:cs typeface="+mn-cs"/>
            </a:endParaRPr>
          </a:p>
          <a:p>
            <a:pPr lvl="1"/>
            <a:r>
              <a:rPr lang="en-GB" sz="1200" kern="1200">
                <a:solidFill>
                  <a:schemeClr val="tx1"/>
                </a:solidFill>
                <a:effectLst/>
                <a:latin typeface="+mn-lt"/>
                <a:ea typeface="+mn-ea"/>
                <a:cs typeface="+mn-cs"/>
              </a:rPr>
              <a:t>FTA reacted vigorously to the Government’s failure to share their planning assumptions on fuel supply in due time</a:t>
            </a:r>
          </a:p>
          <a:p>
            <a:pPr lvl="1"/>
            <a:r>
              <a:rPr lang="en-GB" sz="1200" kern="1200">
                <a:solidFill>
                  <a:schemeClr val="tx1"/>
                </a:solidFill>
                <a:effectLst/>
                <a:latin typeface="+mn-lt"/>
                <a:ea typeface="+mn-ea"/>
                <a:cs typeface="+mn-cs"/>
              </a:rPr>
              <a:t>Government’s reasonable worst case planning assumptions –published in September- envisage disruptions to fuel distribution in London and the South-East if Dartford crossing is blocked</a:t>
            </a:r>
          </a:p>
          <a:p>
            <a:pPr lvl="1"/>
            <a:r>
              <a:rPr lang="en-GB" sz="1200" kern="1200">
                <a:solidFill>
                  <a:schemeClr val="tx1"/>
                </a:solidFill>
                <a:effectLst/>
                <a:latin typeface="+mn-lt"/>
                <a:ea typeface="+mn-ea"/>
                <a:cs typeface="+mn-cs"/>
              </a:rPr>
              <a:t>Yellowhammer suggests local shortages possible in other parts of the country because of panic buying</a:t>
            </a:r>
          </a:p>
          <a:p>
            <a:pPr lvl="1"/>
            <a:r>
              <a:rPr lang="en-GB" sz="1200" b="1" kern="1200">
                <a:solidFill>
                  <a:schemeClr val="tx1"/>
                </a:solidFill>
                <a:effectLst/>
                <a:latin typeface="+mn-lt"/>
                <a:ea typeface="+mn-ea"/>
                <a:cs typeface="+mn-cs"/>
              </a:rPr>
              <a:t>No suggestion of cessation of fuel supply</a:t>
            </a:r>
            <a:r>
              <a:rPr lang="en-GB" sz="1200" kern="1200">
                <a:solidFill>
                  <a:schemeClr val="tx1"/>
                </a:solidFill>
                <a:effectLst/>
                <a:latin typeface="+mn-lt"/>
                <a:ea typeface="+mn-ea"/>
                <a:cs typeface="+mn-cs"/>
              </a:rPr>
              <a:t>; reduced supply possible on a localised basis</a:t>
            </a:r>
          </a:p>
          <a:p>
            <a:pPr lvl="1"/>
            <a:r>
              <a:rPr lang="en-GB" sz="1200" kern="1200">
                <a:solidFill>
                  <a:schemeClr val="tx1"/>
                </a:solidFill>
                <a:effectLst/>
                <a:latin typeface="+mn-lt"/>
                <a:ea typeface="+mn-ea"/>
                <a:cs typeface="+mn-cs"/>
              </a:rPr>
              <a:t>FTA advises members not to engage in panic buying –which would contribute to and worsen the problem- and to comply with regulation about storage of fuel</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222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Although customs formalities and other border procedures are primarily the responsibility of traders, it is crucial that all actors of the supply chain communicate effectively to ensure that the required paperwork is available when checks will be carried out. </a:t>
            </a:r>
            <a:endParaRPr lang="en-GB" sz="1200" kern="1200">
              <a:solidFill>
                <a:schemeClr val="tx1"/>
              </a:solidFill>
              <a:effectLst/>
              <a:latin typeface="+mn-lt"/>
              <a:ea typeface="+mn-ea"/>
              <a:cs typeface="+mn-cs"/>
            </a:endParaRPr>
          </a:p>
          <a:p>
            <a:pPr lvl="1"/>
            <a:r>
              <a:rPr lang="en-GB" sz="1200" kern="1200">
                <a:solidFill>
                  <a:schemeClr val="tx1"/>
                </a:solidFill>
                <a:effectLst/>
                <a:latin typeface="+mn-lt"/>
                <a:ea typeface="+mn-ea"/>
                <a:cs typeface="+mn-cs"/>
              </a:rPr>
              <a:t>Hauliers collecting goods from UK ports to deliver them to their final destination in the UK will need proof of customs formalities</a:t>
            </a:r>
          </a:p>
          <a:p>
            <a:pPr lvl="1"/>
            <a:r>
              <a:rPr lang="en-GB" sz="1200" kern="1200">
                <a:solidFill>
                  <a:schemeClr val="tx1"/>
                </a:solidFill>
                <a:effectLst/>
                <a:latin typeface="+mn-lt"/>
                <a:ea typeface="+mn-ea"/>
                <a:cs typeface="+mn-cs"/>
              </a:rPr>
              <a:t>Hauliers should notify the importer that goods have arrived. Stamped carnets and copies of other documentation should be provided to the trader</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891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In addition to this, international hauliers will be facing new requirements.</a:t>
            </a:r>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International hauliers need to ensure access to the EU market is secured –depending on their business model- as UK Community Licence will no longer be recognised</a:t>
            </a:r>
          </a:p>
          <a:p>
            <a:pPr lvl="0"/>
            <a:r>
              <a:rPr lang="en-GB" sz="1200" kern="1200">
                <a:solidFill>
                  <a:schemeClr val="tx1"/>
                </a:solidFill>
                <a:effectLst/>
                <a:latin typeface="+mn-lt"/>
                <a:ea typeface="+mn-ea"/>
                <a:cs typeface="+mn-cs"/>
              </a:rPr>
              <a:t>Most UK-EU journeys will be possible without specific permits until 31 December 2019 –FTA is campaigning for an extension, possibly until end of July 2020. The European Commission proposed such an extension but it still requires the approval of Member States and Members of the European Parliament. Final decision is expected in the fourth week of October.</a:t>
            </a:r>
          </a:p>
          <a:p>
            <a:pPr lvl="0"/>
            <a:r>
              <a:rPr lang="en-GB" sz="1200" kern="1200">
                <a:solidFill>
                  <a:schemeClr val="tx1"/>
                </a:solidFill>
                <a:effectLst/>
                <a:latin typeface="+mn-lt"/>
                <a:ea typeface="+mn-ea"/>
                <a:cs typeface="+mn-cs"/>
              </a:rPr>
              <a:t>Some journeys to non-EU countries or between EU countries may require permits</a:t>
            </a:r>
          </a:p>
          <a:p>
            <a:r>
              <a:rPr lang="en-GB" sz="1200" kern="1200">
                <a:solidFill>
                  <a:schemeClr val="tx1"/>
                </a:solidFill>
                <a:effectLst/>
                <a:latin typeface="+mn-lt"/>
                <a:ea typeface="+mn-ea"/>
                <a:cs typeface="+mn-cs"/>
              </a:rPr>
              <a:t>More information on transport, customs and border requirements for hauliers and drivers available in </a:t>
            </a:r>
            <a:r>
              <a:rPr lang="en-GB" sz="1200" kern="1200" err="1">
                <a:solidFill>
                  <a:schemeClr val="tx1"/>
                </a:solidFill>
                <a:effectLst/>
                <a:latin typeface="+mn-lt"/>
                <a:ea typeface="+mn-ea"/>
                <a:cs typeface="+mn-cs"/>
              </a:rPr>
              <a:t>DfT</a:t>
            </a:r>
            <a:r>
              <a:rPr lang="en-GB" sz="1200" kern="1200">
                <a:solidFill>
                  <a:schemeClr val="tx1"/>
                </a:solidFill>
                <a:effectLst/>
                <a:latin typeface="+mn-lt"/>
                <a:ea typeface="+mn-ea"/>
                <a:cs typeface="+mn-cs"/>
              </a:rPr>
              <a:t> </a:t>
            </a:r>
            <a:r>
              <a:rPr lang="en-GB" sz="1200" u="sng" kern="1200">
                <a:solidFill>
                  <a:schemeClr val="tx1"/>
                </a:solidFill>
                <a:effectLst/>
                <a:latin typeface="+mn-lt"/>
                <a:ea typeface="+mn-ea"/>
                <a:cs typeface="+mn-cs"/>
                <a:hlinkClick r:id="rId3"/>
              </a:rPr>
              <a:t>reference guide</a:t>
            </a: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510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6231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Make the most of your membership through Freight Councils, </a:t>
            </a:r>
            <a:r>
              <a:rPr lang="en-GB" sz="1200" kern="1200" err="1">
                <a:solidFill>
                  <a:schemeClr val="tx1"/>
                </a:solidFill>
                <a:effectLst/>
                <a:latin typeface="+mn-lt"/>
                <a:ea typeface="+mn-ea"/>
                <a:cs typeface="+mn-cs"/>
              </a:rPr>
              <a:t>eNews</a:t>
            </a:r>
            <a:r>
              <a:rPr lang="en-GB" sz="1200" kern="1200">
                <a:solidFill>
                  <a:schemeClr val="tx1"/>
                </a:solidFill>
                <a:effectLst/>
                <a:latin typeface="+mn-lt"/>
                <a:ea typeface="+mn-ea"/>
                <a:cs typeface="+mn-cs"/>
              </a:rPr>
              <a:t>, events and services.</a:t>
            </a:r>
          </a:p>
          <a:p>
            <a:r>
              <a:rPr lang="en-GB" sz="1200" kern="1200">
                <a:solidFill>
                  <a:schemeClr val="tx1"/>
                </a:solidFill>
                <a:effectLst/>
                <a:latin typeface="+mn-lt"/>
                <a:ea typeface="+mn-ea"/>
                <a:cs typeface="+mn-cs"/>
              </a:rPr>
              <a:t>Read from slide</a:t>
            </a:r>
          </a:p>
          <a:p>
            <a:endParaRPr lang="en-GB"/>
          </a:p>
        </p:txBody>
      </p:sp>
      <p:sp>
        <p:nvSpPr>
          <p:cNvPr id="4" name="Slide Number Placeholder 3"/>
          <p:cNvSpPr>
            <a:spLocks noGrp="1"/>
          </p:cNvSpPr>
          <p:nvPr>
            <p:ph type="sldNum" sz="quarter" idx="10"/>
          </p:nvPr>
        </p:nvSpPr>
        <p:spPr/>
        <p:txBody>
          <a:bodyPr/>
          <a:lstStyle/>
          <a:p>
            <a:pPr marL="0" marR="0" lvl="0" indent="0" algn="r" defTabSz="1946575"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946575"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384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p:txBody>
          <a:bodyPr/>
          <a:lstStyle/>
          <a:p>
            <a:fld id="{5B42D600-461E-4D15-98C0-8BB09BE54093}" type="datetime6">
              <a:rPr lang="en-GB" smtClean="0"/>
              <a:t>November 19</a:t>
            </a:fld>
            <a:endParaRPr lang="en-GB"/>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pic>
        <p:nvPicPr>
          <p:cNvPr id="35" name="Picture 34">
            <a:extLst>
              <a:ext uri="{FF2B5EF4-FFF2-40B4-BE49-F238E27FC236}">
                <a16:creationId xmlns:a16="http://schemas.microsoft.com/office/drawing/2014/main" id="{20F7F0C4-E062-B24E-9B91-6620A27AA8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0782" y="6180960"/>
            <a:ext cx="2710156" cy="332943"/>
          </a:xfrm>
          <a:prstGeom prst="rect">
            <a:avLst/>
          </a:prstGeom>
        </p:spPr>
      </p:pic>
      <p:sp>
        <p:nvSpPr>
          <p:cNvPr id="36" name="TextBox 35">
            <a:extLst>
              <a:ext uri="{FF2B5EF4-FFF2-40B4-BE49-F238E27FC236}">
                <a16:creationId xmlns:a16="http://schemas.microsoft.com/office/drawing/2014/main" id="{4BE72E09-A42A-DD40-BEF2-2F410F19179A}"/>
              </a:ext>
            </a:extLst>
          </p:cNvPr>
          <p:cNvSpPr txBox="1"/>
          <p:nvPr userDrawn="1"/>
        </p:nvSpPr>
        <p:spPr>
          <a:xfrm>
            <a:off x="9288244" y="5893904"/>
            <a:ext cx="2184356" cy="230832"/>
          </a:xfrm>
          <a:prstGeom prst="rect">
            <a:avLst/>
          </a:prstGeom>
          <a:noFill/>
        </p:spPr>
        <p:txBody>
          <a:bodyPr wrap="square" rtlCol="0">
            <a:spAutoFit/>
          </a:bodyPr>
          <a:lstStyle/>
          <a:p>
            <a:pPr algn="ctr"/>
            <a:r>
              <a:rPr lang="en-US" sz="900"/>
              <a:t>Gold sponsor</a:t>
            </a:r>
          </a:p>
        </p:txBody>
      </p:sp>
    </p:spTree>
    <p:extLst>
      <p:ext uri="{BB962C8B-B14F-4D97-AF65-F5344CB8AC3E}">
        <p14:creationId xmlns:p14="http://schemas.microsoft.com/office/powerpoint/2010/main" val="27663708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2">
    <p:bg>
      <p:bgPr>
        <a:solidFill>
          <a:schemeClr val="bg1"/>
        </a:solidFill>
        <a:effectLst/>
      </p:bgPr>
    </p:bg>
    <p:spTree>
      <p:nvGrpSpPr>
        <p:cNvPr id="1" name=""/>
        <p:cNvGrpSpPr/>
        <p:nvPr/>
      </p:nvGrpSpPr>
      <p:grpSpPr>
        <a:xfrm>
          <a:off x="0" y="0"/>
          <a:ext cx="0" cy="0"/>
          <a:chOff x="0" y="0"/>
          <a:chExt cx="0" cy="0"/>
        </a:xfrm>
      </p:grpSpPr>
      <p:grpSp>
        <p:nvGrpSpPr>
          <p:cNvPr id="161" name="Group 4">
            <a:extLst>
              <a:ext uri="{FF2B5EF4-FFF2-40B4-BE49-F238E27FC236}">
                <a16:creationId xmlns:a16="http://schemas.microsoft.com/office/drawing/2014/main" id="{AF424A17-9587-4FBC-AD55-7CB88B8447B8}"/>
              </a:ext>
            </a:extLst>
          </p:cNvPr>
          <p:cNvGrpSpPr>
            <a:grpSpLocks noChangeAspect="1"/>
          </p:cNvGrpSpPr>
          <p:nvPr userDrawn="1"/>
        </p:nvGrpSpPr>
        <p:grpSpPr bwMode="auto">
          <a:xfrm>
            <a:off x="0" y="0"/>
            <a:ext cx="7983538" cy="6859588"/>
            <a:chOff x="1325" y="5"/>
            <a:chExt cx="5029" cy="4321"/>
          </a:xfrm>
          <a:solidFill>
            <a:schemeClr val="accent3"/>
          </a:solidFill>
        </p:grpSpPr>
        <p:sp>
          <p:nvSpPr>
            <p:cNvPr id="162" name="Freeform 5">
              <a:extLst>
                <a:ext uri="{FF2B5EF4-FFF2-40B4-BE49-F238E27FC236}">
                  <a16:creationId xmlns:a16="http://schemas.microsoft.com/office/drawing/2014/main" id="{ECEAA9E9-0816-4CCA-81F8-336EB3FC0F50}"/>
                </a:ext>
              </a:extLst>
            </p:cNvPr>
            <p:cNvSpPr>
              <a:spLocks/>
            </p:cNvSpPr>
            <p:nvPr/>
          </p:nvSpPr>
          <p:spPr bwMode="auto">
            <a:xfrm>
              <a:off x="1325" y="5"/>
              <a:ext cx="4626" cy="4320"/>
            </a:xfrm>
            <a:custGeom>
              <a:avLst/>
              <a:gdLst>
                <a:gd name="T0" fmla="*/ 0 w 7714"/>
                <a:gd name="T1" fmla="*/ 0 h 7199"/>
                <a:gd name="T2" fmla="*/ 0 w 7714"/>
                <a:gd name="T3" fmla="*/ 0 h 7199"/>
                <a:gd name="T4" fmla="*/ 7714 w 7714"/>
                <a:gd name="T5" fmla="*/ 0 h 7199"/>
                <a:gd name="T6" fmla="*/ 7714 w 7714"/>
                <a:gd name="T7" fmla="*/ 7199 h 7199"/>
                <a:gd name="T8" fmla="*/ 0 w 7714"/>
                <a:gd name="T9" fmla="*/ 7199 h 7199"/>
                <a:gd name="T10" fmla="*/ 0 w 7714"/>
                <a:gd name="T11" fmla="*/ 0 h 7199"/>
              </a:gdLst>
              <a:ahLst/>
              <a:cxnLst>
                <a:cxn ang="0">
                  <a:pos x="T0" y="T1"/>
                </a:cxn>
                <a:cxn ang="0">
                  <a:pos x="T2" y="T3"/>
                </a:cxn>
                <a:cxn ang="0">
                  <a:pos x="T4" y="T5"/>
                </a:cxn>
                <a:cxn ang="0">
                  <a:pos x="T6" y="T7"/>
                </a:cxn>
                <a:cxn ang="0">
                  <a:pos x="T8" y="T9"/>
                </a:cxn>
                <a:cxn ang="0">
                  <a:pos x="T10" y="T11"/>
                </a:cxn>
              </a:cxnLst>
              <a:rect l="0" t="0" r="r" b="b"/>
              <a:pathLst>
                <a:path w="7714" h="7199">
                  <a:moveTo>
                    <a:pt x="0" y="0"/>
                  </a:moveTo>
                  <a:lnTo>
                    <a:pt x="0" y="0"/>
                  </a:lnTo>
                  <a:lnTo>
                    <a:pt x="7714" y="0"/>
                  </a:lnTo>
                  <a:lnTo>
                    <a:pt x="7714" y="7199"/>
                  </a:lnTo>
                  <a:lnTo>
                    <a:pt x="0" y="719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 name="Freeform 6">
              <a:extLst>
                <a:ext uri="{FF2B5EF4-FFF2-40B4-BE49-F238E27FC236}">
                  <a16:creationId xmlns:a16="http://schemas.microsoft.com/office/drawing/2014/main" id="{E9A5D134-6BDE-4A06-86BF-4D52FDE20DD5}"/>
                </a:ext>
              </a:extLst>
            </p:cNvPr>
            <p:cNvSpPr>
              <a:spLocks/>
            </p:cNvSpPr>
            <p:nvPr/>
          </p:nvSpPr>
          <p:spPr bwMode="auto">
            <a:xfrm>
              <a:off x="6155" y="3969"/>
              <a:ext cx="168" cy="86"/>
            </a:xfrm>
            <a:custGeom>
              <a:avLst/>
              <a:gdLst>
                <a:gd name="T0" fmla="*/ 0 w 280"/>
                <a:gd name="T1" fmla="*/ 111 h 143"/>
                <a:gd name="T2" fmla="*/ 0 w 280"/>
                <a:gd name="T3" fmla="*/ 111 h 143"/>
                <a:gd name="T4" fmla="*/ 280 w 280"/>
                <a:gd name="T5" fmla="*/ 143 h 143"/>
                <a:gd name="T6" fmla="*/ 280 w 280"/>
                <a:gd name="T7" fmla="*/ 142 h 143"/>
                <a:gd name="T8" fmla="*/ 269 w 280"/>
                <a:gd name="T9" fmla="*/ 30 h 143"/>
                <a:gd name="T10" fmla="*/ 269 w 280"/>
                <a:gd name="T11" fmla="*/ 30 h 143"/>
                <a:gd name="T12" fmla="*/ 0 w 280"/>
                <a:gd name="T13" fmla="*/ 0 h 143"/>
                <a:gd name="T14" fmla="*/ 0 w 280"/>
                <a:gd name="T15" fmla="*/ 111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43">
                  <a:moveTo>
                    <a:pt x="0" y="111"/>
                  </a:moveTo>
                  <a:lnTo>
                    <a:pt x="0" y="111"/>
                  </a:lnTo>
                  <a:cubicBezTo>
                    <a:pt x="97" y="111"/>
                    <a:pt x="192" y="122"/>
                    <a:pt x="280" y="143"/>
                  </a:cubicBezTo>
                  <a:lnTo>
                    <a:pt x="280" y="142"/>
                  </a:lnTo>
                  <a:lnTo>
                    <a:pt x="269" y="30"/>
                  </a:lnTo>
                  <a:lnTo>
                    <a:pt x="269" y="30"/>
                  </a:lnTo>
                  <a:cubicBezTo>
                    <a:pt x="184" y="11"/>
                    <a:pt x="93" y="1"/>
                    <a:pt x="0" y="0"/>
                  </a:cubicBez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 name="Freeform 7">
              <a:extLst>
                <a:ext uri="{FF2B5EF4-FFF2-40B4-BE49-F238E27FC236}">
                  <a16:creationId xmlns:a16="http://schemas.microsoft.com/office/drawing/2014/main" id="{317CFBAE-8B59-47AC-894E-A363BFBA8416}"/>
                </a:ext>
              </a:extLst>
            </p:cNvPr>
            <p:cNvSpPr>
              <a:spLocks/>
            </p:cNvSpPr>
            <p:nvPr/>
          </p:nvSpPr>
          <p:spPr bwMode="auto">
            <a:xfrm>
              <a:off x="6155" y="3837"/>
              <a:ext cx="156" cy="83"/>
            </a:xfrm>
            <a:custGeom>
              <a:avLst/>
              <a:gdLst>
                <a:gd name="T0" fmla="*/ 0 w 259"/>
                <a:gd name="T1" fmla="*/ 110 h 138"/>
                <a:gd name="T2" fmla="*/ 0 w 259"/>
                <a:gd name="T3" fmla="*/ 110 h 138"/>
                <a:gd name="T4" fmla="*/ 259 w 259"/>
                <a:gd name="T5" fmla="*/ 138 h 138"/>
                <a:gd name="T6" fmla="*/ 259 w 259"/>
                <a:gd name="T7" fmla="*/ 138 h 138"/>
                <a:gd name="T8" fmla="*/ 248 w 259"/>
                <a:gd name="T9" fmla="*/ 25 h 138"/>
                <a:gd name="T10" fmla="*/ 248 w 259"/>
                <a:gd name="T11" fmla="*/ 25 h 138"/>
                <a:gd name="T12" fmla="*/ 0 w 259"/>
                <a:gd name="T13" fmla="*/ 0 h 138"/>
                <a:gd name="T14" fmla="*/ 0 w 259"/>
                <a:gd name="T15" fmla="*/ 11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138">
                  <a:moveTo>
                    <a:pt x="0" y="110"/>
                  </a:moveTo>
                  <a:lnTo>
                    <a:pt x="0" y="110"/>
                  </a:lnTo>
                  <a:cubicBezTo>
                    <a:pt x="89" y="111"/>
                    <a:pt x="177" y="120"/>
                    <a:pt x="259" y="138"/>
                  </a:cubicBezTo>
                  <a:lnTo>
                    <a:pt x="259" y="138"/>
                  </a:lnTo>
                  <a:lnTo>
                    <a:pt x="248" y="25"/>
                  </a:lnTo>
                  <a:lnTo>
                    <a:pt x="248" y="25"/>
                  </a:lnTo>
                  <a:cubicBezTo>
                    <a:pt x="169" y="9"/>
                    <a:pt x="85"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 name="Freeform 8">
              <a:extLst>
                <a:ext uri="{FF2B5EF4-FFF2-40B4-BE49-F238E27FC236}">
                  <a16:creationId xmlns:a16="http://schemas.microsoft.com/office/drawing/2014/main" id="{497F9B6D-F270-4464-BD6A-DCBD98AEF7A4}"/>
                </a:ext>
              </a:extLst>
            </p:cNvPr>
            <p:cNvSpPr>
              <a:spLocks/>
            </p:cNvSpPr>
            <p:nvPr/>
          </p:nvSpPr>
          <p:spPr bwMode="auto">
            <a:xfrm>
              <a:off x="6155" y="3705"/>
              <a:ext cx="143" cy="80"/>
            </a:xfrm>
            <a:custGeom>
              <a:avLst/>
              <a:gdLst>
                <a:gd name="T0" fmla="*/ 0 w 238"/>
                <a:gd name="T1" fmla="*/ 110 h 133"/>
                <a:gd name="T2" fmla="*/ 0 w 238"/>
                <a:gd name="T3" fmla="*/ 110 h 133"/>
                <a:gd name="T4" fmla="*/ 238 w 238"/>
                <a:gd name="T5" fmla="*/ 133 h 133"/>
                <a:gd name="T6" fmla="*/ 238 w 238"/>
                <a:gd name="T7" fmla="*/ 133 h 133"/>
                <a:gd name="T8" fmla="*/ 227 w 238"/>
                <a:gd name="T9" fmla="*/ 21 h 133"/>
                <a:gd name="T10" fmla="*/ 227 w 238"/>
                <a:gd name="T11" fmla="*/ 21 h 133"/>
                <a:gd name="T12" fmla="*/ 0 w 238"/>
                <a:gd name="T13" fmla="*/ 0 h 133"/>
                <a:gd name="T14" fmla="*/ 0 w 238"/>
                <a:gd name="T15" fmla="*/ 11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33">
                  <a:moveTo>
                    <a:pt x="0" y="110"/>
                  </a:moveTo>
                  <a:lnTo>
                    <a:pt x="0" y="110"/>
                  </a:lnTo>
                  <a:cubicBezTo>
                    <a:pt x="81" y="111"/>
                    <a:pt x="162" y="119"/>
                    <a:pt x="238" y="133"/>
                  </a:cubicBezTo>
                  <a:lnTo>
                    <a:pt x="238" y="133"/>
                  </a:lnTo>
                  <a:lnTo>
                    <a:pt x="227" y="21"/>
                  </a:lnTo>
                  <a:lnTo>
                    <a:pt x="227" y="21"/>
                  </a:lnTo>
                  <a:cubicBezTo>
                    <a:pt x="155" y="8"/>
                    <a:pt x="78"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 name="Freeform 9">
              <a:extLst>
                <a:ext uri="{FF2B5EF4-FFF2-40B4-BE49-F238E27FC236}">
                  <a16:creationId xmlns:a16="http://schemas.microsoft.com/office/drawing/2014/main" id="{5BC2B58E-19E9-46AA-8705-DB582DFD3BA3}"/>
                </a:ext>
              </a:extLst>
            </p:cNvPr>
            <p:cNvSpPr>
              <a:spLocks/>
            </p:cNvSpPr>
            <p:nvPr/>
          </p:nvSpPr>
          <p:spPr bwMode="auto">
            <a:xfrm>
              <a:off x="6155" y="4234"/>
              <a:ext cx="193" cy="92"/>
            </a:xfrm>
            <a:custGeom>
              <a:avLst/>
              <a:gdLst>
                <a:gd name="T0" fmla="*/ 0 w 321"/>
                <a:gd name="T1" fmla="*/ 110 h 153"/>
                <a:gd name="T2" fmla="*/ 0 w 321"/>
                <a:gd name="T3" fmla="*/ 110 h 153"/>
                <a:gd name="T4" fmla="*/ 321 w 321"/>
                <a:gd name="T5" fmla="*/ 153 h 153"/>
                <a:gd name="T6" fmla="*/ 321 w 321"/>
                <a:gd name="T7" fmla="*/ 152 h 153"/>
                <a:gd name="T8" fmla="*/ 311 w 321"/>
                <a:gd name="T9" fmla="*/ 40 h 153"/>
                <a:gd name="T10" fmla="*/ 311 w 321"/>
                <a:gd name="T11" fmla="*/ 40 h 153"/>
                <a:gd name="T12" fmla="*/ 0 w 321"/>
                <a:gd name="T13" fmla="*/ 0 h 153"/>
                <a:gd name="T14" fmla="*/ 0 w 321"/>
                <a:gd name="T15" fmla="*/ 110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153">
                  <a:moveTo>
                    <a:pt x="0" y="110"/>
                  </a:moveTo>
                  <a:lnTo>
                    <a:pt x="0" y="110"/>
                  </a:lnTo>
                  <a:cubicBezTo>
                    <a:pt x="112" y="111"/>
                    <a:pt x="223" y="125"/>
                    <a:pt x="321" y="153"/>
                  </a:cubicBezTo>
                  <a:lnTo>
                    <a:pt x="321" y="152"/>
                  </a:lnTo>
                  <a:lnTo>
                    <a:pt x="311" y="40"/>
                  </a:lnTo>
                  <a:lnTo>
                    <a:pt x="311" y="40"/>
                  </a:lnTo>
                  <a:cubicBezTo>
                    <a:pt x="215" y="14"/>
                    <a:pt x="108"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 name="Freeform 10">
              <a:extLst>
                <a:ext uri="{FF2B5EF4-FFF2-40B4-BE49-F238E27FC236}">
                  <a16:creationId xmlns:a16="http://schemas.microsoft.com/office/drawing/2014/main" id="{65012731-BB17-469C-AC04-3C9E15E41928}"/>
                </a:ext>
              </a:extLst>
            </p:cNvPr>
            <p:cNvSpPr>
              <a:spLocks/>
            </p:cNvSpPr>
            <p:nvPr/>
          </p:nvSpPr>
          <p:spPr bwMode="auto">
            <a:xfrm>
              <a:off x="6155" y="4102"/>
              <a:ext cx="180" cy="88"/>
            </a:xfrm>
            <a:custGeom>
              <a:avLst/>
              <a:gdLst>
                <a:gd name="T0" fmla="*/ 0 w 300"/>
                <a:gd name="T1" fmla="*/ 110 h 147"/>
                <a:gd name="T2" fmla="*/ 0 w 300"/>
                <a:gd name="T3" fmla="*/ 110 h 147"/>
                <a:gd name="T4" fmla="*/ 300 w 300"/>
                <a:gd name="T5" fmla="*/ 147 h 147"/>
                <a:gd name="T6" fmla="*/ 300 w 300"/>
                <a:gd name="T7" fmla="*/ 147 h 147"/>
                <a:gd name="T8" fmla="*/ 290 w 300"/>
                <a:gd name="T9" fmla="*/ 34 h 147"/>
                <a:gd name="T10" fmla="*/ 290 w 300"/>
                <a:gd name="T11" fmla="*/ 34 h 147"/>
                <a:gd name="T12" fmla="*/ 0 w 300"/>
                <a:gd name="T13" fmla="*/ 0 h 147"/>
                <a:gd name="T14" fmla="*/ 0 w 300"/>
                <a:gd name="T15" fmla="*/ 110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147">
                  <a:moveTo>
                    <a:pt x="0" y="110"/>
                  </a:moveTo>
                  <a:lnTo>
                    <a:pt x="0" y="110"/>
                  </a:lnTo>
                  <a:cubicBezTo>
                    <a:pt x="104" y="110"/>
                    <a:pt x="207" y="123"/>
                    <a:pt x="300" y="147"/>
                  </a:cubicBezTo>
                  <a:lnTo>
                    <a:pt x="300" y="147"/>
                  </a:lnTo>
                  <a:lnTo>
                    <a:pt x="290" y="34"/>
                  </a:lnTo>
                  <a:lnTo>
                    <a:pt x="290" y="34"/>
                  </a:lnTo>
                  <a:cubicBezTo>
                    <a:pt x="199" y="12"/>
                    <a:pt x="100"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 name="Freeform 11">
              <a:extLst>
                <a:ext uri="{FF2B5EF4-FFF2-40B4-BE49-F238E27FC236}">
                  <a16:creationId xmlns:a16="http://schemas.microsoft.com/office/drawing/2014/main" id="{07A76CE9-967D-4CAB-AEC4-6FC2E1F910EC}"/>
                </a:ext>
              </a:extLst>
            </p:cNvPr>
            <p:cNvSpPr>
              <a:spLocks/>
            </p:cNvSpPr>
            <p:nvPr/>
          </p:nvSpPr>
          <p:spPr bwMode="auto">
            <a:xfrm>
              <a:off x="6155" y="3573"/>
              <a:ext cx="130" cy="78"/>
            </a:xfrm>
            <a:custGeom>
              <a:avLst/>
              <a:gdLst>
                <a:gd name="T0" fmla="*/ 0 w 217"/>
                <a:gd name="T1" fmla="*/ 110 h 129"/>
                <a:gd name="T2" fmla="*/ 0 w 217"/>
                <a:gd name="T3" fmla="*/ 110 h 129"/>
                <a:gd name="T4" fmla="*/ 217 w 217"/>
                <a:gd name="T5" fmla="*/ 129 h 129"/>
                <a:gd name="T6" fmla="*/ 217 w 217"/>
                <a:gd name="T7" fmla="*/ 129 h 129"/>
                <a:gd name="T8" fmla="*/ 207 w 217"/>
                <a:gd name="T9" fmla="*/ 17 h 129"/>
                <a:gd name="T10" fmla="*/ 207 w 217"/>
                <a:gd name="T11" fmla="*/ 17 h 129"/>
                <a:gd name="T12" fmla="*/ 0 w 217"/>
                <a:gd name="T13" fmla="*/ 0 h 129"/>
                <a:gd name="T14" fmla="*/ 0 w 217"/>
                <a:gd name="T15" fmla="*/ 11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29">
                  <a:moveTo>
                    <a:pt x="0" y="110"/>
                  </a:moveTo>
                  <a:lnTo>
                    <a:pt x="0" y="110"/>
                  </a:lnTo>
                  <a:cubicBezTo>
                    <a:pt x="74" y="110"/>
                    <a:pt x="147" y="117"/>
                    <a:pt x="217" y="129"/>
                  </a:cubicBezTo>
                  <a:lnTo>
                    <a:pt x="217" y="129"/>
                  </a:lnTo>
                  <a:lnTo>
                    <a:pt x="207" y="17"/>
                  </a:lnTo>
                  <a:lnTo>
                    <a:pt x="207" y="17"/>
                  </a:lnTo>
                  <a:cubicBezTo>
                    <a:pt x="140" y="6"/>
                    <a:pt x="70"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 name="Freeform 12">
              <a:extLst>
                <a:ext uri="{FF2B5EF4-FFF2-40B4-BE49-F238E27FC236}">
                  <a16:creationId xmlns:a16="http://schemas.microsoft.com/office/drawing/2014/main" id="{23E3252F-8F8E-429D-8D51-14FAA9457778}"/>
                </a:ext>
              </a:extLst>
            </p:cNvPr>
            <p:cNvSpPr>
              <a:spLocks/>
            </p:cNvSpPr>
            <p:nvPr/>
          </p:nvSpPr>
          <p:spPr bwMode="auto">
            <a:xfrm>
              <a:off x="6155" y="2648"/>
              <a:ext cx="43" cy="68"/>
            </a:xfrm>
            <a:custGeom>
              <a:avLst/>
              <a:gdLst>
                <a:gd name="T0" fmla="*/ 0 w 72"/>
                <a:gd name="T1" fmla="*/ 110 h 112"/>
                <a:gd name="T2" fmla="*/ 0 w 72"/>
                <a:gd name="T3" fmla="*/ 110 h 112"/>
                <a:gd name="T4" fmla="*/ 72 w 72"/>
                <a:gd name="T5" fmla="*/ 112 h 112"/>
                <a:gd name="T6" fmla="*/ 72 w 72"/>
                <a:gd name="T7" fmla="*/ 112 h 112"/>
                <a:gd name="T8" fmla="*/ 62 w 72"/>
                <a:gd name="T9" fmla="*/ 1 h 112"/>
                <a:gd name="T10" fmla="*/ 62 w 72"/>
                <a:gd name="T11" fmla="*/ 1 h 112"/>
                <a:gd name="T12" fmla="*/ 0 w 72"/>
                <a:gd name="T13" fmla="*/ 0 h 112"/>
                <a:gd name="T14" fmla="*/ 0 w 72"/>
                <a:gd name="T15" fmla="*/ 11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12">
                  <a:moveTo>
                    <a:pt x="0" y="110"/>
                  </a:moveTo>
                  <a:lnTo>
                    <a:pt x="0" y="110"/>
                  </a:lnTo>
                  <a:cubicBezTo>
                    <a:pt x="24" y="110"/>
                    <a:pt x="48" y="111"/>
                    <a:pt x="72" y="112"/>
                  </a:cubicBezTo>
                  <a:lnTo>
                    <a:pt x="72" y="112"/>
                  </a:lnTo>
                  <a:lnTo>
                    <a:pt x="62" y="1"/>
                  </a:lnTo>
                  <a:lnTo>
                    <a:pt x="62" y="1"/>
                  </a:lnTo>
                  <a:cubicBezTo>
                    <a:pt x="41" y="0"/>
                    <a:pt x="21"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 name="Freeform 13">
              <a:extLst>
                <a:ext uri="{FF2B5EF4-FFF2-40B4-BE49-F238E27FC236}">
                  <a16:creationId xmlns:a16="http://schemas.microsoft.com/office/drawing/2014/main" id="{16197827-DA6A-4D49-BD4A-B9D81C0000B1}"/>
                </a:ext>
              </a:extLst>
            </p:cNvPr>
            <p:cNvSpPr>
              <a:spLocks/>
            </p:cNvSpPr>
            <p:nvPr/>
          </p:nvSpPr>
          <p:spPr bwMode="auto">
            <a:xfrm>
              <a:off x="6155" y="2781"/>
              <a:ext cx="56" cy="68"/>
            </a:xfrm>
            <a:custGeom>
              <a:avLst/>
              <a:gdLst>
                <a:gd name="T0" fmla="*/ 0 w 93"/>
                <a:gd name="T1" fmla="*/ 110 h 114"/>
                <a:gd name="T2" fmla="*/ 0 w 93"/>
                <a:gd name="T3" fmla="*/ 110 h 114"/>
                <a:gd name="T4" fmla="*/ 93 w 93"/>
                <a:gd name="T5" fmla="*/ 114 h 114"/>
                <a:gd name="T6" fmla="*/ 93 w 93"/>
                <a:gd name="T7" fmla="*/ 114 h 114"/>
                <a:gd name="T8" fmla="*/ 83 w 93"/>
                <a:gd name="T9" fmla="*/ 3 h 114"/>
                <a:gd name="T10" fmla="*/ 83 w 93"/>
                <a:gd name="T11" fmla="*/ 3 h 114"/>
                <a:gd name="T12" fmla="*/ 0 w 93"/>
                <a:gd name="T13" fmla="*/ 0 h 114"/>
                <a:gd name="T14" fmla="*/ 0 w 93"/>
                <a:gd name="T15" fmla="*/ 110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14">
                  <a:moveTo>
                    <a:pt x="0" y="110"/>
                  </a:moveTo>
                  <a:lnTo>
                    <a:pt x="0" y="110"/>
                  </a:lnTo>
                  <a:cubicBezTo>
                    <a:pt x="31" y="110"/>
                    <a:pt x="62" y="111"/>
                    <a:pt x="93" y="114"/>
                  </a:cubicBezTo>
                  <a:lnTo>
                    <a:pt x="93" y="114"/>
                  </a:lnTo>
                  <a:lnTo>
                    <a:pt x="83" y="3"/>
                  </a:lnTo>
                  <a:lnTo>
                    <a:pt x="83" y="3"/>
                  </a:lnTo>
                  <a:cubicBezTo>
                    <a:pt x="55" y="1"/>
                    <a:pt x="28"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 name="Freeform 14">
              <a:extLst>
                <a:ext uri="{FF2B5EF4-FFF2-40B4-BE49-F238E27FC236}">
                  <a16:creationId xmlns:a16="http://schemas.microsoft.com/office/drawing/2014/main" id="{95A25679-9043-4230-B0B3-4D2E43C506B5}"/>
                </a:ext>
              </a:extLst>
            </p:cNvPr>
            <p:cNvSpPr>
              <a:spLocks/>
            </p:cNvSpPr>
            <p:nvPr/>
          </p:nvSpPr>
          <p:spPr bwMode="auto">
            <a:xfrm>
              <a:off x="6155" y="2516"/>
              <a:ext cx="31" cy="67"/>
            </a:xfrm>
            <a:custGeom>
              <a:avLst/>
              <a:gdLst>
                <a:gd name="T0" fmla="*/ 0 w 52"/>
                <a:gd name="T1" fmla="*/ 110 h 112"/>
                <a:gd name="T2" fmla="*/ 0 w 52"/>
                <a:gd name="T3" fmla="*/ 110 h 112"/>
                <a:gd name="T4" fmla="*/ 52 w 52"/>
                <a:gd name="T5" fmla="*/ 112 h 112"/>
                <a:gd name="T6" fmla="*/ 52 w 52"/>
                <a:gd name="T7" fmla="*/ 112 h 112"/>
                <a:gd name="T8" fmla="*/ 42 w 52"/>
                <a:gd name="T9" fmla="*/ 1 h 112"/>
                <a:gd name="T10" fmla="*/ 42 w 52"/>
                <a:gd name="T11" fmla="*/ 1 h 112"/>
                <a:gd name="T12" fmla="*/ 0 w 52"/>
                <a:gd name="T13" fmla="*/ 0 h 112"/>
                <a:gd name="T14" fmla="*/ 0 w 52"/>
                <a:gd name="T15" fmla="*/ 11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12">
                  <a:moveTo>
                    <a:pt x="0" y="110"/>
                  </a:moveTo>
                  <a:lnTo>
                    <a:pt x="0" y="110"/>
                  </a:lnTo>
                  <a:cubicBezTo>
                    <a:pt x="17" y="111"/>
                    <a:pt x="35" y="111"/>
                    <a:pt x="52" y="112"/>
                  </a:cubicBezTo>
                  <a:lnTo>
                    <a:pt x="52" y="112"/>
                  </a:lnTo>
                  <a:lnTo>
                    <a:pt x="42" y="1"/>
                  </a:lnTo>
                  <a:lnTo>
                    <a:pt x="42" y="1"/>
                  </a:lnTo>
                  <a:cubicBezTo>
                    <a:pt x="28" y="1"/>
                    <a:pt x="14"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 name="Freeform 15">
              <a:extLst>
                <a:ext uri="{FF2B5EF4-FFF2-40B4-BE49-F238E27FC236}">
                  <a16:creationId xmlns:a16="http://schemas.microsoft.com/office/drawing/2014/main" id="{2A1BCE82-9207-46D5-BA80-D0048DF87361}"/>
                </a:ext>
              </a:extLst>
            </p:cNvPr>
            <p:cNvSpPr>
              <a:spLocks/>
            </p:cNvSpPr>
            <p:nvPr/>
          </p:nvSpPr>
          <p:spPr bwMode="auto">
            <a:xfrm>
              <a:off x="6155" y="2384"/>
              <a:ext cx="19" cy="66"/>
            </a:xfrm>
            <a:custGeom>
              <a:avLst/>
              <a:gdLst>
                <a:gd name="T0" fmla="*/ 0 w 31"/>
                <a:gd name="T1" fmla="*/ 110 h 111"/>
                <a:gd name="T2" fmla="*/ 0 w 31"/>
                <a:gd name="T3" fmla="*/ 110 h 111"/>
                <a:gd name="T4" fmla="*/ 31 w 31"/>
                <a:gd name="T5" fmla="*/ 111 h 111"/>
                <a:gd name="T6" fmla="*/ 31 w 31"/>
                <a:gd name="T7" fmla="*/ 111 h 111"/>
                <a:gd name="T8" fmla="*/ 21 w 31"/>
                <a:gd name="T9" fmla="*/ 0 h 111"/>
                <a:gd name="T10" fmla="*/ 21 w 31"/>
                <a:gd name="T11" fmla="*/ 0 h 111"/>
                <a:gd name="T12" fmla="*/ 0 w 31"/>
                <a:gd name="T13" fmla="*/ 0 h 111"/>
                <a:gd name="T14" fmla="*/ 0 w 31"/>
                <a:gd name="T15" fmla="*/ 11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11">
                  <a:moveTo>
                    <a:pt x="0" y="110"/>
                  </a:moveTo>
                  <a:lnTo>
                    <a:pt x="0" y="110"/>
                  </a:lnTo>
                  <a:cubicBezTo>
                    <a:pt x="10" y="110"/>
                    <a:pt x="21" y="111"/>
                    <a:pt x="31" y="111"/>
                  </a:cubicBezTo>
                  <a:lnTo>
                    <a:pt x="31" y="111"/>
                  </a:lnTo>
                  <a:lnTo>
                    <a:pt x="21" y="0"/>
                  </a:lnTo>
                  <a:lnTo>
                    <a:pt x="21" y="0"/>
                  </a:lnTo>
                  <a:cubicBezTo>
                    <a:pt x="14" y="0"/>
                    <a:pt x="7"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 name="Freeform 16">
              <a:extLst>
                <a:ext uri="{FF2B5EF4-FFF2-40B4-BE49-F238E27FC236}">
                  <a16:creationId xmlns:a16="http://schemas.microsoft.com/office/drawing/2014/main" id="{1FDABAE5-4A50-43B1-A5B4-1A4D70FA1176}"/>
                </a:ext>
              </a:extLst>
            </p:cNvPr>
            <p:cNvSpPr>
              <a:spLocks/>
            </p:cNvSpPr>
            <p:nvPr/>
          </p:nvSpPr>
          <p:spPr bwMode="auto">
            <a:xfrm>
              <a:off x="6155" y="2913"/>
              <a:ext cx="69" cy="69"/>
            </a:xfrm>
            <a:custGeom>
              <a:avLst/>
              <a:gdLst>
                <a:gd name="T0" fmla="*/ 0 w 114"/>
                <a:gd name="T1" fmla="*/ 110 h 116"/>
                <a:gd name="T2" fmla="*/ 0 w 114"/>
                <a:gd name="T3" fmla="*/ 110 h 116"/>
                <a:gd name="T4" fmla="*/ 114 w 114"/>
                <a:gd name="T5" fmla="*/ 116 h 116"/>
                <a:gd name="T6" fmla="*/ 114 w 114"/>
                <a:gd name="T7" fmla="*/ 116 h 116"/>
                <a:gd name="T8" fmla="*/ 103 w 114"/>
                <a:gd name="T9" fmla="*/ 5 h 116"/>
                <a:gd name="T10" fmla="*/ 103 w 114"/>
                <a:gd name="T11" fmla="*/ 4 h 116"/>
                <a:gd name="T12" fmla="*/ 0 w 114"/>
                <a:gd name="T13" fmla="*/ 0 h 116"/>
                <a:gd name="T14" fmla="*/ 0 w 114"/>
                <a:gd name="T15" fmla="*/ 11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6">
                  <a:moveTo>
                    <a:pt x="0" y="110"/>
                  </a:moveTo>
                  <a:lnTo>
                    <a:pt x="0" y="110"/>
                  </a:lnTo>
                  <a:cubicBezTo>
                    <a:pt x="38" y="110"/>
                    <a:pt x="76" y="112"/>
                    <a:pt x="114" y="116"/>
                  </a:cubicBezTo>
                  <a:lnTo>
                    <a:pt x="114" y="116"/>
                  </a:lnTo>
                  <a:lnTo>
                    <a:pt x="103" y="5"/>
                  </a:lnTo>
                  <a:lnTo>
                    <a:pt x="103" y="4"/>
                  </a:lnTo>
                  <a:cubicBezTo>
                    <a:pt x="69" y="2"/>
                    <a:pt x="35"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 name="Freeform 17">
              <a:extLst>
                <a:ext uri="{FF2B5EF4-FFF2-40B4-BE49-F238E27FC236}">
                  <a16:creationId xmlns:a16="http://schemas.microsoft.com/office/drawing/2014/main" id="{110E8679-4CCC-4AF3-8972-3E3B999D7D50}"/>
                </a:ext>
              </a:extLst>
            </p:cNvPr>
            <p:cNvSpPr>
              <a:spLocks/>
            </p:cNvSpPr>
            <p:nvPr/>
          </p:nvSpPr>
          <p:spPr bwMode="auto">
            <a:xfrm>
              <a:off x="6155" y="3177"/>
              <a:ext cx="93" cy="72"/>
            </a:xfrm>
            <a:custGeom>
              <a:avLst/>
              <a:gdLst>
                <a:gd name="T0" fmla="*/ 0 w 155"/>
                <a:gd name="T1" fmla="*/ 110 h 120"/>
                <a:gd name="T2" fmla="*/ 0 w 155"/>
                <a:gd name="T3" fmla="*/ 110 h 120"/>
                <a:gd name="T4" fmla="*/ 155 w 155"/>
                <a:gd name="T5" fmla="*/ 120 h 120"/>
                <a:gd name="T6" fmla="*/ 155 w 155"/>
                <a:gd name="T7" fmla="*/ 120 h 120"/>
                <a:gd name="T8" fmla="*/ 145 w 155"/>
                <a:gd name="T9" fmla="*/ 9 h 120"/>
                <a:gd name="T10" fmla="*/ 145 w 155"/>
                <a:gd name="T11" fmla="*/ 9 h 120"/>
                <a:gd name="T12" fmla="*/ 0 w 155"/>
                <a:gd name="T13" fmla="*/ 0 h 120"/>
                <a:gd name="T14" fmla="*/ 0 w 155"/>
                <a:gd name="T15" fmla="*/ 11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20">
                  <a:moveTo>
                    <a:pt x="0" y="110"/>
                  </a:moveTo>
                  <a:lnTo>
                    <a:pt x="0" y="110"/>
                  </a:lnTo>
                  <a:cubicBezTo>
                    <a:pt x="52" y="111"/>
                    <a:pt x="104" y="114"/>
                    <a:pt x="155" y="120"/>
                  </a:cubicBezTo>
                  <a:lnTo>
                    <a:pt x="155" y="120"/>
                  </a:lnTo>
                  <a:lnTo>
                    <a:pt x="145" y="9"/>
                  </a:lnTo>
                  <a:lnTo>
                    <a:pt x="145" y="9"/>
                  </a:lnTo>
                  <a:cubicBezTo>
                    <a:pt x="97" y="3"/>
                    <a:pt x="49"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18">
              <a:extLst>
                <a:ext uri="{FF2B5EF4-FFF2-40B4-BE49-F238E27FC236}">
                  <a16:creationId xmlns:a16="http://schemas.microsoft.com/office/drawing/2014/main" id="{DE65B313-4F39-4328-8C78-23C02DC32144}"/>
                </a:ext>
              </a:extLst>
            </p:cNvPr>
            <p:cNvSpPr>
              <a:spLocks/>
            </p:cNvSpPr>
            <p:nvPr/>
          </p:nvSpPr>
          <p:spPr bwMode="auto">
            <a:xfrm>
              <a:off x="6155" y="3309"/>
              <a:ext cx="106" cy="73"/>
            </a:xfrm>
            <a:custGeom>
              <a:avLst/>
              <a:gdLst>
                <a:gd name="T0" fmla="*/ 0 w 176"/>
                <a:gd name="T1" fmla="*/ 111 h 123"/>
                <a:gd name="T2" fmla="*/ 0 w 176"/>
                <a:gd name="T3" fmla="*/ 111 h 123"/>
                <a:gd name="T4" fmla="*/ 176 w 176"/>
                <a:gd name="T5" fmla="*/ 123 h 123"/>
                <a:gd name="T6" fmla="*/ 176 w 176"/>
                <a:gd name="T7" fmla="*/ 123 h 123"/>
                <a:gd name="T8" fmla="*/ 165 w 176"/>
                <a:gd name="T9" fmla="*/ 12 h 123"/>
                <a:gd name="T10" fmla="*/ 165 w 176"/>
                <a:gd name="T11" fmla="*/ 12 h 123"/>
                <a:gd name="T12" fmla="*/ 0 w 176"/>
                <a:gd name="T13" fmla="*/ 0 h 123"/>
                <a:gd name="T14" fmla="*/ 0 w 176"/>
                <a:gd name="T15" fmla="*/ 111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23">
                  <a:moveTo>
                    <a:pt x="0" y="111"/>
                  </a:moveTo>
                  <a:lnTo>
                    <a:pt x="0" y="111"/>
                  </a:lnTo>
                  <a:cubicBezTo>
                    <a:pt x="59" y="111"/>
                    <a:pt x="118" y="115"/>
                    <a:pt x="176" y="123"/>
                  </a:cubicBezTo>
                  <a:lnTo>
                    <a:pt x="176" y="123"/>
                  </a:lnTo>
                  <a:lnTo>
                    <a:pt x="165" y="12"/>
                  </a:lnTo>
                  <a:lnTo>
                    <a:pt x="165" y="12"/>
                  </a:lnTo>
                  <a:cubicBezTo>
                    <a:pt x="111" y="5"/>
                    <a:pt x="56" y="1"/>
                    <a:pt x="0" y="0"/>
                  </a:cubicBez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Freeform 19">
              <a:extLst>
                <a:ext uri="{FF2B5EF4-FFF2-40B4-BE49-F238E27FC236}">
                  <a16:creationId xmlns:a16="http://schemas.microsoft.com/office/drawing/2014/main" id="{5F245D06-3647-41F4-8B86-58345D0ED97D}"/>
                </a:ext>
              </a:extLst>
            </p:cNvPr>
            <p:cNvSpPr>
              <a:spLocks/>
            </p:cNvSpPr>
            <p:nvPr/>
          </p:nvSpPr>
          <p:spPr bwMode="auto">
            <a:xfrm>
              <a:off x="6155" y="3045"/>
              <a:ext cx="81" cy="70"/>
            </a:xfrm>
            <a:custGeom>
              <a:avLst/>
              <a:gdLst>
                <a:gd name="T0" fmla="*/ 0 w 134"/>
                <a:gd name="T1" fmla="*/ 110 h 118"/>
                <a:gd name="T2" fmla="*/ 0 w 134"/>
                <a:gd name="T3" fmla="*/ 110 h 118"/>
                <a:gd name="T4" fmla="*/ 134 w 134"/>
                <a:gd name="T5" fmla="*/ 118 h 118"/>
                <a:gd name="T6" fmla="*/ 134 w 134"/>
                <a:gd name="T7" fmla="*/ 118 h 118"/>
                <a:gd name="T8" fmla="*/ 124 w 134"/>
                <a:gd name="T9" fmla="*/ 7 h 118"/>
                <a:gd name="T10" fmla="*/ 124 w 134"/>
                <a:gd name="T11" fmla="*/ 7 h 118"/>
                <a:gd name="T12" fmla="*/ 0 w 134"/>
                <a:gd name="T13" fmla="*/ 0 h 118"/>
                <a:gd name="T14" fmla="*/ 0 w 134"/>
                <a:gd name="T15" fmla="*/ 11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18">
                  <a:moveTo>
                    <a:pt x="0" y="110"/>
                  </a:moveTo>
                  <a:lnTo>
                    <a:pt x="0" y="110"/>
                  </a:lnTo>
                  <a:cubicBezTo>
                    <a:pt x="45" y="111"/>
                    <a:pt x="90" y="113"/>
                    <a:pt x="134" y="118"/>
                  </a:cubicBezTo>
                  <a:lnTo>
                    <a:pt x="134" y="118"/>
                  </a:lnTo>
                  <a:lnTo>
                    <a:pt x="124" y="7"/>
                  </a:lnTo>
                  <a:lnTo>
                    <a:pt x="124" y="7"/>
                  </a:lnTo>
                  <a:cubicBezTo>
                    <a:pt x="83" y="3"/>
                    <a:pt x="42"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Freeform 20">
              <a:extLst>
                <a:ext uri="{FF2B5EF4-FFF2-40B4-BE49-F238E27FC236}">
                  <a16:creationId xmlns:a16="http://schemas.microsoft.com/office/drawing/2014/main" id="{25B8008E-F643-422C-9003-EC1B965E0106}"/>
                </a:ext>
              </a:extLst>
            </p:cNvPr>
            <p:cNvSpPr>
              <a:spLocks/>
            </p:cNvSpPr>
            <p:nvPr/>
          </p:nvSpPr>
          <p:spPr bwMode="auto">
            <a:xfrm>
              <a:off x="6311" y="3920"/>
              <a:ext cx="43" cy="77"/>
            </a:xfrm>
            <a:custGeom>
              <a:avLst/>
              <a:gdLst>
                <a:gd name="T0" fmla="*/ 73 w 73"/>
                <a:gd name="T1" fmla="*/ 128 h 128"/>
                <a:gd name="T2" fmla="*/ 73 w 73"/>
                <a:gd name="T3" fmla="*/ 128 h 128"/>
                <a:gd name="T4" fmla="*/ 73 w 73"/>
                <a:gd name="T5" fmla="*/ 18 h 128"/>
                <a:gd name="T6" fmla="*/ 0 w 73"/>
                <a:gd name="T7" fmla="*/ 0 h 128"/>
                <a:gd name="T8" fmla="*/ 10 w 73"/>
                <a:gd name="T9" fmla="*/ 112 h 128"/>
                <a:gd name="T10" fmla="*/ 73 w 73"/>
                <a:gd name="T11" fmla="*/ 128 h 128"/>
              </a:gdLst>
              <a:ahLst/>
              <a:cxnLst>
                <a:cxn ang="0">
                  <a:pos x="T0" y="T1"/>
                </a:cxn>
                <a:cxn ang="0">
                  <a:pos x="T2" y="T3"/>
                </a:cxn>
                <a:cxn ang="0">
                  <a:pos x="T4" y="T5"/>
                </a:cxn>
                <a:cxn ang="0">
                  <a:pos x="T6" y="T7"/>
                </a:cxn>
                <a:cxn ang="0">
                  <a:pos x="T8" y="T9"/>
                </a:cxn>
                <a:cxn ang="0">
                  <a:pos x="T10" y="T11"/>
                </a:cxn>
              </a:cxnLst>
              <a:rect l="0" t="0" r="r" b="b"/>
              <a:pathLst>
                <a:path w="73" h="128">
                  <a:moveTo>
                    <a:pt x="73" y="128"/>
                  </a:moveTo>
                  <a:lnTo>
                    <a:pt x="73" y="128"/>
                  </a:lnTo>
                  <a:lnTo>
                    <a:pt x="73" y="18"/>
                  </a:lnTo>
                  <a:cubicBezTo>
                    <a:pt x="49" y="11"/>
                    <a:pt x="25" y="5"/>
                    <a:pt x="0" y="0"/>
                  </a:cubicBezTo>
                  <a:lnTo>
                    <a:pt x="10" y="112"/>
                  </a:lnTo>
                  <a:cubicBezTo>
                    <a:pt x="31" y="117"/>
                    <a:pt x="52" y="122"/>
                    <a:pt x="73"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Freeform 21">
              <a:extLst>
                <a:ext uri="{FF2B5EF4-FFF2-40B4-BE49-F238E27FC236}">
                  <a16:creationId xmlns:a16="http://schemas.microsoft.com/office/drawing/2014/main" id="{5D373400-A29E-4658-A721-457BCA68A844}"/>
                </a:ext>
              </a:extLst>
            </p:cNvPr>
            <p:cNvSpPr>
              <a:spLocks/>
            </p:cNvSpPr>
            <p:nvPr/>
          </p:nvSpPr>
          <p:spPr bwMode="auto">
            <a:xfrm>
              <a:off x="6224" y="2982"/>
              <a:ext cx="130" cy="90"/>
            </a:xfrm>
            <a:custGeom>
              <a:avLst/>
              <a:gdLst>
                <a:gd name="T0" fmla="*/ 218 w 218"/>
                <a:gd name="T1" fmla="*/ 150 h 150"/>
                <a:gd name="T2" fmla="*/ 218 w 218"/>
                <a:gd name="T3" fmla="*/ 150 h 150"/>
                <a:gd name="T4" fmla="*/ 218 w 218"/>
                <a:gd name="T5" fmla="*/ 40 h 150"/>
                <a:gd name="T6" fmla="*/ 0 w 218"/>
                <a:gd name="T7" fmla="*/ 0 h 150"/>
                <a:gd name="T8" fmla="*/ 10 w 218"/>
                <a:gd name="T9" fmla="*/ 111 h 150"/>
                <a:gd name="T10" fmla="*/ 218 w 218"/>
                <a:gd name="T11" fmla="*/ 150 h 150"/>
              </a:gdLst>
              <a:ahLst/>
              <a:cxnLst>
                <a:cxn ang="0">
                  <a:pos x="T0" y="T1"/>
                </a:cxn>
                <a:cxn ang="0">
                  <a:pos x="T2" y="T3"/>
                </a:cxn>
                <a:cxn ang="0">
                  <a:pos x="T4" y="T5"/>
                </a:cxn>
                <a:cxn ang="0">
                  <a:pos x="T6" y="T7"/>
                </a:cxn>
                <a:cxn ang="0">
                  <a:pos x="T8" y="T9"/>
                </a:cxn>
                <a:cxn ang="0">
                  <a:pos x="T10" y="T11"/>
                </a:cxn>
              </a:cxnLst>
              <a:rect l="0" t="0" r="r" b="b"/>
              <a:pathLst>
                <a:path w="218" h="150">
                  <a:moveTo>
                    <a:pt x="218" y="150"/>
                  </a:moveTo>
                  <a:lnTo>
                    <a:pt x="218" y="150"/>
                  </a:lnTo>
                  <a:lnTo>
                    <a:pt x="218" y="40"/>
                  </a:lnTo>
                  <a:cubicBezTo>
                    <a:pt x="150" y="20"/>
                    <a:pt x="76" y="7"/>
                    <a:pt x="0" y="0"/>
                  </a:cubicBezTo>
                  <a:lnTo>
                    <a:pt x="10" y="111"/>
                  </a:lnTo>
                  <a:cubicBezTo>
                    <a:pt x="83" y="118"/>
                    <a:pt x="153" y="131"/>
                    <a:pt x="218" y="1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 name="Freeform 22">
              <a:extLst>
                <a:ext uri="{FF2B5EF4-FFF2-40B4-BE49-F238E27FC236}">
                  <a16:creationId xmlns:a16="http://schemas.microsoft.com/office/drawing/2014/main" id="{CDA7D63E-6711-4F78-A850-38D365BACF7D}"/>
                </a:ext>
              </a:extLst>
            </p:cNvPr>
            <p:cNvSpPr>
              <a:spLocks/>
            </p:cNvSpPr>
            <p:nvPr/>
          </p:nvSpPr>
          <p:spPr bwMode="auto">
            <a:xfrm>
              <a:off x="6248" y="3249"/>
              <a:ext cx="106" cy="87"/>
            </a:xfrm>
            <a:custGeom>
              <a:avLst/>
              <a:gdLst>
                <a:gd name="T0" fmla="*/ 177 w 177"/>
                <a:gd name="T1" fmla="*/ 146 h 146"/>
                <a:gd name="T2" fmla="*/ 177 w 177"/>
                <a:gd name="T3" fmla="*/ 146 h 146"/>
                <a:gd name="T4" fmla="*/ 177 w 177"/>
                <a:gd name="T5" fmla="*/ 36 h 146"/>
                <a:gd name="T6" fmla="*/ 0 w 177"/>
                <a:gd name="T7" fmla="*/ 0 h 146"/>
                <a:gd name="T8" fmla="*/ 10 w 177"/>
                <a:gd name="T9" fmla="*/ 112 h 146"/>
                <a:gd name="T10" fmla="*/ 177 w 177"/>
                <a:gd name="T11" fmla="*/ 146 h 146"/>
              </a:gdLst>
              <a:ahLst/>
              <a:cxnLst>
                <a:cxn ang="0">
                  <a:pos x="T0" y="T1"/>
                </a:cxn>
                <a:cxn ang="0">
                  <a:pos x="T2" y="T3"/>
                </a:cxn>
                <a:cxn ang="0">
                  <a:pos x="T4" y="T5"/>
                </a:cxn>
                <a:cxn ang="0">
                  <a:pos x="T6" y="T7"/>
                </a:cxn>
                <a:cxn ang="0">
                  <a:pos x="T8" y="T9"/>
                </a:cxn>
                <a:cxn ang="0">
                  <a:pos x="T10" y="T11"/>
                </a:cxn>
              </a:cxnLst>
              <a:rect l="0" t="0" r="r" b="b"/>
              <a:pathLst>
                <a:path w="177" h="146">
                  <a:moveTo>
                    <a:pt x="177" y="146"/>
                  </a:moveTo>
                  <a:lnTo>
                    <a:pt x="177" y="146"/>
                  </a:lnTo>
                  <a:lnTo>
                    <a:pt x="177" y="36"/>
                  </a:lnTo>
                  <a:cubicBezTo>
                    <a:pt x="121" y="20"/>
                    <a:pt x="62" y="8"/>
                    <a:pt x="0" y="0"/>
                  </a:cubicBezTo>
                  <a:lnTo>
                    <a:pt x="10" y="112"/>
                  </a:lnTo>
                  <a:cubicBezTo>
                    <a:pt x="68" y="119"/>
                    <a:pt x="124" y="131"/>
                    <a:pt x="177" y="1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0" name="Freeform 23">
              <a:extLst>
                <a:ext uri="{FF2B5EF4-FFF2-40B4-BE49-F238E27FC236}">
                  <a16:creationId xmlns:a16="http://schemas.microsoft.com/office/drawing/2014/main" id="{40FD9277-75F3-46FF-B1D6-8BC65807B561}"/>
                </a:ext>
              </a:extLst>
            </p:cNvPr>
            <p:cNvSpPr>
              <a:spLocks/>
            </p:cNvSpPr>
            <p:nvPr/>
          </p:nvSpPr>
          <p:spPr bwMode="auto">
            <a:xfrm>
              <a:off x="6236" y="3115"/>
              <a:ext cx="118" cy="89"/>
            </a:xfrm>
            <a:custGeom>
              <a:avLst/>
              <a:gdLst>
                <a:gd name="T0" fmla="*/ 198 w 198"/>
                <a:gd name="T1" fmla="*/ 148 h 148"/>
                <a:gd name="T2" fmla="*/ 198 w 198"/>
                <a:gd name="T3" fmla="*/ 148 h 148"/>
                <a:gd name="T4" fmla="*/ 198 w 198"/>
                <a:gd name="T5" fmla="*/ 38 h 148"/>
                <a:gd name="T6" fmla="*/ 0 w 198"/>
                <a:gd name="T7" fmla="*/ 0 h 148"/>
                <a:gd name="T8" fmla="*/ 11 w 198"/>
                <a:gd name="T9" fmla="*/ 111 h 148"/>
                <a:gd name="T10" fmla="*/ 198 w 198"/>
                <a:gd name="T11" fmla="*/ 148 h 148"/>
              </a:gdLst>
              <a:ahLst/>
              <a:cxnLst>
                <a:cxn ang="0">
                  <a:pos x="T0" y="T1"/>
                </a:cxn>
                <a:cxn ang="0">
                  <a:pos x="T2" y="T3"/>
                </a:cxn>
                <a:cxn ang="0">
                  <a:pos x="T4" y="T5"/>
                </a:cxn>
                <a:cxn ang="0">
                  <a:pos x="T6" y="T7"/>
                </a:cxn>
                <a:cxn ang="0">
                  <a:pos x="T8" y="T9"/>
                </a:cxn>
                <a:cxn ang="0">
                  <a:pos x="T10" y="T11"/>
                </a:cxn>
              </a:cxnLst>
              <a:rect l="0" t="0" r="r" b="b"/>
              <a:pathLst>
                <a:path w="198" h="148">
                  <a:moveTo>
                    <a:pt x="198" y="148"/>
                  </a:moveTo>
                  <a:lnTo>
                    <a:pt x="198" y="148"/>
                  </a:lnTo>
                  <a:lnTo>
                    <a:pt x="198" y="38"/>
                  </a:lnTo>
                  <a:cubicBezTo>
                    <a:pt x="136" y="20"/>
                    <a:pt x="69" y="7"/>
                    <a:pt x="0" y="0"/>
                  </a:cubicBezTo>
                  <a:lnTo>
                    <a:pt x="11" y="111"/>
                  </a:lnTo>
                  <a:cubicBezTo>
                    <a:pt x="76" y="119"/>
                    <a:pt x="139" y="131"/>
                    <a:pt x="198" y="1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 name="Freeform 24">
              <a:extLst>
                <a:ext uri="{FF2B5EF4-FFF2-40B4-BE49-F238E27FC236}">
                  <a16:creationId xmlns:a16="http://schemas.microsoft.com/office/drawing/2014/main" id="{98706353-F19D-412C-A2E2-DD90852AB824}"/>
                </a:ext>
              </a:extLst>
            </p:cNvPr>
            <p:cNvSpPr>
              <a:spLocks/>
            </p:cNvSpPr>
            <p:nvPr/>
          </p:nvSpPr>
          <p:spPr bwMode="auto">
            <a:xfrm>
              <a:off x="6198" y="2716"/>
              <a:ext cx="156" cy="92"/>
            </a:xfrm>
            <a:custGeom>
              <a:avLst/>
              <a:gdLst>
                <a:gd name="T0" fmla="*/ 260 w 260"/>
                <a:gd name="T1" fmla="*/ 153 h 153"/>
                <a:gd name="T2" fmla="*/ 260 w 260"/>
                <a:gd name="T3" fmla="*/ 153 h 153"/>
                <a:gd name="T4" fmla="*/ 260 w 260"/>
                <a:gd name="T5" fmla="*/ 43 h 153"/>
                <a:gd name="T6" fmla="*/ 0 w 260"/>
                <a:gd name="T7" fmla="*/ 0 h 153"/>
                <a:gd name="T8" fmla="*/ 11 w 260"/>
                <a:gd name="T9" fmla="*/ 111 h 153"/>
                <a:gd name="T10" fmla="*/ 260 w 260"/>
                <a:gd name="T11" fmla="*/ 153 h 153"/>
              </a:gdLst>
              <a:ahLst/>
              <a:cxnLst>
                <a:cxn ang="0">
                  <a:pos x="T0" y="T1"/>
                </a:cxn>
                <a:cxn ang="0">
                  <a:pos x="T2" y="T3"/>
                </a:cxn>
                <a:cxn ang="0">
                  <a:pos x="T4" y="T5"/>
                </a:cxn>
                <a:cxn ang="0">
                  <a:pos x="T6" y="T7"/>
                </a:cxn>
                <a:cxn ang="0">
                  <a:pos x="T8" y="T9"/>
                </a:cxn>
                <a:cxn ang="0">
                  <a:pos x="T10" y="T11"/>
                </a:cxn>
              </a:cxnLst>
              <a:rect l="0" t="0" r="r" b="b"/>
              <a:pathLst>
                <a:path w="260" h="153">
                  <a:moveTo>
                    <a:pt x="260" y="153"/>
                  </a:moveTo>
                  <a:lnTo>
                    <a:pt x="260" y="153"/>
                  </a:lnTo>
                  <a:lnTo>
                    <a:pt x="260" y="43"/>
                  </a:lnTo>
                  <a:cubicBezTo>
                    <a:pt x="180" y="20"/>
                    <a:pt x="91" y="6"/>
                    <a:pt x="0" y="0"/>
                  </a:cubicBezTo>
                  <a:lnTo>
                    <a:pt x="11" y="111"/>
                  </a:lnTo>
                  <a:cubicBezTo>
                    <a:pt x="98" y="117"/>
                    <a:pt x="183" y="131"/>
                    <a:pt x="260" y="1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Freeform 25">
              <a:extLst>
                <a:ext uri="{FF2B5EF4-FFF2-40B4-BE49-F238E27FC236}">
                  <a16:creationId xmlns:a16="http://schemas.microsoft.com/office/drawing/2014/main" id="{AB8D4593-2CEA-476E-9F1B-7FA1D86190B4}"/>
                </a:ext>
              </a:extLst>
            </p:cNvPr>
            <p:cNvSpPr>
              <a:spLocks/>
            </p:cNvSpPr>
            <p:nvPr/>
          </p:nvSpPr>
          <p:spPr bwMode="auto">
            <a:xfrm>
              <a:off x="6162" y="2318"/>
              <a:ext cx="192" cy="93"/>
            </a:xfrm>
            <a:custGeom>
              <a:avLst/>
              <a:gdLst>
                <a:gd name="T0" fmla="*/ 321 w 321"/>
                <a:gd name="T1" fmla="*/ 156 h 156"/>
                <a:gd name="T2" fmla="*/ 321 w 321"/>
                <a:gd name="T3" fmla="*/ 156 h 156"/>
                <a:gd name="T4" fmla="*/ 321 w 321"/>
                <a:gd name="T5" fmla="*/ 46 h 156"/>
                <a:gd name="T6" fmla="*/ 0 w 321"/>
                <a:gd name="T7" fmla="*/ 0 h 156"/>
                <a:gd name="T8" fmla="*/ 10 w 321"/>
                <a:gd name="T9" fmla="*/ 110 h 156"/>
                <a:gd name="T10" fmla="*/ 321 w 321"/>
                <a:gd name="T11" fmla="*/ 156 h 156"/>
              </a:gdLst>
              <a:ahLst/>
              <a:cxnLst>
                <a:cxn ang="0">
                  <a:pos x="T0" y="T1"/>
                </a:cxn>
                <a:cxn ang="0">
                  <a:pos x="T2" y="T3"/>
                </a:cxn>
                <a:cxn ang="0">
                  <a:pos x="T4" y="T5"/>
                </a:cxn>
                <a:cxn ang="0">
                  <a:pos x="T6" y="T7"/>
                </a:cxn>
                <a:cxn ang="0">
                  <a:pos x="T8" y="T9"/>
                </a:cxn>
                <a:cxn ang="0">
                  <a:pos x="T10" y="T11"/>
                </a:cxn>
              </a:cxnLst>
              <a:rect l="0" t="0" r="r" b="b"/>
              <a:pathLst>
                <a:path w="321" h="156">
                  <a:moveTo>
                    <a:pt x="321" y="156"/>
                  </a:moveTo>
                  <a:lnTo>
                    <a:pt x="321" y="156"/>
                  </a:lnTo>
                  <a:lnTo>
                    <a:pt x="321" y="46"/>
                  </a:lnTo>
                  <a:cubicBezTo>
                    <a:pt x="223" y="17"/>
                    <a:pt x="113" y="2"/>
                    <a:pt x="0" y="0"/>
                  </a:cubicBezTo>
                  <a:lnTo>
                    <a:pt x="10" y="110"/>
                  </a:lnTo>
                  <a:cubicBezTo>
                    <a:pt x="119" y="113"/>
                    <a:pt x="226" y="128"/>
                    <a:pt x="321" y="1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26">
              <a:extLst>
                <a:ext uri="{FF2B5EF4-FFF2-40B4-BE49-F238E27FC236}">
                  <a16:creationId xmlns:a16="http://schemas.microsoft.com/office/drawing/2014/main" id="{4532783C-31A1-49E4-8FD1-A211703029F1}"/>
                </a:ext>
              </a:extLst>
            </p:cNvPr>
            <p:cNvSpPr>
              <a:spLocks/>
            </p:cNvSpPr>
            <p:nvPr/>
          </p:nvSpPr>
          <p:spPr bwMode="auto">
            <a:xfrm>
              <a:off x="6174" y="2450"/>
              <a:ext cx="180" cy="93"/>
            </a:xfrm>
            <a:custGeom>
              <a:avLst/>
              <a:gdLst>
                <a:gd name="T0" fmla="*/ 301 w 301"/>
                <a:gd name="T1" fmla="*/ 155 h 155"/>
                <a:gd name="T2" fmla="*/ 301 w 301"/>
                <a:gd name="T3" fmla="*/ 155 h 155"/>
                <a:gd name="T4" fmla="*/ 301 w 301"/>
                <a:gd name="T5" fmla="*/ 45 h 155"/>
                <a:gd name="T6" fmla="*/ 0 w 301"/>
                <a:gd name="T7" fmla="*/ 0 h 155"/>
                <a:gd name="T8" fmla="*/ 11 w 301"/>
                <a:gd name="T9" fmla="*/ 110 h 155"/>
                <a:gd name="T10" fmla="*/ 301 w 301"/>
                <a:gd name="T11" fmla="*/ 155 h 155"/>
              </a:gdLst>
              <a:ahLst/>
              <a:cxnLst>
                <a:cxn ang="0">
                  <a:pos x="T0" y="T1"/>
                </a:cxn>
                <a:cxn ang="0">
                  <a:pos x="T2" y="T3"/>
                </a:cxn>
                <a:cxn ang="0">
                  <a:pos x="T4" y="T5"/>
                </a:cxn>
                <a:cxn ang="0">
                  <a:pos x="T6" y="T7"/>
                </a:cxn>
                <a:cxn ang="0">
                  <a:pos x="T8" y="T9"/>
                </a:cxn>
                <a:cxn ang="0">
                  <a:pos x="T10" y="T11"/>
                </a:cxn>
              </a:cxnLst>
              <a:rect l="0" t="0" r="r" b="b"/>
              <a:pathLst>
                <a:path w="301" h="155">
                  <a:moveTo>
                    <a:pt x="301" y="155"/>
                  </a:moveTo>
                  <a:lnTo>
                    <a:pt x="301" y="155"/>
                  </a:lnTo>
                  <a:lnTo>
                    <a:pt x="301" y="45"/>
                  </a:lnTo>
                  <a:cubicBezTo>
                    <a:pt x="209" y="18"/>
                    <a:pt x="106" y="3"/>
                    <a:pt x="0" y="0"/>
                  </a:cubicBezTo>
                  <a:lnTo>
                    <a:pt x="11" y="110"/>
                  </a:lnTo>
                  <a:cubicBezTo>
                    <a:pt x="113" y="114"/>
                    <a:pt x="212" y="129"/>
                    <a:pt x="301" y="1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27">
              <a:extLst>
                <a:ext uri="{FF2B5EF4-FFF2-40B4-BE49-F238E27FC236}">
                  <a16:creationId xmlns:a16="http://schemas.microsoft.com/office/drawing/2014/main" id="{0253B826-C2FD-456A-99CF-9AD1E8DE45D1}"/>
                </a:ext>
              </a:extLst>
            </p:cNvPr>
            <p:cNvSpPr>
              <a:spLocks/>
            </p:cNvSpPr>
            <p:nvPr/>
          </p:nvSpPr>
          <p:spPr bwMode="auto">
            <a:xfrm>
              <a:off x="6186" y="2583"/>
              <a:ext cx="168" cy="92"/>
            </a:xfrm>
            <a:custGeom>
              <a:avLst/>
              <a:gdLst>
                <a:gd name="T0" fmla="*/ 280 w 280"/>
                <a:gd name="T1" fmla="*/ 154 h 154"/>
                <a:gd name="T2" fmla="*/ 280 w 280"/>
                <a:gd name="T3" fmla="*/ 154 h 154"/>
                <a:gd name="T4" fmla="*/ 280 w 280"/>
                <a:gd name="T5" fmla="*/ 44 h 154"/>
                <a:gd name="T6" fmla="*/ 0 w 280"/>
                <a:gd name="T7" fmla="*/ 0 h 154"/>
                <a:gd name="T8" fmla="*/ 10 w 280"/>
                <a:gd name="T9" fmla="*/ 110 h 154"/>
                <a:gd name="T10" fmla="*/ 280 w 280"/>
                <a:gd name="T11" fmla="*/ 154 h 154"/>
              </a:gdLst>
              <a:ahLst/>
              <a:cxnLst>
                <a:cxn ang="0">
                  <a:pos x="T0" y="T1"/>
                </a:cxn>
                <a:cxn ang="0">
                  <a:pos x="T2" y="T3"/>
                </a:cxn>
                <a:cxn ang="0">
                  <a:pos x="T4" y="T5"/>
                </a:cxn>
                <a:cxn ang="0">
                  <a:pos x="T6" y="T7"/>
                </a:cxn>
                <a:cxn ang="0">
                  <a:pos x="T8" y="T9"/>
                </a:cxn>
                <a:cxn ang="0">
                  <a:pos x="T10" y="T11"/>
                </a:cxn>
              </a:cxnLst>
              <a:rect l="0" t="0" r="r" b="b"/>
              <a:pathLst>
                <a:path w="280" h="154">
                  <a:moveTo>
                    <a:pt x="280" y="154"/>
                  </a:moveTo>
                  <a:lnTo>
                    <a:pt x="280" y="154"/>
                  </a:lnTo>
                  <a:lnTo>
                    <a:pt x="280" y="44"/>
                  </a:lnTo>
                  <a:cubicBezTo>
                    <a:pt x="194" y="19"/>
                    <a:pt x="98" y="4"/>
                    <a:pt x="0" y="0"/>
                  </a:cubicBezTo>
                  <a:lnTo>
                    <a:pt x="10" y="110"/>
                  </a:lnTo>
                  <a:cubicBezTo>
                    <a:pt x="105" y="115"/>
                    <a:pt x="197" y="130"/>
                    <a:pt x="280" y="1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 name="Freeform 28">
              <a:extLst>
                <a:ext uri="{FF2B5EF4-FFF2-40B4-BE49-F238E27FC236}">
                  <a16:creationId xmlns:a16="http://schemas.microsoft.com/office/drawing/2014/main" id="{A7D264C4-676E-439F-A57B-6FC0EABDE037}"/>
                </a:ext>
              </a:extLst>
            </p:cNvPr>
            <p:cNvSpPr>
              <a:spLocks/>
            </p:cNvSpPr>
            <p:nvPr/>
          </p:nvSpPr>
          <p:spPr bwMode="auto">
            <a:xfrm>
              <a:off x="6211" y="2849"/>
              <a:ext cx="143" cy="91"/>
            </a:xfrm>
            <a:custGeom>
              <a:avLst/>
              <a:gdLst>
                <a:gd name="T0" fmla="*/ 239 w 239"/>
                <a:gd name="T1" fmla="*/ 151 h 151"/>
                <a:gd name="T2" fmla="*/ 239 w 239"/>
                <a:gd name="T3" fmla="*/ 151 h 151"/>
                <a:gd name="T4" fmla="*/ 239 w 239"/>
                <a:gd name="T5" fmla="*/ 41 h 151"/>
                <a:gd name="T6" fmla="*/ 0 w 239"/>
                <a:gd name="T7" fmla="*/ 0 h 151"/>
                <a:gd name="T8" fmla="*/ 10 w 239"/>
                <a:gd name="T9" fmla="*/ 111 h 151"/>
                <a:gd name="T10" fmla="*/ 239 w 239"/>
                <a:gd name="T11" fmla="*/ 151 h 151"/>
              </a:gdLst>
              <a:ahLst/>
              <a:cxnLst>
                <a:cxn ang="0">
                  <a:pos x="T0" y="T1"/>
                </a:cxn>
                <a:cxn ang="0">
                  <a:pos x="T2" y="T3"/>
                </a:cxn>
                <a:cxn ang="0">
                  <a:pos x="T4" y="T5"/>
                </a:cxn>
                <a:cxn ang="0">
                  <a:pos x="T6" y="T7"/>
                </a:cxn>
                <a:cxn ang="0">
                  <a:pos x="T8" y="T9"/>
                </a:cxn>
                <a:cxn ang="0">
                  <a:pos x="T10" y="T11"/>
                </a:cxn>
              </a:cxnLst>
              <a:rect l="0" t="0" r="r" b="b"/>
              <a:pathLst>
                <a:path w="239" h="151">
                  <a:moveTo>
                    <a:pt x="239" y="151"/>
                  </a:moveTo>
                  <a:lnTo>
                    <a:pt x="239" y="151"/>
                  </a:lnTo>
                  <a:lnTo>
                    <a:pt x="239" y="41"/>
                  </a:lnTo>
                  <a:cubicBezTo>
                    <a:pt x="165" y="20"/>
                    <a:pt x="84" y="6"/>
                    <a:pt x="0" y="0"/>
                  </a:cubicBezTo>
                  <a:lnTo>
                    <a:pt x="10" y="111"/>
                  </a:lnTo>
                  <a:cubicBezTo>
                    <a:pt x="90" y="117"/>
                    <a:pt x="168" y="131"/>
                    <a:pt x="239" y="15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 name="Freeform 29">
              <a:extLst>
                <a:ext uri="{FF2B5EF4-FFF2-40B4-BE49-F238E27FC236}">
                  <a16:creationId xmlns:a16="http://schemas.microsoft.com/office/drawing/2014/main" id="{3221DB42-4E65-42F6-A39F-F83D44E1B2CB}"/>
                </a:ext>
              </a:extLst>
            </p:cNvPr>
            <p:cNvSpPr>
              <a:spLocks/>
            </p:cNvSpPr>
            <p:nvPr/>
          </p:nvSpPr>
          <p:spPr bwMode="auto">
            <a:xfrm>
              <a:off x="6323" y="4055"/>
              <a:ext cx="31" cy="74"/>
            </a:xfrm>
            <a:custGeom>
              <a:avLst/>
              <a:gdLst>
                <a:gd name="T0" fmla="*/ 52 w 52"/>
                <a:gd name="T1" fmla="*/ 123 h 123"/>
                <a:gd name="T2" fmla="*/ 52 w 52"/>
                <a:gd name="T3" fmla="*/ 123 h 123"/>
                <a:gd name="T4" fmla="*/ 52 w 52"/>
                <a:gd name="T5" fmla="*/ 13 h 123"/>
                <a:gd name="T6" fmla="*/ 0 w 52"/>
                <a:gd name="T7" fmla="*/ 0 h 123"/>
                <a:gd name="T8" fmla="*/ 10 w 52"/>
                <a:gd name="T9" fmla="*/ 112 h 123"/>
                <a:gd name="T10" fmla="*/ 52 w 52"/>
                <a:gd name="T11" fmla="*/ 123 h 123"/>
              </a:gdLst>
              <a:ahLst/>
              <a:cxnLst>
                <a:cxn ang="0">
                  <a:pos x="T0" y="T1"/>
                </a:cxn>
                <a:cxn ang="0">
                  <a:pos x="T2" y="T3"/>
                </a:cxn>
                <a:cxn ang="0">
                  <a:pos x="T4" y="T5"/>
                </a:cxn>
                <a:cxn ang="0">
                  <a:pos x="T6" y="T7"/>
                </a:cxn>
                <a:cxn ang="0">
                  <a:pos x="T8" y="T9"/>
                </a:cxn>
                <a:cxn ang="0">
                  <a:pos x="T10" y="T11"/>
                </a:cxn>
              </a:cxnLst>
              <a:rect l="0" t="0" r="r" b="b"/>
              <a:pathLst>
                <a:path w="52" h="123">
                  <a:moveTo>
                    <a:pt x="52" y="123"/>
                  </a:moveTo>
                  <a:lnTo>
                    <a:pt x="52" y="123"/>
                  </a:lnTo>
                  <a:lnTo>
                    <a:pt x="52" y="13"/>
                  </a:lnTo>
                  <a:cubicBezTo>
                    <a:pt x="35" y="8"/>
                    <a:pt x="17" y="4"/>
                    <a:pt x="0" y="0"/>
                  </a:cubicBezTo>
                  <a:lnTo>
                    <a:pt x="10" y="112"/>
                  </a:lnTo>
                  <a:cubicBezTo>
                    <a:pt x="24" y="115"/>
                    <a:pt x="38" y="119"/>
                    <a:pt x="52" y="1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 name="Freeform 30">
              <a:extLst>
                <a:ext uri="{FF2B5EF4-FFF2-40B4-BE49-F238E27FC236}">
                  <a16:creationId xmlns:a16="http://schemas.microsoft.com/office/drawing/2014/main" id="{7F7AD9D0-D891-4F6E-ABBB-98B345ADBF98}"/>
                </a:ext>
              </a:extLst>
            </p:cNvPr>
            <p:cNvSpPr>
              <a:spLocks/>
            </p:cNvSpPr>
            <p:nvPr/>
          </p:nvSpPr>
          <p:spPr bwMode="auto">
            <a:xfrm>
              <a:off x="6335" y="4190"/>
              <a:ext cx="19" cy="71"/>
            </a:xfrm>
            <a:custGeom>
              <a:avLst/>
              <a:gdLst>
                <a:gd name="T0" fmla="*/ 32 w 32"/>
                <a:gd name="T1" fmla="*/ 118 h 118"/>
                <a:gd name="T2" fmla="*/ 32 w 32"/>
                <a:gd name="T3" fmla="*/ 118 h 118"/>
                <a:gd name="T4" fmla="*/ 32 w 32"/>
                <a:gd name="T5" fmla="*/ 8 h 118"/>
                <a:gd name="T6" fmla="*/ 0 w 32"/>
                <a:gd name="T7" fmla="*/ 0 h 118"/>
                <a:gd name="T8" fmla="*/ 11 w 32"/>
                <a:gd name="T9" fmla="*/ 113 h 118"/>
                <a:gd name="T10" fmla="*/ 32 w 32"/>
                <a:gd name="T11" fmla="*/ 118 h 118"/>
              </a:gdLst>
              <a:ahLst/>
              <a:cxnLst>
                <a:cxn ang="0">
                  <a:pos x="T0" y="T1"/>
                </a:cxn>
                <a:cxn ang="0">
                  <a:pos x="T2" y="T3"/>
                </a:cxn>
                <a:cxn ang="0">
                  <a:pos x="T4" y="T5"/>
                </a:cxn>
                <a:cxn ang="0">
                  <a:pos x="T6" y="T7"/>
                </a:cxn>
                <a:cxn ang="0">
                  <a:pos x="T8" y="T9"/>
                </a:cxn>
                <a:cxn ang="0">
                  <a:pos x="T10" y="T11"/>
                </a:cxn>
              </a:cxnLst>
              <a:rect l="0" t="0" r="r" b="b"/>
              <a:pathLst>
                <a:path w="32" h="118">
                  <a:moveTo>
                    <a:pt x="32" y="118"/>
                  </a:moveTo>
                  <a:lnTo>
                    <a:pt x="32" y="118"/>
                  </a:lnTo>
                  <a:lnTo>
                    <a:pt x="32" y="8"/>
                  </a:lnTo>
                  <a:cubicBezTo>
                    <a:pt x="22" y="5"/>
                    <a:pt x="11" y="2"/>
                    <a:pt x="0" y="0"/>
                  </a:cubicBezTo>
                  <a:lnTo>
                    <a:pt x="11" y="113"/>
                  </a:lnTo>
                  <a:cubicBezTo>
                    <a:pt x="18" y="114"/>
                    <a:pt x="25" y="116"/>
                    <a:pt x="32" y="1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 name="Freeform 31">
              <a:extLst>
                <a:ext uri="{FF2B5EF4-FFF2-40B4-BE49-F238E27FC236}">
                  <a16:creationId xmlns:a16="http://schemas.microsoft.com/office/drawing/2014/main" id="{C6ECE899-6D7D-4521-AE20-823973167EF4}"/>
                </a:ext>
              </a:extLst>
            </p:cNvPr>
            <p:cNvSpPr>
              <a:spLocks/>
            </p:cNvSpPr>
            <p:nvPr/>
          </p:nvSpPr>
          <p:spPr bwMode="auto">
            <a:xfrm>
              <a:off x="6273" y="3517"/>
              <a:ext cx="81" cy="83"/>
            </a:xfrm>
            <a:custGeom>
              <a:avLst/>
              <a:gdLst>
                <a:gd name="T0" fmla="*/ 136 w 136"/>
                <a:gd name="T1" fmla="*/ 139 h 139"/>
                <a:gd name="T2" fmla="*/ 136 w 136"/>
                <a:gd name="T3" fmla="*/ 139 h 139"/>
                <a:gd name="T4" fmla="*/ 136 w 136"/>
                <a:gd name="T5" fmla="*/ 29 h 139"/>
                <a:gd name="T6" fmla="*/ 0 w 136"/>
                <a:gd name="T7" fmla="*/ 0 h 139"/>
                <a:gd name="T8" fmla="*/ 11 w 136"/>
                <a:gd name="T9" fmla="*/ 111 h 139"/>
                <a:gd name="T10" fmla="*/ 136 w 136"/>
                <a:gd name="T11" fmla="*/ 139 h 139"/>
              </a:gdLst>
              <a:ahLst/>
              <a:cxnLst>
                <a:cxn ang="0">
                  <a:pos x="T0" y="T1"/>
                </a:cxn>
                <a:cxn ang="0">
                  <a:pos x="T2" y="T3"/>
                </a:cxn>
                <a:cxn ang="0">
                  <a:pos x="T4" y="T5"/>
                </a:cxn>
                <a:cxn ang="0">
                  <a:pos x="T6" y="T7"/>
                </a:cxn>
                <a:cxn ang="0">
                  <a:pos x="T8" y="T9"/>
                </a:cxn>
                <a:cxn ang="0">
                  <a:pos x="T10" y="T11"/>
                </a:cxn>
              </a:cxnLst>
              <a:rect l="0" t="0" r="r" b="b"/>
              <a:pathLst>
                <a:path w="136" h="139">
                  <a:moveTo>
                    <a:pt x="136" y="139"/>
                  </a:moveTo>
                  <a:lnTo>
                    <a:pt x="136" y="139"/>
                  </a:lnTo>
                  <a:lnTo>
                    <a:pt x="136" y="29"/>
                  </a:lnTo>
                  <a:cubicBezTo>
                    <a:pt x="93" y="17"/>
                    <a:pt x="47" y="7"/>
                    <a:pt x="0" y="0"/>
                  </a:cubicBezTo>
                  <a:lnTo>
                    <a:pt x="11" y="111"/>
                  </a:lnTo>
                  <a:cubicBezTo>
                    <a:pt x="54" y="119"/>
                    <a:pt x="96" y="128"/>
                    <a:pt x="136"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 name="Freeform 32">
              <a:extLst>
                <a:ext uri="{FF2B5EF4-FFF2-40B4-BE49-F238E27FC236}">
                  <a16:creationId xmlns:a16="http://schemas.microsoft.com/office/drawing/2014/main" id="{7EA6473D-6FEB-4126-9A3A-AD8E374ABEB6}"/>
                </a:ext>
              </a:extLst>
            </p:cNvPr>
            <p:cNvSpPr>
              <a:spLocks/>
            </p:cNvSpPr>
            <p:nvPr/>
          </p:nvSpPr>
          <p:spPr bwMode="auto">
            <a:xfrm>
              <a:off x="6261" y="3382"/>
              <a:ext cx="93" cy="86"/>
            </a:xfrm>
            <a:custGeom>
              <a:avLst/>
              <a:gdLst>
                <a:gd name="T0" fmla="*/ 156 w 156"/>
                <a:gd name="T1" fmla="*/ 143 h 143"/>
                <a:gd name="T2" fmla="*/ 156 w 156"/>
                <a:gd name="T3" fmla="*/ 143 h 143"/>
                <a:gd name="T4" fmla="*/ 156 w 156"/>
                <a:gd name="T5" fmla="*/ 33 h 143"/>
                <a:gd name="T6" fmla="*/ 0 w 156"/>
                <a:gd name="T7" fmla="*/ 0 h 143"/>
                <a:gd name="T8" fmla="*/ 10 w 156"/>
                <a:gd name="T9" fmla="*/ 112 h 143"/>
                <a:gd name="T10" fmla="*/ 156 w 156"/>
                <a:gd name="T11" fmla="*/ 143 h 143"/>
              </a:gdLst>
              <a:ahLst/>
              <a:cxnLst>
                <a:cxn ang="0">
                  <a:pos x="T0" y="T1"/>
                </a:cxn>
                <a:cxn ang="0">
                  <a:pos x="T2" y="T3"/>
                </a:cxn>
                <a:cxn ang="0">
                  <a:pos x="T4" y="T5"/>
                </a:cxn>
                <a:cxn ang="0">
                  <a:pos x="T6" y="T7"/>
                </a:cxn>
                <a:cxn ang="0">
                  <a:pos x="T8" y="T9"/>
                </a:cxn>
                <a:cxn ang="0">
                  <a:pos x="T10" y="T11"/>
                </a:cxn>
              </a:cxnLst>
              <a:rect l="0" t="0" r="r" b="b"/>
              <a:pathLst>
                <a:path w="156" h="143">
                  <a:moveTo>
                    <a:pt x="156" y="143"/>
                  </a:moveTo>
                  <a:lnTo>
                    <a:pt x="156" y="143"/>
                  </a:lnTo>
                  <a:lnTo>
                    <a:pt x="156" y="33"/>
                  </a:lnTo>
                  <a:cubicBezTo>
                    <a:pt x="106" y="19"/>
                    <a:pt x="54" y="8"/>
                    <a:pt x="0" y="0"/>
                  </a:cubicBezTo>
                  <a:lnTo>
                    <a:pt x="10" y="112"/>
                  </a:lnTo>
                  <a:cubicBezTo>
                    <a:pt x="61" y="119"/>
                    <a:pt x="110" y="130"/>
                    <a:pt x="156" y="1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 name="Freeform 33">
              <a:extLst>
                <a:ext uri="{FF2B5EF4-FFF2-40B4-BE49-F238E27FC236}">
                  <a16:creationId xmlns:a16="http://schemas.microsoft.com/office/drawing/2014/main" id="{073138F5-C56B-4EBF-9093-6F18BC2EBCCD}"/>
                </a:ext>
              </a:extLst>
            </p:cNvPr>
            <p:cNvSpPr>
              <a:spLocks/>
            </p:cNvSpPr>
            <p:nvPr/>
          </p:nvSpPr>
          <p:spPr bwMode="auto">
            <a:xfrm>
              <a:off x="6285" y="3651"/>
              <a:ext cx="69" cy="82"/>
            </a:xfrm>
            <a:custGeom>
              <a:avLst/>
              <a:gdLst>
                <a:gd name="T0" fmla="*/ 115 w 115"/>
                <a:gd name="T1" fmla="*/ 137 h 137"/>
                <a:gd name="T2" fmla="*/ 115 w 115"/>
                <a:gd name="T3" fmla="*/ 137 h 137"/>
                <a:gd name="T4" fmla="*/ 115 w 115"/>
                <a:gd name="T5" fmla="*/ 26 h 137"/>
                <a:gd name="T6" fmla="*/ 0 w 115"/>
                <a:gd name="T7" fmla="*/ 0 h 137"/>
                <a:gd name="T8" fmla="*/ 10 w 115"/>
                <a:gd name="T9" fmla="*/ 112 h 137"/>
                <a:gd name="T10" fmla="*/ 115 w 115"/>
                <a:gd name="T11" fmla="*/ 137 h 137"/>
              </a:gdLst>
              <a:ahLst/>
              <a:cxnLst>
                <a:cxn ang="0">
                  <a:pos x="T0" y="T1"/>
                </a:cxn>
                <a:cxn ang="0">
                  <a:pos x="T2" y="T3"/>
                </a:cxn>
                <a:cxn ang="0">
                  <a:pos x="T4" y="T5"/>
                </a:cxn>
                <a:cxn ang="0">
                  <a:pos x="T6" y="T7"/>
                </a:cxn>
                <a:cxn ang="0">
                  <a:pos x="T8" y="T9"/>
                </a:cxn>
                <a:cxn ang="0">
                  <a:pos x="T10" y="T11"/>
                </a:cxn>
              </a:cxnLst>
              <a:rect l="0" t="0" r="r" b="b"/>
              <a:pathLst>
                <a:path w="115" h="137">
                  <a:moveTo>
                    <a:pt x="115" y="137"/>
                  </a:moveTo>
                  <a:lnTo>
                    <a:pt x="115" y="137"/>
                  </a:lnTo>
                  <a:lnTo>
                    <a:pt x="115" y="26"/>
                  </a:lnTo>
                  <a:cubicBezTo>
                    <a:pt x="78" y="16"/>
                    <a:pt x="40" y="7"/>
                    <a:pt x="0" y="0"/>
                  </a:cubicBezTo>
                  <a:lnTo>
                    <a:pt x="10" y="112"/>
                  </a:lnTo>
                  <a:cubicBezTo>
                    <a:pt x="46" y="119"/>
                    <a:pt x="81" y="127"/>
                    <a:pt x="115" y="1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1" name="Freeform 34">
              <a:extLst>
                <a:ext uri="{FF2B5EF4-FFF2-40B4-BE49-F238E27FC236}">
                  <a16:creationId xmlns:a16="http://schemas.microsoft.com/office/drawing/2014/main" id="{A4049DC5-14F6-4901-8C91-1A0D3BD7C424}"/>
                </a:ext>
              </a:extLst>
            </p:cNvPr>
            <p:cNvSpPr>
              <a:spLocks/>
            </p:cNvSpPr>
            <p:nvPr/>
          </p:nvSpPr>
          <p:spPr bwMode="auto">
            <a:xfrm>
              <a:off x="6298" y="3785"/>
              <a:ext cx="56" cy="80"/>
            </a:xfrm>
            <a:custGeom>
              <a:avLst/>
              <a:gdLst>
                <a:gd name="T0" fmla="*/ 94 w 94"/>
                <a:gd name="T1" fmla="*/ 133 h 133"/>
                <a:gd name="T2" fmla="*/ 94 w 94"/>
                <a:gd name="T3" fmla="*/ 133 h 133"/>
                <a:gd name="T4" fmla="*/ 94 w 94"/>
                <a:gd name="T5" fmla="*/ 23 h 133"/>
                <a:gd name="T6" fmla="*/ 0 w 94"/>
                <a:gd name="T7" fmla="*/ 0 h 133"/>
                <a:gd name="T8" fmla="*/ 10 w 94"/>
                <a:gd name="T9" fmla="*/ 112 h 133"/>
                <a:gd name="T10" fmla="*/ 94 w 94"/>
                <a:gd name="T11" fmla="*/ 133 h 133"/>
              </a:gdLst>
              <a:ahLst/>
              <a:cxnLst>
                <a:cxn ang="0">
                  <a:pos x="T0" y="T1"/>
                </a:cxn>
                <a:cxn ang="0">
                  <a:pos x="T2" y="T3"/>
                </a:cxn>
                <a:cxn ang="0">
                  <a:pos x="T4" y="T5"/>
                </a:cxn>
                <a:cxn ang="0">
                  <a:pos x="T6" y="T7"/>
                </a:cxn>
                <a:cxn ang="0">
                  <a:pos x="T8" y="T9"/>
                </a:cxn>
                <a:cxn ang="0">
                  <a:pos x="T10" y="T11"/>
                </a:cxn>
              </a:cxnLst>
              <a:rect l="0" t="0" r="r" b="b"/>
              <a:pathLst>
                <a:path w="94" h="133">
                  <a:moveTo>
                    <a:pt x="94" y="133"/>
                  </a:moveTo>
                  <a:lnTo>
                    <a:pt x="94" y="133"/>
                  </a:lnTo>
                  <a:lnTo>
                    <a:pt x="94" y="23"/>
                  </a:lnTo>
                  <a:cubicBezTo>
                    <a:pt x="64" y="14"/>
                    <a:pt x="32" y="7"/>
                    <a:pt x="0" y="0"/>
                  </a:cubicBezTo>
                  <a:lnTo>
                    <a:pt x="10" y="112"/>
                  </a:lnTo>
                  <a:cubicBezTo>
                    <a:pt x="39" y="118"/>
                    <a:pt x="67" y="125"/>
                    <a:pt x="9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 name="Freeform 35">
              <a:extLst>
                <a:ext uri="{FF2B5EF4-FFF2-40B4-BE49-F238E27FC236}">
                  <a16:creationId xmlns:a16="http://schemas.microsoft.com/office/drawing/2014/main" id="{5FC20187-4F2C-41DD-81A3-A85CE0B1E74C}"/>
                </a:ext>
              </a:extLst>
            </p:cNvPr>
            <p:cNvSpPr>
              <a:spLocks/>
            </p:cNvSpPr>
            <p:nvPr/>
          </p:nvSpPr>
          <p:spPr bwMode="auto">
            <a:xfrm>
              <a:off x="6155" y="3441"/>
              <a:ext cx="118" cy="76"/>
            </a:xfrm>
            <a:custGeom>
              <a:avLst/>
              <a:gdLst>
                <a:gd name="T0" fmla="*/ 0 w 196"/>
                <a:gd name="T1" fmla="*/ 110 h 126"/>
                <a:gd name="T2" fmla="*/ 0 w 196"/>
                <a:gd name="T3" fmla="*/ 110 h 126"/>
                <a:gd name="T4" fmla="*/ 196 w 196"/>
                <a:gd name="T5" fmla="*/ 126 h 126"/>
                <a:gd name="T6" fmla="*/ 196 w 196"/>
                <a:gd name="T7" fmla="*/ 126 h 126"/>
                <a:gd name="T8" fmla="*/ 186 w 196"/>
                <a:gd name="T9" fmla="*/ 14 h 126"/>
                <a:gd name="T10" fmla="*/ 186 w 196"/>
                <a:gd name="T11" fmla="*/ 14 h 126"/>
                <a:gd name="T12" fmla="*/ 0 w 196"/>
                <a:gd name="T13" fmla="*/ 0 h 126"/>
                <a:gd name="T14" fmla="*/ 0 w 196"/>
                <a:gd name="T15" fmla="*/ 11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26">
                  <a:moveTo>
                    <a:pt x="0" y="110"/>
                  </a:moveTo>
                  <a:lnTo>
                    <a:pt x="0" y="110"/>
                  </a:lnTo>
                  <a:cubicBezTo>
                    <a:pt x="67" y="110"/>
                    <a:pt x="133" y="116"/>
                    <a:pt x="196" y="126"/>
                  </a:cubicBezTo>
                  <a:lnTo>
                    <a:pt x="196" y="126"/>
                  </a:lnTo>
                  <a:lnTo>
                    <a:pt x="186" y="14"/>
                  </a:lnTo>
                  <a:lnTo>
                    <a:pt x="186" y="14"/>
                  </a:lnTo>
                  <a:cubicBezTo>
                    <a:pt x="126" y="5"/>
                    <a:pt x="63"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 name="Freeform 36">
              <a:extLst>
                <a:ext uri="{FF2B5EF4-FFF2-40B4-BE49-F238E27FC236}">
                  <a16:creationId xmlns:a16="http://schemas.microsoft.com/office/drawing/2014/main" id="{865EDCC9-4C98-4843-BB30-2D5868FE24C4}"/>
                </a:ext>
              </a:extLst>
            </p:cNvPr>
            <p:cNvSpPr>
              <a:spLocks/>
            </p:cNvSpPr>
            <p:nvPr/>
          </p:nvSpPr>
          <p:spPr bwMode="auto">
            <a:xfrm>
              <a:off x="6088" y="2781"/>
              <a:ext cx="56" cy="68"/>
            </a:xfrm>
            <a:custGeom>
              <a:avLst/>
              <a:gdLst>
                <a:gd name="T0" fmla="*/ 0 w 93"/>
                <a:gd name="T1" fmla="*/ 114 h 114"/>
                <a:gd name="T2" fmla="*/ 0 w 93"/>
                <a:gd name="T3" fmla="*/ 114 h 114"/>
                <a:gd name="T4" fmla="*/ 0 w 93"/>
                <a:gd name="T5" fmla="*/ 114 h 114"/>
                <a:gd name="T6" fmla="*/ 93 w 93"/>
                <a:gd name="T7" fmla="*/ 110 h 114"/>
                <a:gd name="T8" fmla="*/ 93 w 93"/>
                <a:gd name="T9" fmla="*/ 0 h 114"/>
                <a:gd name="T10" fmla="*/ 10 w 93"/>
                <a:gd name="T11" fmla="*/ 3 h 114"/>
                <a:gd name="T12" fmla="*/ 10 w 93"/>
                <a:gd name="T13" fmla="*/ 3 h 114"/>
                <a:gd name="T14" fmla="*/ 0 w 93"/>
                <a:gd name="T15" fmla="*/ 1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14">
                  <a:moveTo>
                    <a:pt x="0" y="114"/>
                  </a:moveTo>
                  <a:lnTo>
                    <a:pt x="0" y="114"/>
                  </a:lnTo>
                  <a:lnTo>
                    <a:pt x="0" y="114"/>
                  </a:lnTo>
                  <a:cubicBezTo>
                    <a:pt x="31" y="111"/>
                    <a:pt x="62" y="110"/>
                    <a:pt x="93" y="110"/>
                  </a:cubicBezTo>
                  <a:lnTo>
                    <a:pt x="93" y="0"/>
                  </a:lnTo>
                  <a:cubicBezTo>
                    <a:pt x="66" y="0"/>
                    <a:pt x="38" y="1"/>
                    <a:pt x="10" y="3"/>
                  </a:cubicBezTo>
                  <a:lnTo>
                    <a:pt x="10" y="3"/>
                  </a:lnTo>
                  <a:lnTo>
                    <a:pt x="0" y="1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 name="Freeform 37">
              <a:extLst>
                <a:ext uri="{FF2B5EF4-FFF2-40B4-BE49-F238E27FC236}">
                  <a16:creationId xmlns:a16="http://schemas.microsoft.com/office/drawing/2014/main" id="{713EC66D-FDC9-4EFE-A76A-F7162B528C36}"/>
                </a:ext>
              </a:extLst>
            </p:cNvPr>
            <p:cNvSpPr>
              <a:spLocks/>
            </p:cNvSpPr>
            <p:nvPr/>
          </p:nvSpPr>
          <p:spPr bwMode="auto">
            <a:xfrm>
              <a:off x="5945" y="2849"/>
              <a:ext cx="143" cy="91"/>
            </a:xfrm>
            <a:custGeom>
              <a:avLst/>
              <a:gdLst>
                <a:gd name="T0" fmla="*/ 0 w 239"/>
                <a:gd name="T1" fmla="*/ 151 h 151"/>
                <a:gd name="T2" fmla="*/ 0 w 239"/>
                <a:gd name="T3" fmla="*/ 151 h 151"/>
                <a:gd name="T4" fmla="*/ 229 w 239"/>
                <a:gd name="T5" fmla="*/ 110 h 151"/>
                <a:gd name="T6" fmla="*/ 239 w 239"/>
                <a:gd name="T7" fmla="*/ 0 h 151"/>
                <a:gd name="T8" fmla="*/ 0 w 239"/>
                <a:gd name="T9" fmla="*/ 41 h 151"/>
                <a:gd name="T10" fmla="*/ 0 w 239"/>
                <a:gd name="T11" fmla="*/ 151 h 151"/>
              </a:gdLst>
              <a:ahLst/>
              <a:cxnLst>
                <a:cxn ang="0">
                  <a:pos x="T0" y="T1"/>
                </a:cxn>
                <a:cxn ang="0">
                  <a:pos x="T2" y="T3"/>
                </a:cxn>
                <a:cxn ang="0">
                  <a:pos x="T4" y="T5"/>
                </a:cxn>
                <a:cxn ang="0">
                  <a:pos x="T6" y="T7"/>
                </a:cxn>
                <a:cxn ang="0">
                  <a:pos x="T8" y="T9"/>
                </a:cxn>
                <a:cxn ang="0">
                  <a:pos x="T10" y="T11"/>
                </a:cxn>
              </a:cxnLst>
              <a:rect l="0" t="0" r="r" b="b"/>
              <a:pathLst>
                <a:path w="239" h="151">
                  <a:moveTo>
                    <a:pt x="0" y="151"/>
                  </a:moveTo>
                  <a:lnTo>
                    <a:pt x="0" y="151"/>
                  </a:lnTo>
                  <a:cubicBezTo>
                    <a:pt x="71" y="131"/>
                    <a:pt x="149" y="117"/>
                    <a:pt x="229" y="110"/>
                  </a:cubicBezTo>
                  <a:lnTo>
                    <a:pt x="239" y="0"/>
                  </a:lnTo>
                  <a:cubicBezTo>
                    <a:pt x="155" y="6"/>
                    <a:pt x="74" y="20"/>
                    <a:pt x="0" y="41"/>
                  </a:cubicBezTo>
                  <a:lnTo>
                    <a:pt x="0" y="1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 name="Freeform 38">
              <a:extLst>
                <a:ext uri="{FF2B5EF4-FFF2-40B4-BE49-F238E27FC236}">
                  <a16:creationId xmlns:a16="http://schemas.microsoft.com/office/drawing/2014/main" id="{F602961E-F158-49B8-8A85-5FFC1B2564F6}"/>
                </a:ext>
              </a:extLst>
            </p:cNvPr>
            <p:cNvSpPr>
              <a:spLocks/>
            </p:cNvSpPr>
            <p:nvPr/>
          </p:nvSpPr>
          <p:spPr bwMode="auto">
            <a:xfrm>
              <a:off x="5945" y="2716"/>
              <a:ext cx="156" cy="92"/>
            </a:xfrm>
            <a:custGeom>
              <a:avLst/>
              <a:gdLst>
                <a:gd name="T0" fmla="*/ 0 w 260"/>
                <a:gd name="T1" fmla="*/ 153 h 153"/>
                <a:gd name="T2" fmla="*/ 0 w 260"/>
                <a:gd name="T3" fmla="*/ 153 h 153"/>
                <a:gd name="T4" fmla="*/ 249 w 260"/>
                <a:gd name="T5" fmla="*/ 111 h 153"/>
                <a:gd name="T6" fmla="*/ 260 w 260"/>
                <a:gd name="T7" fmla="*/ 0 h 153"/>
                <a:gd name="T8" fmla="*/ 0 w 260"/>
                <a:gd name="T9" fmla="*/ 43 h 153"/>
                <a:gd name="T10" fmla="*/ 0 w 260"/>
                <a:gd name="T11" fmla="*/ 153 h 153"/>
              </a:gdLst>
              <a:ahLst/>
              <a:cxnLst>
                <a:cxn ang="0">
                  <a:pos x="T0" y="T1"/>
                </a:cxn>
                <a:cxn ang="0">
                  <a:pos x="T2" y="T3"/>
                </a:cxn>
                <a:cxn ang="0">
                  <a:pos x="T4" y="T5"/>
                </a:cxn>
                <a:cxn ang="0">
                  <a:pos x="T6" y="T7"/>
                </a:cxn>
                <a:cxn ang="0">
                  <a:pos x="T8" y="T9"/>
                </a:cxn>
                <a:cxn ang="0">
                  <a:pos x="T10" y="T11"/>
                </a:cxn>
              </a:cxnLst>
              <a:rect l="0" t="0" r="r" b="b"/>
              <a:pathLst>
                <a:path w="260" h="153">
                  <a:moveTo>
                    <a:pt x="0" y="153"/>
                  </a:moveTo>
                  <a:lnTo>
                    <a:pt x="0" y="153"/>
                  </a:lnTo>
                  <a:cubicBezTo>
                    <a:pt x="77" y="131"/>
                    <a:pt x="162" y="117"/>
                    <a:pt x="249" y="111"/>
                  </a:cubicBezTo>
                  <a:lnTo>
                    <a:pt x="260" y="0"/>
                  </a:lnTo>
                  <a:cubicBezTo>
                    <a:pt x="169" y="6"/>
                    <a:pt x="80" y="20"/>
                    <a:pt x="0" y="43"/>
                  </a:cubicBezTo>
                  <a:lnTo>
                    <a:pt x="0"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 name="Freeform 39">
              <a:extLst>
                <a:ext uri="{FF2B5EF4-FFF2-40B4-BE49-F238E27FC236}">
                  <a16:creationId xmlns:a16="http://schemas.microsoft.com/office/drawing/2014/main" id="{82B4344D-5F41-4DA7-B2F7-5FF3BDEA19B7}"/>
                </a:ext>
              </a:extLst>
            </p:cNvPr>
            <p:cNvSpPr>
              <a:spLocks/>
            </p:cNvSpPr>
            <p:nvPr/>
          </p:nvSpPr>
          <p:spPr bwMode="auto">
            <a:xfrm>
              <a:off x="6076" y="2913"/>
              <a:ext cx="68" cy="69"/>
            </a:xfrm>
            <a:custGeom>
              <a:avLst/>
              <a:gdLst>
                <a:gd name="T0" fmla="*/ 0 w 114"/>
                <a:gd name="T1" fmla="*/ 116 h 116"/>
                <a:gd name="T2" fmla="*/ 0 w 114"/>
                <a:gd name="T3" fmla="*/ 116 h 116"/>
                <a:gd name="T4" fmla="*/ 0 w 114"/>
                <a:gd name="T5" fmla="*/ 116 h 116"/>
                <a:gd name="T6" fmla="*/ 114 w 114"/>
                <a:gd name="T7" fmla="*/ 110 h 116"/>
                <a:gd name="T8" fmla="*/ 114 w 114"/>
                <a:gd name="T9" fmla="*/ 0 h 116"/>
                <a:gd name="T10" fmla="*/ 11 w 114"/>
                <a:gd name="T11" fmla="*/ 5 h 116"/>
                <a:gd name="T12" fmla="*/ 11 w 114"/>
                <a:gd name="T13" fmla="*/ 5 h 116"/>
                <a:gd name="T14" fmla="*/ 0 w 114"/>
                <a:gd name="T15" fmla="*/ 11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6">
                  <a:moveTo>
                    <a:pt x="0" y="116"/>
                  </a:moveTo>
                  <a:lnTo>
                    <a:pt x="0" y="116"/>
                  </a:lnTo>
                  <a:lnTo>
                    <a:pt x="0" y="116"/>
                  </a:lnTo>
                  <a:cubicBezTo>
                    <a:pt x="38" y="112"/>
                    <a:pt x="76" y="110"/>
                    <a:pt x="114" y="110"/>
                  </a:cubicBezTo>
                  <a:lnTo>
                    <a:pt x="114" y="0"/>
                  </a:lnTo>
                  <a:cubicBezTo>
                    <a:pt x="80" y="0"/>
                    <a:pt x="45" y="2"/>
                    <a:pt x="11" y="5"/>
                  </a:cubicBezTo>
                  <a:lnTo>
                    <a:pt x="11" y="5"/>
                  </a:lnTo>
                  <a:lnTo>
                    <a:pt x="0"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 name="Freeform 40">
              <a:extLst>
                <a:ext uri="{FF2B5EF4-FFF2-40B4-BE49-F238E27FC236}">
                  <a16:creationId xmlns:a16="http://schemas.microsoft.com/office/drawing/2014/main" id="{B7B23ED1-0FBC-43D1-BBA3-DC1FBB3BCDE2}"/>
                </a:ext>
              </a:extLst>
            </p:cNvPr>
            <p:cNvSpPr>
              <a:spLocks/>
            </p:cNvSpPr>
            <p:nvPr/>
          </p:nvSpPr>
          <p:spPr bwMode="auto">
            <a:xfrm>
              <a:off x="5945" y="3115"/>
              <a:ext cx="119" cy="89"/>
            </a:xfrm>
            <a:custGeom>
              <a:avLst/>
              <a:gdLst>
                <a:gd name="T0" fmla="*/ 0 w 198"/>
                <a:gd name="T1" fmla="*/ 148 h 148"/>
                <a:gd name="T2" fmla="*/ 0 w 198"/>
                <a:gd name="T3" fmla="*/ 148 h 148"/>
                <a:gd name="T4" fmla="*/ 188 w 198"/>
                <a:gd name="T5" fmla="*/ 111 h 148"/>
                <a:gd name="T6" fmla="*/ 198 w 198"/>
                <a:gd name="T7" fmla="*/ 0 h 148"/>
                <a:gd name="T8" fmla="*/ 0 w 198"/>
                <a:gd name="T9" fmla="*/ 38 h 148"/>
                <a:gd name="T10" fmla="*/ 0 w 198"/>
                <a:gd name="T11" fmla="*/ 148 h 148"/>
              </a:gdLst>
              <a:ahLst/>
              <a:cxnLst>
                <a:cxn ang="0">
                  <a:pos x="T0" y="T1"/>
                </a:cxn>
                <a:cxn ang="0">
                  <a:pos x="T2" y="T3"/>
                </a:cxn>
                <a:cxn ang="0">
                  <a:pos x="T4" y="T5"/>
                </a:cxn>
                <a:cxn ang="0">
                  <a:pos x="T6" y="T7"/>
                </a:cxn>
                <a:cxn ang="0">
                  <a:pos x="T8" y="T9"/>
                </a:cxn>
                <a:cxn ang="0">
                  <a:pos x="T10" y="T11"/>
                </a:cxn>
              </a:cxnLst>
              <a:rect l="0" t="0" r="r" b="b"/>
              <a:pathLst>
                <a:path w="198" h="148">
                  <a:moveTo>
                    <a:pt x="0" y="148"/>
                  </a:moveTo>
                  <a:lnTo>
                    <a:pt x="0" y="148"/>
                  </a:lnTo>
                  <a:cubicBezTo>
                    <a:pt x="59" y="131"/>
                    <a:pt x="122" y="119"/>
                    <a:pt x="188" y="111"/>
                  </a:cubicBezTo>
                  <a:lnTo>
                    <a:pt x="198" y="0"/>
                  </a:lnTo>
                  <a:cubicBezTo>
                    <a:pt x="129" y="7"/>
                    <a:pt x="62" y="20"/>
                    <a:pt x="0" y="38"/>
                  </a:cubicBezTo>
                  <a:lnTo>
                    <a:pt x="0"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 name="Freeform 41">
              <a:extLst>
                <a:ext uri="{FF2B5EF4-FFF2-40B4-BE49-F238E27FC236}">
                  <a16:creationId xmlns:a16="http://schemas.microsoft.com/office/drawing/2014/main" id="{BF5D1B55-D79F-489B-92B0-5B49A1A49B34}"/>
                </a:ext>
              </a:extLst>
            </p:cNvPr>
            <p:cNvSpPr>
              <a:spLocks/>
            </p:cNvSpPr>
            <p:nvPr/>
          </p:nvSpPr>
          <p:spPr bwMode="auto">
            <a:xfrm>
              <a:off x="6051" y="3177"/>
              <a:ext cx="93" cy="72"/>
            </a:xfrm>
            <a:custGeom>
              <a:avLst/>
              <a:gdLst>
                <a:gd name="T0" fmla="*/ 0 w 155"/>
                <a:gd name="T1" fmla="*/ 120 h 120"/>
                <a:gd name="T2" fmla="*/ 0 w 155"/>
                <a:gd name="T3" fmla="*/ 120 h 120"/>
                <a:gd name="T4" fmla="*/ 0 w 155"/>
                <a:gd name="T5" fmla="*/ 120 h 120"/>
                <a:gd name="T6" fmla="*/ 155 w 155"/>
                <a:gd name="T7" fmla="*/ 110 h 120"/>
                <a:gd name="T8" fmla="*/ 155 w 155"/>
                <a:gd name="T9" fmla="*/ 0 h 120"/>
                <a:gd name="T10" fmla="*/ 11 w 155"/>
                <a:gd name="T11" fmla="*/ 9 h 120"/>
                <a:gd name="T12" fmla="*/ 11 w 155"/>
                <a:gd name="T13" fmla="*/ 9 h 120"/>
                <a:gd name="T14" fmla="*/ 0 w 155"/>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20">
                  <a:moveTo>
                    <a:pt x="0" y="120"/>
                  </a:moveTo>
                  <a:lnTo>
                    <a:pt x="0" y="120"/>
                  </a:lnTo>
                  <a:lnTo>
                    <a:pt x="0" y="120"/>
                  </a:lnTo>
                  <a:cubicBezTo>
                    <a:pt x="51" y="114"/>
                    <a:pt x="103" y="111"/>
                    <a:pt x="155" y="110"/>
                  </a:cubicBezTo>
                  <a:lnTo>
                    <a:pt x="155" y="0"/>
                  </a:lnTo>
                  <a:cubicBezTo>
                    <a:pt x="106" y="1"/>
                    <a:pt x="58" y="3"/>
                    <a:pt x="11" y="9"/>
                  </a:cubicBezTo>
                  <a:lnTo>
                    <a:pt x="11" y="9"/>
                  </a:lnTo>
                  <a:lnTo>
                    <a:pt x="0"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 name="Freeform 42">
              <a:extLst>
                <a:ext uri="{FF2B5EF4-FFF2-40B4-BE49-F238E27FC236}">
                  <a16:creationId xmlns:a16="http://schemas.microsoft.com/office/drawing/2014/main" id="{8BBD7981-9A8E-42C2-84B1-D1F4A7614D81}"/>
                </a:ext>
              </a:extLst>
            </p:cNvPr>
            <p:cNvSpPr>
              <a:spLocks/>
            </p:cNvSpPr>
            <p:nvPr/>
          </p:nvSpPr>
          <p:spPr bwMode="auto">
            <a:xfrm>
              <a:off x="5945" y="2982"/>
              <a:ext cx="131" cy="90"/>
            </a:xfrm>
            <a:custGeom>
              <a:avLst/>
              <a:gdLst>
                <a:gd name="T0" fmla="*/ 0 w 218"/>
                <a:gd name="T1" fmla="*/ 150 h 150"/>
                <a:gd name="T2" fmla="*/ 0 w 218"/>
                <a:gd name="T3" fmla="*/ 150 h 150"/>
                <a:gd name="T4" fmla="*/ 208 w 218"/>
                <a:gd name="T5" fmla="*/ 111 h 150"/>
                <a:gd name="T6" fmla="*/ 218 w 218"/>
                <a:gd name="T7" fmla="*/ 0 h 150"/>
                <a:gd name="T8" fmla="*/ 0 w 218"/>
                <a:gd name="T9" fmla="*/ 40 h 150"/>
                <a:gd name="T10" fmla="*/ 0 w 218"/>
                <a:gd name="T11" fmla="*/ 150 h 150"/>
              </a:gdLst>
              <a:ahLst/>
              <a:cxnLst>
                <a:cxn ang="0">
                  <a:pos x="T0" y="T1"/>
                </a:cxn>
                <a:cxn ang="0">
                  <a:pos x="T2" y="T3"/>
                </a:cxn>
                <a:cxn ang="0">
                  <a:pos x="T4" y="T5"/>
                </a:cxn>
                <a:cxn ang="0">
                  <a:pos x="T6" y="T7"/>
                </a:cxn>
                <a:cxn ang="0">
                  <a:pos x="T8" y="T9"/>
                </a:cxn>
                <a:cxn ang="0">
                  <a:pos x="T10" y="T11"/>
                </a:cxn>
              </a:cxnLst>
              <a:rect l="0" t="0" r="r" b="b"/>
              <a:pathLst>
                <a:path w="218" h="150">
                  <a:moveTo>
                    <a:pt x="0" y="150"/>
                  </a:moveTo>
                  <a:lnTo>
                    <a:pt x="0" y="150"/>
                  </a:lnTo>
                  <a:cubicBezTo>
                    <a:pt x="65" y="131"/>
                    <a:pt x="135" y="118"/>
                    <a:pt x="208" y="111"/>
                  </a:cubicBezTo>
                  <a:lnTo>
                    <a:pt x="218" y="0"/>
                  </a:lnTo>
                  <a:cubicBezTo>
                    <a:pt x="142" y="7"/>
                    <a:pt x="68" y="20"/>
                    <a:pt x="0" y="40"/>
                  </a:cubicBezTo>
                  <a:lnTo>
                    <a:pt x="0" y="15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 name="Freeform 43">
              <a:extLst>
                <a:ext uri="{FF2B5EF4-FFF2-40B4-BE49-F238E27FC236}">
                  <a16:creationId xmlns:a16="http://schemas.microsoft.com/office/drawing/2014/main" id="{50B38850-BF95-42AB-8B25-1D093CAE1F51}"/>
                </a:ext>
              </a:extLst>
            </p:cNvPr>
            <p:cNvSpPr>
              <a:spLocks/>
            </p:cNvSpPr>
            <p:nvPr/>
          </p:nvSpPr>
          <p:spPr bwMode="auto">
            <a:xfrm>
              <a:off x="6064" y="3045"/>
              <a:ext cx="80" cy="70"/>
            </a:xfrm>
            <a:custGeom>
              <a:avLst/>
              <a:gdLst>
                <a:gd name="T0" fmla="*/ 0 w 134"/>
                <a:gd name="T1" fmla="*/ 118 h 118"/>
                <a:gd name="T2" fmla="*/ 0 w 134"/>
                <a:gd name="T3" fmla="*/ 118 h 118"/>
                <a:gd name="T4" fmla="*/ 0 w 134"/>
                <a:gd name="T5" fmla="*/ 118 h 118"/>
                <a:gd name="T6" fmla="*/ 134 w 134"/>
                <a:gd name="T7" fmla="*/ 110 h 118"/>
                <a:gd name="T8" fmla="*/ 134 w 134"/>
                <a:gd name="T9" fmla="*/ 0 h 118"/>
                <a:gd name="T10" fmla="*/ 10 w 134"/>
                <a:gd name="T11" fmla="*/ 7 h 118"/>
                <a:gd name="T12" fmla="*/ 10 w 134"/>
                <a:gd name="T13" fmla="*/ 7 h 118"/>
                <a:gd name="T14" fmla="*/ 0 w 134"/>
                <a:gd name="T15" fmla="*/ 11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18">
                  <a:moveTo>
                    <a:pt x="0" y="118"/>
                  </a:moveTo>
                  <a:lnTo>
                    <a:pt x="0" y="118"/>
                  </a:lnTo>
                  <a:lnTo>
                    <a:pt x="0" y="118"/>
                  </a:lnTo>
                  <a:cubicBezTo>
                    <a:pt x="44" y="113"/>
                    <a:pt x="89" y="111"/>
                    <a:pt x="134" y="110"/>
                  </a:cubicBezTo>
                  <a:lnTo>
                    <a:pt x="134" y="0"/>
                  </a:lnTo>
                  <a:cubicBezTo>
                    <a:pt x="93" y="0"/>
                    <a:pt x="51" y="3"/>
                    <a:pt x="10" y="7"/>
                  </a:cubicBezTo>
                  <a:lnTo>
                    <a:pt x="10" y="7"/>
                  </a:lnTo>
                  <a:lnTo>
                    <a:pt x="0" y="1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 name="Freeform 44">
              <a:extLst>
                <a:ext uri="{FF2B5EF4-FFF2-40B4-BE49-F238E27FC236}">
                  <a16:creationId xmlns:a16="http://schemas.microsoft.com/office/drawing/2014/main" id="{F03E2743-2F39-4FAA-86FA-E4614D9AE71B}"/>
                </a:ext>
              </a:extLst>
            </p:cNvPr>
            <p:cNvSpPr>
              <a:spLocks/>
            </p:cNvSpPr>
            <p:nvPr/>
          </p:nvSpPr>
          <p:spPr bwMode="auto">
            <a:xfrm>
              <a:off x="6101" y="2648"/>
              <a:ext cx="43" cy="68"/>
            </a:xfrm>
            <a:custGeom>
              <a:avLst/>
              <a:gdLst>
                <a:gd name="T0" fmla="*/ 0 w 72"/>
                <a:gd name="T1" fmla="*/ 112 h 112"/>
                <a:gd name="T2" fmla="*/ 0 w 72"/>
                <a:gd name="T3" fmla="*/ 112 h 112"/>
                <a:gd name="T4" fmla="*/ 0 w 72"/>
                <a:gd name="T5" fmla="*/ 112 h 112"/>
                <a:gd name="T6" fmla="*/ 72 w 72"/>
                <a:gd name="T7" fmla="*/ 110 h 112"/>
                <a:gd name="T8" fmla="*/ 72 w 72"/>
                <a:gd name="T9" fmla="*/ 0 h 112"/>
                <a:gd name="T10" fmla="*/ 10 w 72"/>
                <a:gd name="T11" fmla="*/ 1 h 112"/>
                <a:gd name="T12" fmla="*/ 10 w 72"/>
                <a:gd name="T13" fmla="*/ 1 h 112"/>
                <a:gd name="T14" fmla="*/ 0 w 72"/>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12">
                  <a:moveTo>
                    <a:pt x="0" y="112"/>
                  </a:moveTo>
                  <a:lnTo>
                    <a:pt x="0" y="112"/>
                  </a:lnTo>
                  <a:lnTo>
                    <a:pt x="0" y="112"/>
                  </a:lnTo>
                  <a:cubicBezTo>
                    <a:pt x="24" y="111"/>
                    <a:pt x="48" y="110"/>
                    <a:pt x="72" y="110"/>
                  </a:cubicBezTo>
                  <a:lnTo>
                    <a:pt x="72" y="0"/>
                  </a:lnTo>
                  <a:cubicBezTo>
                    <a:pt x="52" y="0"/>
                    <a:pt x="31" y="0"/>
                    <a:pt x="10" y="1"/>
                  </a:cubicBezTo>
                  <a:lnTo>
                    <a:pt x="10" y="1"/>
                  </a:lnTo>
                  <a:lnTo>
                    <a:pt x="0"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 name="Freeform 45">
              <a:extLst>
                <a:ext uri="{FF2B5EF4-FFF2-40B4-BE49-F238E27FC236}">
                  <a16:creationId xmlns:a16="http://schemas.microsoft.com/office/drawing/2014/main" id="{572640EC-C8A5-4E93-B020-399F5AE16E79}"/>
                </a:ext>
              </a:extLst>
            </p:cNvPr>
            <p:cNvSpPr>
              <a:spLocks/>
            </p:cNvSpPr>
            <p:nvPr/>
          </p:nvSpPr>
          <p:spPr bwMode="auto">
            <a:xfrm>
              <a:off x="5945" y="2186"/>
              <a:ext cx="205" cy="93"/>
            </a:xfrm>
            <a:custGeom>
              <a:avLst/>
              <a:gdLst>
                <a:gd name="T0" fmla="*/ 0 w 342"/>
                <a:gd name="T1" fmla="*/ 45 h 155"/>
                <a:gd name="T2" fmla="*/ 0 w 342"/>
                <a:gd name="T3" fmla="*/ 45 h 155"/>
                <a:gd name="T4" fmla="*/ 0 w 342"/>
                <a:gd name="T5" fmla="*/ 155 h 155"/>
                <a:gd name="T6" fmla="*/ 331 w 342"/>
                <a:gd name="T7" fmla="*/ 110 h 155"/>
                <a:gd name="T8" fmla="*/ 342 w 342"/>
                <a:gd name="T9" fmla="*/ 0 h 155"/>
                <a:gd name="T10" fmla="*/ 0 w 342"/>
                <a:gd name="T11" fmla="*/ 45 h 155"/>
              </a:gdLst>
              <a:ahLst/>
              <a:cxnLst>
                <a:cxn ang="0">
                  <a:pos x="T0" y="T1"/>
                </a:cxn>
                <a:cxn ang="0">
                  <a:pos x="T2" y="T3"/>
                </a:cxn>
                <a:cxn ang="0">
                  <a:pos x="T4" y="T5"/>
                </a:cxn>
                <a:cxn ang="0">
                  <a:pos x="T6" y="T7"/>
                </a:cxn>
                <a:cxn ang="0">
                  <a:pos x="T8" y="T9"/>
                </a:cxn>
                <a:cxn ang="0">
                  <a:pos x="T10" y="T11"/>
                </a:cxn>
              </a:cxnLst>
              <a:rect l="0" t="0" r="r" b="b"/>
              <a:pathLst>
                <a:path w="342" h="155">
                  <a:moveTo>
                    <a:pt x="0" y="45"/>
                  </a:moveTo>
                  <a:lnTo>
                    <a:pt x="0" y="45"/>
                  </a:lnTo>
                  <a:lnTo>
                    <a:pt x="0" y="155"/>
                  </a:lnTo>
                  <a:cubicBezTo>
                    <a:pt x="101" y="126"/>
                    <a:pt x="215" y="111"/>
                    <a:pt x="331" y="110"/>
                  </a:cubicBezTo>
                  <a:lnTo>
                    <a:pt x="342" y="0"/>
                  </a:lnTo>
                  <a:cubicBezTo>
                    <a:pt x="222" y="0"/>
                    <a:pt x="104" y="16"/>
                    <a:pt x="0"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 name="Freeform 46">
              <a:extLst>
                <a:ext uri="{FF2B5EF4-FFF2-40B4-BE49-F238E27FC236}">
                  <a16:creationId xmlns:a16="http://schemas.microsoft.com/office/drawing/2014/main" id="{6BCC568D-636D-45A2-9BF7-0A392F698C23}"/>
                </a:ext>
              </a:extLst>
            </p:cNvPr>
            <p:cNvSpPr>
              <a:spLocks/>
            </p:cNvSpPr>
            <p:nvPr/>
          </p:nvSpPr>
          <p:spPr bwMode="auto">
            <a:xfrm>
              <a:off x="6137" y="2252"/>
              <a:ext cx="25" cy="66"/>
            </a:xfrm>
            <a:custGeom>
              <a:avLst/>
              <a:gdLst>
                <a:gd name="T0" fmla="*/ 10 w 41"/>
                <a:gd name="T1" fmla="*/ 0 h 110"/>
                <a:gd name="T2" fmla="*/ 10 w 41"/>
                <a:gd name="T3" fmla="*/ 0 h 110"/>
                <a:gd name="T4" fmla="*/ 10 w 41"/>
                <a:gd name="T5" fmla="*/ 0 h 110"/>
                <a:gd name="T6" fmla="*/ 0 w 41"/>
                <a:gd name="T7" fmla="*/ 110 h 110"/>
                <a:gd name="T8" fmla="*/ 0 w 41"/>
                <a:gd name="T9" fmla="*/ 110 h 110"/>
                <a:gd name="T10" fmla="*/ 21 w 41"/>
                <a:gd name="T11" fmla="*/ 110 h 110"/>
                <a:gd name="T12" fmla="*/ 41 w 41"/>
                <a:gd name="T13" fmla="*/ 110 h 110"/>
                <a:gd name="T14" fmla="*/ 41 w 41"/>
                <a:gd name="T15" fmla="*/ 110 h 110"/>
                <a:gd name="T16" fmla="*/ 31 w 41"/>
                <a:gd name="T17" fmla="*/ 0 h 110"/>
                <a:gd name="T18" fmla="*/ 31 w 41"/>
                <a:gd name="T19" fmla="*/ 0 h 110"/>
                <a:gd name="T20" fmla="*/ 21 w 41"/>
                <a:gd name="T21" fmla="*/ 0 h 110"/>
                <a:gd name="T22" fmla="*/ 10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10" y="0"/>
                  </a:moveTo>
                  <a:lnTo>
                    <a:pt x="10" y="0"/>
                  </a:lnTo>
                  <a:lnTo>
                    <a:pt x="10" y="0"/>
                  </a:lnTo>
                  <a:lnTo>
                    <a:pt x="0" y="110"/>
                  </a:lnTo>
                  <a:lnTo>
                    <a:pt x="0" y="110"/>
                  </a:lnTo>
                  <a:cubicBezTo>
                    <a:pt x="7" y="110"/>
                    <a:pt x="14" y="110"/>
                    <a:pt x="21" y="110"/>
                  </a:cubicBezTo>
                  <a:cubicBezTo>
                    <a:pt x="27" y="110"/>
                    <a:pt x="34" y="110"/>
                    <a:pt x="41" y="110"/>
                  </a:cubicBezTo>
                  <a:lnTo>
                    <a:pt x="41" y="110"/>
                  </a:lnTo>
                  <a:lnTo>
                    <a:pt x="31" y="0"/>
                  </a:lnTo>
                  <a:lnTo>
                    <a:pt x="31" y="0"/>
                  </a:lnTo>
                  <a:cubicBezTo>
                    <a:pt x="27" y="0"/>
                    <a:pt x="24" y="0"/>
                    <a:pt x="21" y="0"/>
                  </a:cubicBezTo>
                  <a:cubicBezTo>
                    <a:pt x="17" y="0"/>
                    <a:pt x="1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 name="Freeform 47">
              <a:extLst>
                <a:ext uri="{FF2B5EF4-FFF2-40B4-BE49-F238E27FC236}">
                  <a16:creationId xmlns:a16="http://schemas.microsoft.com/office/drawing/2014/main" id="{912DF72E-30C9-4F70-8467-8A36DF718F64}"/>
                </a:ext>
              </a:extLst>
            </p:cNvPr>
            <p:cNvSpPr>
              <a:spLocks/>
            </p:cNvSpPr>
            <p:nvPr/>
          </p:nvSpPr>
          <p:spPr bwMode="auto">
            <a:xfrm>
              <a:off x="5945" y="2318"/>
              <a:ext cx="192" cy="93"/>
            </a:xfrm>
            <a:custGeom>
              <a:avLst/>
              <a:gdLst>
                <a:gd name="T0" fmla="*/ 0 w 321"/>
                <a:gd name="T1" fmla="*/ 156 h 156"/>
                <a:gd name="T2" fmla="*/ 0 w 321"/>
                <a:gd name="T3" fmla="*/ 156 h 156"/>
                <a:gd name="T4" fmla="*/ 311 w 321"/>
                <a:gd name="T5" fmla="*/ 110 h 156"/>
                <a:gd name="T6" fmla="*/ 321 w 321"/>
                <a:gd name="T7" fmla="*/ 0 h 156"/>
                <a:gd name="T8" fmla="*/ 0 w 321"/>
                <a:gd name="T9" fmla="*/ 46 h 156"/>
                <a:gd name="T10" fmla="*/ 0 w 321"/>
                <a:gd name="T11" fmla="*/ 156 h 156"/>
              </a:gdLst>
              <a:ahLst/>
              <a:cxnLst>
                <a:cxn ang="0">
                  <a:pos x="T0" y="T1"/>
                </a:cxn>
                <a:cxn ang="0">
                  <a:pos x="T2" y="T3"/>
                </a:cxn>
                <a:cxn ang="0">
                  <a:pos x="T4" y="T5"/>
                </a:cxn>
                <a:cxn ang="0">
                  <a:pos x="T6" y="T7"/>
                </a:cxn>
                <a:cxn ang="0">
                  <a:pos x="T8" y="T9"/>
                </a:cxn>
                <a:cxn ang="0">
                  <a:pos x="T10" y="T11"/>
                </a:cxn>
              </a:cxnLst>
              <a:rect l="0" t="0" r="r" b="b"/>
              <a:pathLst>
                <a:path w="321" h="156">
                  <a:moveTo>
                    <a:pt x="0" y="156"/>
                  </a:moveTo>
                  <a:lnTo>
                    <a:pt x="0" y="156"/>
                  </a:lnTo>
                  <a:cubicBezTo>
                    <a:pt x="95" y="128"/>
                    <a:pt x="202" y="113"/>
                    <a:pt x="311" y="110"/>
                  </a:cubicBezTo>
                  <a:lnTo>
                    <a:pt x="321" y="0"/>
                  </a:lnTo>
                  <a:cubicBezTo>
                    <a:pt x="209" y="2"/>
                    <a:pt x="98" y="17"/>
                    <a:pt x="0" y="46"/>
                  </a:cubicBezTo>
                  <a:lnTo>
                    <a:pt x="0" y="1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 name="Freeform 48">
              <a:extLst>
                <a:ext uri="{FF2B5EF4-FFF2-40B4-BE49-F238E27FC236}">
                  <a16:creationId xmlns:a16="http://schemas.microsoft.com/office/drawing/2014/main" id="{52021B77-6598-4CE4-BA73-3E26AEB7B4B9}"/>
                </a:ext>
              </a:extLst>
            </p:cNvPr>
            <p:cNvSpPr>
              <a:spLocks/>
            </p:cNvSpPr>
            <p:nvPr/>
          </p:nvSpPr>
          <p:spPr bwMode="auto">
            <a:xfrm>
              <a:off x="6150" y="2186"/>
              <a:ext cx="204" cy="93"/>
            </a:xfrm>
            <a:custGeom>
              <a:avLst/>
              <a:gdLst>
                <a:gd name="T0" fmla="*/ 341 w 341"/>
                <a:gd name="T1" fmla="*/ 45 h 155"/>
                <a:gd name="T2" fmla="*/ 341 w 341"/>
                <a:gd name="T3" fmla="*/ 45 h 155"/>
                <a:gd name="T4" fmla="*/ 0 w 341"/>
                <a:gd name="T5" fmla="*/ 0 h 155"/>
                <a:gd name="T6" fmla="*/ 10 w 341"/>
                <a:gd name="T7" fmla="*/ 110 h 155"/>
                <a:gd name="T8" fmla="*/ 341 w 341"/>
                <a:gd name="T9" fmla="*/ 155 h 155"/>
                <a:gd name="T10" fmla="*/ 341 w 341"/>
                <a:gd name="T11" fmla="*/ 45 h 155"/>
              </a:gdLst>
              <a:ahLst/>
              <a:cxnLst>
                <a:cxn ang="0">
                  <a:pos x="T0" y="T1"/>
                </a:cxn>
                <a:cxn ang="0">
                  <a:pos x="T2" y="T3"/>
                </a:cxn>
                <a:cxn ang="0">
                  <a:pos x="T4" y="T5"/>
                </a:cxn>
                <a:cxn ang="0">
                  <a:pos x="T6" y="T7"/>
                </a:cxn>
                <a:cxn ang="0">
                  <a:pos x="T8" y="T9"/>
                </a:cxn>
                <a:cxn ang="0">
                  <a:pos x="T10" y="T11"/>
                </a:cxn>
              </a:cxnLst>
              <a:rect l="0" t="0" r="r" b="b"/>
              <a:pathLst>
                <a:path w="341" h="155">
                  <a:moveTo>
                    <a:pt x="341" y="45"/>
                  </a:moveTo>
                  <a:lnTo>
                    <a:pt x="341" y="45"/>
                  </a:lnTo>
                  <a:cubicBezTo>
                    <a:pt x="237" y="16"/>
                    <a:pt x="119" y="0"/>
                    <a:pt x="0" y="0"/>
                  </a:cubicBezTo>
                  <a:lnTo>
                    <a:pt x="10" y="110"/>
                  </a:lnTo>
                  <a:cubicBezTo>
                    <a:pt x="126" y="111"/>
                    <a:pt x="240" y="126"/>
                    <a:pt x="341" y="155"/>
                  </a:cubicBezTo>
                  <a:lnTo>
                    <a:pt x="341" y="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 name="Freeform 49">
              <a:extLst>
                <a:ext uri="{FF2B5EF4-FFF2-40B4-BE49-F238E27FC236}">
                  <a16:creationId xmlns:a16="http://schemas.microsoft.com/office/drawing/2014/main" id="{01C17D80-A119-44F6-B3D3-18C8F1ACDA7A}"/>
                </a:ext>
              </a:extLst>
            </p:cNvPr>
            <p:cNvSpPr>
              <a:spLocks/>
            </p:cNvSpPr>
            <p:nvPr/>
          </p:nvSpPr>
          <p:spPr bwMode="auto">
            <a:xfrm>
              <a:off x="5945" y="2583"/>
              <a:ext cx="168" cy="92"/>
            </a:xfrm>
            <a:custGeom>
              <a:avLst/>
              <a:gdLst>
                <a:gd name="T0" fmla="*/ 0 w 280"/>
                <a:gd name="T1" fmla="*/ 154 h 154"/>
                <a:gd name="T2" fmla="*/ 0 w 280"/>
                <a:gd name="T3" fmla="*/ 154 h 154"/>
                <a:gd name="T4" fmla="*/ 270 w 280"/>
                <a:gd name="T5" fmla="*/ 110 h 154"/>
                <a:gd name="T6" fmla="*/ 280 w 280"/>
                <a:gd name="T7" fmla="*/ 0 h 154"/>
                <a:gd name="T8" fmla="*/ 0 w 280"/>
                <a:gd name="T9" fmla="*/ 44 h 154"/>
                <a:gd name="T10" fmla="*/ 0 w 280"/>
                <a:gd name="T11" fmla="*/ 154 h 154"/>
              </a:gdLst>
              <a:ahLst/>
              <a:cxnLst>
                <a:cxn ang="0">
                  <a:pos x="T0" y="T1"/>
                </a:cxn>
                <a:cxn ang="0">
                  <a:pos x="T2" y="T3"/>
                </a:cxn>
                <a:cxn ang="0">
                  <a:pos x="T4" y="T5"/>
                </a:cxn>
                <a:cxn ang="0">
                  <a:pos x="T6" y="T7"/>
                </a:cxn>
                <a:cxn ang="0">
                  <a:pos x="T8" y="T9"/>
                </a:cxn>
                <a:cxn ang="0">
                  <a:pos x="T10" y="T11"/>
                </a:cxn>
              </a:cxnLst>
              <a:rect l="0" t="0" r="r" b="b"/>
              <a:pathLst>
                <a:path w="280" h="154">
                  <a:moveTo>
                    <a:pt x="0" y="154"/>
                  </a:moveTo>
                  <a:lnTo>
                    <a:pt x="0" y="154"/>
                  </a:lnTo>
                  <a:cubicBezTo>
                    <a:pt x="83" y="130"/>
                    <a:pt x="175" y="115"/>
                    <a:pt x="270" y="110"/>
                  </a:cubicBezTo>
                  <a:lnTo>
                    <a:pt x="280" y="0"/>
                  </a:lnTo>
                  <a:cubicBezTo>
                    <a:pt x="182" y="4"/>
                    <a:pt x="86" y="19"/>
                    <a:pt x="0" y="44"/>
                  </a:cubicBezTo>
                  <a:lnTo>
                    <a:pt x="0" y="1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 name="Freeform 50">
              <a:extLst>
                <a:ext uri="{FF2B5EF4-FFF2-40B4-BE49-F238E27FC236}">
                  <a16:creationId xmlns:a16="http://schemas.microsoft.com/office/drawing/2014/main" id="{4901D64C-F8DC-47BE-8537-2604565288D1}"/>
                </a:ext>
              </a:extLst>
            </p:cNvPr>
            <p:cNvSpPr>
              <a:spLocks/>
            </p:cNvSpPr>
            <p:nvPr/>
          </p:nvSpPr>
          <p:spPr bwMode="auto">
            <a:xfrm>
              <a:off x="6113" y="2516"/>
              <a:ext cx="31" cy="67"/>
            </a:xfrm>
            <a:custGeom>
              <a:avLst/>
              <a:gdLst>
                <a:gd name="T0" fmla="*/ 0 w 52"/>
                <a:gd name="T1" fmla="*/ 112 h 112"/>
                <a:gd name="T2" fmla="*/ 0 w 52"/>
                <a:gd name="T3" fmla="*/ 112 h 112"/>
                <a:gd name="T4" fmla="*/ 0 w 52"/>
                <a:gd name="T5" fmla="*/ 112 h 112"/>
                <a:gd name="T6" fmla="*/ 52 w 52"/>
                <a:gd name="T7" fmla="*/ 110 h 112"/>
                <a:gd name="T8" fmla="*/ 52 w 52"/>
                <a:gd name="T9" fmla="*/ 0 h 112"/>
                <a:gd name="T10" fmla="*/ 10 w 52"/>
                <a:gd name="T11" fmla="*/ 1 h 112"/>
                <a:gd name="T12" fmla="*/ 10 w 52"/>
                <a:gd name="T13" fmla="*/ 1 h 112"/>
                <a:gd name="T14" fmla="*/ 0 w 52"/>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12">
                  <a:moveTo>
                    <a:pt x="0" y="112"/>
                  </a:moveTo>
                  <a:lnTo>
                    <a:pt x="0" y="112"/>
                  </a:lnTo>
                  <a:lnTo>
                    <a:pt x="0" y="112"/>
                  </a:lnTo>
                  <a:cubicBezTo>
                    <a:pt x="17" y="111"/>
                    <a:pt x="35" y="111"/>
                    <a:pt x="52" y="110"/>
                  </a:cubicBezTo>
                  <a:lnTo>
                    <a:pt x="52" y="0"/>
                  </a:lnTo>
                  <a:cubicBezTo>
                    <a:pt x="38" y="0"/>
                    <a:pt x="24" y="1"/>
                    <a:pt x="10" y="1"/>
                  </a:cubicBezTo>
                  <a:lnTo>
                    <a:pt x="10" y="1"/>
                  </a:lnTo>
                  <a:lnTo>
                    <a:pt x="0"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 name="Freeform 51">
              <a:extLst>
                <a:ext uri="{FF2B5EF4-FFF2-40B4-BE49-F238E27FC236}">
                  <a16:creationId xmlns:a16="http://schemas.microsoft.com/office/drawing/2014/main" id="{21158B97-06E2-4CEE-80DC-E9F2D79217E2}"/>
                </a:ext>
              </a:extLst>
            </p:cNvPr>
            <p:cNvSpPr>
              <a:spLocks/>
            </p:cNvSpPr>
            <p:nvPr/>
          </p:nvSpPr>
          <p:spPr bwMode="auto">
            <a:xfrm>
              <a:off x="5945" y="2450"/>
              <a:ext cx="180" cy="93"/>
            </a:xfrm>
            <a:custGeom>
              <a:avLst/>
              <a:gdLst>
                <a:gd name="T0" fmla="*/ 0 w 301"/>
                <a:gd name="T1" fmla="*/ 155 h 155"/>
                <a:gd name="T2" fmla="*/ 0 w 301"/>
                <a:gd name="T3" fmla="*/ 155 h 155"/>
                <a:gd name="T4" fmla="*/ 290 w 301"/>
                <a:gd name="T5" fmla="*/ 110 h 155"/>
                <a:gd name="T6" fmla="*/ 301 w 301"/>
                <a:gd name="T7" fmla="*/ 0 h 155"/>
                <a:gd name="T8" fmla="*/ 0 w 301"/>
                <a:gd name="T9" fmla="*/ 45 h 155"/>
                <a:gd name="T10" fmla="*/ 0 w 301"/>
                <a:gd name="T11" fmla="*/ 155 h 155"/>
              </a:gdLst>
              <a:ahLst/>
              <a:cxnLst>
                <a:cxn ang="0">
                  <a:pos x="T0" y="T1"/>
                </a:cxn>
                <a:cxn ang="0">
                  <a:pos x="T2" y="T3"/>
                </a:cxn>
                <a:cxn ang="0">
                  <a:pos x="T4" y="T5"/>
                </a:cxn>
                <a:cxn ang="0">
                  <a:pos x="T6" y="T7"/>
                </a:cxn>
                <a:cxn ang="0">
                  <a:pos x="T8" y="T9"/>
                </a:cxn>
                <a:cxn ang="0">
                  <a:pos x="T10" y="T11"/>
                </a:cxn>
              </a:cxnLst>
              <a:rect l="0" t="0" r="r" b="b"/>
              <a:pathLst>
                <a:path w="301" h="155">
                  <a:moveTo>
                    <a:pt x="0" y="155"/>
                  </a:moveTo>
                  <a:lnTo>
                    <a:pt x="0" y="155"/>
                  </a:lnTo>
                  <a:cubicBezTo>
                    <a:pt x="89" y="129"/>
                    <a:pt x="189" y="114"/>
                    <a:pt x="290" y="110"/>
                  </a:cubicBezTo>
                  <a:lnTo>
                    <a:pt x="301" y="0"/>
                  </a:lnTo>
                  <a:cubicBezTo>
                    <a:pt x="195" y="3"/>
                    <a:pt x="92" y="18"/>
                    <a:pt x="0" y="45"/>
                  </a:cubicBezTo>
                  <a:lnTo>
                    <a:pt x="0" y="1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 name="Freeform 52">
              <a:extLst>
                <a:ext uri="{FF2B5EF4-FFF2-40B4-BE49-F238E27FC236}">
                  <a16:creationId xmlns:a16="http://schemas.microsoft.com/office/drawing/2014/main" id="{1E8E813E-6308-4C49-B005-EC5C4ADE5090}"/>
                </a:ext>
              </a:extLst>
            </p:cNvPr>
            <p:cNvSpPr>
              <a:spLocks/>
            </p:cNvSpPr>
            <p:nvPr/>
          </p:nvSpPr>
          <p:spPr bwMode="auto">
            <a:xfrm>
              <a:off x="6125" y="2384"/>
              <a:ext cx="19" cy="66"/>
            </a:xfrm>
            <a:custGeom>
              <a:avLst/>
              <a:gdLst>
                <a:gd name="T0" fmla="*/ 0 w 31"/>
                <a:gd name="T1" fmla="*/ 111 h 111"/>
                <a:gd name="T2" fmla="*/ 0 w 31"/>
                <a:gd name="T3" fmla="*/ 111 h 111"/>
                <a:gd name="T4" fmla="*/ 0 w 31"/>
                <a:gd name="T5" fmla="*/ 111 h 111"/>
                <a:gd name="T6" fmla="*/ 31 w 31"/>
                <a:gd name="T7" fmla="*/ 110 h 111"/>
                <a:gd name="T8" fmla="*/ 31 w 31"/>
                <a:gd name="T9" fmla="*/ 0 h 111"/>
                <a:gd name="T10" fmla="*/ 10 w 31"/>
                <a:gd name="T11" fmla="*/ 0 h 111"/>
                <a:gd name="T12" fmla="*/ 10 w 31"/>
                <a:gd name="T13" fmla="*/ 0 h 111"/>
                <a:gd name="T14" fmla="*/ 0 w 31"/>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11">
                  <a:moveTo>
                    <a:pt x="0" y="111"/>
                  </a:moveTo>
                  <a:lnTo>
                    <a:pt x="0" y="111"/>
                  </a:lnTo>
                  <a:lnTo>
                    <a:pt x="0" y="111"/>
                  </a:lnTo>
                  <a:cubicBezTo>
                    <a:pt x="10" y="111"/>
                    <a:pt x="21" y="110"/>
                    <a:pt x="31" y="110"/>
                  </a:cubicBezTo>
                  <a:lnTo>
                    <a:pt x="31" y="0"/>
                  </a:lnTo>
                  <a:cubicBezTo>
                    <a:pt x="24" y="0"/>
                    <a:pt x="17" y="0"/>
                    <a:pt x="10" y="0"/>
                  </a:cubicBezTo>
                  <a:lnTo>
                    <a:pt x="10" y="0"/>
                  </a:ln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 name="Freeform 53">
              <a:extLst>
                <a:ext uri="{FF2B5EF4-FFF2-40B4-BE49-F238E27FC236}">
                  <a16:creationId xmlns:a16="http://schemas.microsoft.com/office/drawing/2014/main" id="{E54ABD8D-DE65-4239-80A0-777A5E8B6C0D}"/>
                </a:ext>
              </a:extLst>
            </p:cNvPr>
            <p:cNvSpPr>
              <a:spLocks/>
            </p:cNvSpPr>
            <p:nvPr/>
          </p:nvSpPr>
          <p:spPr bwMode="auto">
            <a:xfrm>
              <a:off x="5945" y="3249"/>
              <a:ext cx="106" cy="87"/>
            </a:xfrm>
            <a:custGeom>
              <a:avLst/>
              <a:gdLst>
                <a:gd name="T0" fmla="*/ 0 w 177"/>
                <a:gd name="T1" fmla="*/ 146 h 146"/>
                <a:gd name="T2" fmla="*/ 0 w 177"/>
                <a:gd name="T3" fmla="*/ 146 h 146"/>
                <a:gd name="T4" fmla="*/ 167 w 177"/>
                <a:gd name="T5" fmla="*/ 112 h 146"/>
                <a:gd name="T6" fmla="*/ 177 w 177"/>
                <a:gd name="T7" fmla="*/ 0 h 146"/>
                <a:gd name="T8" fmla="*/ 0 w 177"/>
                <a:gd name="T9" fmla="*/ 36 h 146"/>
                <a:gd name="T10" fmla="*/ 0 w 177"/>
                <a:gd name="T11" fmla="*/ 146 h 146"/>
              </a:gdLst>
              <a:ahLst/>
              <a:cxnLst>
                <a:cxn ang="0">
                  <a:pos x="T0" y="T1"/>
                </a:cxn>
                <a:cxn ang="0">
                  <a:pos x="T2" y="T3"/>
                </a:cxn>
                <a:cxn ang="0">
                  <a:pos x="T4" y="T5"/>
                </a:cxn>
                <a:cxn ang="0">
                  <a:pos x="T6" y="T7"/>
                </a:cxn>
                <a:cxn ang="0">
                  <a:pos x="T8" y="T9"/>
                </a:cxn>
                <a:cxn ang="0">
                  <a:pos x="T10" y="T11"/>
                </a:cxn>
              </a:cxnLst>
              <a:rect l="0" t="0" r="r" b="b"/>
              <a:pathLst>
                <a:path w="177" h="146">
                  <a:moveTo>
                    <a:pt x="0" y="146"/>
                  </a:moveTo>
                  <a:lnTo>
                    <a:pt x="0" y="146"/>
                  </a:lnTo>
                  <a:cubicBezTo>
                    <a:pt x="53" y="131"/>
                    <a:pt x="109" y="119"/>
                    <a:pt x="167" y="112"/>
                  </a:cubicBezTo>
                  <a:lnTo>
                    <a:pt x="177" y="0"/>
                  </a:lnTo>
                  <a:cubicBezTo>
                    <a:pt x="116" y="8"/>
                    <a:pt x="56" y="20"/>
                    <a:pt x="0" y="36"/>
                  </a:cubicBezTo>
                  <a:lnTo>
                    <a:pt x="0" y="1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 name="Freeform 54">
              <a:extLst>
                <a:ext uri="{FF2B5EF4-FFF2-40B4-BE49-F238E27FC236}">
                  <a16:creationId xmlns:a16="http://schemas.microsoft.com/office/drawing/2014/main" id="{15501E7E-51F1-4B93-9A4B-807C9F63AA2F}"/>
                </a:ext>
              </a:extLst>
            </p:cNvPr>
            <p:cNvSpPr>
              <a:spLocks/>
            </p:cNvSpPr>
            <p:nvPr/>
          </p:nvSpPr>
          <p:spPr bwMode="auto">
            <a:xfrm>
              <a:off x="5945" y="3920"/>
              <a:ext cx="44" cy="77"/>
            </a:xfrm>
            <a:custGeom>
              <a:avLst/>
              <a:gdLst>
                <a:gd name="T0" fmla="*/ 0 w 73"/>
                <a:gd name="T1" fmla="*/ 128 h 128"/>
                <a:gd name="T2" fmla="*/ 0 w 73"/>
                <a:gd name="T3" fmla="*/ 128 h 128"/>
                <a:gd name="T4" fmla="*/ 63 w 73"/>
                <a:gd name="T5" fmla="*/ 112 h 128"/>
                <a:gd name="T6" fmla="*/ 73 w 73"/>
                <a:gd name="T7" fmla="*/ 0 h 128"/>
                <a:gd name="T8" fmla="*/ 0 w 73"/>
                <a:gd name="T9" fmla="*/ 18 h 128"/>
                <a:gd name="T10" fmla="*/ 0 w 73"/>
                <a:gd name="T11" fmla="*/ 128 h 128"/>
              </a:gdLst>
              <a:ahLst/>
              <a:cxnLst>
                <a:cxn ang="0">
                  <a:pos x="T0" y="T1"/>
                </a:cxn>
                <a:cxn ang="0">
                  <a:pos x="T2" y="T3"/>
                </a:cxn>
                <a:cxn ang="0">
                  <a:pos x="T4" y="T5"/>
                </a:cxn>
                <a:cxn ang="0">
                  <a:pos x="T6" y="T7"/>
                </a:cxn>
                <a:cxn ang="0">
                  <a:pos x="T8" y="T9"/>
                </a:cxn>
                <a:cxn ang="0">
                  <a:pos x="T10" y="T11"/>
                </a:cxn>
              </a:cxnLst>
              <a:rect l="0" t="0" r="r" b="b"/>
              <a:pathLst>
                <a:path w="73" h="128">
                  <a:moveTo>
                    <a:pt x="0" y="128"/>
                  </a:moveTo>
                  <a:lnTo>
                    <a:pt x="0" y="128"/>
                  </a:lnTo>
                  <a:cubicBezTo>
                    <a:pt x="21" y="122"/>
                    <a:pt x="42" y="117"/>
                    <a:pt x="63" y="112"/>
                  </a:cubicBezTo>
                  <a:lnTo>
                    <a:pt x="73" y="0"/>
                  </a:lnTo>
                  <a:cubicBezTo>
                    <a:pt x="48" y="5"/>
                    <a:pt x="24" y="11"/>
                    <a:pt x="0" y="18"/>
                  </a:cubicBezTo>
                  <a:lnTo>
                    <a:pt x="0" y="1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 name="Freeform 55">
              <a:extLst>
                <a:ext uri="{FF2B5EF4-FFF2-40B4-BE49-F238E27FC236}">
                  <a16:creationId xmlns:a16="http://schemas.microsoft.com/office/drawing/2014/main" id="{3CD5E032-65B5-4127-879F-3D12532616A2}"/>
                </a:ext>
              </a:extLst>
            </p:cNvPr>
            <p:cNvSpPr>
              <a:spLocks/>
            </p:cNvSpPr>
            <p:nvPr/>
          </p:nvSpPr>
          <p:spPr bwMode="auto">
            <a:xfrm>
              <a:off x="5977" y="3969"/>
              <a:ext cx="167" cy="86"/>
            </a:xfrm>
            <a:custGeom>
              <a:avLst/>
              <a:gdLst>
                <a:gd name="T0" fmla="*/ 0 w 279"/>
                <a:gd name="T1" fmla="*/ 142 h 143"/>
                <a:gd name="T2" fmla="*/ 0 w 279"/>
                <a:gd name="T3" fmla="*/ 142 h 143"/>
                <a:gd name="T4" fmla="*/ 0 w 279"/>
                <a:gd name="T5" fmla="*/ 143 h 143"/>
                <a:gd name="T6" fmla="*/ 279 w 279"/>
                <a:gd name="T7" fmla="*/ 111 h 143"/>
                <a:gd name="T8" fmla="*/ 279 w 279"/>
                <a:gd name="T9" fmla="*/ 0 h 143"/>
                <a:gd name="T10" fmla="*/ 10 w 279"/>
                <a:gd name="T11" fmla="*/ 30 h 143"/>
                <a:gd name="T12" fmla="*/ 10 w 279"/>
                <a:gd name="T13" fmla="*/ 30 h 143"/>
                <a:gd name="T14" fmla="*/ 0 w 279"/>
                <a:gd name="T15" fmla="*/ 142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143">
                  <a:moveTo>
                    <a:pt x="0" y="142"/>
                  </a:moveTo>
                  <a:lnTo>
                    <a:pt x="0" y="142"/>
                  </a:lnTo>
                  <a:lnTo>
                    <a:pt x="0" y="143"/>
                  </a:lnTo>
                  <a:cubicBezTo>
                    <a:pt x="87" y="122"/>
                    <a:pt x="183" y="111"/>
                    <a:pt x="279" y="111"/>
                  </a:cubicBezTo>
                  <a:lnTo>
                    <a:pt x="279" y="0"/>
                  </a:lnTo>
                  <a:cubicBezTo>
                    <a:pt x="186" y="1"/>
                    <a:pt x="95" y="11"/>
                    <a:pt x="10" y="30"/>
                  </a:cubicBezTo>
                  <a:lnTo>
                    <a:pt x="10" y="30"/>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 name="Freeform 56">
              <a:extLst>
                <a:ext uri="{FF2B5EF4-FFF2-40B4-BE49-F238E27FC236}">
                  <a16:creationId xmlns:a16="http://schemas.microsoft.com/office/drawing/2014/main" id="{12D9AFAC-B24B-401D-B397-F9DF05E69795}"/>
                </a:ext>
              </a:extLst>
            </p:cNvPr>
            <p:cNvSpPr>
              <a:spLocks/>
            </p:cNvSpPr>
            <p:nvPr/>
          </p:nvSpPr>
          <p:spPr bwMode="auto">
            <a:xfrm>
              <a:off x="5989" y="3837"/>
              <a:ext cx="155" cy="83"/>
            </a:xfrm>
            <a:custGeom>
              <a:avLst/>
              <a:gdLst>
                <a:gd name="T0" fmla="*/ 0 w 259"/>
                <a:gd name="T1" fmla="*/ 138 h 138"/>
                <a:gd name="T2" fmla="*/ 0 w 259"/>
                <a:gd name="T3" fmla="*/ 138 h 138"/>
                <a:gd name="T4" fmla="*/ 0 w 259"/>
                <a:gd name="T5" fmla="*/ 138 h 138"/>
                <a:gd name="T6" fmla="*/ 259 w 259"/>
                <a:gd name="T7" fmla="*/ 110 h 138"/>
                <a:gd name="T8" fmla="*/ 259 w 259"/>
                <a:gd name="T9" fmla="*/ 0 h 138"/>
                <a:gd name="T10" fmla="*/ 11 w 259"/>
                <a:gd name="T11" fmla="*/ 25 h 138"/>
                <a:gd name="T12" fmla="*/ 11 w 259"/>
                <a:gd name="T13" fmla="*/ 25 h 138"/>
                <a:gd name="T14" fmla="*/ 0 w 259"/>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138">
                  <a:moveTo>
                    <a:pt x="0" y="138"/>
                  </a:moveTo>
                  <a:lnTo>
                    <a:pt x="0" y="138"/>
                  </a:lnTo>
                  <a:lnTo>
                    <a:pt x="0" y="138"/>
                  </a:lnTo>
                  <a:cubicBezTo>
                    <a:pt x="82" y="120"/>
                    <a:pt x="170" y="111"/>
                    <a:pt x="259" y="110"/>
                  </a:cubicBezTo>
                  <a:lnTo>
                    <a:pt x="259" y="0"/>
                  </a:lnTo>
                  <a:cubicBezTo>
                    <a:pt x="174" y="1"/>
                    <a:pt x="90" y="9"/>
                    <a:pt x="11" y="25"/>
                  </a:cubicBezTo>
                  <a:lnTo>
                    <a:pt x="11" y="25"/>
                  </a:lnTo>
                  <a:lnTo>
                    <a:pt x="0" y="13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 name="Freeform 57">
              <a:extLst>
                <a:ext uri="{FF2B5EF4-FFF2-40B4-BE49-F238E27FC236}">
                  <a16:creationId xmlns:a16="http://schemas.microsoft.com/office/drawing/2014/main" id="{D78C837B-CE1F-4777-AF9D-9433F21616C9}"/>
                </a:ext>
              </a:extLst>
            </p:cNvPr>
            <p:cNvSpPr>
              <a:spLocks/>
            </p:cNvSpPr>
            <p:nvPr/>
          </p:nvSpPr>
          <p:spPr bwMode="auto">
            <a:xfrm>
              <a:off x="5945" y="4055"/>
              <a:ext cx="32" cy="74"/>
            </a:xfrm>
            <a:custGeom>
              <a:avLst/>
              <a:gdLst>
                <a:gd name="T0" fmla="*/ 0 w 53"/>
                <a:gd name="T1" fmla="*/ 123 h 123"/>
                <a:gd name="T2" fmla="*/ 0 w 53"/>
                <a:gd name="T3" fmla="*/ 123 h 123"/>
                <a:gd name="T4" fmla="*/ 42 w 53"/>
                <a:gd name="T5" fmla="*/ 112 h 123"/>
                <a:gd name="T6" fmla="*/ 53 w 53"/>
                <a:gd name="T7" fmla="*/ 0 h 123"/>
                <a:gd name="T8" fmla="*/ 0 w 53"/>
                <a:gd name="T9" fmla="*/ 13 h 123"/>
                <a:gd name="T10" fmla="*/ 0 w 53"/>
                <a:gd name="T11" fmla="*/ 123 h 123"/>
              </a:gdLst>
              <a:ahLst/>
              <a:cxnLst>
                <a:cxn ang="0">
                  <a:pos x="T0" y="T1"/>
                </a:cxn>
                <a:cxn ang="0">
                  <a:pos x="T2" y="T3"/>
                </a:cxn>
                <a:cxn ang="0">
                  <a:pos x="T4" y="T5"/>
                </a:cxn>
                <a:cxn ang="0">
                  <a:pos x="T6" y="T7"/>
                </a:cxn>
                <a:cxn ang="0">
                  <a:pos x="T8" y="T9"/>
                </a:cxn>
                <a:cxn ang="0">
                  <a:pos x="T10" y="T11"/>
                </a:cxn>
              </a:cxnLst>
              <a:rect l="0" t="0" r="r" b="b"/>
              <a:pathLst>
                <a:path w="53" h="123">
                  <a:moveTo>
                    <a:pt x="0" y="123"/>
                  </a:moveTo>
                  <a:lnTo>
                    <a:pt x="0" y="123"/>
                  </a:lnTo>
                  <a:cubicBezTo>
                    <a:pt x="14" y="119"/>
                    <a:pt x="28" y="115"/>
                    <a:pt x="42" y="112"/>
                  </a:cubicBezTo>
                  <a:lnTo>
                    <a:pt x="53" y="0"/>
                  </a:lnTo>
                  <a:cubicBezTo>
                    <a:pt x="35" y="4"/>
                    <a:pt x="17" y="8"/>
                    <a:pt x="0" y="13"/>
                  </a:cubicBezTo>
                  <a:lnTo>
                    <a:pt x="0"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 name="Freeform 58">
              <a:extLst>
                <a:ext uri="{FF2B5EF4-FFF2-40B4-BE49-F238E27FC236}">
                  <a16:creationId xmlns:a16="http://schemas.microsoft.com/office/drawing/2014/main" id="{06ECA39B-68BD-452D-9F6D-FAE9F755A1B2}"/>
                </a:ext>
              </a:extLst>
            </p:cNvPr>
            <p:cNvSpPr>
              <a:spLocks/>
            </p:cNvSpPr>
            <p:nvPr/>
          </p:nvSpPr>
          <p:spPr bwMode="auto">
            <a:xfrm>
              <a:off x="5964" y="4102"/>
              <a:ext cx="180" cy="88"/>
            </a:xfrm>
            <a:custGeom>
              <a:avLst/>
              <a:gdLst>
                <a:gd name="T0" fmla="*/ 0 w 300"/>
                <a:gd name="T1" fmla="*/ 147 h 147"/>
                <a:gd name="T2" fmla="*/ 0 w 300"/>
                <a:gd name="T3" fmla="*/ 147 h 147"/>
                <a:gd name="T4" fmla="*/ 0 w 300"/>
                <a:gd name="T5" fmla="*/ 147 h 147"/>
                <a:gd name="T6" fmla="*/ 300 w 300"/>
                <a:gd name="T7" fmla="*/ 110 h 147"/>
                <a:gd name="T8" fmla="*/ 300 w 300"/>
                <a:gd name="T9" fmla="*/ 0 h 147"/>
                <a:gd name="T10" fmla="*/ 10 w 300"/>
                <a:gd name="T11" fmla="*/ 34 h 147"/>
                <a:gd name="T12" fmla="*/ 10 w 300"/>
                <a:gd name="T13" fmla="*/ 34 h 147"/>
                <a:gd name="T14" fmla="*/ 0 w 300"/>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147">
                  <a:moveTo>
                    <a:pt x="0" y="147"/>
                  </a:moveTo>
                  <a:lnTo>
                    <a:pt x="0" y="147"/>
                  </a:lnTo>
                  <a:lnTo>
                    <a:pt x="0" y="147"/>
                  </a:lnTo>
                  <a:cubicBezTo>
                    <a:pt x="93" y="123"/>
                    <a:pt x="196" y="110"/>
                    <a:pt x="300" y="110"/>
                  </a:cubicBezTo>
                  <a:lnTo>
                    <a:pt x="300" y="0"/>
                  </a:lnTo>
                  <a:cubicBezTo>
                    <a:pt x="200" y="0"/>
                    <a:pt x="101" y="12"/>
                    <a:pt x="10" y="34"/>
                  </a:cubicBezTo>
                  <a:lnTo>
                    <a:pt x="10" y="34"/>
                  </a:lnTo>
                  <a:lnTo>
                    <a:pt x="0" y="1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 name="Freeform 59">
              <a:extLst>
                <a:ext uri="{FF2B5EF4-FFF2-40B4-BE49-F238E27FC236}">
                  <a16:creationId xmlns:a16="http://schemas.microsoft.com/office/drawing/2014/main" id="{B8615706-4504-42B0-969C-CA95883F6431}"/>
                </a:ext>
              </a:extLst>
            </p:cNvPr>
            <p:cNvSpPr>
              <a:spLocks/>
            </p:cNvSpPr>
            <p:nvPr/>
          </p:nvSpPr>
          <p:spPr bwMode="auto">
            <a:xfrm>
              <a:off x="5951" y="4234"/>
              <a:ext cx="193" cy="91"/>
            </a:xfrm>
            <a:custGeom>
              <a:avLst/>
              <a:gdLst>
                <a:gd name="T0" fmla="*/ 0 w 321"/>
                <a:gd name="T1" fmla="*/ 152 h 152"/>
                <a:gd name="T2" fmla="*/ 0 w 321"/>
                <a:gd name="T3" fmla="*/ 152 h 152"/>
                <a:gd name="T4" fmla="*/ 0 w 321"/>
                <a:gd name="T5" fmla="*/ 152 h 152"/>
                <a:gd name="T6" fmla="*/ 321 w 321"/>
                <a:gd name="T7" fmla="*/ 110 h 152"/>
                <a:gd name="T8" fmla="*/ 321 w 321"/>
                <a:gd name="T9" fmla="*/ 0 h 152"/>
                <a:gd name="T10" fmla="*/ 10 w 321"/>
                <a:gd name="T11" fmla="*/ 39 h 152"/>
                <a:gd name="T12" fmla="*/ 10 w 321"/>
                <a:gd name="T13" fmla="*/ 40 h 152"/>
                <a:gd name="T14" fmla="*/ 0 w 321"/>
                <a:gd name="T15" fmla="*/ 15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152">
                  <a:moveTo>
                    <a:pt x="0" y="152"/>
                  </a:moveTo>
                  <a:lnTo>
                    <a:pt x="0" y="152"/>
                  </a:lnTo>
                  <a:lnTo>
                    <a:pt x="0" y="152"/>
                  </a:lnTo>
                  <a:cubicBezTo>
                    <a:pt x="99" y="125"/>
                    <a:pt x="209" y="111"/>
                    <a:pt x="321" y="110"/>
                  </a:cubicBezTo>
                  <a:lnTo>
                    <a:pt x="321" y="0"/>
                  </a:lnTo>
                  <a:cubicBezTo>
                    <a:pt x="213" y="0"/>
                    <a:pt x="106" y="14"/>
                    <a:pt x="10" y="39"/>
                  </a:cubicBezTo>
                  <a:lnTo>
                    <a:pt x="10" y="40"/>
                  </a:lnTo>
                  <a:lnTo>
                    <a:pt x="0" y="1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7" name="Freeform 60">
              <a:extLst>
                <a:ext uri="{FF2B5EF4-FFF2-40B4-BE49-F238E27FC236}">
                  <a16:creationId xmlns:a16="http://schemas.microsoft.com/office/drawing/2014/main" id="{867D0151-8144-4875-8918-A3E6A91F56C6}"/>
                </a:ext>
              </a:extLst>
            </p:cNvPr>
            <p:cNvSpPr>
              <a:spLocks/>
            </p:cNvSpPr>
            <p:nvPr/>
          </p:nvSpPr>
          <p:spPr bwMode="auto">
            <a:xfrm>
              <a:off x="5945" y="4190"/>
              <a:ext cx="19" cy="71"/>
            </a:xfrm>
            <a:custGeom>
              <a:avLst/>
              <a:gdLst>
                <a:gd name="T0" fmla="*/ 0 w 32"/>
                <a:gd name="T1" fmla="*/ 118 h 118"/>
                <a:gd name="T2" fmla="*/ 0 w 32"/>
                <a:gd name="T3" fmla="*/ 118 h 118"/>
                <a:gd name="T4" fmla="*/ 21 w 32"/>
                <a:gd name="T5" fmla="*/ 112 h 118"/>
                <a:gd name="T6" fmla="*/ 32 w 32"/>
                <a:gd name="T7" fmla="*/ 0 h 118"/>
                <a:gd name="T8" fmla="*/ 0 w 32"/>
                <a:gd name="T9" fmla="*/ 8 h 118"/>
                <a:gd name="T10" fmla="*/ 0 w 32"/>
                <a:gd name="T11" fmla="*/ 118 h 118"/>
              </a:gdLst>
              <a:ahLst/>
              <a:cxnLst>
                <a:cxn ang="0">
                  <a:pos x="T0" y="T1"/>
                </a:cxn>
                <a:cxn ang="0">
                  <a:pos x="T2" y="T3"/>
                </a:cxn>
                <a:cxn ang="0">
                  <a:pos x="T4" y="T5"/>
                </a:cxn>
                <a:cxn ang="0">
                  <a:pos x="T6" y="T7"/>
                </a:cxn>
                <a:cxn ang="0">
                  <a:pos x="T8" y="T9"/>
                </a:cxn>
                <a:cxn ang="0">
                  <a:pos x="T10" y="T11"/>
                </a:cxn>
              </a:cxnLst>
              <a:rect l="0" t="0" r="r" b="b"/>
              <a:pathLst>
                <a:path w="32" h="118">
                  <a:moveTo>
                    <a:pt x="0" y="118"/>
                  </a:moveTo>
                  <a:lnTo>
                    <a:pt x="0" y="118"/>
                  </a:lnTo>
                  <a:cubicBezTo>
                    <a:pt x="7" y="116"/>
                    <a:pt x="14" y="114"/>
                    <a:pt x="21" y="112"/>
                  </a:cubicBezTo>
                  <a:lnTo>
                    <a:pt x="32" y="0"/>
                  </a:lnTo>
                  <a:cubicBezTo>
                    <a:pt x="21" y="2"/>
                    <a:pt x="11" y="5"/>
                    <a:pt x="0" y="8"/>
                  </a:cubicBezTo>
                  <a:lnTo>
                    <a:pt x="0" y="1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 name="Freeform 61">
              <a:extLst>
                <a:ext uri="{FF2B5EF4-FFF2-40B4-BE49-F238E27FC236}">
                  <a16:creationId xmlns:a16="http://schemas.microsoft.com/office/drawing/2014/main" id="{259F7CD6-7DA9-4629-8475-A1486FB6576F}"/>
                </a:ext>
              </a:extLst>
            </p:cNvPr>
            <p:cNvSpPr>
              <a:spLocks/>
            </p:cNvSpPr>
            <p:nvPr/>
          </p:nvSpPr>
          <p:spPr bwMode="auto">
            <a:xfrm>
              <a:off x="5945" y="3785"/>
              <a:ext cx="56" cy="80"/>
            </a:xfrm>
            <a:custGeom>
              <a:avLst/>
              <a:gdLst>
                <a:gd name="T0" fmla="*/ 0 w 94"/>
                <a:gd name="T1" fmla="*/ 133 h 133"/>
                <a:gd name="T2" fmla="*/ 0 w 94"/>
                <a:gd name="T3" fmla="*/ 133 h 133"/>
                <a:gd name="T4" fmla="*/ 84 w 94"/>
                <a:gd name="T5" fmla="*/ 112 h 133"/>
                <a:gd name="T6" fmla="*/ 94 w 94"/>
                <a:gd name="T7" fmla="*/ 0 h 133"/>
                <a:gd name="T8" fmla="*/ 0 w 94"/>
                <a:gd name="T9" fmla="*/ 23 h 133"/>
                <a:gd name="T10" fmla="*/ 0 w 94"/>
                <a:gd name="T11" fmla="*/ 133 h 133"/>
              </a:gdLst>
              <a:ahLst/>
              <a:cxnLst>
                <a:cxn ang="0">
                  <a:pos x="T0" y="T1"/>
                </a:cxn>
                <a:cxn ang="0">
                  <a:pos x="T2" y="T3"/>
                </a:cxn>
                <a:cxn ang="0">
                  <a:pos x="T4" y="T5"/>
                </a:cxn>
                <a:cxn ang="0">
                  <a:pos x="T6" y="T7"/>
                </a:cxn>
                <a:cxn ang="0">
                  <a:pos x="T8" y="T9"/>
                </a:cxn>
                <a:cxn ang="0">
                  <a:pos x="T10" y="T11"/>
                </a:cxn>
              </a:cxnLst>
              <a:rect l="0" t="0" r="r" b="b"/>
              <a:pathLst>
                <a:path w="94" h="133">
                  <a:moveTo>
                    <a:pt x="0" y="133"/>
                  </a:moveTo>
                  <a:lnTo>
                    <a:pt x="0" y="133"/>
                  </a:lnTo>
                  <a:cubicBezTo>
                    <a:pt x="27" y="125"/>
                    <a:pt x="55" y="118"/>
                    <a:pt x="84" y="112"/>
                  </a:cubicBezTo>
                  <a:lnTo>
                    <a:pt x="94" y="0"/>
                  </a:lnTo>
                  <a:cubicBezTo>
                    <a:pt x="62" y="7"/>
                    <a:pt x="31" y="14"/>
                    <a:pt x="0" y="23"/>
                  </a:cubicBezTo>
                  <a:lnTo>
                    <a:pt x="0" y="1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 name="Freeform 62">
              <a:extLst>
                <a:ext uri="{FF2B5EF4-FFF2-40B4-BE49-F238E27FC236}">
                  <a16:creationId xmlns:a16="http://schemas.microsoft.com/office/drawing/2014/main" id="{196A3E05-6F4C-45B0-B151-01955E7BBDDC}"/>
                </a:ext>
              </a:extLst>
            </p:cNvPr>
            <p:cNvSpPr>
              <a:spLocks/>
            </p:cNvSpPr>
            <p:nvPr/>
          </p:nvSpPr>
          <p:spPr bwMode="auto">
            <a:xfrm>
              <a:off x="6026" y="3441"/>
              <a:ext cx="118" cy="76"/>
            </a:xfrm>
            <a:custGeom>
              <a:avLst/>
              <a:gdLst>
                <a:gd name="T0" fmla="*/ 0 w 196"/>
                <a:gd name="T1" fmla="*/ 126 h 126"/>
                <a:gd name="T2" fmla="*/ 0 w 196"/>
                <a:gd name="T3" fmla="*/ 126 h 126"/>
                <a:gd name="T4" fmla="*/ 0 w 196"/>
                <a:gd name="T5" fmla="*/ 126 h 126"/>
                <a:gd name="T6" fmla="*/ 196 w 196"/>
                <a:gd name="T7" fmla="*/ 110 h 126"/>
                <a:gd name="T8" fmla="*/ 196 w 196"/>
                <a:gd name="T9" fmla="*/ 0 h 126"/>
                <a:gd name="T10" fmla="*/ 10 w 196"/>
                <a:gd name="T11" fmla="*/ 14 h 126"/>
                <a:gd name="T12" fmla="*/ 10 w 196"/>
                <a:gd name="T13" fmla="*/ 14 h 126"/>
                <a:gd name="T14" fmla="*/ 0 w 196"/>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26">
                  <a:moveTo>
                    <a:pt x="0" y="126"/>
                  </a:moveTo>
                  <a:lnTo>
                    <a:pt x="0" y="126"/>
                  </a:lnTo>
                  <a:lnTo>
                    <a:pt x="0" y="126"/>
                  </a:lnTo>
                  <a:cubicBezTo>
                    <a:pt x="63" y="116"/>
                    <a:pt x="130" y="110"/>
                    <a:pt x="196" y="110"/>
                  </a:cubicBezTo>
                  <a:lnTo>
                    <a:pt x="196" y="0"/>
                  </a:lnTo>
                  <a:cubicBezTo>
                    <a:pt x="133" y="0"/>
                    <a:pt x="70" y="5"/>
                    <a:pt x="10" y="14"/>
                  </a:cubicBezTo>
                  <a:lnTo>
                    <a:pt x="10" y="14"/>
                  </a:lnTo>
                  <a:lnTo>
                    <a:pt x="0" y="1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0" name="Freeform 63">
              <a:extLst>
                <a:ext uri="{FF2B5EF4-FFF2-40B4-BE49-F238E27FC236}">
                  <a16:creationId xmlns:a16="http://schemas.microsoft.com/office/drawing/2014/main" id="{C550E0FC-D5D2-4BEC-AE10-B483EB067A90}"/>
                </a:ext>
              </a:extLst>
            </p:cNvPr>
            <p:cNvSpPr>
              <a:spLocks/>
            </p:cNvSpPr>
            <p:nvPr/>
          </p:nvSpPr>
          <p:spPr bwMode="auto">
            <a:xfrm>
              <a:off x="6001" y="3705"/>
              <a:ext cx="143" cy="80"/>
            </a:xfrm>
            <a:custGeom>
              <a:avLst/>
              <a:gdLst>
                <a:gd name="T0" fmla="*/ 0 w 238"/>
                <a:gd name="T1" fmla="*/ 133 h 133"/>
                <a:gd name="T2" fmla="*/ 0 w 238"/>
                <a:gd name="T3" fmla="*/ 133 h 133"/>
                <a:gd name="T4" fmla="*/ 0 w 238"/>
                <a:gd name="T5" fmla="*/ 133 h 133"/>
                <a:gd name="T6" fmla="*/ 238 w 238"/>
                <a:gd name="T7" fmla="*/ 110 h 133"/>
                <a:gd name="T8" fmla="*/ 238 w 238"/>
                <a:gd name="T9" fmla="*/ 0 h 133"/>
                <a:gd name="T10" fmla="*/ 11 w 238"/>
                <a:gd name="T11" fmla="*/ 21 h 133"/>
                <a:gd name="T12" fmla="*/ 11 w 238"/>
                <a:gd name="T13" fmla="*/ 21 h 133"/>
                <a:gd name="T14" fmla="*/ 0 w 238"/>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33">
                  <a:moveTo>
                    <a:pt x="0" y="133"/>
                  </a:moveTo>
                  <a:lnTo>
                    <a:pt x="0" y="133"/>
                  </a:lnTo>
                  <a:lnTo>
                    <a:pt x="0" y="133"/>
                  </a:lnTo>
                  <a:cubicBezTo>
                    <a:pt x="76" y="119"/>
                    <a:pt x="157" y="111"/>
                    <a:pt x="238" y="110"/>
                  </a:cubicBezTo>
                  <a:lnTo>
                    <a:pt x="238" y="0"/>
                  </a:lnTo>
                  <a:cubicBezTo>
                    <a:pt x="160" y="1"/>
                    <a:pt x="83" y="8"/>
                    <a:pt x="11" y="21"/>
                  </a:cubicBezTo>
                  <a:lnTo>
                    <a:pt x="11" y="21"/>
                  </a:lnTo>
                  <a:lnTo>
                    <a:pt x="0" y="1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1" name="Freeform 64">
              <a:extLst>
                <a:ext uri="{FF2B5EF4-FFF2-40B4-BE49-F238E27FC236}">
                  <a16:creationId xmlns:a16="http://schemas.microsoft.com/office/drawing/2014/main" id="{E7ECB49F-43CB-4371-B596-526C3E464921}"/>
                </a:ext>
              </a:extLst>
            </p:cNvPr>
            <p:cNvSpPr>
              <a:spLocks/>
            </p:cNvSpPr>
            <p:nvPr/>
          </p:nvSpPr>
          <p:spPr bwMode="auto">
            <a:xfrm>
              <a:off x="6039" y="3309"/>
              <a:ext cx="105" cy="73"/>
            </a:xfrm>
            <a:custGeom>
              <a:avLst/>
              <a:gdLst>
                <a:gd name="T0" fmla="*/ 0 w 175"/>
                <a:gd name="T1" fmla="*/ 123 h 123"/>
                <a:gd name="T2" fmla="*/ 0 w 175"/>
                <a:gd name="T3" fmla="*/ 123 h 123"/>
                <a:gd name="T4" fmla="*/ 0 w 175"/>
                <a:gd name="T5" fmla="*/ 123 h 123"/>
                <a:gd name="T6" fmla="*/ 175 w 175"/>
                <a:gd name="T7" fmla="*/ 111 h 123"/>
                <a:gd name="T8" fmla="*/ 175 w 175"/>
                <a:gd name="T9" fmla="*/ 0 h 123"/>
                <a:gd name="T10" fmla="*/ 10 w 175"/>
                <a:gd name="T11" fmla="*/ 12 h 123"/>
                <a:gd name="T12" fmla="*/ 10 w 175"/>
                <a:gd name="T13" fmla="*/ 12 h 123"/>
                <a:gd name="T14" fmla="*/ 0 w 175"/>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23">
                  <a:moveTo>
                    <a:pt x="0" y="123"/>
                  </a:moveTo>
                  <a:lnTo>
                    <a:pt x="0" y="123"/>
                  </a:lnTo>
                  <a:lnTo>
                    <a:pt x="0" y="123"/>
                  </a:lnTo>
                  <a:cubicBezTo>
                    <a:pt x="57" y="115"/>
                    <a:pt x="116" y="111"/>
                    <a:pt x="175" y="111"/>
                  </a:cubicBezTo>
                  <a:lnTo>
                    <a:pt x="175" y="0"/>
                  </a:lnTo>
                  <a:cubicBezTo>
                    <a:pt x="119" y="1"/>
                    <a:pt x="64" y="5"/>
                    <a:pt x="10" y="12"/>
                  </a:cubicBezTo>
                  <a:lnTo>
                    <a:pt x="10" y="12"/>
                  </a:lnTo>
                  <a:lnTo>
                    <a:pt x="0"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2" name="Freeform 65">
              <a:extLst>
                <a:ext uri="{FF2B5EF4-FFF2-40B4-BE49-F238E27FC236}">
                  <a16:creationId xmlns:a16="http://schemas.microsoft.com/office/drawing/2014/main" id="{7850D078-8BF8-4BE5-AEEB-85AF3CFBF356}"/>
                </a:ext>
              </a:extLst>
            </p:cNvPr>
            <p:cNvSpPr>
              <a:spLocks/>
            </p:cNvSpPr>
            <p:nvPr/>
          </p:nvSpPr>
          <p:spPr bwMode="auto">
            <a:xfrm>
              <a:off x="5945" y="3382"/>
              <a:ext cx="94" cy="86"/>
            </a:xfrm>
            <a:custGeom>
              <a:avLst/>
              <a:gdLst>
                <a:gd name="T0" fmla="*/ 0 w 157"/>
                <a:gd name="T1" fmla="*/ 143 h 143"/>
                <a:gd name="T2" fmla="*/ 0 w 157"/>
                <a:gd name="T3" fmla="*/ 143 h 143"/>
                <a:gd name="T4" fmla="*/ 146 w 157"/>
                <a:gd name="T5" fmla="*/ 112 h 143"/>
                <a:gd name="T6" fmla="*/ 157 w 157"/>
                <a:gd name="T7" fmla="*/ 0 h 143"/>
                <a:gd name="T8" fmla="*/ 0 w 157"/>
                <a:gd name="T9" fmla="*/ 33 h 143"/>
                <a:gd name="T10" fmla="*/ 0 w 157"/>
                <a:gd name="T11" fmla="*/ 143 h 143"/>
              </a:gdLst>
              <a:ahLst/>
              <a:cxnLst>
                <a:cxn ang="0">
                  <a:pos x="T0" y="T1"/>
                </a:cxn>
                <a:cxn ang="0">
                  <a:pos x="T2" y="T3"/>
                </a:cxn>
                <a:cxn ang="0">
                  <a:pos x="T4" y="T5"/>
                </a:cxn>
                <a:cxn ang="0">
                  <a:pos x="T6" y="T7"/>
                </a:cxn>
                <a:cxn ang="0">
                  <a:pos x="T8" y="T9"/>
                </a:cxn>
                <a:cxn ang="0">
                  <a:pos x="T10" y="T11"/>
                </a:cxn>
              </a:cxnLst>
              <a:rect l="0" t="0" r="r" b="b"/>
              <a:pathLst>
                <a:path w="157" h="143">
                  <a:moveTo>
                    <a:pt x="0" y="143"/>
                  </a:moveTo>
                  <a:lnTo>
                    <a:pt x="0" y="143"/>
                  </a:lnTo>
                  <a:cubicBezTo>
                    <a:pt x="47" y="130"/>
                    <a:pt x="96" y="119"/>
                    <a:pt x="146" y="112"/>
                  </a:cubicBezTo>
                  <a:lnTo>
                    <a:pt x="157" y="0"/>
                  </a:lnTo>
                  <a:cubicBezTo>
                    <a:pt x="102" y="8"/>
                    <a:pt x="50" y="19"/>
                    <a:pt x="0" y="33"/>
                  </a:cubicBez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3" name="Freeform 66">
              <a:extLst>
                <a:ext uri="{FF2B5EF4-FFF2-40B4-BE49-F238E27FC236}">
                  <a16:creationId xmlns:a16="http://schemas.microsoft.com/office/drawing/2014/main" id="{29B09F47-1C40-4993-9735-92D3FE3C1461}"/>
                </a:ext>
              </a:extLst>
            </p:cNvPr>
            <p:cNvSpPr>
              <a:spLocks/>
            </p:cNvSpPr>
            <p:nvPr/>
          </p:nvSpPr>
          <p:spPr bwMode="auto">
            <a:xfrm>
              <a:off x="5945" y="3651"/>
              <a:ext cx="69" cy="81"/>
            </a:xfrm>
            <a:custGeom>
              <a:avLst/>
              <a:gdLst>
                <a:gd name="T0" fmla="*/ 0 w 115"/>
                <a:gd name="T1" fmla="*/ 136 h 136"/>
                <a:gd name="T2" fmla="*/ 0 w 115"/>
                <a:gd name="T3" fmla="*/ 136 h 136"/>
                <a:gd name="T4" fmla="*/ 105 w 115"/>
                <a:gd name="T5" fmla="*/ 112 h 136"/>
                <a:gd name="T6" fmla="*/ 115 w 115"/>
                <a:gd name="T7" fmla="*/ 0 h 136"/>
                <a:gd name="T8" fmla="*/ 0 w 115"/>
                <a:gd name="T9" fmla="*/ 26 h 136"/>
                <a:gd name="T10" fmla="*/ 0 w 115"/>
                <a:gd name="T11" fmla="*/ 136 h 136"/>
              </a:gdLst>
              <a:ahLst/>
              <a:cxnLst>
                <a:cxn ang="0">
                  <a:pos x="T0" y="T1"/>
                </a:cxn>
                <a:cxn ang="0">
                  <a:pos x="T2" y="T3"/>
                </a:cxn>
                <a:cxn ang="0">
                  <a:pos x="T4" y="T5"/>
                </a:cxn>
                <a:cxn ang="0">
                  <a:pos x="T6" y="T7"/>
                </a:cxn>
                <a:cxn ang="0">
                  <a:pos x="T8" y="T9"/>
                </a:cxn>
                <a:cxn ang="0">
                  <a:pos x="T10" y="T11"/>
                </a:cxn>
              </a:cxnLst>
              <a:rect l="0" t="0" r="r" b="b"/>
              <a:pathLst>
                <a:path w="115" h="136">
                  <a:moveTo>
                    <a:pt x="0" y="136"/>
                  </a:moveTo>
                  <a:lnTo>
                    <a:pt x="0" y="136"/>
                  </a:lnTo>
                  <a:cubicBezTo>
                    <a:pt x="34" y="127"/>
                    <a:pt x="69" y="119"/>
                    <a:pt x="105" y="112"/>
                  </a:cubicBezTo>
                  <a:lnTo>
                    <a:pt x="115" y="0"/>
                  </a:lnTo>
                  <a:cubicBezTo>
                    <a:pt x="75" y="7"/>
                    <a:pt x="37" y="16"/>
                    <a:pt x="0" y="26"/>
                  </a:cubicBezTo>
                  <a:lnTo>
                    <a:pt x="0" y="13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4" name="Freeform 67">
              <a:extLst>
                <a:ext uri="{FF2B5EF4-FFF2-40B4-BE49-F238E27FC236}">
                  <a16:creationId xmlns:a16="http://schemas.microsoft.com/office/drawing/2014/main" id="{42651A8D-4208-4941-ACE3-DC74CB4EEE06}"/>
                </a:ext>
              </a:extLst>
            </p:cNvPr>
            <p:cNvSpPr>
              <a:spLocks/>
            </p:cNvSpPr>
            <p:nvPr/>
          </p:nvSpPr>
          <p:spPr bwMode="auto">
            <a:xfrm>
              <a:off x="5945" y="3517"/>
              <a:ext cx="81" cy="83"/>
            </a:xfrm>
            <a:custGeom>
              <a:avLst/>
              <a:gdLst>
                <a:gd name="T0" fmla="*/ 0 w 136"/>
                <a:gd name="T1" fmla="*/ 139 h 139"/>
                <a:gd name="T2" fmla="*/ 0 w 136"/>
                <a:gd name="T3" fmla="*/ 139 h 139"/>
                <a:gd name="T4" fmla="*/ 125 w 136"/>
                <a:gd name="T5" fmla="*/ 111 h 139"/>
                <a:gd name="T6" fmla="*/ 136 w 136"/>
                <a:gd name="T7" fmla="*/ 0 h 139"/>
                <a:gd name="T8" fmla="*/ 0 w 136"/>
                <a:gd name="T9" fmla="*/ 29 h 139"/>
                <a:gd name="T10" fmla="*/ 0 w 136"/>
                <a:gd name="T11" fmla="*/ 139 h 139"/>
              </a:gdLst>
              <a:ahLst/>
              <a:cxnLst>
                <a:cxn ang="0">
                  <a:pos x="T0" y="T1"/>
                </a:cxn>
                <a:cxn ang="0">
                  <a:pos x="T2" y="T3"/>
                </a:cxn>
                <a:cxn ang="0">
                  <a:pos x="T4" y="T5"/>
                </a:cxn>
                <a:cxn ang="0">
                  <a:pos x="T6" y="T7"/>
                </a:cxn>
                <a:cxn ang="0">
                  <a:pos x="T8" y="T9"/>
                </a:cxn>
                <a:cxn ang="0">
                  <a:pos x="T10" y="T11"/>
                </a:cxn>
              </a:cxnLst>
              <a:rect l="0" t="0" r="r" b="b"/>
              <a:pathLst>
                <a:path w="136" h="139">
                  <a:moveTo>
                    <a:pt x="0" y="139"/>
                  </a:moveTo>
                  <a:lnTo>
                    <a:pt x="0" y="139"/>
                  </a:lnTo>
                  <a:cubicBezTo>
                    <a:pt x="40" y="128"/>
                    <a:pt x="82" y="118"/>
                    <a:pt x="125" y="111"/>
                  </a:cubicBezTo>
                  <a:lnTo>
                    <a:pt x="136" y="0"/>
                  </a:lnTo>
                  <a:cubicBezTo>
                    <a:pt x="89" y="7"/>
                    <a:pt x="43" y="17"/>
                    <a:pt x="0" y="29"/>
                  </a:cubicBezTo>
                  <a:lnTo>
                    <a:pt x="0" y="1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5" name="Freeform 68">
              <a:extLst>
                <a:ext uri="{FF2B5EF4-FFF2-40B4-BE49-F238E27FC236}">
                  <a16:creationId xmlns:a16="http://schemas.microsoft.com/office/drawing/2014/main" id="{10218553-61CE-4DAB-9C98-34FB33610167}"/>
                </a:ext>
              </a:extLst>
            </p:cNvPr>
            <p:cNvSpPr>
              <a:spLocks/>
            </p:cNvSpPr>
            <p:nvPr/>
          </p:nvSpPr>
          <p:spPr bwMode="auto">
            <a:xfrm>
              <a:off x="6014" y="3573"/>
              <a:ext cx="130" cy="78"/>
            </a:xfrm>
            <a:custGeom>
              <a:avLst/>
              <a:gdLst>
                <a:gd name="T0" fmla="*/ 0 w 217"/>
                <a:gd name="T1" fmla="*/ 129 h 129"/>
                <a:gd name="T2" fmla="*/ 0 w 217"/>
                <a:gd name="T3" fmla="*/ 129 h 129"/>
                <a:gd name="T4" fmla="*/ 0 w 217"/>
                <a:gd name="T5" fmla="*/ 129 h 129"/>
                <a:gd name="T6" fmla="*/ 217 w 217"/>
                <a:gd name="T7" fmla="*/ 110 h 129"/>
                <a:gd name="T8" fmla="*/ 217 w 217"/>
                <a:gd name="T9" fmla="*/ 0 h 129"/>
                <a:gd name="T10" fmla="*/ 10 w 217"/>
                <a:gd name="T11" fmla="*/ 17 h 129"/>
                <a:gd name="T12" fmla="*/ 10 w 217"/>
                <a:gd name="T13" fmla="*/ 17 h 129"/>
                <a:gd name="T14" fmla="*/ 0 w 217"/>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29">
                  <a:moveTo>
                    <a:pt x="0" y="129"/>
                  </a:moveTo>
                  <a:lnTo>
                    <a:pt x="0" y="129"/>
                  </a:lnTo>
                  <a:lnTo>
                    <a:pt x="0" y="129"/>
                  </a:lnTo>
                  <a:cubicBezTo>
                    <a:pt x="70" y="117"/>
                    <a:pt x="143" y="110"/>
                    <a:pt x="217" y="110"/>
                  </a:cubicBezTo>
                  <a:lnTo>
                    <a:pt x="217" y="0"/>
                  </a:lnTo>
                  <a:cubicBezTo>
                    <a:pt x="147" y="0"/>
                    <a:pt x="77" y="6"/>
                    <a:pt x="10" y="17"/>
                  </a:cubicBezTo>
                  <a:lnTo>
                    <a:pt x="10" y="17"/>
                  </a:lnTo>
                  <a:lnTo>
                    <a:pt x="0"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6" name="Freeform 69">
              <a:extLst>
                <a:ext uri="{FF2B5EF4-FFF2-40B4-BE49-F238E27FC236}">
                  <a16:creationId xmlns:a16="http://schemas.microsoft.com/office/drawing/2014/main" id="{B48EF0EF-FB4B-402E-A142-77467F156C03}"/>
                </a:ext>
              </a:extLst>
            </p:cNvPr>
            <p:cNvSpPr>
              <a:spLocks/>
            </p:cNvSpPr>
            <p:nvPr/>
          </p:nvSpPr>
          <p:spPr bwMode="auto">
            <a:xfrm>
              <a:off x="6155" y="1788"/>
              <a:ext cx="168" cy="86"/>
            </a:xfrm>
            <a:custGeom>
              <a:avLst/>
              <a:gdLst>
                <a:gd name="T0" fmla="*/ 0 w 280"/>
                <a:gd name="T1" fmla="*/ 110 h 142"/>
                <a:gd name="T2" fmla="*/ 0 w 280"/>
                <a:gd name="T3" fmla="*/ 110 h 142"/>
                <a:gd name="T4" fmla="*/ 280 w 280"/>
                <a:gd name="T5" fmla="*/ 142 h 142"/>
                <a:gd name="T6" fmla="*/ 280 w 280"/>
                <a:gd name="T7" fmla="*/ 142 h 142"/>
                <a:gd name="T8" fmla="*/ 269 w 280"/>
                <a:gd name="T9" fmla="*/ 30 h 142"/>
                <a:gd name="T10" fmla="*/ 269 w 280"/>
                <a:gd name="T11" fmla="*/ 30 h 142"/>
                <a:gd name="T12" fmla="*/ 0 w 280"/>
                <a:gd name="T13" fmla="*/ 0 h 142"/>
                <a:gd name="T14" fmla="*/ 0 w 280"/>
                <a:gd name="T15" fmla="*/ 11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42">
                  <a:moveTo>
                    <a:pt x="0" y="110"/>
                  </a:moveTo>
                  <a:lnTo>
                    <a:pt x="0" y="110"/>
                  </a:lnTo>
                  <a:cubicBezTo>
                    <a:pt x="97" y="111"/>
                    <a:pt x="192" y="122"/>
                    <a:pt x="280" y="142"/>
                  </a:cubicBezTo>
                  <a:lnTo>
                    <a:pt x="280" y="142"/>
                  </a:lnTo>
                  <a:lnTo>
                    <a:pt x="269" y="30"/>
                  </a:lnTo>
                  <a:lnTo>
                    <a:pt x="269" y="30"/>
                  </a:lnTo>
                  <a:cubicBezTo>
                    <a:pt x="184" y="11"/>
                    <a:pt x="93"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 name="Freeform 70">
              <a:extLst>
                <a:ext uri="{FF2B5EF4-FFF2-40B4-BE49-F238E27FC236}">
                  <a16:creationId xmlns:a16="http://schemas.microsoft.com/office/drawing/2014/main" id="{39358EA0-0DC8-40E0-9B09-0601ACC9C977}"/>
                </a:ext>
              </a:extLst>
            </p:cNvPr>
            <p:cNvSpPr>
              <a:spLocks/>
            </p:cNvSpPr>
            <p:nvPr/>
          </p:nvSpPr>
          <p:spPr bwMode="auto">
            <a:xfrm>
              <a:off x="6155" y="1656"/>
              <a:ext cx="156" cy="83"/>
            </a:xfrm>
            <a:custGeom>
              <a:avLst/>
              <a:gdLst>
                <a:gd name="T0" fmla="*/ 0 w 259"/>
                <a:gd name="T1" fmla="*/ 110 h 137"/>
                <a:gd name="T2" fmla="*/ 0 w 259"/>
                <a:gd name="T3" fmla="*/ 110 h 137"/>
                <a:gd name="T4" fmla="*/ 259 w 259"/>
                <a:gd name="T5" fmla="*/ 137 h 137"/>
                <a:gd name="T6" fmla="*/ 259 w 259"/>
                <a:gd name="T7" fmla="*/ 137 h 137"/>
                <a:gd name="T8" fmla="*/ 248 w 259"/>
                <a:gd name="T9" fmla="*/ 25 h 137"/>
                <a:gd name="T10" fmla="*/ 248 w 259"/>
                <a:gd name="T11" fmla="*/ 25 h 137"/>
                <a:gd name="T12" fmla="*/ 0 w 259"/>
                <a:gd name="T13" fmla="*/ 0 h 137"/>
                <a:gd name="T14" fmla="*/ 0 w 259"/>
                <a:gd name="T15" fmla="*/ 110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137">
                  <a:moveTo>
                    <a:pt x="0" y="110"/>
                  </a:moveTo>
                  <a:lnTo>
                    <a:pt x="0" y="110"/>
                  </a:lnTo>
                  <a:cubicBezTo>
                    <a:pt x="89" y="111"/>
                    <a:pt x="177" y="120"/>
                    <a:pt x="259" y="137"/>
                  </a:cubicBezTo>
                  <a:lnTo>
                    <a:pt x="259" y="137"/>
                  </a:lnTo>
                  <a:lnTo>
                    <a:pt x="248" y="25"/>
                  </a:lnTo>
                  <a:lnTo>
                    <a:pt x="248" y="25"/>
                  </a:lnTo>
                  <a:cubicBezTo>
                    <a:pt x="169" y="9"/>
                    <a:pt x="85"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8" name="Freeform 71">
              <a:extLst>
                <a:ext uri="{FF2B5EF4-FFF2-40B4-BE49-F238E27FC236}">
                  <a16:creationId xmlns:a16="http://schemas.microsoft.com/office/drawing/2014/main" id="{AAE6B414-ABEA-48FA-A870-A458B02F2796}"/>
                </a:ext>
              </a:extLst>
            </p:cNvPr>
            <p:cNvSpPr>
              <a:spLocks/>
            </p:cNvSpPr>
            <p:nvPr/>
          </p:nvSpPr>
          <p:spPr bwMode="auto">
            <a:xfrm>
              <a:off x="6155" y="1524"/>
              <a:ext cx="143" cy="80"/>
            </a:xfrm>
            <a:custGeom>
              <a:avLst/>
              <a:gdLst>
                <a:gd name="T0" fmla="*/ 0 w 238"/>
                <a:gd name="T1" fmla="*/ 110 h 133"/>
                <a:gd name="T2" fmla="*/ 0 w 238"/>
                <a:gd name="T3" fmla="*/ 110 h 133"/>
                <a:gd name="T4" fmla="*/ 238 w 238"/>
                <a:gd name="T5" fmla="*/ 133 h 133"/>
                <a:gd name="T6" fmla="*/ 238 w 238"/>
                <a:gd name="T7" fmla="*/ 133 h 133"/>
                <a:gd name="T8" fmla="*/ 227 w 238"/>
                <a:gd name="T9" fmla="*/ 21 h 133"/>
                <a:gd name="T10" fmla="*/ 227 w 238"/>
                <a:gd name="T11" fmla="*/ 21 h 133"/>
                <a:gd name="T12" fmla="*/ 0 w 238"/>
                <a:gd name="T13" fmla="*/ 0 h 133"/>
                <a:gd name="T14" fmla="*/ 0 w 238"/>
                <a:gd name="T15" fmla="*/ 11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33">
                  <a:moveTo>
                    <a:pt x="0" y="110"/>
                  </a:moveTo>
                  <a:lnTo>
                    <a:pt x="0" y="110"/>
                  </a:lnTo>
                  <a:cubicBezTo>
                    <a:pt x="81" y="110"/>
                    <a:pt x="162" y="118"/>
                    <a:pt x="238" y="133"/>
                  </a:cubicBezTo>
                  <a:lnTo>
                    <a:pt x="238" y="133"/>
                  </a:lnTo>
                  <a:lnTo>
                    <a:pt x="227" y="21"/>
                  </a:lnTo>
                  <a:lnTo>
                    <a:pt x="227" y="21"/>
                  </a:lnTo>
                  <a:cubicBezTo>
                    <a:pt x="155" y="7"/>
                    <a:pt x="78"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9" name="Freeform 72">
              <a:extLst>
                <a:ext uri="{FF2B5EF4-FFF2-40B4-BE49-F238E27FC236}">
                  <a16:creationId xmlns:a16="http://schemas.microsoft.com/office/drawing/2014/main" id="{9A8FC150-6831-48DE-8A7E-3DBFF99CFF15}"/>
                </a:ext>
              </a:extLst>
            </p:cNvPr>
            <p:cNvSpPr>
              <a:spLocks/>
            </p:cNvSpPr>
            <p:nvPr/>
          </p:nvSpPr>
          <p:spPr bwMode="auto">
            <a:xfrm>
              <a:off x="6155" y="2053"/>
              <a:ext cx="193" cy="91"/>
            </a:xfrm>
            <a:custGeom>
              <a:avLst/>
              <a:gdLst>
                <a:gd name="T0" fmla="*/ 0 w 321"/>
                <a:gd name="T1" fmla="*/ 111 h 153"/>
                <a:gd name="T2" fmla="*/ 0 w 321"/>
                <a:gd name="T3" fmla="*/ 111 h 153"/>
                <a:gd name="T4" fmla="*/ 321 w 321"/>
                <a:gd name="T5" fmla="*/ 153 h 153"/>
                <a:gd name="T6" fmla="*/ 321 w 321"/>
                <a:gd name="T7" fmla="*/ 153 h 153"/>
                <a:gd name="T8" fmla="*/ 311 w 321"/>
                <a:gd name="T9" fmla="*/ 40 h 153"/>
                <a:gd name="T10" fmla="*/ 311 w 321"/>
                <a:gd name="T11" fmla="*/ 40 h 153"/>
                <a:gd name="T12" fmla="*/ 0 w 321"/>
                <a:gd name="T13" fmla="*/ 0 h 153"/>
                <a:gd name="T14" fmla="*/ 0 w 321"/>
                <a:gd name="T15" fmla="*/ 111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153">
                  <a:moveTo>
                    <a:pt x="0" y="111"/>
                  </a:moveTo>
                  <a:lnTo>
                    <a:pt x="0" y="111"/>
                  </a:lnTo>
                  <a:cubicBezTo>
                    <a:pt x="112" y="111"/>
                    <a:pt x="223" y="126"/>
                    <a:pt x="321" y="153"/>
                  </a:cubicBezTo>
                  <a:lnTo>
                    <a:pt x="321" y="153"/>
                  </a:lnTo>
                  <a:lnTo>
                    <a:pt x="311" y="40"/>
                  </a:lnTo>
                  <a:lnTo>
                    <a:pt x="311" y="40"/>
                  </a:lnTo>
                  <a:cubicBezTo>
                    <a:pt x="215" y="15"/>
                    <a:pt x="108" y="1"/>
                    <a:pt x="0" y="0"/>
                  </a:cubicBez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0" name="Freeform 73">
              <a:extLst>
                <a:ext uri="{FF2B5EF4-FFF2-40B4-BE49-F238E27FC236}">
                  <a16:creationId xmlns:a16="http://schemas.microsoft.com/office/drawing/2014/main" id="{FDC8B7DD-0F23-4930-8C5B-7EF2C4E0971B}"/>
                </a:ext>
              </a:extLst>
            </p:cNvPr>
            <p:cNvSpPr>
              <a:spLocks/>
            </p:cNvSpPr>
            <p:nvPr/>
          </p:nvSpPr>
          <p:spPr bwMode="auto">
            <a:xfrm>
              <a:off x="6155" y="1920"/>
              <a:ext cx="180" cy="89"/>
            </a:xfrm>
            <a:custGeom>
              <a:avLst/>
              <a:gdLst>
                <a:gd name="T0" fmla="*/ 0 w 300"/>
                <a:gd name="T1" fmla="*/ 110 h 148"/>
                <a:gd name="T2" fmla="*/ 0 w 300"/>
                <a:gd name="T3" fmla="*/ 110 h 148"/>
                <a:gd name="T4" fmla="*/ 300 w 300"/>
                <a:gd name="T5" fmla="*/ 148 h 148"/>
                <a:gd name="T6" fmla="*/ 300 w 300"/>
                <a:gd name="T7" fmla="*/ 147 h 148"/>
                <a:gd name="T8" fmla="*/ 290 w 300"/>
                <a:gd name="T9" fmla="*/ 35 h 148"/>
                <a:gd name="T10" fmla="*/ 290 w 300"/>
                <a:gd name="T11" fmla="*/ 35 h 148"/>
                <a:gd name="T12" fmla="*/ 0 w 300"/>
                <a:gd name="T13" fmla="*/ 0 h 148"/>
                <a:gd name="T14" fmla="*/ 0 w 300"/>
                <a:gd name="T15" fmla="*/ 110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148">
                  <a:moveTo>
                    <a:pt x="0" y="110"/>
                  </a:moveTo>
                  <a:lnTo>
                    <a:pt x="0" y="110"/>
                  </a:lnTo>
                  <a:cubicBezTo>
                    <a:pt x="104" y="111"/>
                    <a:pt x="207" y="124"/>
                    <a:pt x="300" y="148"/>
                  </a:cubicBezTo>
                  <a:lnTo>
                    <a:pt x="300" y="147"/>
                  </a:lnTo>
                  <a:lnTo>
                    <a:pt x="290" y="35"/>
                  </a:lnTo>
                  <a:lnTo>
                    <a:pt x="290" y="35"/>
                  </a:lnTo>
                  <a:cubicBezTo>
                    <a:pt x="199" y="13"/>
                    <a:pt x="100"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1" name="Freeform 74">
              <a:extLst>
                <a:ext uri="{FF2B5EF4-FFF2-40B4-BE49-F238E27FC236}">
                  <a16:creationId xmlns:a16="http://schemas.microsoft.com/office/drawing/2014/main" id="{36E2549B-1573-4B62-A832-BCB9E4673E2D}"/>
                </a:ext>
              </a:extLst>
            </p:cNvPr>
            <p:cNvSpPr>
              <a:spLocks/>
            </p:cNvSpPr>
            <p:nvPr/>
          </p:nvSpPr>
          <p:spPr bwMode="auto">
            <a:xfrm>
              <a:off x="6155" y="1392"/>
              <a:ext cx="130" cy="78"/>
            </a:xfrm>
            <a:custGeom>
              <a:avLst/>
              <a:gdLst>
                <a:gd name="T0" fmla="*/ 0 w 217"/>
                <a:gd name="T1" fmla="*/ 110 h 129"/>
                <a:gd name="T2" fmla="*/ 0 w 217"/>
                <a:gd name="T3" fmla="*/ 110 h 129"/>
                <a:gd name="T4" fmla="*/ 217 w 217"/>
                <a:gd name="T5" fmla="*/ 129 h 129"/>
                <a:gd name="T6" fmla="*/ 217 w 217"/>
                <a:gd name="T7" fmla="*/ 129 h 129"/>
                <a:gd name="T8" fmla="*/ 207 w 217"/>
                <a:gd name="T9" fmla="*/ 17 h 129"/>
                <a:gd name="T10" fmla="*/ 207 w 217"/>
                <a:gd name="T11" fmla="*/ 17 h 129"/>
                <a:gd name="T12" fmla="*/ 0 w 217"/>
                <a:gd name="T13" fmla="*/ 0 h 129"/>
                <a:gd name="T14" fmla="*/ 0 w 217"/>
                <a:gd name="T15" fmla="*/ 11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29">
                  <a:moveTo>
                    <a:pt x="0" y="110"/>
                  </a:moveTo>
                  <a:lnTo>
                    <a:pt x="0" y="110"/>
                  </a:lnTo>
                  <a:cubicBezTo>
                    <a:pt x="74" y="110"/>
                    <a:pt x="147" y="117"/>
                    <a:pt x="217" y="129"/>
                  </a:cubicBezTo>
                  <a:lnTo>
                    <a:pt x="217" y="129"/>
                  </a:lnTo>
                  <a:lnTo>
                    <a:pt x="207" y="17"/>
                  </a:lnTo>
                  <a:lnTo>
                    <a:pt x="207" y="17"/>
                  </a:lnTo>
                  <a:cubicBezTo>
                    <a:pt x="140" y="6"/>
                    <a:pt x="70"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2" name="Freeform 75">
              <a:extLst>
                <a:ext uri="{FF2B5EF4-FFF2-40B4-BE49-F238E27FC236}">
                  <a16:creationId xmlns:a16="http://schemas.microsoft.com/office/drawing/2014/main" id="{3B8CB63F-5997-4115-89AB-B953BE4D12EC}"/>
                </a:ext>
              </a:extLst>
            </p:cNvPr>
            <p:cNvSpPr>
              <a:spLocks/>
            </p:cNvSpPr>
            <p:nvPr/>
          </p:nvSpPr>
          <p:spPr bwMode="auto">
            <a:xfrm>
              <a:off x="6155" y="467"/>
              <a:ext cx="43" cy="68"/>
            </a:xfrm>
            <a:custGeom>
              <a:avLst/>
              <a:gdLst>
                <a:gd name="T0" fmla="*/ 0 w 72"/>
                <a:gd name="T1" fmla="*/ 110 h 113"/>
                <a:gd name="T2" fmla="*/ 0 w 72"/>
                <a:gd name="T3" fmla="*/ 110 h 113"/>
                <a:gd name="T4" fmla="*/ 72 w 72"/>
                <a:gd name="T5" fmla="*/ 113 h 113"/>
                <a:gd name="T6" fmla="*/ 72 w 72"/>
                <a:gd name="T7" fmla="*/ 113 h 113"/>
                <a:gd name="T8" fmla="*/ 62 w 72"/>
                <a:gd name="T9" fmla="*/ 2 h 113"/>
                <a:gd name="T10" fmla="*/ 62 w 72"/>
                <a:gd name="T11" fmla="*/ 2 h 113"/>
                <a:gd name="T12" fmla="*/ 0 w 72"/>
                <a:gd name="T13" fmla="*/ 0 h 113"/>
                <a:gd name="T14" fmla="*/ 0 w 72"/>
                <a:gd name="T15" fmla="*/ 11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13">
                  <a:moveTo>
                    <a:pt x="0" y="110"/>
                  </a:moveTo>
                  <a:lnTo>
                    <a:pt x="0" y="110"/>
                  </a:lnTo>
                  <a:cubicBezTo>
                    <a:pt x="24" y="111"/>
                    <a:pt x="48" y="111"/>
                    <a:pt x="72" y="113"/>
                  </a:cubicBezTo>
                  <a:lnTo>
                    <a:pt x="72" y="113"/>
                  </a:lnTo>
                  <a:lnTo>
                    <a:pt x="62" y="2"/>
                  </a:lnTo>
                  <a:lnTo>
                    <a:pt x="62" y="2"/>
                  </a:lnTo>
                  <a:cubicBezTo>
                    <a:pt x="41" y="1"/>
                    <a:pt x="21"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3" name="Freeform 76">
              <a:extLst>
                <a:ext uri="{FF2B5EF4-FFF2-40B4-BE49-F238E27FC236}">
                  <a16:creationId xmlns:a16="http://schemas.microsoft.com/office/drawing/2014/main" id="{E9C7A91A-EF67-4BEB-81DC-3DB9502D4014}"/>
                </a:ext>
              </a:extLst>
            </p:cNvPr>
            <p:cNvSpPr>
              <a:spLocks/>
            </p:cNvSpPr>
            <p:nvPr/>
          </p:nvSpPr>
          <p:spPr bwMode="auto">
            <a:xfrm>
              <a:off x="6155" y="599"/>
              <a:ext cx="56" cy="68"/>
            </a:xfrm>
            <a:custGeom>
              <a:avLst/>
              <a:gdLst>
                <a:gd name="T0" fmla="*/ 0 w 93"/>
                <a:gd name="T1" fmla="*/ 111 h 114"/>
                <a:gd name="T2" fmla="*/ 0 w 93"/>
                <a:gd name="T3" fmla="*/ 111 h 114"/>
                <a:gd name="T4" fmla="*/ 93 w 93"/>
                <a:gd name="T5" fmla="*/ 114 h 114"/>
                <a:gd name="T6" fmla="*/ 93 w 93"/>
                <a:gd name="T7" fmla="*/ 114 h 114"/>
                <a:gd name="T8" fmla="*/ 83 w 93"/>
                <a:gd name="T9" fmla="*/ 4 h 114"/>
                <a:gd name="T10" fmla="*/ 83 w 93"/>
                <a:gd name="T11" fmla="*/ 3 h 114"/>
                <a:gd name="T12" fmla="*/ 0 w 93"/>
                <a:gd name="T13" fmla="*/ 0 h 114"/>
                <a:gd name="T14" fmla="*/ 0 w 93"/>
                <a:gd name="T15" fmla="*/ 111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14">
                  <a:moveTo>
                    <a:pt x="0" y="111"/>
                  </a:moveTo>
                  <a:lnTo>
                    <a:pt x="0" y="111"/>
                  </a:lnTo>
                  <a:cubicBezTo>
                    <a:pt x="31" y="111"/>
                    <a:pt x="62" y="112"/>
                    <a:pt x="93" y="114"/>
                  </a:cubicBezTo>
                  <a:lnTo>
                    <a:pt x="93" y="114"/>
                  </a:lnTo>
                  <a:lnTo>
                    <a:pt x="83" y="4"/>
                  </a:lnTo>
                  <a:lnTo>
                    <a:pt x="83" y="3"/>
                  </a:lnTo>
                  <a:cubicBezTo>
                    <a:pt x="55" y="2"/>
                    <a:pt x="28" y="1"/>
                    <a:pt x="0" y="0"/>
                  </a:cubicBez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4" name="Freeform 77">
              <a:extLst>
                <a:ext uri="{FF2B5EF4-FFF2-40B4-BE49-F238E27FC236}">
                  <a16:creationId xmlns:a16="http://schemas.microsoft.com/office/drawing/2014/main" id="{9477A289-B224-4431-BA69-A61F3D3A47FE}"/>
                </a:ext>
              </a:extLst>
            </p:cNvPr>
            <p:cNvSpPr>
              <a:spLocks/>
            </p:cNvSpPr>
            <p:nvPr/>
          </p:nvSpPr>
          <p:spPr bwMode="auto">
            <a:xfrm>
              <a:off x="6155" y="335"/>
              <a:ext cx="31" cy="67"/>
            </a:xfrm>
            <a:custGeom>
              <a:avLst/>
              <a:gdLst>
                <a:gd name="T0" fmla="*/ 0 w 52"/>
                <a:gd name="T1" fmla="*/ 110 h 111"/>
                <a:gd name="T2" fmla="*/ 0 w 52"/>
                <a:gd name="T3" fmla="*/ 110 h 111"/>
                <a:gd name="T4" fmla="*/ 52 w 52"/>
                <a:gd name="T5" fmla="*/ 111 h 111"/>
                <a:gd name="T6" fmla="*/ 52 w 52"/>
                <a:gd name="T7" fmla="*/ 111 h 111"/>
                <a:gd name="T8" fmla="*/ 42 w 52"/>
                <a:gd name="T9" fmla="*/ 1 h 111"/>
                <a:gd name="T10" fmla="*/ 42 w 52"/>
                <a:gd name="T11" fmla="*/ 1 h 111"/>
                <a:gd name="T12" fmla="*/ 0 w 52"/>
                <a:gd name="T13" fmla="*/ 0 h 111"/>
                <a:gd name="T14" fmla="*/ 0 w 52"/>
                <a:gd name="T15" fmla="*/ 11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11">
                  <a:moveTo>
                    <a:pt x="0" y="110"/>
                  </a:moveTo>
                  <a:lnTo>
                    <a:pt x="0" y="110"/>
                  </a:lnTo>
                  <a:cubicBezTo>
                    <a:pt x="17" y="110"/>
                    <a:pt x="35" y="111"/>
                    <a:pt x="52" y="111"/>
                  </a:cubicBezTo>
                  <a:lnTo>
                    <a:pt x="52" y="111"/>
                  </a:lnTo>
                  <a:lnTo>
                    <a:pt x="42" y="1"/>
                  </a:lnTo>
                  <a:lnTo>
                    <a:pt x="42" y="1"/>
                  </a:lnTo>
                  <a:cubicBezTo>
                    <a:pt x="28" y="0"/>
                    <a:pt x="14"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5" name="Freeform 78">
              <a:extLst>
                <a:ext uri="{FF2B5EF4-FFF2-40B4-BE49-F238E27FC236}">
                  <a16:creationId xmlns:a16="http://schemas.microsoft.com/office/drawing/2014/main" id="{E5226CB6-C4F2-4676-94C2-9C0546038A05}"/>
                </a:ext>
              </a:extLst>
            </p:cNvPr>
            <p:cNvSpPr>
              <a:spLocks/>
            </p:cNvSpPr>
            <p:nvPr/>
          </p:nvSpPr>
          <p:spPr bwMode="auto">
            <a:xfrm>
              <a:off x="6155" y="203"/>
              <a:ext cx="19" cy="66"/>
            </a:xfrm>
            <a:custGeom>
              <a:avLst/>
              <a:gdLst>
                <a:gd name="T0" fmla="*/ 0 w 31"/>
                <a:gd name="T1" fmla="*/ 110 h 111"/>
                <a:gd name="T2" fmla="*/ 0 w 31"/>
                <a:gd name="T3" fmla="*/ 110 h 111"/>
                <a:gd name="T4" fmla="*/ 31 w 31"/>
                <a:gd name="T5" fmla="*/ 111 h 111"/>
                <a:gd name="T6" fmla="*/ 31 w 31"/>
                <a:gd name="T7" fmla="*/ 110 h 111"/>
                <a:gd name="T8" fmla="*/ 21 w 31"/>
                <a:gd name="T9" fmla="*/ 0 h 111"/>
                <a:gd name="T10" fmla="*/ 21 w 31"/>
                <a:gd name="T11" fmla="*/ 0 h 111"/>
                <a:gd name="T12" fmla="*/ 0 w 31"/>
                <a:gd name="T13" fmla="*/ 0 h 111"/>
                <a:gd name="T14" fmla="*/ 0 w 31"/>
                <a:gd name="T15" fmla="*/ 11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11">
                  <a:moveTo>
                    <a:pt x="0" y="110"/>
                  </a:moveTo>
                  <a:lnTo>
                    <a:pt x="0" y="110"/>
                  </a:lnTo>
                  <a:cubicBezTo>
                    <a:pt x="10" y="110"/>
                    <a:pt x="21" y="110"/>
                    <a:pt x="31" y="111"/>
                  </a:cubicBezTo>
                  <a:lnTo>
                    <a:pt x="31" y="110"/>
                  </a:lnTo>
                  <a:lnTo>
                    <a:pt x="21" y="0"/>
                  </a:lnTo>
                  <a:lnTo>
                    <a:pt x="21" y="0"/>
                  </a:lnTo>
                  <a:cubicBezTo>
                    <a:pt x="14" y="0"/>
                    <a:pt x="7"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6" name="Freeform 79">
              <a:extLst>
                <a:ext uri="{FF2B5EF4-FFF2-40B4-BE49-F238E27FC236}">
                  <a16:creationId xmlns:a16="http://schemas.microsoft.com/office/drawing/2014/main" id="{AA7B7023-3220-4770-AB00-052BD9245DBC}"/>
                </a:ext>
              </a:extLst>
            </p:cNvPr>
            <p:cNvSpPr>
              <a:spLocks/>
            </p:cNvSpPr>
            <p:nvPr/>
          </p:nvSpPr>
          <p:spPr bwMode="auto">
            <a:xfrm>
              <a:off x="6155" y="732"/>
              <a:ext cx="69" cy="69"/>
            </a:xfrm>
            <a:custGeom>
              <a:avLst/>
              <a:gdLst>
                <a:gd name="T0" fmla="*/ 0 w 114"/>
                <a:gd name="T1" fmla="*/ 110 h 115"/>
                <a:gd name="T2" fmla="*/ 0 w 114"/>
                <a:gd name="T3" fmla="*/ 110 h 115"/>
                <a:gd name="T4" fmla="*/ 114 w 114"/>
                <a:gd name="T5" fmla="*/ 115 h 115"/>
                <a:gd name="T6" fmla="*/ 114 w 114"/>
                <a:gd name="T7" fmla="*/ 115 h 115"/>
                <a:gd name="T8" fmla="*/ 103 w 114"/>
                <a:gd name="T9" fmla="*/ 4 h 115"/>
                <a:gd name="T10" fmla="*/ 103 w 114"/>
                <a:gd name="T11" fmla="*/ 4 h 115"/>
                <a:gd name="T12" fmla="*/ 0 w 114"/>
                <a:gd name="T13" fmla="*/ 0 h 115"/>
                <a:gd name="T14" fmla="*/ 0 w 114"/>
                <a:gd name="T15" fmla="*/ 11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5">
                  <a:moveTo>
                    <a:pt x="0" y="110"/>
                  </a:moveTo>
                  <a:lnTo>
                    <a:pt x="0" y="110"/>
                  </a:lnTo>
                  <a:cubicBezTo>
                    <a:pt x="38" y="110"/>
                    <a:pt x="76" y="112"/>
                    <a:pt x="114" y="115"/>
                  </a:cubicBezTo>
                  <a:lnTo>
                    <a:pt x="114" y="115"/>
                  </a:lnTo>
                  <a:lnTo>
                    <a:pt x="103" y="4"/>
                  </a:lnTo>
                  <a:lnTo>
                    <a:pt x="103" y="4"/>
                  </a:lnTo>
                  <a:cubicBezTo>
                    <a:pt x="69" y="1"/>
                    <a:pt x="35"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7" name="Freeform 80">
              <a:extLst>
                <a:ext uri="{FF2B5EF4-FFF2-40B4-BE49-F238E27FC236}">
                  <a16:creationId xmlns:a16="http://schemas.microsoft.com/office/drawing/2014/main" id="{81466DFF-D235-4131-977C-2E7DE414366B}"/>
                </a:ext>
              </a:extLst>
            </p:cNvPr>
            <p:cNvSpPr>
              <a:spLocks/>
            </p:cNvSpPr>
            <p:nvPr/>
          </p:nvSpPr>
          <p:spPr bwMode="auto">
            <a:xfrm>
              <a:off x="6155" y="996"/>
              <a:ext cx="93" cy="72"/>
            </a:xfrm>
            <a:custGeom>
              <a:avLst/>
              <a:gdLst>
                <a:gd name="T0" fmla="*/ 0 w 155"/>
                <a:gd name="T1" fmla="*/ 110 h 120"/>
                <a:gd name="T2" fmla="*/ 0 w 155"/>
                <a:gd name="T3" fmla="*/ 110 h 120"/>
                <a:gd name="T4" fmla="*/ 155 w 155"/>
                <a:gd name="T5" fmla="*/ 120 h 120"/>
                <a:gd name="T6" fmla="*/ 155 w 155"/>
                <a:gd name="T7" fmla="*/ 120 h 120"/>
                <a:gd name="T8" fmla="*/ 145 w 155"/>
                <a:gd name="T9" fmla="*/ 9 h 120"/>
                <a:gd name="T10" fmla="*/ 145 w 155"/>
                <a:gd name="T11" fmla="*/ 9 h 120"/>
                <a:gd name="T12" fmla="*/ 0 w 155"/>
                <a:gd name="T13" fmla="*/ 0 h 120"/>
                <a:gd name="T14" fmla="*/ 0 w 155"/>
                <a:gd name="T15" fmla="*/ 11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20">
                  <a:moveTo>
                    <a:pt x="0" y="110"/>
                  </a:moveTo>
                  <a:lnTo>
                    <a:pt x="0" y="110"/>
                  </a:lnTo>
                  <a:cubicBezTo>
                    <a:pt x="52" y="110"/>
                    <a:pt x="104" y="114"/>
                    <a:pt x="155" y="120"/>
                  </a:cubicBezTo>
                  <a:lnTo>
                    <a:pt x="155" y="120"/>
                  </a:lnTo>
                  <a:lnTo>
                    <a:pt x="145" y="9"/>
                  </a:lnTo>
                  <a:lnTo>
                    <a:pt x="145" y="9"/>
                  </a:lnTo>
                  <a:cubicBezTo>
                    <a:pt x="97" y="3"/>
                    <a:pt x="49"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8" name="Freeform 81">
              <a:extLst>
                <a:ext uri="{FF2B5EF4-FFF2-40B4-BE49-F238E27FC236}">
                  <a16:creationId xmlns:a16="http://schemas.microsoft.com/office/drawing/2014/main" id="{5E83E6FF-2893-40F7-A772-9D91CB6E7D3C}"/>
                </a:ext>
              </a:extLst>
            </p:cNvPr>
            <p:cNvSpPr>
              <a:spLocks/>
            </p:cNvSpPr>
            <p:nvPr/>
          </p:nvSpPr>
          <p:spPr bwMode="auto">
            <a:xfrm>
              <a:off x="6155" y="1128"/>
              <a:ext cx="106" cy="74"/>
            </a:xfrm>
            <a:custGeom>
              <a:avLst/>
              <a:gdLst>
                <a:gd name="T0" fmla="*/ 0 w 176"/>
                <a:gd name="T1" fmla="*/ 110 h 123"/>
                <a:gd name="T2" fmla="*/ 0 w 176"/>
                <a:gd name="T3" fmla="*/ 110 h 123"/>
                <a:gd name="T4" fmla="*/ 176 w 176"/>
                <a:gd name="T5" fmla="*/ 123 h 123"/>
                <a:gd name="T6" fmla="*/ 176 w 176"/>
                <a:gd name="T7" fmla="*/ 123 h 123"/>
                <a:gd name="T8" fmla="*/ 165 w 176"/>
                <a:gd name="T9" fmla="*/ 11 h 123"/>
                <a:gd name="T10" fmla="*/ 165 w 176"/>
                <a:gd name="T11" fmla="*/ 11 h 123"/>
                <a:gd name="T12" fmla="*/ 0 w 176"/>
                <a:gd name="T13" fmla="*/ 0 h 123"/>
                <a:gd name="T14" fmla="*/ 0 w 176"/>
                <a:gd name="T15" fmla="*/ 11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23">
                  <a:moveTo>
                    <a:pt x="0" y="110"/>
                  </a:moveTo>
                  <a:lnTo>
                    <a:pt x="0" y="110"/>
                  </a:lnTo>
                  <a:cubicBezTo>
                    <a:pt x="59" y="111"/>
                    <a:pt x="118" y="115"/>
                    <a:pt x="176" y="123"/>
                  </a:cubicBezTo>
                  <a:lnTo>
                    <a:pt x="176" y="123"/>
                  </a:lnTo>
                  <a:lnTo>
                    <a:pt x="165" y="11"/>
                  </a:lnTo>
                  <a:lnTo>
                    <a:pt x="165" y="11"/>
                  </a:lnTo>
                  <a:cubicBezTo>
                    <a:pt x="111" y="4"/>
                    <a:pt x="56"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9" name="Freeform 82">
              <a:extLst>
                <a:ext uri="{FF2B5EF4-FFF2-40B4-BE49-F238E27FC236}">
                  <a16:creationId xmlns:a16="http://schemas.microsoft.com/office/drawing/2014/main" id="{0E4DC8A2-6EBB-4231-BE12-B4E83CBF91C0}"/>
                </a:ext>
              </a:extLst>
            </p:cNvPr>
            <p:cNvSpPr>
              <a:spLocks/>
            </p:cNvSpPr>
            <p:nvPr/>
          </p:nvSpPr>
          <p:spPr bwMode="auto">
            <a:xfrm>
              <a:off x="6155" y="864"/>
              <a:ext cx="81" cy="70"/>
            </a:xfrm>
            <a:custGeom>
              <a:avLst/>
              <a:gdLst>
                <a:gd name="T0" fmla="*/ 0 w 134"/>
                <a:gd name="T1" fmla="*/ 110 h 118"/>
                <a:gd name="T2" fmla="*/ 0 w 134"/>
                <a:gd name="T3" fmla="*/ 110 h 118"/>
                <a:gd name="T4" fmla="*/ 134 w 134"/>
                <a:gd name="T5" fmla="*/ 118 h 118"/>
                <a:gd name="T6" fmla="*/ 134 w 134"/>
                <a:gd name="T7" fmla="*/ 117 h 118"/>
                <a:gd name="T8" fmla="*/ 124 w 134"/>
                <a:gd name="T9" fmla="*/ 6 h 118"/>
                <a:gd name="T10" fmla="*/ 124 w 134"/>
                <a:gd name="T11" fmla="*/ 6 h 118"/>
                <a:gd name="T12" fmla="*/ 0 w 134"/>
                <a:gd name="T13" fmla="*/ 0 h 118"/>
                <a:gd name="T14" fmla="*/ 0 w 134"/>
                <a:gd name="T15" fmla="*/ 11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18">
                  <a:moveTo>
                    <a:pt x="0" y="110"/>
                  </a:moveTo>
                  <a:lnTo>
                    <a:pt x="0" y="110"/>
                  </a:lnTo>
                  <a:cubicBezTo>
                    <a:pt x="45" y="110"/>
                    <a:pt x="90" y="113"/>
                    <a:pt x="134" y="118"/>
                  </a:cubicBezTo>
                  <a:lnTo>
                    <a:pt x="134" y="117"/>
                  </a:lnTo>
                  <a:lnTo>
                    <a:pt x="124" y="6"/>
                  </a:lnTo>
                  <a:lnTo>
                    <a:pt x="124" y="6"/>
                  </a:lnTo>
                  <a:cubicBezTo>
                    <a:pt x="83" y="2"/>
                    <a:pt x="42"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0" name="Freeform 83">
              <a:extLst>
                <a:ext uri="{FF2B5EF4-FFF2-40B4-BE49-F238E27FC236}">
                  <a16:creationId xmlns:a16="http://schemas.microsoft.com/office/drawing/2014/main" id="{A12B060A-2DD1-4626-AE64-0A8CDE6623B4}"/>
                </a:ext>
              </a:extLst>
            </p:cNvPr>
            <p:cNvSpPr>
              <a:spLocks/>
            </p:cNvSpPr>
            <p:nvPr/>
          </p:nvSpPr>
          <p:spPr bwMode="auto">
            <a:xfrm>
              <a:off x="6311" y="1739"/>
              <a:ext cx="43" cy="77"/>
            </a:xfrm>
            <a:custGeom>
              <a:avLst/>
              <a:gdLst>
                <a:gd name="T0" fmla="*/ 73 w 73"/>
                <a:gd name="T1" fmla="*/ 129 h 129"/>
                <a:gd name="T2" fmla="*/ 73 w 73"/>
                <a:gd name="T3" fmla="*/ 129 h 129"/>
                <a:gd name="T4" fmla="*/ 73 w 73"/>
                <a:gd name="T5" fmla="*/ 19 h 129"/>
                <a:gd name="T6" fmla="*/ 0 w 73"/>
                <a:gd name="T7" fmla="*/ 0 h 129"/>
                <a:gd name="T8" fmla="*/ 10 w 73"/>
                <a:gd name="T9" fmla="*/ 113 h 129"/>
                <a:gd name="T10" fmla="*/ 73 w 73"/>
                <a:gd name="T11" fmla="*/ 129 h 129"/>
              </a:gdLst>
              <a:ahLst/>
              <a:cxnLst>
                <a:cxn ang="0">
                  <a:pos x="T0" y="T1"/>
                </a:cxn>
                <a:cxn ang="0">
                  <a:pos x="T2" y="T3"/>
                </a:cxn>
                <a:cxn ang="0">
                  <a:pos x="T4" y="T5"/>
                </a:cxn>
                <a:cxn ang="0">
                  <a:pos x="T6" y="T7"/>
                </a:cxn>
                <a:cxn ang="0">
                  <a:pos x="T8" y="T9"/>
                </a:cxn>
                <a:cxn ang="0">
                  <a:pos x="T10" y="T11"/>
                </a:cxn>
              </a:cxnLst>
              <a:rect l="0" t="0" r="r" b="b"/>
              <a:pathLst>
                <a:path w="73" h="129">
                  <a:moveTo>
                    <a:pt x="73" y="129"/>
                  </a:moveTo>
                  <a:lnTo>
                    <a:pt x="73" y="129"/>
                  </a:lnTo>
                  <a:lnTo>
                    <a:pt x="73" y="19"/>
                  </a:lnTo>
                  <a:cubicBezTo>
                    <a:pt x="49" y="12"/>
                    <a:pt x="25" y="6"/>
                    <a:pt x="0" y="0"/>
                  </a:cubicBezTo>
                  <a:lnTo>
                    <a:pt x="10" y="113"/>
                  </a:lnTo>
                  <a:cubicBezTo>
                    <a:pt x="31" y="117"/>
                    <a:pt x="52" y="123"/>
                    <a:pt x="73"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1" name="Freeform 84">
              <a:extLst>
                <a:ext uri="{FF2B5EF4-FFF2-40B4-BE49-F238E27FC236}">
                  <a16:creationId xmlns:a16="http://schemas.microsoft.com/office/drawing/2014/main" id="{554CE6B1-BD43-4452-8EC8-F7FADD5597DC}"/>
                </a:ext>
              </a:extLst>
            </p:cNvPr>
            <p:cNvSpPr>
              <a:spLocks/>
            </p:cNvSpPr>
            <p:nvPr/>
          </p:nvSpPr>
          <p:spPr bwMode="auto">
            <a:xfrm>
              <a:off x="6224" y="801"/>
              <a:ext cx="130" cy="90"/>
            </a:xfrm>
            <a:custGeom>
              <a:avLst/>
              <a:gdLst>
                <a:gd name="T0" fmla="*/ 218 w 218"/>
                <a:gd name="T1" fmla="*/ 150 h 150"/>
                <a:gd name="T2" fmla="*/ 218 w 218"/>
                <a:gd name="T3" fmla="*/ 150 h 150"/>
                <a:gd name="T4" fmla="*/ 218 w 218"/>
                <a:gd name="T5" fmla="*/ 40 h 150"/>
                <a:gd name="T6" fmla="*/ 0 w 218"/>
                <a:gd name="T7" fmla="*/ 0 h 150"/>
                <a:gd name="T8" fmla="*/ 10 w 218"/>
                <a:gd name="T9" fmla="*/ 111 h 150"/>
                <a:gd name="T10" fmla="*/ 218 w 218"/>
                <a:gd name="T11" fmla="*/ 150 h 150"/>
              </a:gdLst>
              <a:ahLst/>
              <a:cxnLst>
                <a:cxn ang="0">
                  <a:pos x="T0" y="T1"/>
                </a:cxn>
                <a:cxn ang="0">
                  <a:pos x="T2" y="T3"/>
                </a:cxn>
                <a:cxn ang="0">
                  <a:pos x="T4" y="T5"/>
                </a:cxn>
                <a:cxn ang="0">
                  <a:pos x="T6" y="T7"/>
                </a:cxn>
                <a:cxn ang="0">
                  <a:pos x="T8" y="T9"/>
                </a:cxn>
                <a:cxn ang="0">
                  <a:pos x="T10" y="T11"/>
                </a:cxn>
              </a:cxnLst>
              <a:rect l="0" t="0" r="r" b="b"/>
              <a:pathLst>
                <a:path w="218" h="150">
                  <a:moveTo>
                    <a:pt x="218" y="150"/>
                  </a:moveTo>
                  <a:lnTo>
                    <a:pt x="218" y="150"/>
                  </a:lnTo>
                  <a:lnTo>
                    <a:pt x="218" y="40"/>
                  </a:lnTo>
                  <a:cubicBezTo>
                    <a:pt x="150" y="21"/>
                    <a:pt x="76" y="7"/>
                    <a:pt x="0" y="0"/>
                  </a:cubicBezTo>
                  <a:lnTo>
                    <a:pt x="10" y="111"/>
                  </a:lnTo>
                  <a:cubicBezTo>
                    <a:pt x="83" y="119"/>
                    <a:pt x="153" y="132"/>
                    <a:pt x="218" y="1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2" name="Freeform 85">
              <a:extLst>
                <a:ext uri="{FF2B5EF4-FFF2-40B4-BE49-F238E27FC236}">
                  <a16:creationId xmlns:a16="http://schemas.microsoft.com/office/drawing/2014/main" id="{F22FF98A-0C19-4E38-8FAD-9614C38B40F5}"/>
                </a:ext>
              </a:extLst>
            </p:cNvPr>
            <p:cNvSpPr>
              <a:spLocks/>
            </p:cNvSpPr>
            <p:nvPr/>
          </p:nvSpPr>
          <p:spPr bwMode="auto">
            <a:xfrm>
              <a:off x="6248" y="1068"/>
              <a:ext cx="106" cy="87"/>
            </a:xfrm>
            <a:custGeom>
              <a:avLst/>
              <a:gdLst>
                <a:gd name="T0" fmla="*/ 177 w 177"/>
                <a:gd name="T1" fmla="*/ 146 h 146"/>
                <a:gd name="T2" fmla="*/ 177 w 177"/>
                <a:gd name="T3" fmla="*/ 146 h 146"/>
                <a:gd name="T4" fmla="*/ 177 w 177"/>
                <a:gd name="T5" fmla="*/ 36 h 146"/>
                <a:gd name="T6" fmla="*/ 0 w 177"/>
                <a:gd name="T7" fmla="*/ 0 h 146"/>
                <a:gd name="T8" fmla="*/ 10 w 177"/>
                <a:gd name="T9" fmla="*/ 111 h 146"/>
                <a:gd name="T10" fmla="*/ 177 w 177"/>
                <a:gd name="T11" fmla="*/ 146 h 146"/>
              </a:gdLst>
              <a:ahLst/>
              <a:cxnLst>
                <a:cxn ang="0">
                  <a:pos x="T0" y="T1"/>
                </a:cxn>
                <a:cxn ang="0">
                  <a:pos x="T2" y="T3"/>
                </a:cxn>
                <a:cxn ang="0">
                  <a:pos x="T4" y="T5"/>
                </a:cxn>
                <a:cxn ang="0">
                  <a:pos x="T6" y="T7"/>
                </a:cxn>
                <a:cxn ang="0">
                  <a:pos x="T8" y="T9"/>
                </a:cxn>
                <a:cxn ang="0">
                  <a:pos x="T10" y="T11"/>
                </a:cxn>
              </a:cxnLst>
              <a:rect l="0" t="0" r="r" b="b"/>
              <a:pathLst>
                <a:path w="177" h="146">
                  <a:moveTo>
                    <a:pt x="177" y="146"/>
                  </a:moveTo>
                  <a:lnTo>
                    <a:pt x="177" y="146"/>
                  </a:lnTo>
                  <a:lnTo>
                    <a:pt x="177" y="36"/>
                  </a:lnTo>
                  <a:cubicBezTo>
                    <a:pt x="121" y="20"/>
                    <a:pt x="62" y="8"/>
                    <a:pt x="0" y="0"/>
                  </a:cubicBezTo>
                  <a:lnTo>
                    <a:pt x="10" y="111"/>
                  </a:lnTo>
                  <a:cubicBezTo>
                    <a:pt x="68" y="119"/>
                    <a:pt x="124" y="131"/>
                    <a:pt x="177" y="1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3" name="Freeform 86">
              <a:extLst>
                <a:ext uri="{FF2B5EF4-FFF2-40B4-BE49-F238E27FC236}">
                  <a16:creationId xmlns:a16="http://schemas.microsoft.com/office/drawing/2014/main" id="{B059996D-FE09-4526-B841-0A1D165C7DDD}"/>
                </a:ext>
              </a:extLst>
            </p:cNvPr>
            <p:cNvSpPr>
              <a:spLocks/>
            </p:cNvSpPr>
            <p:nvPr/>
          </p:nvSpPr>
          <p:spPr bwMode="auto">
            <a:xfrm>
              <a:off x="6236" y="934"/>
              <a:ext cx="118" cy="89"/>
            </a:xfrm>
            <a:custGeom>
              <a:avLst/>
              <a:gdLst>
                <a:gd name="T0" fmla="*/ 198 w 198"/>
                <a:gd name="T1" fmla="*/ 147 h 147"/>
                <a:gd name="T2" fmla="*/ 198 w 198"/>
                <a:gd name="T3" fmla="*/ 147 h 147"/>
                <a:gd name="T4" fmla="*/ 198 w 198"/>
                <a:gd name="T5" fmla="*/ 37 h 147"/>
                <a:gd name="T6" fmla="*/ 0 w 198"/>
                <a:gd name="T7" fmla="*/ 0 h 147"/>
                <a:gd name="T8" fmla="*/ 11 w 198"/>
                <a:gd name="T9" fmla="*/ 111 h 147"/>
                <a:gd name="T10" fmla="*/ 198 w 198"/>
                <a:gd name="T11" fmla="*/ 147 h 147"/>
              </a:gdLst>
              <a:ahLst/>
              <a:cxnLst>
                <a:cxn ang="0">
                  <a:pos x="T0" y="T1"/>
                </a:cxn>
                <a:cxn ang="0">
                  <a:pos x="T2" y="T3"/>
                </a:cxn>
                <a:cxn ang="0">
                  <a:pos x="T4" y="T5"/>
                </a:cxn>
                <a:cxn ang="0">
                  <a:pos x="T6" y="T7"/>
                </a:cxn>
                <a:cxn ang="0">
                  <a:pos x="T8" y="T9"/>
                </a:cxn>
                <a:cxn ang="0">
                  <a:pos x="T10" y="T11"/>
                </a:cxn>
              </a:cxnLst>
              <a:rect l="0" t="0" r="r" b="b"/>
              <a:pathLst>
                <a:path w="198" h="147">
                  <a:moveTo>
                    <a:pt x="198" y="147"/>
                  </a:moveTo>
                  <a:lnTo>
                    <a:pt x="198" y="147"/>
                  </a:lnTo>
                  <a:lnTo>
                    <a:pt x="198" y="37"/>
                  </a:lnTo>
                  <a:cubicBezTo>
                    <a:pt x="136" y="20"/>
                    <a:pt x="69" y="7"/>
                    <a:pt x="0" y="0"/>
                  </a:cubicBezTo>
                  <a:lnTo>
                    <a:pt x="11" y="111"/>
                  </a:lnTo>
                  <a:cubicBezTo>
                    <a:pt x="76" y="118"/>
                    <a:pt x="139" y="131"/>
                    <a:pt x="198" y="1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Freeform 87">
              <a:extLst>
                <a:ext uri="{FF2B5EF4-FFF2-40B4-BE49-F238E27FC236}">
                  <a16:creationId xmlns:a16="http://schemas.microsoft.com/office/drawing/2014/main" id="{432F91FF-963D-4B91-BB04-93511E95043F}"/>
                </a:ext>
              </a:extLst>
            </p:cNvPr>
            <p:cNvSpPr>
              <a:spLocks/>
            </p:cNvSpPr>
            <p:nvPr/>
          </p:nvSpPr>
          <p:spPr bwMode="auto">
            <a:xfrm>
              <a:off x="6198" y="535"/>
              <a:ext cx="156" cy="92"/>
            </a:xfrm>
            <a:custGeom>
              <a:avLst/>
              <a:gdLst>
                <a:gd name="T0" fmla="*/ 260 w 260"/>
                <a:gd name="T1" fmla="*/ 153 h 153"/>
                <a:gd name="T2" fmla="*/ 260 w 260"/>
                <a:gd name="T3" fmla="*/ 153 h 153"/>
                <a:gd name="T4" fmla="*/ 260 w 260"/>
                <a:gd name="T5" fmla="*/ 43 h 153"/>
                <a:gd name="T6" fmla="*/ 0 w 260"/>
                <a:gd name="T7" fmla="*/ 0 h 153"/>
                <a:gd name="T8" fmla="*/ 11 w 260"/>
                <a:gd name="T9" fmla="*/ 110 h 153"/>
                <a:gd name="T10" fmla="*/ 260 w 260"/>
                <a:gd name="T11" fmla="*/ 153 h 153"/>
              </a:gdLst>
              <a:ahLst/>
              <a:cxnLst>
                <a:cxn ang="0">
                  <a:pos x="T0" y="T1"/>
                </a:cxn>
                <a:cxn ang="0">
                  <a:pos x="T2" y="T3"/>
                </a:cxn>
                <a:cxn ang="0">
                  <a:pos x="T4" y="T5"/>
                </a:cxn>
                <a:cxn ang="0">
                  <a:pos x="T6" y="T7"/>
                </a:cxn>
                <a:cxn ang="0">
                  <a:pos x="T8" y="T9"/>
                </a:cxn>
                <a:cxn ang="0">
                  <a:pos x="T10" y="T11"/>
                </a:cxn>
              </a:cxnLst>
              <a:rect l="0" t="0" r="r" b="b"/>
              <a:pathLst>
                <a:path w="260" h="153">
                  <a:moveTo>
                    <a:pt x="260" y="153"/>
                  </a:moveTo>
                  <a:lnTo>
                    <a:pt x="260" y="153"/>
                  </a:lnTo>
                  <a:lnTo>
                    <a:pt x="260" y="43"/>
                  </a:lnTo>
                  <a:cubicBezTo>
                    <a:pt x="180" y="20"/>
                    <a:pt x="91" y="5"/>
                    <a:pt x="0" y="0"/>
                  </a:cubicBezTo>
                  <a:lnTo>
                    <a:pt x="11" y="110"/>
                  </a:lnTo>
                  <a:cubicBezTo>
                    <a:pt x="98" y="116"/>
                    <a:pt x="183" y="131"/>
                    <a:pt x="260" y="1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5" name="Freeform 88">
              <a:extLst>
                <a:ext uri="{FF2B5EF4-FFF2-40B4-BE49-F238E27FC236}">
                  <a16:creationId xmlns:a16="http://schemas.microsoft.com/office/drawing/2014/main" id="{62B2D5FE-45B4-46EA-88A0-A61C8E68951B}"/>
                </a:ext>
              </a:extLst>
            </p:cNvPr>
            <p:cNvSpPr>
              <a:spLocks/>
            </p:cNvSpPr>
            <p:nvPr/>
          </p:nvSpPr>
          <p:spPr bwMode="auto">
            <a:xfrm>
              <a:off x="6162" y="137"/>
              <a:ext cx="192" cy="93"/>
            </a:xfrm>
            <a:custGeom>
              <a:avLst/>
              <a:gdLst>
                <a:gd name="T0" fmla="*/ 321 w 321"/>
                <a:gd name="T1" fmla="*/ 155 h 155"/>
                <a:gd name="T2" fmla="*/ 321 w 321"/>
                <a:gd name="T3" fmla="*/ 155 h 155"/>
                <a:gd name="T4" fmla="*/ 321 w 321"/>
                <a:gd name="T5" fmla="*/ 45 h 155"/>
                <a:gd name="T6" fmla="*/ 0 w 321"/>
                <a:gd name="T7" fmla="*/ 0 h 155"/>
                <a:gd name="T8" fmla="*/ 10 w 321"/>
                <a:gd name="T9" fmla="*/ 110 h 155"/>
                <a:gd name="T10" fmla="*/ 321 w 321"/>
                <a:gd name="T11" fmla="*/ 155 h 155"/>
              </a:gdLst>
              <a:ahLst/>
              <a:cxnLst>
                <a:cxn ang="0">
                  <a:pos x="T0" y="T1"/>
                </a:cxn>
                <a:cxn ang="0">
                  <a:pos x="T2" y="T3"/>
                </a:cxn>
                <a:cxn ang="0">
                  <a:pos x="T4" y="T5"/>
                </a:cxn>
                <a:cxn ang="0">
                  <a:pos x="T6" y="T7"/>
                </a:cxn>
                <a:cxn ang="0">
                  <a:pos x="T8" y="T9"/>
                </a:cxn>
                <a:cxn ang="0">
                  <a:pos x="T10" y="T11"/>
                </a:cxn>
              </a:cxnLst>
              <a:rect l="0" t="0" r="r" b="b"/>
              <a:pathLst>
                <a:path w="321" h="155">
                  <a:moveTo>
                    <a:pt x="321" y="155"/>
                  </a:moveTo>
                  <a:lnTo>
                    <a:pt x="321" y="155"/>
                  </a:lnTo>
                  <a:lnTo>
                    <a:pt x="321" y="45"/>
                  </a:lnTo>
                  <a:cubicBezTo>
                    <a:pt x="223" y="17"/>
                    <a:pt x="113" y="2"/>
                    <a:pt x="0" y="0"/>
                  </a:cubicBezTo>
                  <a:lnTo>
                    <a:pt x="10" y="110"/>
                  </a:lnTo>
                  <a:cubicBezTo>
                    <a:pt x="119" y="113"/>
                    <a:pt x="226" y="128"/>
                    <a:pt x="321" y="1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Freeform 89">
              <a:extLst>
                <a:ext uri="{FF2B5EF4-FFF2-40B4-BE49-F238E27FC236}">
                  <a16:creationId xmlns:a16="http://schemas.microsoft.com/office/drawing/2014/main" id="{93D4AF09-A1BA-4D54-984D-FAB73B0B96FB}"/>
                </a:ext>
              </a:extLst>
            </p:cNvPr>
            <p:cNvSpPr>
              <a:spLocks/>
            </p:cNvSpPr>
            <p:nvPr/>
          </p:nvSpPr>
          <p:spPr bwMode="auto">
            <a:xfrm>
              <a:off x="6174" y="269"/>
              <a:ext cx="180" cy="93"/>
            </a:xfrm>
            <a:custGeom>
              <a:avLst/>
              <a:gdLst>
                <a:gd name="T0" fmla="*/ 301 w 301"/>
                <a:gd name="T1" fmla="*/ 155 h 155"/>
                <a:gd name="T2" fmla="*/ 301 w 301"/>
                <a:gd name="T3" fmla="*/ 155 h 155"/>
                <a:gd name="T4" fmla="*/ 301 w 301"/>
                <a:gd name="T5" fmla="*/ 44 h 155"/>
                <a:gd name="T6" fmla="*/ 0 w 301"/>
                <a:gd name="T7" fmla="*/ 0 h 155"/>
                <a:gd name="T8" fmla="*/ 11 w 301"/>
                <a:gd name="T9" fmla="*/ 110 h 155"/>
                <a:gd name="T10" fmla="*/ 301 w 301"/>
                <a:gd name="T11" fmla="*/ 155 h 155"/>
              </a:gdLst>
              <a:ahLst/>
              <a:cxnLst>
                <a:cxn ang="0">
                  <a:pos x="T0" y="T1"/>
                </a:cxn>
                <a:cxn ang="0">
                  <a:pos x="T2" y="T3"/>
                </a:cxn>
                <a:cxn ang="0">
                  <a:pos x="T4" y="T5"/>
                </a:cxn>
                <a:cxn ang="0">
                  <a:pos x="T6" y="T7"/>
                </a:cxn>
                <a:cxn ang="0">
                  <a:pos x="T8" y="T9"/>
                </a:cxn>
                <a:cxn ang="0">
                  <a:pos x="T10" y="T11"/>
                </a:cxn>
              </a:cxnLst>
              <a:rect l="0" t="0" r="r" b="b"/>
              <a:pathLst>
                <a:path w="301" h="155">
                  <a:moveTo>
                    <a:pt x="301" y="155"/>
                  </a:moveTo>
                  <a:lnTo>
                    <a:pt x="301" y="155"/>
                  </a:lnTo>
                  <a:lnTo>
                    <a:pt x="301" y="44"/>
                  </a:lnTo>
                  <a:cubicBezTo>
                    <a:pt x="209" y="18"/>
                    <a:pt x="106" y="3"/>
                    <a:pt x="0" y="0"/>
                  </a:cubicBezTo>
                  <a:lnTo>
                    <a:pt x="11" y="110"/>
                  </a:lnTo>
                  <a:cubicBezTo>
                    <a:pt x="113" y="114"/>
                    <a:pt x="212" y="129"/>
                    <a:pt x="301" y="1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7" name="Freeform 90">
              <a:extLst>
                <a:ext uri="{FF2B5EF4-FFF2-40B4-BE49-F238E27FC236}">
                  <a16:creationId xmlns:a16="http://schemas.microsoft.com/office/drawing/2014/main" id="{222DBE56-4E86-4C84-8638-1122E1A0FF11}"/>
                </a:ext>
              </a:extLst>
            </p:cNvPr>
            <p:cNvSpPr>
              <a:spLocks/>
            </p:cNvSpPr>
            <p:nvPr/>
          </p:nvSpPr>
          <p:spPr bwMode="auto">
            <a:xfrm>
              <a:off x="6186" y="402"/>
              <a:ext cx="168" cy="93"/>
            </a:xfrm>
            <a:custGeom>
              <a:avLst/>
              <a:gdLst>
                <a:gd name="T0" fmla="*/ 280 w 280"/>
                <a:gd name="T1" fmla="*/ 154 h 154"/>
                <a:gd name="T2" fmla="*/ 280 w 280"/>
                <a:gd name="T3" fmla="*/ 154 h 154"/>
                <a:gd name="T4" fmla="*/ 280 w 280"/>
                <a:gd name="T5" fmla="*/ 44 h 154"/>
                <a:gd name="T6" fmla="*/ 0 w 280"/>
                <a:gd name="T7" fmla="*/ 0 h 154"/>
                <a:gd name="T8" fmla="*/ 10 w 280"/>
                <a:gd name="T9" fmla="*/ 110 h 154"/>
                <a:gd name="T10" fmla="*/ 280 w 280"/>
                <a:gd name="T11" fmla="*/ 154 h 154"/>
              </a:gdLst>
              <a:ahLst/>
              <a:cxnLst>
                <a:cxn ang="0">
                  <a:pos x="T0" y="T1"/>
                </a:cxn>
                <a:cxn ang="0">
                  <a:pos x="T2" y="T3"/>
                </a:cxn>
                <a:cxn ang="0">
                  <a:pos x="T4" y="T5"/>
                </a:cxn>
                <a:cxn ang="0">
                  <a:pos x="T6" y="T7"/>
                </a:cxn>
                <a:cxn ang="0">
                  <a:pos x="T8" y="T9"/>
                </a:cxn>
                <a:cxn ang="0">
                  <a:pos x="T10" y="T11"/>
                </a:cxn>
              </a:cxnLst>
              <a:rect l="0" t="0" r="r" b="b"/>
              <a:pathLst>
                <a:path w="280" h="154">
                  <a:moveTo>
                    <a:pt x="280" y="154"/>
                  </a:moveTo>
                  <a:lnTo>
                    <a:pt x="280" y="154"/>
                  </a:lnTo>
                  <a:lnTo>
                    <a:pt x="280" y="44"/>
                  </a:lnTo>
                  <a:cubicBezTo>
                    <a:pt x="194" y="19"/>
                    <a:pt x="98" y="4"/>
                    <a:pt x="0" y="0"/>
                  </a:cubicBezTo>
                  <a:lnTo>
                    <a:pt x="10" y="110"/>
                  </a:lnTo>
                  <a:cubicBezTo>
                    <a:pt x="105" y="115"/>
                    <a:pt x="197" y="130"/>
                    <a:pt x="280" y="1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Freeform 91">
              <a:extLst>
                <a:ext uri="{FF2B5EF4-FFF2-40B4-BE49-F238E27FC236}">
                  <a16:creationId xmlns:a16="http://schemas.microsoft.com/office/drawing/2014/main" id="{6B07FB8E-A382-4910-88D4-55D1D7E35EA6}"/>
                </a:ext>
              </a:extLst>
            </p:cNvPr>
            <p:cNvSpPr>
              <a:spLocks/>
            </p:cNvSpPr>
            <p:nvPr/>
          </p:nvSpPr>
          <p:spPr bwMode="auto">
            <a:xfrm>
              <a:off x="6211" y="667"/>
              <a:ext cx="143" cy="92"/>
            </a:xfrm>
            <a:custGeom>
              <a:avLst/>
              <a:gdLst>
                <a:gd name="T0" fmla="*/ 239 w 239"/>
                <a:gd name="T1" fmla="*/ 152 h 152"/>
                <a:gd name="T2" fmla="*/ 239 w 239"/>
                <a:gd name="T3" fmla="*/ 152 h 152"/>
                <a:gd name="T4" fmla="*/ 239 w 239"/>
                <a:gd name="T5" fmla="*/ 42 h 152"/>
                <a:gd name="T6" fmla="*/ 0 w 239"/>
                <a:gd name="T7" fmla="*/ 0 h 152"/>
                <a:gd name="T8" fmla="*/ 10 w 239"/>
                <a:gd name="T9" fmla="*/ 111 h 152"/>
                <a:gd name="T10" fmla="*/ 239 w 239"/>
                <a:gd name="T11" fmla="*/ 152 h 152"/>
              </a:gdLst>
              <a:ahLst/>
              <a:cxnLst>
                <a:cxn ang="0">
                  <a:pos x="T0" y="T1"/>
                </a:cxn>
                <a:cxn ang="0">
                  <a:pos x="T2" y="T3"/>
                </a:cxn>
                <a:cxn ang="0">
                  <a:pos x="T4" y="T5"/>
                </a:cxn>
                <a:cxn ang="0">
                  <a:pos x="T6" y="T7"/>
                </a:cxn>
                <a:cxn ang="0">
                  <a:pos x="T8" y="T9"/>
                </a:cxn>
                <a:cxn ang="0">
                  <a:pos x="T10" y="T11"/>
                </a:cxn>
              </a:cxnLst>
              <a:rect l="0" t="0" r="r" b="b"/>
              <a:pathLst>
                <a:path w="239" h="152">
                  <a:moveTo>
                    <a:pt x="239" y="152"/>
                  </a:moveTo>
                  <a:lnTo>
                    <a:pt x="239" y="152"/>
                  </a:lnTo>
                  <a:lnTo>
                    <a:pt x="239" y="42"/>
                  </a:lnTo>
                  <a:cubicBezTo>
                    <a:pt x="165" y="21"/>
                    <a:pt x="84" y="7"/>
                    <a:pt x="0" y="0"/>
                  </a:cubicBezTo>
                  <a:lnTo>
                    <a:pt x="10" y="111"/>
                  </a:lnTo>
                  <a:cubicBezTo>
                    <a:pt x="90" y="118"/>
                    <a:pt x="168" y="132"/>
                    <a:pt x="239" y="15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9" name="Freeform 92">
              <a:extLst>
                <a:ext uri="{FF2B5EF4-FFF2-40B4-BE49-F238E27FC236}">
                  <a16:creationId xmlns:a16="http://schemas.microsoft.com/office/drawing/2014/main" id="{2942D779-A562-4122-A7F6-897E386ACF9A}"/>
                </a:ext>
              </a:extLst>
            </p:cNvPr>
            <p:cNvSpPr>
              <a:spLocks/>
            </p:cNvSpPr>
            <p:nvPr/>
          </p:nvSpPr>
          <p:spPr bwMode="auto">
            <a:xfrm>
              <a:off x="6323" y="1874"/>
              <a:ext cx="31" cy="74"/>
            </a:xfrm>
            <a:custGeom>
              <a:avLst/>
              <a:gdLst>
                <a:gd name="T0" fmla="*/ 52 w 52"/>
                <a:gd name="T1" fmla="*/ 124 h 124"/>
                <a:gd name="T2" fmla="*/ 52 w 52"/>
                <a:gd name="T3" fmla="*/ 124 h 124"/>
                <a:gd name="T4" fmla="*/ 52 w 52"/>
                <a:gd name="T5" fmla="*/ 14 h 124"/>
                <a:gd name="T6" fmla="*/ 0 w 52"/>
                <a:gd name="T7" fmla="*/ 0 h 124"/>
                <a:gd name="T8" fmla="*/ 10 w 52"/>
                <a:gd name="T9" fmla="*/ 113 h 124"/>
                <a:gd name="T10" fmla="*/ 52 w 52"/>
                <a:gd name="T11" fmla="*/ 124 h 124"/>
              </a:gdLst>
              <a:ahLst/>
              <a:cxnLst>
                <a:cxn ang="0">
                  <a:pos x="T0" y="T1"/>
                </a:cxn>
                <a:cxn ang="0">
                  <a:pos x="T2" y="T3"/>
                </a:cxn>
                <a:cxn ang="0">
                  <a:pos x="T4" y="T5"/>
                </a:cxn>
                <a:cxn ang="0">
                  <a:pos x="T6" y="T7"/>
                </a:cxn>
                <a:cxn ang="0">
                  <a:pos x="T8" y="T9"/>
                </a:cxn>
                <a:cxn ang="0">
                  <a:pos x="T10" y="T11"/>
                </a:cxn>
              </a:cxnLst>
              <a:rect l="0" t="0" r="r" b="b"/>
              <a:pathLst>
                <a:path w="52" h="124">
                  <a:moveTo>
                    <a:pt x="52" y="124"/>
                  </a:moveTo>
                  <a:lnTo>
                    <a:pt x="52" y="124"/>
                  </a:lnTo>
                  <a:lnTo>
                    <a:pt x="52" y="14"/>
                  </a:lnTo>
                  <a:cubicBezTo>
                    <a:pt x="35" y="9"/>
                    <a:pt x="17" y="4"/>
                    <a:pt x="0" y="0"/>
                  </a:cubicBezTo>
                  <a:lnTo>
                    <a:pt x="10" y="113"/>
                  </a:lnTo>
                  <a:cubicBezTo>
                    <a:pt x="24" y="116"/>
                    <a:pt x="38" y="120"/>
                    <a:pt x="52" y="1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0" name="Freeform 93">
              <a:extLst>
                <a:ext uri="{FF2B5EF4-FFF2-40B4-BE49-F238E27FC236}">
                  <a16:creationId xmlns:a16="http://schemas.microsoft.com/office/drawing/2014/main" id="{2EDF7F8F-096F-446E-A741-62ED93D40DC3}"/>
                </a:ext>
              </a:extLst>
            </p:cNvPr>
            <p:cNvSpPr>
              <a:spLocks/>
            </p:cNvSpPr>
            <p:nvPr/>
          </p:nvSpPr>
          <p:spPr bwMode="auto">
            <a:xfrm>
              <a:off x="6335" y="2009"/>
              <a:ext cx="19" cy="71"/>
            </a:xfrm>
            <a:custGeom>
              <a:avLst/>
              <a:gdLst>
                <a:gd name="T0" fmla="*/ 32 w 32"/>
                <a:gd name="T1" fmla="*/ 118 h 118"/>
                <a:gd name="T2" fmla="*/ 32 w 32"/>
                <a:gd name="T3" fmla="*/ 118 h 118"/>
                <a:gd name="T4" fmla="*/ 32 w 32"/>
                <a:gd name="T5" fmla="*/ 8 h 118"/>
                <a:gd name="T6" fmla="*/ 0 w 32"/>
                <a:gd name="T7" fmla="*/ 0 h 118"/>
                <a:gd name="T8" fmla="*/ 11 w 32"/>
                <a:gd name="T9" fmla="*/ 112 h 118"/>
                <a:gd name="T10" fmla="*/ 32 w 32"/>
                <a:gd name="T11" fmla="*/ 118 h 118"/>
              </a:gdLst>
              <a:ahLst/>
              <a:cxnLst>
                <a:cxn ang="0">
                  <a:pos x="T0" y="T1"/>
                </a:cxn>
                <a:cxn ang="0">
                  <a:pos x="T2" y="T3"/>
                </a:cxn>
                <a:cxn ang="0">
                  <a:pos x="T4" y="T5"/>
                </a:cxn>
                <a:cxn ang="0">
                  <a:pos x="T6" y="T7"/>
                </a:cxn>
                <a:cxn ang="0">
                  <a:pos x="T8" y="T9"/>
                </a:cxn>
                <a:cxn ang="0">
                  <a:pos x="T10" y="T11"/>
                </a:cxn>
              </a:cxnLst>
              <a:rect l="0" t="0" r="r" b="b"/>
              <a:pathLst>
                <a:path w="32" h="118">
                  <a:moveTo>
                    <a:pt x="32" y="118"/>
                  </a:moveTo>
                  <a:lnTo>
                    <a:pt x="32" y="118"/>
                  </a:lnTo>
                  <a:lnTo>
                    <a:pt x="32" y="8"/>
                  </a:lnTo>
                  <a:cubicBezTo>
                    <a:pt x="22" y="5"/>
                    <a:pt x="11" y="2"/>
                    <a:pt x="0" y="0"/>
                  </a:cubicBezTo>
                  <a:lnTo>
                    <a:pt x="11" y="112"/>
                  </a:lnTo>
                  <a:cubicBezTo>
                    <a:pt x="18" y="114"/>
                    <a:pt x="25" y="116"/>
                    <a:pt x="32" y="1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Freeform 94">
              <a:extLst>
                <a:ext uri="{FF2B5EF4-FFF2-40B4-BE49-F238E27FC236}">
                  <a16:creationId xmlns:a16="http://schemas.microsoft.com/office/drawing/2014/main" id="{169278C8-5826-4843-A7F7-7E955370B121}"/>
                </a:ext>
              </a:extLst>
            </p:cNvPr>
            <p:cNvSpPr>
              <a:spLocks/>
            </p:cNvSpPr>
            <p:nvPr/>
          </p:nvSpPr>
          <p:spPr bwMode="auto">
            <a:xfrm>
              <a:off x="6273" y="1335"/>
              <a:ext cx="81" cy="84"/>
            </a:xfrm>
            <a:custGeom>
              <a:avLst/>
              <a:gdLst>
                <a:gd name="T0" fmla="*/ 136 w 136"/>
                <a:gd name="T1" fmla="*/ 140 h 140"/>
                <a:gd name="T2" fmla="*/ 136 w 136"/>
                <a:gd name="T3" fmla="*/ 140 h 140"/>
                <a:gd name="T4" fmla="*/ 136 w 136"/>
                <a:gd name="T5" fmla="*/ 30 h 140"/>
                <a:gd name="T6" fmla="*/ 0 w 136"/>
                <a:gd name="T7" fmla="*/ 0 h 140"/>
                <a:gd name="T8" fmla="*/ 11 w 136"/>
                <a:gd name="T9" fmla="*/ 112 h 140"/>
                <a:gd name="T10" fmla="*/ 136 w 136"/>
                <a:gd name="T11" fmla="*/ 140 h 140"/>
              </a:gdLst>
              <a:ahLst/>
              <a:cxnLst>
                <a:cxn ang="0">
                  <a:pos x="T0" y="T1"/>
                </a:cxn>
                <a:cxn ang="0">
                  <a:pos x="T2" y="T3"/>
                </a:cxn>
                <a:cxn ang="0">
                  <a:pos x="T4" y="T5"/>
                </a:cxn>
                <a:cxn ang="0">
                  <a:pos x="T6" y="T7"/>
                </a:cxn>
                <a:cxn ang="0">
                  <a:pos x="T8" y="T9"/>
                </a:cxn>
                <a:cxn ang="0">
                  <a:pos x="T10" y="T11"/>
                </a:cxn>
              </a:cxnLst>
              <a:rect l="0" t="0" r="r" b="b"/>
              <a:pathLst>
                <a:path w="136" h="140">
                  <a:moveTo>
                    <a:pt x="136" y="140"/>
                  </a:moveTo>
                  <a:lnTo>
                    <a:pt x="136" y="140"/>
                  </a:lnTo>
                  <a:lnTo>
                    <a:pt x="136" y="30"/>
                  </a:lnTo>
                  <a:cubicBezTo>
                    <a:pt x="93" y="18"/>
                    <a:pt x="47" y="8"/>
                    <a:pt x="0" y="0"/>
                  </a:cubicBezTo>
                  <a:lnTo>
                    <a:pt x="11" y="112"/>
                  </a:lnTo>
                  <a:cubicBezTo>
                    <a:pt x="54" y="119"/>
                    <a:pt x="96" y="129"/>
                    <a:pt x="136" y="1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95">
              <a:extLst>
                <a:ext uri="{FF2B5EF4-FFF2-40B4-BE49-F238E27FC236}">
                  <a16:creationId xmlns:a16="http://schemas.microsoft.com/office/drawing/2014/main" id="{BCEF6D38-6826-4677-ADE1-8347CAE3F16E}"/>
                </a:ext>
              </a:extLst>
            </p:cNvPr>
            <p:cNvSpPr>
              <a:spLocks/>
            </p:cNvSpPr>
            <p:nvPr/>
          </p:nvSpPr>
          <p:spPr bwMode="auto">
            <a:xfrm>
              <a:off x="6261" y="1202"/>
              <a:ext cx="93" cy="85"/>
            </a:xfrm>
            <a:custGeom>
              <a:avLst/>
              <a:gdLst>
                <a:gd name="T0" fmla="*/ 156 w 156"/>
                <a:gd name="T1" fmla="*/ 143 h 143"/>
                <a:gd name="T2" fmla="*/ 156 w 156"/>
                <a:gd name="T3" fmla="*/ 143 h 143"/>
                <a:gd name="T4" fmla="*/ 156 w 156"/>
                <a:gd name="T5" fmla="*/ 33 h 143"/>
                <a:gd name="T6" fmla="*/ 0 w 156"/>
                <a:gd name="T7" fmla="*/ 0 h 143"/>
                <a:gd name="T8" fmla="*/ 10 w 156"/>
                <a:gd name="T9" fmla="*/ 112 h 143"/>
                <a:gd name="T10" fmla="*/ 156 w 156"/>
                <a:gd name="T11" fmla="*/ 143 h 143"/>
              </a:gdLst>
              <a:ahLst/>
              <a:cxnLst>
                <a:cxn ang="0">
                  <a:pos x="T0" y="T1"/>
                </a:cxn>
                <a:cxn ang="0">
                  <a:pos x="T2" y="T3"/>
                </a:cxn>
                <a:cxn ang="0">
                  <a:pos x="T4" y="T5"/>
                </a:cxn>
                <a:cxn ang="0">
                  <a:pos x="T6" y="T7"/>
                </a:cxn>
                <a:cxn ang="0">
                  <a:pos x="T8" y="T9"/>
                </a:cxn>
                <a:cxn ang="0">
                  <a:pos x="T10" y="T11"/>
                </a:cxn>
              </a:cxnLst>
              <a:rect l="0" t="0" r="r" b="b"/>
              <a:pathLst>
                <a:path w="156" h="143">
                  <a:moveTo>
                    <a:pt x="156" y="143"/>
                  </a:moveTo>
                  <a:lnTo>
                    <a:pt x="156" y="143"/>
                  </a:lnTo>
                  <a:lnTo>
                    <a:pt x="156" y="33"/>
                  </a:lnTo>
                  <a:cubicBezTo>
                    <a:pt x="106" y="19"/>
                    <a:pt x="54" y="8"/>
                    <a:pt x="0" y="0"/>
                  </a:cubicBezTo>
                  <a:lnTo>
                    <a:pt x="10" y="112"/>
                  </a:lnTo>
                  <a:cubicBezTo>
                    <a:pt x="61" y="119"/>
                    <a:pt x="110" y="130"/>
                    <a:pt x="156" y="1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3" name="Freeform 96">
              <a:extLst>
                <a:ext uri="{FF2B5EF4-FFF2-40B4-BE49-F238E27FC236}">
                  <a16:creationId xmlns:a16="http://schemas.microsoft.com/office/drawing/2014/main" id="{CDC9BB7F-4C9B-42C5-B195-4E94F30A33F8}"/>
                </a:ext>
              </a:extLst>
            </p:cNvPr>
            <p:cNvSpPr>
              <a:spLocks/>
            </p:cNvSpPr>
            <p:nvPr/>
          </p:nvSpPr>
          <p:spPr bwMode="auto">
            <a:xfrm>
              <a:off x="6285" y="1470"/>
              <a:ext cx="69" cy="81"/>
            </a:xfrm>
            <a:custGeom>
              <a:avLst/>
              <a:gdLst>
                <a:gd name="T0" fmla="*/ 115 w 115"/>
                <a:gd name="T1" fmla="*/ 136 h 136"/>
                <a:gd name="T2" fmla="*/ 115 w 115"/>
                <a:gd name="T3" fmla="*/ 136 h 136"/>
                <a:gd name="T4" fmla="*/ 115 w 115"/>
                <a:gd name="T5" fmla="*/ 26 h 136"/>
                <a:gd name="T6" fmla="*/ 0 w 115"/>
                <a:gd name="T7" fmla="*/ 0 h 136"/>
                <a:gd name="T8" fmla="*/ 10 w 115"/>
                <a:gd name="T9" fmla="*/ 112 h 136"/>
                <a:gd name="T10" fmla="*/ 115 w 115"/>
                <a:gd name="T11" fmla="*/ 136 h 136"/>
              </a:gdLst>
              <a:ahLst/>
              <a:cxnLst>
                <a:cxn ang="0">
                  <a:pos x="T0" y="T1"/>
                </a:cxn>
                <a:cxn ang="0">
                  <a:pos x="T2" y="T3"/>
                </a:cxn>
                <a:cxn ang="0">
                  <a:pos x="T4" y="T5"/>
                </a:cxn>
                <a:cxn ang="0">
                  <a:pos x="T6" y="T7"/>
                </a:cxn>
                <a:cxn ang="0">
                  <a:pos x="T8" y="T9"/>
                </a:cxn>
                <a:cxn ang="0">
                  <a:pos x="T10" y="T11"/>
                </a:cxn>
              </a:cxnLst>
              <a:rect l="0" t="0" r="r" b="b"/>
              <a:pathLst>
                <a:path w="115" h="136">
                  <a:moveTo>
                    <a:pt x="115" y="136"/>
                  </a:moveTo>
                  <a:lnTo>
                    <a:pt x="115" y="136"/>
                  </a:lnTo>
                  <a:lnTo>
                    <a:pt x="115" y="26"/>
                  </a:lnTo>
                  <a:cubicBezTo>
                    <a:pt x="78" y="16"/>
                    <a:pt x="40" y="7"/>
                    <a:pt x="0" y="0"/>
                  </a:cubicBezTo>
                  <a:lnTo>
                    <a:pt x="10" y="112"/>
                  </a:lnTo>
                  <a:cubicBezTo>
                    <a:pt x="46" y="118"/>
                    <a:pt x="81" y="127"/>
                    <a:pt x="115"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4" name="Freeform 97">
              <a:extLst>
                <a:ext uri="{FF2B5EF4-FFF2-40B4-BE49-F238E27FC236}">
                  <a16:creationId xmlns:a16="http://schemas.microsoft.com/office/drawing/2014/main" id="{EBF5C626-CBC9-4294-B909-6EE2DB8FF2EF}"/>
                </a:ext>
              </a:extLst>
            </p:cNvPr>
            <p:cNvSpPr>
              <a:spLocks/>
            </p:cNvSpPr>
            <p:nvPr/>
          </p:nvSpPr>
          <p:spPr bwMode="auto">
            <a:xfrm>
              <a:off x="6298" y="1604"/>
              <a:ext cx="56" cy="79"/>
            </a:xfrm>
            <a:custGeom>
              <a:avLst/>
              <a:gdLst>
                <a:gd name="T0" fmla="*/ 94 w 94"/>
                <a:gd name="T1" fmla="*/ 132 h 132"/>
                <a:gd name="T2" fmla="*/ 94 w 94"/>
                <a:gd name="T3" fmla="*/ 132 h 132"/>
                <a:gd name="T4" fmla="*/ 94 w 94"/>
                <a:gd name="T5" fmla="*/ 22 h 132"/>
                <a:gd name="T6" fmla="*/ 0 w 94"/>
                <a:gd name="T7" fmla="*/ 0 h 132"/>
                <a:gd name="T8" fmla="*/ 10 w 94"/>
                <a:gd name="T9" fmla="*/ 112 h 132"/>
                <a:gd name="T10" fmla="*/ 94 w 94"/>
                <a:gd name="T11" fmla="*/ 132 h 132"/>
              </a:gdLst>
              <a:ahLst/>
              <a:cxnLst>
                <a:cxn ang="0">
                  <a:pos x="T0" y="T1"/>
                </a:cxn>
                <a:cxn ang="0">
                  <a:pos x="T2" y="T3"/>
                </a:cxn>
                <a:cxn ang="0">
                  <a:pos x="T4" y="T5"/>
                </a:cxn>
                <a:cxn ang="0">
                  <a:pos x="T6" y="T7"/>
                </a:cxn>
                <a:cxn ang="0">
                  <a:pos x="T8" y="T9"/>
                </a:cxn>
                <a:cxn ang="0">
                  <a:pos x="T10" y="T11"/>
                </a:cxn>
              </a:cxnLst>
              <a:rect l="0" t="0" r="r" b="b"/>
              <a:pathLst>
                <a:path w="94" h="132">
                  <a:moveTo>
                    <a:pt x="94" y="132"/>
                  </a:moveTo>
                  <a:lnTo>
                    <a:pt x="94" y="132"/>
                  </a:lnTo>
                  <a:lnTo>
                    <a:pt x="94" y="22"/>
                  </a:lnTo>
                  <a:cubicBezTo>
                    <a:pt x="64" y="14"/>
                    <a:pt x="32" y="6"/>
                    <a:pt x="0" y="0"/>
                  </a:cubicBezTo>
                  <a:lnTo>
                    <a:pt x="10" y="112"/>
                  </a:lnTo>
                  <a:cubicBezTo>
                    <a:pt x="39" y="118"/>
                    <a:pt x="67" y="125"/>
                    <a:pt x="94" y="1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5" name="Freeform 98">
              <a:extLst>
                <a:ext uri="{FF2B5EF4-FFF2-40B4-BE49-F238E27FC236}">
                  <a16:creationId xmlns:a16="http://schemas.microsoft.com/office/drawing/2014/main" id="{86129E98-82D1-466F-A7BB-AF00BF7F1750}"/>
                </a:ext>
              </a:extLst>
            </p:cNvPr>
            <p:cNvSpPr>
              <a:spLocks/>
            </p:cNvSpPr>
            <p:nvPr/>
          </p:nvSpPr>
          <p:spPr bwMode="auto">
            <a:xfrm>
              <a:off x="6155" y="1260"/>
              <a:ext cx="118" cy="75"/>
            </a:xfrm>
            <a:custGeom>
              <a:avLst/>
              <a:gdLst>
                <a:gd name="T0" fmla="*/ 0 w 196"/>
                <a:gd name="T1" fmla="*/ 110 h 126"/>
                <a:gd name="T2" fmla="*/ 0 w 196"/>
                <a:gd name="T3" fmla="*/ 110 h 126"/>
                <a:gd name="T4" fmla="*/ 196 w 196"/>
                <a:gd name="T5" fmla="*/ 126 h 126"/>
                <a:gd name="T6" fmla="*/ 196 w 196"/>
                <a:gd name="T7" fmla="*/ 126 h 126"/>
                <a:gd name="T8" fmla="*/ 186 w 196"/>
                <a:gd name="T9" fmla="*/ 15 h 126"/>
                <a:gd name="T10" fmla="*/ 186 w 196"/>
                <a:gd name="T11" fmla="*/ 15 h 126"/>
                <a:gd name="T12" fmla="*/ 0 w 196"/>
                <a:gd name="T13" fmla="*/ 0 h 126"/>
                <a:gd name="T14" fmla="*/ 0 w 196"/>
                <a:gd name="T15" fmla="*/ 11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26">
                  <a:moveTo>
                    <a:pt x="0" y="110"/>
                  </a:moveTo>
                  <a:lnTo>
                    <a:pt x="0" y="110"/>
                  </a:lnTo>
                  <a:cubicBezTo>
                    <a:pt x="67" y="111"/>
                    <a:pt x="133" y="116"/>
                    <a:pt x="196" y="126"/>
                  </a:cubicBezTo>
                  <a:lnTo>
                    <a:pt x="196" y="126"/>
                  </a:lnTo>
                  <a:lnTo>
                    <a:pt x="186" y="15"/>
                  </a:lnTo>
                  <a:lnTo>
                    <a:pt x="186" y="15"/>
                  </a:lnTo>
                  <a:cubicBezTo>
                    <a:pt x="126" y="6"/>
                    <a:pt x="63"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6" name="Freeform 99">
              <a:extLst>
                <a:ext uri="{FF2B5EF4-FFF2-40B4-BE49-F238E27FC236}">
                  <a16:creationId xmlns:a16="http://schemas.microsoft.com/office/drawing/2014/main" id="{3578BCC2-F5AA-40A2-8258-DB61E9A59925}"/>
                </a:ext>
              </a:extLst>
            </p:cNvPr>
            <p:cNvSpPr>
              <a:spLocks/>
            </p:cNvSpPr>
            <p:nvPr/>
          </p:nvSpPr>
          <p:spPr bwMode="auto">
            <a:xfrm>
              <a:off x="6088" y="599"/>
              <a:ext cx="56" cy="68"/>
            </a:xfrm>
            <a:custGeom>
              <a:avLst/>
              <a:gdLst>
                <a:gd name="T0" fmla="*/ 0 w 93"/>
                <a:gd name="T1" fmla="*/ 114 h 114"/>
                <a:gd name="T2" fmla="*/ 0 w 93"/>
                <a:gd name="T3" fmla="*/ 114 h 114"/>
                <a:gd name="T4" fmla="*/ 0 w 93"/>
                <a:gd name="T5" fmla="*/ 114 h 114"/>
                <a:gd name="T6" fmla="*/ 93 w 93"/>
                <a:gd name="T7" fmla="*/ 111 h 114"/>
                <a:gd name="T8" fmla="*/ 93 w 93"/>
                <a:gd name="T9" fmla="*/ 0 h 114"/>
                <a:gd name="T10" fmla="*/ 10 w 93"/>
                <a:gd name="T11" fmla="*/ 3 h 114"/>
                <a:gd name="T12" fmla="*/ 10 w 93"/>
                <a:gd name="T13" fmla="*/ 4 h 114"/>
                <a:gd name="T14" fmla="*/ 0 w 93"/>
                <a:gd name="T15" fmla="*/ 1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14">
                  <a:moveTo>
                    <a:pt x="0" y="114"/>
                  </a:moveTo>
                  <a:lnTo>
                    <a:pt x="0" y="114"/>
                  </a:lnTo>
                  <a:lnTo>
                    <a:pt x="0" y="114"/>
                  </a:lnTo>
                  <a:cubicBezTo>
                    <a:pt x="31" y="112"/>
                    <a:pt x="62" y="111"/>
                    <a:pt x="93" y="111"/>
                  </a:cubicBezTo>
                  <a:lnTo>
                    <a:pt x="93" y="0"/>
                  </a:lnTo>
                  <a:cubicBezTo>
                    <a:pt x="66" y="1"/>
                    <a:pt x="38" y="2"/>
                    <a:pt x="10" y="3"/>
                  </a:cubicBezTo>
                  <a:lnTo>
                    <a:pt x="10" y="4"/>
                  </a:lnTo>
                  <a:lnTo>
                    <a:pt x="0" y="1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7" name="Freeform 100">
              <a:extLst>
                <a:ext uri="{FF2B5EF4-FFF2-40B4-BE49-F238E27FC236}">
                  <a16:creationId xmlns:a16="http://schemas.microsoft.com/office/drawing/2014/main" id="{3535CAF0-AA52-41F4-A15E-0E9D9CBDE646}"/>
                </a:ext>
              </a:extLst>
            </p:cNvPr>
            <p:cNvSpPr>
              <a:spLocks/>
            </p:cNvSpPr>
            <p:nvPr/>
          </p:nvSpPr>
          <p:spPr bwMode="auto">
            <a:xfrm>
              <a:off x="5945" y="667"/>
              <a:ext cx="143" cy="92"/>
            </a:xfrm>
            <a:custGeom>
              <a:avLst/>
              <a:gdLst>
                <a:gd name="T0" fmla="*/ 0 w 239"/>
                <a:gd name="T1" fmla="*/ 152 h 152"/>
                <a:gd name="T2" fmla="*/ 0 w 239"/>
                <a:gd name="T3" fmla="*/ 152 h 152"/>
                <a:gd name="T4" fmla="*/ 229 w 239"/>
                <a:gd name="T5" fmla="*/ 111 h 152"/>
                <a:gd name="T6" fmla="*/ 239 w 239"/>
                <a:gd name="T7" fmla="*/ 0 h 152"/>
                <a:gd name="T8" fmla="*/ 0 w 239"/>
                <a:gd name="T9" fmla="*/ 42 h 152"/>
                <a:gd name="T10" fmla="*/ 0 w 239"/>
                <a:gd name="T11" fmla="*/ 152 h 152"/>
              </a:gdLst>
              <a:ahLst/>
              <a:cxnLst>
                <a:cxn ang="0">
                  <a:pos x="T0" y="T1"/>
                </a:cxn>
                <a:cxn ang="0">
                  <a:pos x="T2" y="T3"/>
                </a:cxn>
                <a:cxn ang="0">
                  <a:pos x="T4" y="T5"/>
                </a:cxn>
                <a:cxn ang="0">
                  <a:pos x="T6" y="T7"/>
                </a:cxn>
                <a:cxn ang="0">
                  <a:pos x="T8" y="T9"/>
                </a:cxn>
                <a:cxn ang="0">
                  <a:pos x="T10" y="T11"/>
                </a:cxn>
              </a:cxnLst>
              <a:rect l="0" t="0" r="r" b="b"/>
              <a:pathLst>
                <a:path w="239" h="152">
                  <a:moveTo>
                    <a:pt x="0" y="152"/>
                  </a:moveTo>
                  <a:lnTo>
                    <a:pt x="0" y="152"/>
                  </a:lnTo>
                  <a:cubicBezTo>
                    <a:pt x="71" y="132"/>
                    <a:pt x="149" y="118"/>
                    <a:pt x="229" y="111"/>
                  </a:cubicBezTo>
                  <a:lnTo>
                    <a:pt x="239" y="0"/>
                  </a:lnTo>
                  <a:cubicBezTo>
                    <a:pt x="155" y="7"/>
                    <a:pt x="74" y="21"/>
                    <a:pt x="0" y="42"/>
                  </a:cubicBezTo>
                  <a:lnTo>
                    <a:pt x="0" y="1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8" name="Freeform 101">
              <a:extLst>
                <a:ext uri="{FF2B5EF4-FFF2-40B4-BE49-F238E27FC236}">
                  <a16:creationId xmlns:a16="http://schemas.microsoft.com/office/drawing/2014/main" id="{74CBE9A2-4333-427C-9DEB-582D0F32E719}"/>
                </a:ext>
              </a:extLst>
            </p:cNvPr>
            <p:cNvSpPr>
              <a:spLocks/>
            </p:cNvSpPr>
            <p:nvPr/>
          </p:nvSpPr>
          <p:spPr bwMode="auto">
            <a:xfrm>
              <a:off x="5945" y="535"/>
              <a:ext cx="156" cy="92"/>
            </a:xfrm>
            <a:custGeom>
              <a:avLst/>
              <a:gdLst>
                <a:gd name="T0" fmla="*/ 0 w 260"/>
                <a:gd name="T1" fmla="*/ 153 h 153"/>
                <a:gd name="T2" fmla="*/ 0 w 260"/>
                <a:gd name="T3" fmla="*/ 153 h 153"/>
                <a:gd name="T4" fmla="*/ 249 w 260"/>
                <a:gd name="T5" fmla="*/ 110 h 153"/>
                <a:gd name="T6" fmla="*/ 260 w 260"/>
                <a:gd name="T7" fmla="*/ 0 h 153"/>
                <a:gd name="T8" fmla="*/ 0 w 260"/>
                <a:gd name="T9" fmla="*/ 43 h 153"/>
                <a:gd name="T10" fmla="*/ 0 w 260"/>
                <a:gd name="T11" fmla="*/ 153 h 153"/>
              </a:gdLst>
              <a:ahLst/>
              <a:cxnLst>
                <a:cxn ang="0">
                  <a:pos x="T0" y="T1"/>
                </a:cxn>
                <a:cxn ang="0">
                  <a:pos x="T2" y="T3"/>
                </a:cxn>
                <a:cxn ang="0">
                  <a:pos x="T4" y="T5"/>
                </a:cxn>
                <a:cxn ang="0">
                  <a:pos x="T6" y="T7"/>
                </a:cxn>
                <a:cxn ang="0">
                  <a:pos x="T8" y="T9"/>
                </a:cxn>
                <a:cxn ang="0">
                  <a:pos x="T10" y="T11"/>
                </a:cxn>
              </a:cxnLst>
              <a:rect l="0" t="0" r="r" b="b"/>
              <a:pathLst>
                <a:path w="260" h="153">
                  <a:moveTo>
                    <a:pt x="0" y="153"/>
                  </a:moveTo>
                  <a:lnTo>
                    <a:pt x="0" y="153"/>
                  </a:lnTo>
                  <a:cubicBezTo>
                    <a:pt x="77" y="131"/>
                    <a:pt x="162" y="116"/>
                    <a:pt x="249" y="110"/>
                  </a:cubicBezTo>
                  <a:lnTo>
                    <a:pt x="260" y="0"/>
                  </a:lnTo>
                  <a:cubicBezTo>
                    <a:pt x="169" y="5"/>
                    <a:pt x="80" y="20"/>
                    <a:pt x="0" y="43"/>
                  </a:cubicBezTo>
                  <a:lnTo>
                    <a:pt x="0"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9" name="Freeform 102">
              <a:extLst>
                <a:ext uri="{FF2B5EF4-FFF2-40B4-BE49-F238E27FC236}">
                  <a16:creationId xmlns:a16="http://schemas.microsoft.com/office/drawing/2014/main" id="{13522F2B-2012-4ADA-B0A1-E84E16AB8D39}"/>
                </a:ext>
              </a:extLst>
            </p:cNvPr>
            <p:cNvSpPr>
              <a:spLocks/>
            </p:cNvSpPr>
            <p:nvPr/>
          </p:nvSpPr>
          <p:spPr bwMode="auto">
            <a:xfrm>
              <a:off x="6076" y="732"/>
              <a:ext cx="68" cy="69"/>
            </a:xfrm>
            <a:custGeom>
              <a:avLst/>
              <a:gdLst>
                <a:gd name="T0" fmla="*/ 0 w 114"/>
                <a:gd name="T1" fmla="*/ 115 h 115"/>
                <a:gd name="T2" fmla="*/ 0 w 114"/>
                <a:gd name="T3" fmla="*/ 115 h 115"/>
                <a:gd name="T4" fmla="*/ 0 w 114"/>
                <a:gd name="T5" fmla="*/ 115 h 115"/>
                <a:gd name="T6" fmla="*/ 114 w 114"/>
                <a:gd name="T7" fmla="*/ 110 h 115"/>
                <a:gd name="T8" fmla="*/ 114 w 114"/>
                <a:gd name="T9" fmla="*/ 0 h 115"/>
                <a:gd name="T10" fmla="*/ 11 w 114"/>
                <a:gd name="T11" fmla="*/ 4 h 115"/>
                <a:gd name="T12" fmla="*/ 11 w 114"/>
                <a:gd name="T13" fmla="*/ 4 h 115"/>
                <a:gd name="T14" fmla="*/ 0 w 114"/>
                <a:gd name="T15" fmla="*/ 115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5">
                  <a:moveTo>
                    <a:pt x="0" y="115"/>
                  </a:moveTo>
                  <a:lnTo>
                    <a:pt x="0" y="115"/>
                  </a:lnTo>
                  <a:lnTo>
                    <a:pt x="0" y="115"/>
                  </a:lnTo>
                  <a:cubicBezTo>
                    <a:pt x="38" y="112"/>
                    <a:pt x="76" y="110"/>
                    <a:pt x="114" y="110"/>
                  </a:cubicBezTo>
                  <a:lnTo>
                    <a:pt x="114" y="0"/>
                  </a:lnTo>
                  <a:cubicBezTo>
                    <a:pt x="80" y="0"/>
                    <a:pt x="45" y="1"/>
                    <a:pt x="11" y="4"/>
                  </a:cubicBezTo>
                  <a:lnTo>
                    <a:pt x="11" y="4"/>
                  </a:lnTo>
                  <a:lnTo>
                    <a:pt x="0" y="1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0" name="Freeform 103">
              <a:extLst>
                <a:ext uri="{FF2B5EF4-FFF2-40B4-BE49-F238E27FC236}">
                  <a16:creationId xmlns:a16="http://schemas.microsoft.com/office/drawing/2014/main" id="{2E94CF9E-9BFF-4E30-8AE7-70C210FFA4D5}"/>
                </a:ext>
              </a:extLst>
            </p:cNvPr>
            <p:cNvSpPr>
              <a:spLocks/>
            </p:cNvSpPr>
            <p:nvPr/>
          </p:nvSpPr>
          <p:spPr bwMode="auto">
            <a:xfrm>
              <a:off x="5945" y="934"/>
              <a:ext cx="119" cy="89"/>
            </a:xfrm>
            <a:custGeom>
              <a:avLst/>
              <a:gdLst>
                <a:gd name="T0" fmla="*/ 0 w 198"/>
                <a:gd name="T1" fmla="*/ 147 h 147"/>
                <a:gd name="T2" fmla="*/ 0 w 198"/>
                <a:gd name="T3" fmla="*/ 147 h 147"/>
                <a:gd name="T4" fmla="*/ 188 w 198"/>
                <a:gd name="T5" fmla="*/ 111 h 147"/>
                <a:gd name="T6" fmla="*/ 198 w 198"/>
                <a:gd name="T7" fmla="*/ 0 h 147"/>
                <a:gd name="T8" fmla="*/ 0 w 198"/>
                <a:gd name="T9" fmla="*/ 37 h 147"/>
                <a:gd name="T10" fmla="*/ 0 w 198"/>
                <a:gd name="T11" fmla="*/ 147 h 147"/>
              </a:gdLst>
              <a:ahLst/>
              <a:cxnLst>
                <a:cxn ang="0">
                  <a:pos x="T0" y="T1"/>
                </a:cxn>
                <a:cxn ang="0">
                  <a:pos x="T2" y="T3"/>
                </a:cxn>
                <a:cxn ang="0">
                  <a:pos x="T4" y="T5"/>
                </a:cxn>
                <a:cxn ang="0">
                  <a:pos x="T6" y="T7"/>
                </a:cxn>
                <a:cxn ang="0">
                  <a:pos x="T8" y="T9"/>
                </a:cxn>
                <a:cxn ang="0">
                  <a:pos x="T10" y="T11"/>
                </a:cxn>
              </a:cxnLst>
              <a:rect l="0" t="0" r="r" b="b"/>
              <a:pathLst>
                <a:path w="198" h="147">
                  <a:moveTo>
                    <a:pt x="0" y="147"/>
                  </a:moveTo>
                  <a:lnTo>
                    <a:pt x="0" y="147"/>
                  </a:lnTo>
                  <a:cubicBezTo>
                    <a:pt x="59" y="131"/>
                    <a:pt x="122" y="118"/>
                    <a:pt x="188" y="111"/>
                  </a:cubicBezTo>
                  <a:lnTo>
                    <a:pt x="198" y="0"/>
                  </a:lnTo>
                  <a:cubicBezTo>
                    <a:pt x="129" y="7"/>
                    <a:pt x="62" y="20"/>
                    <a:pt x="0" y="37"/>
                  </a:cubicBezTo>
                  <a:lnTo>
                    <a:pt x="0" y="1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1" name="Freeform 104">
              <a:extLst>
                <a:ext uri="{FF2B5EF4-FFF2-40B4-BE49-F238E27FC236}">
                  <a16:creationId xmlns:a16="http://schemas.microsoft.com/office/drawing/2014/main" id="{8E074894-9C29-4429-96E5-D317D26C7FD3}"/>
                </a:ext>
              </a:extLst>
            </p:cNvPr>
            <p:cNvSpPr>
              <a:spLocks/>
            </p:cNvSpPr>
            <p:nvPr/>
          </p:nvSpPr>
          <p:spPr bwMode="auto">
            <a:xfrm>
              <a:off x="6051" y="996"/>
              <a:ext cx="93" cy="72"/>
            </a:xfrm>
            <a:custGeom>
              <a:avLst/>
              <a:gdLst>
                <a:gd name="T0" fmla="*/ 0 w 155"/>
                <a:gd name="T1" fmla="*/ 120 h 120"/>
                <a:gd name="T2" fmla="*/ 0 w 155"/>
                <a:gd name="T3" fmla="*/ 120 h 120"/>
                <a:gd name="T4" fmla="*/ 0 w 155"/>
                <a:gd name="T5" fmla="*/ 120 h 120"/>
                <a:gd name="T6" fmla="*/ 155 w 155"/>
                <a:gd name="T7" fmla="*/ 110 h 120"/>
                <a:gd name="T8" fmla="*/ 155 w 155"/>
                <a:gd name="T9" fmla="*/ 0 h 120"/>
                <a:gd name="T10" fmla="*/ 11 w 155"/>
                <a:gd name="T11" fmla="*/ 9 h 120"/>
                <a:gd name="T12" fmla="*/ 11 w 155"/>
                <a:gd name="T13" fmla="*/ 9 h 120"/>
                <a:gd name="T14" fmla="*/ 0 w 155"/>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20">
                  <a:moveTo>
                    <a:pt x="0" y="120"/>
                  </a:moveTo>
                  <a:lnTo>
                    <a:pt x="0" y="120"/>
                  </a:lnTo>
                  <a:lnTo>
                    <a:pt x="0" y="120"/>
                  </a:lnTo>
                  <a:cubicBezTo>
                    <a:pt x="51" y="114"/>
                    <a:pt x="103" y="110"/>
                    <a:pt x="155" y="110"/>
                  </a:cubicBezTo>
                  <a:lnTo>
                    <a:pt x="155" y="0"/>
                  </a:lnTo>
                  <a:cubicBezTo>
                    <a:pt x="106" y="0"/>
                    <a:pt x="58" y="3"/>
                    <a:pt x="11" y="9"/>
                  </a:cubicBezTo>
                  <a:lnTo>
                    <a:pt x="11" y="9"/>
                  </a:lnTo>
                  <a:lnTo>
                    <a:pt x="0"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2" name="Freeform 105">
              <a:extLst>
                <a:ext uri="{FF2B5EF4-FFF2-40B4-BE49-F238E27FC236}">
                  <a16:creationId xmlns:a16="http://schemas.microsoft.com/office/drawing/2014/main" id="{DE1AAAA9-143C-4F1B-805D-2D3FCC20CFCC}"/>
                </a:ext>
              </a:extLst>
            </p:cNvPr>
            <p:cNvSpPr>
              <a:spLocks/>
            </p:cNvSpPr>
            <p:nvPr/>
          </p:nvSpPr>
          <p:spPr bwMode="auto">
            <a:xfrm>
              <a:off x="5945" y="801"/>
              <a:ext cx="131" cy="90"/>
            </a:xfrm>
            <a:custGeom>
              <a:avLst/>
              <a:gdLst>
                <a:gd name="T0" fmla="*/ 0 w 218"/>
                <a:gd name="T1" fmla="*/ 150 h 150"/>
                <a:gd name="T2" fmla="*/ 0 w 218"/>
                <a:gd name="T3" fmla="*/ 150 h 150"/>
                <a:gd name="T4" fmla="*/ 208 w 218"/>
                <a:gd name="T5" fmla="*/ 111 h 150"/>
                <a:gd name="T6" fmla="*/ 218 w 218"/>
                <a:gd name="T7" fmla="*/ 0 h 150"/>
                <a:gd name="T8" fmla="*/ 0 w 218"/>
                <a:gd name="T9" fmla="*/ 40 h 150"/>
                <a:gd name="T10" fmla="*/ 0 w 218"/>
                <a:gd name="T11" fmla="*/ 150 h 150"/>
              </a:gdLst>
              <a:ahLst/>
              <a:cxnLst>
                <a:cxn ang="0">
                  <a:pos x="T0" y="T1"/>
                </a:cxn>
                <a:cxn ang="0">
                  <a:pos x="T2" y="T3"/>
                </a:cxn>
                <a:cxn ang="0">
                  <a:pos x="T4" y="T5"/>
                </a:cxn>
                <a:cxn ang="0">
                  <a:pos x="T6" y="T7"/>
                </a:cxn>
                <a:cxn ang="0">
                  <a:pos x="T8" y="T9"/>
                </a:cxn>
                <a:cxn ang="0">
                  <a:pos x="T10" y="T11"/>
                </a:cxn>
              </a:cxnLst>
              <a:rect l="0" t="0" r="r" b="b"/>
              <a:pathLst>
                <a:path w="218" h="150">
                  <a:moveTo>
                    <a:pt x="0" y="150"/>
                  </a:moveTo>
                  <a:lnTo>
                    <a:pt x="0" y="150"/>
                  </a:lnTo>
                  <a:cubicBezTo>
                    <a:pt x="65" y="132"/>
                    <a:pt x="135" y="119"/>
                    <a:pt x="208" y="111"/>
                  </a:cubicBezTo>
                  <a:lnTo>
                    <a:pt x="218" y="0"/>
                  </a:lnTo>
                  <a:cubicBezTo>
                    <a:pt x="142" y="7"/>
                    <a:pt x="68" y="21"/>
                    <a:pt x="0" y="40"/>
                  </a:cubicBezTo>
                  <a:lnTo>
                    <a:pt x="0" y="15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3" name="Freeform 106">
              <a:extLst>
                <a:ext uri="{FF2B5EF4-FFF2-40B4-BE49-F238E27FC236}">
                  <a16:creationId xmlns:a16="http://schemas.microsoft.com/office/drawing/2014/main" id="{79F6BF32-6D2C-45AA-9C30-62359D5C6648}"/>
                </a:ext>
              </a:extLst>
            </p:cNvPr>
            <p:cNvSpPr>
              <a:spLocks/>
            </p:cNvSpPr>
            <p:nvPr/>
          </p:nvSpPr>
          <p:spPr bwMode="auto">
            <a:xfrm>
              <a:off x="6064" y="864"/>
              <a:ext cx="80" cy="70"/>
            </a:xfrm>
            <a:custGeom>
              <a:avLst/>
              <a:gdLst>
                <a:gd name="T0" fmla="*/ 0 w 134"/>
                <a:gd name="T1" fmla="*/ 117 h 118"/>
                <a:gd name="T2" fmla="*/ 0 w 134"/>
                <a:gd name="T3" fmla="*/ 117 h 118"/>
                <a:gd name="T4" fmla="*/ 0 w 134"/>
                <a:gd name="T5" fmla="*/ 118 h 118"/>
                <a:gd name="T6" fmla="*/ 134 w 134"/>
                <a:gd name="T7" fmla="*/ 110 h 118"/>
                <a:gd name="T8" fmla="*/ 134 w 134"/>
                <a:gd name="T9" fmla="*/ 0 h 118"/>
                <a:gd name="T10" fmla="*/ 10 w 134"/>
                <a:gd name="T11" fmla="*/ 6 h 118"/>
                <a:gd name="T12" fmla="*/ 10 w 134"/>
                <a:gd name="T13" fmla="*/ 6 h 118"/>
                <a:gd name="T14" fmla="*/ 0 w 134"/>
                <a:gd name="T15" fmla="*/ 117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18">
                  <a:moveTo>
                    <a:pt x="0" y="117"/>
                  </a:moveTo>
                  <a:lnTo>
                    <a:pt x="0" y="117"/>
                  </a:lnTo>
                  <a:lnTo>
                    <a:pt x="0" y="118"/>
                  </a:lnTo>
                  <a:cubicBezTo>
                    <a:pt x="44" y="113"/>
                    <a:pt x="89" y="110"/>
                    <a:pt x="134" y="110"/>
                  </a:cubicBezTo>
                  <a:lnTo>
                    <a:pt x="134" y="0"/>
                  </a:lnTo>
                  <a:cubicBezTo>
                    <a:pt x="93" y="0"/>
                    <a:pt x="51" y="2"/>
                    <a:pt x="10" y="6"/>
                  </a:cubicBezTo>
                  <a:lnTo>
                    <a:pt x="10" y="6"/>
                  </a:lnTo>
                  <a:lnTo>
                    <a:pt x="0" y="1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4" name="Freeform 107">
              <a:extLst>
                <a:ext uri="{FF2B5EF4-FFF2-40B4-BE49-F238E27FC236}">
                  <a16:creationId xmlns:a16="http://schemas.microsoft.com/office/drawing/2014/main" id="{D6829F46-8C5C-4691-B25E-C83EB54464B7}"/>
                </a:ext>
              </a:extLst>
            </p:cNvPr>
            <p:cNvSpPr>
              <a:spLocks/>
            </p:cNvSpPr>
            <p:nvPr/>
          </p:nvSpPr>
          <p:spPr bwMode="auto">
            <a:xfrm>
              <a:off x="6101" y="467"/>
              <a:ext cx="43" cy="68"/>
            </a:xfrm>
            <a:custGeom>
              <a:avLst/>
              <a:gdLst>
                <a:gd name="T0" fmla="*/ 0 w 72"/>
                <a:gd name="T1" fmla="*/ 113 h 113"/>
                <a:gd name="T2" fmla="*/ 0 w 72"/>
                <a:gd name="T3" fmla="*/ 113 h 113"/>
                <a:gd name="T4" fmla="*/ 0 w 72"/>
                <a:gd name="T5" fmla="*/ 113 h 113"/>
                <a:gd name="T6" fmla="*/ 72 w 72"/>
                <a:gd name="T7" fmla="*/ 110 h 113"/>
                <a:gd name="T8" fmla="*/ 72 w 72"/>
                <a:gd name="T9" fmla="*/ 0 h 113"/>
                <a:gd name="T10" fmla="*/ 10 w 72"/>
                <a:gd name="T11" fmla="*/ 2 h 113"/>
                <a:gd name="T12" fmla="*/ 10 w 72"/>
                <a:gd name="T13" fmla="*/ 2 h 113"/>
                <a:gd name="T14" fmla="*/ 0 w 72"/>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13">
                  <a:moveTo>
                    <a:pt x="0" y="113"/>
                  </a:moveTo>
                  <a:lnTo>
                    <a:pt x="0" y="113"/>
                  </a:lnTo>
                  <a:lnTo>
                    <a:pt x="0" y="113"/>
                  </a:lnTo>
                  <a:cubicBezTo>
                    <a:pt x="24" y="111"/>
                    <a:pt x="48" y="111"/>
                    <a:pt x="72" y="110"/>
                  </a:cubicBezTo>
                  <a:lnTo>
                    <a:pt x="72" y="0"/>
                  </a:lnTo>
                  <a:cubicBezTo>
                    <a:pt x="52" y="0"/>
                    <a:pt x="31" y="1"/>
                    <a:pt x="10" y="2"/>
                  </a:cubicBezTo>
                  <a:lnTo>
                    <a:pt x="10" y="2"/>
                  </a:lnTo>
                  <a:lnTo>
                    <a:pt x="0" y="1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5" name="Freeform 108">
              <a:extLst>
                <a:ext uri="{FF2B5EF4-FFF2-40B4-BE49-F238E27FC236}">
                  <a16:creationId xmlns:a16="http://schemas.microsoft.com/office/drawing/2014/main" id="{CBD959D5-60A4-4ACD-A4D8-6D16CBEF24EF}"/>
                </a:ext>
              </a:extLst>
            </p:cNvPr>
            <p:cNvSpPr>
              <a:spLocks/>
            </p:cNvSpPr>
            <p:nvPr/>
          </p:nvSpPr>
          <p:spPr bwMode="auto">
            <a:xfrm>
              <a:off x="5945" y="5"/>
              <a:ext cx="205" cy="93"/>
            </a:xfrm>
            <a:custGeom>
              <a:avLst/>
              <a:gdLst>
                <a:gd name="T0" fmla="*/ 0 w 342"/>
                <a:gd name="T1" fmla="*/ 45 h 155"/>
                <a:gd name="T2" fmla="*/ 0 w 342"/>
                <a:gd name="T3" fmla="*/ 45 h 155"/>
                <a:gd name="T4" fmla="*/ 0 w 342"/>
                <a:gd name="T5" fmla="*/ 155 h 155"/>
                <a:gd name="T6" fmla="*/ 331 w 342"/>
                <a:gd name="T7" fmla="*/ 110 h 155"/>
                <a:gd name="T8" fmla="*/ 342 w 342"/>
                <a:gd name="T9" fmla="*/ 0 h 155"/>
                <a:gd name="T10" fmla="*/ 0 w 342"/>
                <a:gd name="T11" fmla="*/ 45 h 155"/>
              </a:gdLst>
              <a:ahLst/>
              <a:cxnLst>
                <a:cxn ang="0">
                  <a:pos x="T0" y="T1"/>
                </a:cxn>
                <a:cxn ang="0">
                  <a:pos x="T2" y="T3"/>
                </a:cxn>
                <a:cxn ang="0">
                  <a:pos x="T4" y="T5"/>
                </a:cxn>
                <a:cxn ang="0">
                  <a:pos x="T6" y="T7"/>
                </a:cxn>
                <a:cxn ang="0">
                  <a:pos x="T8" y="T9"/>
                </a:cxn>
                <a:cxn ang="0">
                  <a:pos x="T10" y="T11"/>
                </a:cxn>
              </a:cxnLst>
              <a:rect l="0" t="0" r="r" b="b"/>
              <a:pathLst>
                <a:path w="342" h="155">
                  <a:moveTo>
                    <a:pt x="0" y="45"/>
                  </a:moveTo>
                  <a:lnTo>
                    <a:pt x="0" y="45"/>
                  </a:lnTo>
                  <a:lnTo>
                    <a:pt x="0" y="155"/>
                  </a:lnTo>
                  <a:cubicBezTo>
                    <a:pt x="101" y="126"/>
                    <a:pt x="215" y="110"/>
                    <a:pt x="331" y="110"/>
                  </a:cubicBezTo>
                  <a:lnTo>
                    <a:pt x="342" y="0"/>
                  </a:lnTo>
                  <a:cubicBezTo>
                    <a:pt x="222" y="0"/>
                    <a:pt x="104" y="15"/>
                    <a:pt x="0"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 name="Freeform 109">
              <a:extLst>
                <a:ext uri="{FF2B5EF4-FFF2-40B4-BE49-F238E27FC236}">
                  <a16:creationId xmlns:a16="http://schemas.microsoft.com/office/drawing/2014/main" id="{ECF552F3-66FE-48F4-B2A8-73A4B832B1B8}"/>
                </a:ext>
              </a:extLst>
            </p:cNvPr>
            <p:cNvSpPr>
              <a:spLocks/>
            </p:cNvSpPr>
            <p:nvPr/>
          </p:nvSpPr>
          <p:spPr bwMode="auto">
            <a:xfrm>
              <a:off x="6137" y="71"/>
              <a:ext cx="25" cy="66"/>
            </a:xfrm>
            <a:custGeom>
              <a:avLst/>
              <a:gdLst>
                <a:gd name="T0" fmla="*/ 10 w 41"/>
                <a:gd name="T1" fmla="*/ 0 h 110"/>
                <a:gd name="T2" fmla="*/ 10 w 41"/>
                <a:gd name="T3" fmla="*/ 0 h 110"/>
                <a:gd name="T4" fmla="*/ 10 w 41"/>
                <a:gd name="T5" fmla="*/ 0 h 110"/>
                <a:gd name="T6" fmla="*/ 0 w 41"/>
                <a:gd name="T7" fmla="*/ 110 h 110"/>
                <a:gd name="T8" fmla="*/ 0 w 41"/>
                <a:gd name="T9" fmla="*/ 110 h 110"/>
                <a:gd name="T10" fmla="*/ 21 w 41"/>
                <a:gd name="T11" fmla="*/ 110 h 110"/>
                <a:gd name="T12" fmla="*/ 41 w 41"/>
                <a:gd name="T13" fmla="*/ 110 h 110"/>
                <a:gd name="T14" fmla="*/ 41 w 41"/>
                <a:gd name="T15" fmla="*/ 110 h 110"/>
                <a:gd name="T16" fmla="*/ 31 w 41"/>
                <a:gd name="T17" fmla="*/ 0 h 110"/>
                <a:gd name="T18" fmla="*/ 31 w 41"/>
                <a:gd name="T19" fmla="*/ 0 h 110"/>
                <a:gd name="T20" fmla="*/ 21 w 41"/>
                <a:gd name="T21" fmla="*/ 0 h 110"/>
                <a:gd name="T22" fmla="*/ 10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10" y="0"/>
                  </a:moveTo>
                  <a:lnTo>
                    <a:pt x="10" y="0"/>
                  </a:lnTo>
                  <a:lnTo>
                    <a:pt x="10" y="0"/>
                  </a:lnTo>
                  <a:lnTo>
                    <a:pt x="0" y="110"/>
                  </a:lnTo>
                  <a:lnTo>
                    <a:pt x="0" y="110"/>
                  </a:lnTo>
                  <a:cubicBezTo>
                    <a:pt x="7" y="110"/>
                    <a:pt x="14" y="110"/>
                    <a:pt x="21" y="110"/>
                  </a:cubicBezTo>
                  <a:cubicBezTo>
                    <a:pt x="27" y="110"/>
                    <a:pt x="34" y="110"/>
                    <a:pt x="41" y="110"/>
                  </a:cubicBezTo>
                  <a:lnTo>
                    <a:pt x="41" y="110"/>
                  </a:lnTo>
                  <a:lnTo>
                    <a:pt x="31" y="0"/>
                  </a:lnTo>
                  <a:lnTo>
                    <a:pt x="31" y="0"/>
                  </a:lnTo>
                  <a:cubicBezTo>
                    <a:pt x="27" y="0"/>
                    <a:pt x="24" y="0"/>
                    <a:pt x="21" y="0"/>
                  </a:cubicBezTo>
                  <a:cubicBezTo>
                    <a:pt x="17" y="0"/>
                    <a:pt x="1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7" name="Freeform 110">
              <a:extLst>
                <a:ext uri="{FF2B5EF4-FFF2-40B4-BE49-F238E27FC236}">
                  <a16:creationId xmlns:a16="http://schemas.microsoft.com/office/drawing/2014/main" id="{287D4AC0-D27A-40A7-BFCD-D8A9E79FDC34}"/>
                </a:ext>
              </a:extLst>
            </p:cNvPr>
            <p:cNvSpPr>
              <a:spLocks/>
            </p:cNvSpPr>
            <p:nvPr/>
          </p:nvSpPr>
          <p:spPr bwMode="auto">
            <a:xfrm>
              <a:off x="5945" y="137"/>
              <a:ext cx="192" cy="93"/>
            </a:xfrm>
            <a:custGeom>
              <a:avLst/>
              <a:gdLst>
                <a:gd name="T0" fmla="*/ 0 w 321"/>
                <a:gd name="T1" fmla="*/ 155 h 155"/>
                <a:gd name="T2" fmla="*/ 0 w 321"/>
                <a:gd name="T3" fmla="*/ 155 h 155"/>
                <a:gd name="T4" fmla="*/ 311 w 321"/>
                <a:gd name="T5" fmla="*/ 110 h 155"/>
                <a:gd name="T6" fmla="*/ 321 w 321"/>
                <a:gd name="T7" fmla="*/ 0 h 155"/>
                <a:gd name="T8" fmla="*/ 0 w 321"/>
                <a:gd name="T9" fmla="*/ 45 h 155"/>
                <a:gd name="T10" fmla="*/ 0 w 321"/>
                <a:gd name="T11" fmla="*/ 155 h 155"/>
              </a:gdLst>
              <a:ahLst/>
              <a:cxnLst>
                <a:cxn ang="0">
                  <a:pos x="T0" y="T1"/>
                </a:cxn>
                <a:cxn ang="0">
                  <a:pos x="T2" y="T3"/>
                </a:cxn>
                <a:cxn ang="0">
                  <a:pos x="T4" y="T5"/>
                </a:cxn>
                <a:cxn ang="0">
                  <a:pos x="T6" y="T7"/>
                </a:cxn>
                <a:cxn ang="0">
                  <a:pos x="T8" y="T9"/>
                </a:cxn>
                <a:cxn ang="0">
                  <a:pos x="T10" y="T11"/>
                </a:cxn>
              </a:cxnLst>
              <a:rect l="0" t="0" r="r" b="b"/>
              <a:pathLst>
                <a:path w="321" h="155">
                  <a:moveTo>
                    <a:pt x="0" y="155"/>
                  </a:moveTo>
                  <a:lnTo>
                    <a:pt x="0" y="155"/>
                  </a:lnTo>
                  <a:cubicBezTo>
                    <a:pt x="95" y="128"/>
                    <a:pt x="202" y="113"/>
                    <a:pt x="311" y="110"/>
                  </a:cubicBezTo>
                  <a:lnTo>
                    <a:pt x="321" y="0"/>
                  </a:lnTo>
                  <a:cubicBezTo>
                    <a:pt x="209" y="2"/>
                    <a:pt x="98" y="17"/>
                    <a:pt x="0" y="45"/>
                  </a:cubicBezTo>
                  <a:lnTo>
                    <a:pt x="0" y="1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8" name="Freeform 111">
              <a:extLst>
                <a:ext uri="{FF2B5EF4-FFF2-40B4-BE49-F238E27FC236}">
                  <a16:creationId xmlns:a16="http://schemas.microsoft.com/office/drawing/2014/main" id="{E56C8589-50C0-463A-A288-9465A6E9EEF5}"/>
                </a:ext>
              </a:extLst>
            </p:cNvPr>
            <p:cNvSpPr>
              <a:spLocks/>
            </p:cNvSpPr>
            <p:nvPr/>
          </p:nvSpPr>
          <p:spPr bwMode="auto">
            <a:xfrm>
              <a:off x="6150" y="5"/>
              <a:ext cx="204" cy="93"/>
            </a:xfrm>
            <a:custGeom>
              <a:avLst/>
              <a:gdLst>
                <a:gd name="T0" fmla="*/ 341 w 341"/>
                <a:gd name="T1" fmla="*/ 45 h 155"/>
                <a:gd name="T2" fmla="*/ 341 w 341"/>
                <a:gd name="T3" fmla="*/ 45 h 155"/>
                <a:gd name="T4" fmla="*/ 0 w 341"/>
                <a:gd name="T5" fmla="*/ 0 h 155"/>
                <a:gd name="T6" fmla="*/ 10 w 341"/>
                <a:gd name="T7" fmla="*/ 110 h 155"/>
                <a:gd name="T8" fmla="*/ 341 w 341"/>
                <a:gd name="T9" fmla="*/ 155 h 155"/>
                <a:gd name="T10" fmla="*/ 341 w 341"/>
                <a:gd name="T11" fmla="*/ 45 h 155"/>
              </a:gdLst>
              <a:ahLst/>
              <a:cxnLst>
                <a:cxn ang="0">
                  <a:pos x="T0" y="T1"/>
                </a:cxn>
                <a:cxn ang="0">
                  <a:pos x="T2" y="T3"/>
                </a:cxn>
                <a:cxn ang="0">
                  <a:pos x="T4" y="T5"/>
                </a:cxn>
                <a:cxn ang="0">
                  <a:pos x="T6" y="T7"/>
                </a:cxn>
                <a:cxn ang="0">
                  <a:pos x="T8" y="T9"/>
                </a:cxn>
                <a:cxn ang="0">
                  <a:pos x="T10" y="T11"/>
                </a:cxn>
              </a:cxnLst>
              <a:rect l="0" t="0" r="r" b="b"/>
              <a:pathLst>
                <a:path w="341" h="155">
                  <a:moveTo>
                    <a:pt x="341" y="45"/>
                  </a:moveTo>
                  <a:lnTo>
                    <a:pt x="341" y="45"/>
                  </a:lnTo>
                  <a:cubicBezTo>
                    <a:pt x="237" y="15"/>
                    <a:pt x="119" y="0"/>
                    <a:pt x="0" y="0"/>
                  </a:cubicBezTo>
                  <a:lnTo>
                    <a:pt x="10" y="110"/>
                  </a:lnTo>
                  <a:cubicBezTo>
                    <a:pt x="126" y="110"/>
                    <a:pt x="240" y="126"/>
                    <a:pt x="341" y="155"/>
                  </a:cubicBezTo>
                  <a:lnTo>
                    <a:pt x="341" y="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9" name="Freeform 112">
              <a:extLst>
                <a:ext uri="{FF2B5EF4-FFF2-40B4-BE49-F238E27FC236}">
                  <a16:creationId xmlns:a16="http://schemas.microsoft.com/office/drawing/2014/main" id="{C68FC829-0FA8-486A-AA71-93DF32E4CEFE}"/>
                </a:ext>
              </a:extLst>
            </p:cNvPr>
            <p:cNvSpPr>
              <a:spLocks/>
            </p:cNvSpPr>
            <p:nvPr/>
          </p:nvSpPr>
          <p:spPr bwMode="auto">
            <a:xfrm>
              <a:off x="5945" y="402"/>
              <a:ext cx="168" cy="93"/>
            </a:xfrm>
            <a:custGeom>
              <a:avLst/>
              <a:gdLst>
                <a:gd name="T0" fmla="*/ 0 w 280"/>
                <a:gd name="T1" fmla="*/ 154 h 154"/>
                <a:gd name="T2" fmla="*/ 0 w 280"/>
                <a:gd name="T3" fmla="*/ 154 h 154"/>
                <a:gd name="T4" fmla="*/ 270 w 280"/>
                <a:gd name="T5" fmla="*/ 110 h 154"/>
                <a:gd name="T6" fmla="*/ 280 w 280"/>
                <a:gd name="T7" fmla="*/ 0 h 154"/>
                <a:gd name="T8" fmla="*/ 0 w 280"/>
                <a:gd name="T9" fmla="*/ 44 h 154"/>
                <a:gd name="T10" fmla="*/ 0 w 280"/>
                <a:gd name="T11" fmla="*/ 154 h 154"/>
              </a:gdLst>
              <a:ahLst/>
              <a:cxnLst>
                <a:cxn ang="0">
                  <a:pos x="T0" y="T1"/>
                </a:cxn>
                <a:cxn ang="0">
                  <a:pos x="T2" y="T3"/>
                </a:cxn>
                <a:cxn ang="0">
                  <a:pos x="T4" y="T5"/>
                </a:cxn>
                <a:cxn ang="0">
                  <a:pos x="T6" y="T7"/>
                </a:cxn>
                <a:cxn ang="0">
                  <a:pos x="T8" y="T9"/>
                </a:cxn>
                <a:cxn ang="0">
                  <a:pos x="T10" y="T11"/>
                </a:cxn>
              </a:cxnLst>
              <a:rect l="0" t="0" r="r" b="b"/>
              <a:pathLst>
                <a:path w="280" h="154">
                  <a:moveTo>
                    <a:pt x="0" y="154"/>
                  </a:moveTo>
                  <a:lnTo>
                    <a:pt x="0" y="154"/>
                  </a:lnTo>
                  <a:cubicBezTo>
                    <a:pt x="83" y="130"/>
                    <a:pt x="175" y="115"/>
                    <a:pt x="270" y="110"/>
                  </a:cubicBezTo>
                  <a:lnTo>
                    <a:pt x="280" y="0"/>
                  </a:lnTo>
                  <a:cubicBezTo>
                    <a:pt x="182" y="4"/>
                    <a:pt x="86" y="19"/>
                    <a:pt x="0" y="44"/>
                  </a:cubicBezTo>
                  <a:lnTo>
                    <a:pt x="0" y="1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0" name="Freeform 113">
              <a:extLst>
                <a:ext uri="{FF2B5EF4-FFF2-40B4-BE49-F238E27FC236}">
                  <a16:creationId xmlns:a16="http://schemas.microsoft.com/office/drawing/2014/main" id="{615BABC1-1696-4D9E-BD2B-4AAA6EA8BF5F}"/>
                </a:ext>
              </a:extLst>
            </p:cNvPr>
            <p:cNvSpPr>
              <a:spLocks/>
            </p:cNvSpPr>
            <p:nvPr/>
          </p:nvSpPr>
          <p:spPr bwMode="auto">
            <a:xfrm>
              <a:off x="6113" y="335"/>
              <a:ext cx="31" cy="67"/>
            </a:xfrm>
            <a:custGeom>
              <a:avLst/>
              <a:gdLst>
                <a:gd name="T0" fmla="*/ 0 w 52"/>
                <a:gd name="T1" fmla="*/ 111 h 112"/>
                <a:gd name="T2" fmla="*/ 0 w 52"/>
                <a:gd name="T3" fmla="*/ 111 h 112"/>
                <a:gd name="T4" fmla="*/ 0 w 52"/>
                <a:gd name="T5" fmla="*/ 112 h 112"/>
                <a:gd name="T6" fmla="*/ 52 w 52"/>
                <a:gd name="T7" fmla="*/ 110 h 112"/>
                <a:gd name="T8" fmla="*/ 52 w 52"/>
                <a:gd name="T9" fmla="*/ 0 h 112"/>
                <a:gd name="T10" fmla="*/ 10 w 52"/>
                <a:gd name="T11" fmla="*/ 1 h 112"/>
                <a:gd name="T12" fmla="*/ 10 w 52"/>
                <a:gd name="T13" fmla="*/ 1 h 112"/>
                <a:gd name="T14" fmla="*/ 0 w 52"/>
                <a:gd name="T15" fmla="*/ 111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12">
                  <a:moveTo>
                    <a:pt x="0" y="111"/>
                  </a:moveTo>
                  <a:lnTo>
                    <a:pt x="0" y="111"/>
                  </a:lnTo>
                  <a:lnTo>
                    <a:pt x="0" y="112"/>
                  </a:lnTo>
                  <a:cubicBezTo>
                    <a:pt x="17" y="111"/>
                    <a:pt x="35" y="110"/>
                    <a:pt x="52" y="110"/>
                  </a:cubicBezTo>
                  <a:lnTo>
                    <a:pt x="52" y="0"/>
                  </a:lnTo>
                  <a:cubicBezTo>
                    <a:pt x="38" y="0"/>
                    <a:pt x="24" y="0"/>
                    <a:pt x="10" y="1"/>
                  </a:cubicBezTo>
                  <a:lnTo>
                    <a:pt x="10" y="1"/>
                  </a:ln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1" name="Freeform 114">
              <a:extLst>
                <a:ext uri="{FF2B5EF4-FFF2-40B4-BE49-F238E27FC236}">
                  <a16:creationId xmlns:a16="http://schemas.microsoft.com/office/drawing/2014/main" id="{53709114-6147-4D8C-AAD9-296A015D7B6D}"/>
                </a:ext>
              </a:extLst>
            </p:cNvPr>
            <p:cNvSpPr>
              <a:spLocks/>
            </p:cNvSpPr>
            <p:nvPr/>
          </p:nvSpPr>
          <p:spPr bwMode="auto">
            <a:xfrm>
              <a:off x="5945" y="269"/>
              <a:ext cx="180" cy="93"/>
            </a:xfrm>
            <a:custGeom>
              <a:avLst/>
              <a:gdLst>
                <a:gd name="T0" fmla="*/ 0 w 301"/>
                <a:gd name="T1" fmla="*/ 154 h 154"/>
                <a:gd name="T2" fmla="*/ 0 w 301"/>
                <a:gd name="T3" fmla="*/ 154 h 154"/>
                <a:gd name="T4" fmla="*/ 290 w 301"/>
                <a:gd name="T5" fmla="*/ 110 h 154"/>
                <a:gd name="T6" fmla="*/ 301 w 301"/>
                <a:gd name="T7" fmla="*/ 0 h 154"/>
                <a:gd name="T8" fmla="*/ 0 w 301"/>
                <a:gd name="T9" fmla="*/ 44 h 154"/>
                <a:gd name="T10" fmla="*/ 0 w 301"/>
                <a:gd name="T11" fmla="*/ 154 h 154"/>
              </a:gdLst>
              <a:ahLst/>
              <a:cxnLst>
                <a:cxn ang="0">
                  <a:pos x="T0" y="T1"/>
                </a:cxn>
                <a:cxn ang="0">
                  <a:pos x="T2" y="T3"/>
                </a:cxn>
                <a:cxn ang="0">
                  <a:pos x="T4" y="T5"/>
                </a:cxn>
                <a:cxn ang="0">
                  <a:pos x="T6" y="T7"/>
                </a:cxn>
                <a:cxn ang="0">
                  <a:pos x="T8" y="T9"/>
                </a:cxn>
                <a:cxn ang="0">
                  <a:pos x="T10" y="T11"/>
                </a:cxn>
              </a:cxnLst>
              <a:rect l="0" t="0" r="r" b="b"/>
              <a:pathLst>
                <a:path w="301" h="154">
                  <a:moveTo>
                    <a:pt x="0" y="154"/>
                  </a:moveTo>
                  <a:lnTo>
                    <a:pt x="0" y="154"/>
                  </a:lnTo>
                  <a:cubicBezTo>
                    <a:pt x="89" y="129"/>
                    <a:pt x="189" y="114"/>
                    <a:pt x="290" y="110"/>
                  </a:cubicBezTo>
                  <a:lnTo>
                    <a:pt x="301" y="0"/>
                  </a:lnTo>
                  <a:cubicBezTo>
                    <a:pt x="195" y="3"/>
                    <a:pt x="92" y="18"/>
                    <a:pt x="0" y="44"/>
                  </a:cubicBezTo>
                  <a:lnTo>
                    <a:pt x="0" y="1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2" name="Freeform 115">
              <a:extLst>
                <a:ext uri="{FF2B5EF4-FFF2-40B4-BE49-F238E27FC236}">
                  <a16:creationId xmlns:a16="http://schemas.microsoft.com/office/drawing/2014/main" id="{0F0393DE-F3B9-4747-838B-8A5B729ED748}"/>
                </a:ext>
              </a:extLst>
            </p:cNvPr>
            <p:cNvSpPr>
              <a:spLocks/>
            </p:cNvSpPr>
            <p:nvPr/>
          </p:nvSpPr>
          <p:spPr bwMode="auto">
            <a:xfrm>
              <a:off x="6125" y="203"/>
              <a:ext cx="19" cy="66"/>
            </a:xfrm>
            <a:custGeom>
              <a:avLst/>
              <a:gdLst>
                <a:gd name="T0" fmla="*/ 0 w 31"/>
                <a:gd name="T1" fmla="*/ 110 h 111"/>
                <a:gd name="T2" fmla="*/ 0 w 31"/>
                <a:gd name="T3" fmla="*/ 110 h 111"/>
                <a:gd name="T4" fmla="*/ 0 w 31"/>
                <a:gd name="T5" fmla="*/ 111 h 111"/>
                <a:gd name="T6" fmla="*/ 31 w 31"/>
                <a:gd name="T7" fmla="*/ 110 h 111"/>
                <a:gd name="T8" fmla="*/ 31 w 31"/>
                <a:gd name="T9" fmla="*/ 0 h 111"/>
                <a:gd name="T10" fmla="*/ 10 w 31"/>
                <a:gd name="T11" fmla="*/ 0 h 111"/>
                <a:gd name="T12" fmla="*/ 10 w 31"/>
                <a:gd name="T13" fmla="*/ 0 h 111"/>
                <a:gd name="T14" fmla="*/ 0 w 31"/>
                <a:gd name="T15" fmla="*/ 11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11">
                  <a:moveTo>
                    <a:pt x="0" y="110"/>
                  </a:moveTo>
                  <a:lnTo>
                    <a:pt x="0" y="110"/>
                  </a:lnTo>
                  <a:lnTo>
                    <a:pt x="0" y="111"/>
                  </a:lnTo>
                  <a:cubicBezTo>
                    <a:pt x="10" y="110"/>
                    <a:pt x="21" y="110"/>
                    <a:pt x="31" y="110"/>
                  </a:cubicBezTo>
                  <a:lnTo>
                    <a:pt x="31" y="0"/>
                  </a:lnTo>
                  <a:cubicBezTo>
                    <a:pt x="24" y="0"/>
                    <a:pt x="17" y="0"/>
                    <a:pt x="10" y="0"/>
                  </a:cubicBezTo>
                  <a:lnTo>
                    <a:pt x="10" y="0"/>
                  </a:ln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3" name="Freeform 116">
              <a:extLst>
                <a:ext uri="{FF2B5EF4-FFF2-40B4-BE49-F238E27FC236}">
                  <a16:creationId xmlns:a16="http://schemas.microsoft.com/office/drawing/2014/main" id="{BB45DFBE-A018-4393-83F5-B84A0E79E2C6}"/>
                </a:ext>
              </a:extLst>
            </p:cNvPr>
            <p:cNvSpPr>
              <a:spLocks/>
            </p:cNvSpPr>
            <p:nvPr/>
          </p:nvSpPr>
          <p:spPr bwMode="auto">
            <a:xfrm>
              <a:off x="5945" y="1068"/>
              <a:ext cx="106" cy="87"/>
            </a:xfrm>
            <a:custGeom>
              <a:avLst/>
              <a:gdLst>
                <a:gd name="T0" fmla="*/ 0 w 177"/>
                <a:gd name="T1" fmla="*/ 146 h 146"/>
                <a:gd name="T2" fmla="*/ 0 w 177"/>
                <a:gd name="T3" fmla="*/ 146 h 146"/>
                <a:gd name="T4" fmla="*/ 167 w 177"/>
                <a:gd name="T5" fmla="*/ 111 h 146"/>
                <a:gd name="T6" fmla="*/ 177 w 177"/>
                <a:gd name="T7" fmla="*/ 0 h 146"/>
                <a:gd name="T8" fmla="*/ 0 w 177"/>
                <a:gd name="T9" fmla="*/ 36 h 146"/>
                <a:gd name="T10" fmla="*/ 0 w 177"/>
                <a:gd name="T11" fmla="*/ 146 h 146"/>
              </a:gdLst>
              <a:ahLst/>
              <a:cxnLst>
                <a:cxn ang="0">
                  <a:pos x="T0" y="T1"/>
                </a:cxn>
                <a:cxn ang="0">
                  <a:pos x="T2" y="T3"/>
                </a:cxn>
                <a:cxn ang="0">
                  <a:pos x="T4" y="T5"/>
                </a:cxn>
                <a:cxn ang="0">
                  <a:pos x="T6" y="T7"/>
                </a:cxn>
                <a:cxn ang="0">
                  <a:pos x="T8" y="T9"/>
                </a:cxn>
                <a:cxn ang="0">
                  <a:pos x="T10" y="T11"/>
                </a:cxn>
              </a:cxnLst>
              <a:rect l="0" t="0" r="r" b="b"/>
              <a:pathLst>
                <a:path w="177" h="146">
                  <a:moveTo>
                    <a:pt x="0" y="146"/>
                  </a:moveTo>
                  <a:lnTo>
                    <a:pt x="0" y="146"/>
                  </a:lnTo>
                  <a:cubicBezTo>
                    <a:pt x="53" y="131"/>
                    <a:pt x="109" y="119"/>
                    <a:pt x="167" y="111"/>
                  </a:cubicBezTo>
                  <a:lnTo>
                    <a:pt x="177" y="0"/>
                  </a:lnTo>
                  <a:cubicBezTo>
                    <a:pt x="116" y="8"/>
                    <a:pt x="56" y="20"/>
                    <a:pt x="0" y="36"/>
                  </a:cubicBezTo>
                  <a:lnTo>
                    <a:pt x="0" y="1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4" name="Freeform 117">
              <a:extLst>
                <a:ext uri="{FF2B5EF4-FFF2-40B4-BE49-F238E27FC236}">
                  <a16:creationId xmlns:a16="http://schemas.microsoft.com/office/drawing/2014/main" id="{E9BAB30F-DB12-4839-A568-26AE98027C0F}"/>
                </a:ext>
              </a:extLst>
            </p:cNvPr>
            <p:cNvSpPr>
              <a:spLocks/>
            </p:cNvSpPr>
            <p:nvPr/>
          </p:nvSpPr>
          <p:spPr bwMode="auto">
            <a:xfrm>
              <a:off x="5945" y="1739"/>
              <a:ext cx="44" cy="77"/>
            </a:xfrm>
            <a:custGeom>
              <a:avLst/>
              <a:gdLst>
                <a:gd name="T0" fmla="*/ 0 w 73"/>
                <a:gd name="T1" fmla="*/ 129 h 129"/>
                <a:gd name="T2" fmla="*/ 0 w 73"/>
                <a:gd name="T3" fmla="*/ 129 h 129"/>
                <a:gd name="T4" fmla="*/ 63 w 73"/>
                <a:gd name="T5" fmla="*/ 113 h 129"/>
                <a:gd name="T6" fmla="*/ 73 w 73"/>
                <a:gd name="T7" fmla="*/ 0 h 129"/>
                <a:gd name="T8" fmla="*/ 0 w 73"/>
                <a:gd name="T9" fmla="*/ 19 h 129"/>
                <a:gd name="T10" fmla="*/ 0 w 73"/>
                <a:gd name="T11" fmla="*/ 129 h 129"/>
              </a:gdLst>
              <a:ahLst/>
              <a:cxnLst>
                <a:cxn ang="0">
                  <a:pos x="T0" y="T1"/>
                </a:cxn>
                <a:cxn ang="0">
                  <a:pos x="T2" y="T3"/>
                </a:cxn>
                <a:cxn ang="0">
                  <a:pos x="T4" y="T5"/>
                </a:cxn>
                <a:cxn ang="0">
                  <a:pos x="T6" y="T7"/>
                </a:cxn>
                <a:cxn ang="0">
                  <a:pos x="T8" y="T9"/>
                </a:cxn>
                <a:cxn ang="0">
                  <a:pos x="T10" y="T11"/>
                </a:cxn>
              </a:cxnLst>
              <a:rect l="0" t="0" r="r" b="b"/>
              <a:pathLst>
                <a:path w="73" h="129">
                  <a:moveTo>
                    <a:pt x="0" y="129"/>
                  </a:moveTo>
                  <a:lnTo>
                    <a:pt x="0" y="129"/>
                  </a:lnTo>
                  <a:cubicBezTo>
                    <a:pt x="21" y="123"/>
                    <a:pt x="42" y="117"/>
                    <a:pt x="63" y="113"/>
                  </a:cubicBezTo>
                  <a:lnTo>
                    <a:pt x="73" y="0"/>
                  </a:lnTo>
                  <a:cubicBezTo>
                    <a:pt x="48" y="6"/>
                    <a:pt x="24" y="12"/>
                    <a:pt x="0" y="19"/>
                  </a:cubicBezTo>
                  <a:lnTo>
                    <a:pt x="0"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5" name="Freeform 118">
              <a:extLst>
                <a:ext uri="{FF2B5EF4-FFF2-40B4-BE49-F238E27FC236}">
                  <a16:creationId xmlns:a16="http://schemas.microsoft.com/office/drawing/2014/main" id="{82CCA477-C79F-4C85-94B0-4187B9F1FBB6}"/>
                </a:ext>
              </a:extLst>
            </p:cNvPr>
            <p:cNvSpPr>
              <a:spLocks/>
            </p:cNvSpPr>
            <p:nvPr/>
          </p:nvSpPr>
          <p:spPr bwMode="auto">
            <a:xfrm>
              <a:off x="5977" y="1788"/>
              <a:ext cx="167" cy="86"/>
            </a:xfrm>
            <a:custGeom>
              <a:avLst/>
              <a:gdLst>
                <a:gd name="T0" fmla="*/ 0 w 279"/>
                <a:gd name="T1" fmla="*/ 142 h 142"/>
                <a:gd name="T2" fmla="*/ 0 w 279"/>
                <a:gd name="T3" fmla="*/ 142 h 142"/>
                <a:gd name="T4" fmla="*/ 0 w 279"/>
                <a:gd name="T5" fmla="*/ 142 h 142"/>
                <a:gd name="T6" fmla="*/ 279 w 279"/>
                <a:gd name="T7" fmla="*/ 110 h 142"/>
                <a:gd name="T8" fmla="*/ 279 w 279"/>
                <a:gd name="T9" fmla="*/ 0 h 142"/>
                <a:gd name="T10" fmla="*/ 10 w 279"/>
                <a:gd name="T11" fmla="*/ 30 h 142"/>
                <a:gd name="T12" fmla="*/ 10 w 279"/>
                <a:gd name="T13" fmla="*/ 30 h 142"/>
                <a:gd name="T14" fmla="*/ 0 w 279"/>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142">
                  <a:moveTo>
                    <a:pt x="0" y="142"/>
                  </a:moveTo>
                  <a:lnTo>
                    <a:pt x="0" y="142"/>
                  </a:lnTo>
                  <a:lnTo>
                    <a:pt x="0" y="142"/>
                  </a:lnTo>
                  <a:cubicBezTo>
                    <a:pt x="87" y="122"/>
                    <a:pt x="183" y="111"/>
                    <a:pt x="279" y="110"/>
                  </a:cubicBezTo>
                  <a:lnTo>
                    <a:pt x="279" y="0"/>
                  </a:lnTo>
                  <a:cubicBezTo>
                    <a:pt x="186" y="1"/>
                    <a:pt x="95" y="11"/>
                    <a:pt x="10" y="30"/>
                  </a:cubicBezTo>
                  <a:lnTo>
                    <a:pt x="10" y="30"/>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6" name="Freeform 119">
              <a:extLst>
                <a:ext uri="{FF2B5EF4-FFF2-40B4-BE49-F238E27FC236}">
                  <a16:creationId xmlns:a16="http://schemas.microsoft.com/office/drawing/2014/main" id="{556DEB32-2357-4B89-83A8-01C794874654}"/>
                </a:ext>
              </a:extLst>
            </p:cNvPr>
            <p:cNvSpPr>
              <a:spLocks/>
            </p:cNvSpPr>
            <p:nvPr/>
          </p:nvSpPr>
          <p:spPr bwMode="auto">
            <a:xfrm>
              <a:off x="5989" y="1656"/>
              <a:ext cx="155" cy="83"/>
            </a:xfrm>
            <a:custGeom>
              <a:avLst/>
              <a:gdLst>
                <a:gd name="T0" fmla="*/ 0 w 259"/>
                <a:gd name="T1" fmla="*/ 137 h 137"/>
                <a:gd name="T2" fmla="*/ 0 w 259"/>
                <a:gd name="T3" fmla="*/ 137 h 137"/>
                <a:gd name="T4" fmla="*/ 0 w 259"/>
                <a:gd name="T5" fmla="*/ 137 h 137"/>
                <a:gd name="T6" fmla="*/ 259 w 259"/>
                <a:gd name="T7" fmla="*/ 110 h 137"/>
                <a:gd name="T8" fmla="*/ 259 w 259"/>
                <a:gd name="T9" fmla="*/ 0 h 137"/>
                <a:gd name="T10" fmla="*/ 11 w 259"/>
                <a:gd name="T11" fmla="*/ 25 h 137"/>
                <a:gd name="T12" fmla="*/ 11 w 259"/>
                <a:gd name="T13" fmla="*/ 25 h 137"/>
                <a:gd name="T14" fmla="*/ 0 w 259"/>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137">
                  <a:moveTo>
                    <a:pt x="0" y="137"/>
                  </a:moveTo>
                  <a:lnTo>
                    <a:pt x="0" y="137"/>
                  </a:lnTo>
                  <a:lnTo>
                    <a:pt x="0" y="137"/>
                  </a:lnTo>
                  <a:cubicBezTo>
                    <a:pt x="82" y="120"/>
                    <a:pt x="170" y="111"/>
                    <a:pt x="259" y="110"/>
                  </a:cubicBezTo>
                  <a:lnTo>
                    <a:pt x="259" y="0"/>
                  </a:lnTo>
                  <a:cubicBezTo>
                    <a:pt x="174" y="1"/>
                    <a:pt x="90" y="9"/>
                    <a:pt x="11" y="25"/>
                  </a:cubicBezTo>
                  <a:lnTo>
                    <a:pt x="11" y="25"/>
                  </a:lnTo>
                  <a:lnTo>
                    <a:pt x="0" y="1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 name="Freeform 120">
              <a:extLst>
                <a:ext uri="{FF2B5EF4-FFF2-40B4-BE49-F238E27FC236}">
                  <a16:creationId xmlns:a16="http://schemas.microsoft.com/office/drawing/2014/main" id="{6894CCD4-E8EB-4529-8DB2-978465593447}"/>
                </a:ext>
              </a:extLst>
            </p:cNvPr>
            <p:cNvSpPr>
              <a:spLocks/>
            </p:cNvSpPr>
            <p:nvPr/>
          </p:nvSpPr>
          <p:spPr bwMode="auto">
            <a:xfrm>
              <a:off x="5945" y="1874"/>
              <a:ext cx="32" cy="74"/>
            </a:xfrm>
            <a:custGeom>
              <a:avLst/>
              <a:gdLst>
                <a:gd name="T0" fmla="*/ 0 w 53"/>
                <a:gd name="T1" fmla="*/ 124 h 124"/>
                <a:gd name="T2" fmla="*/ 0 w 53"/>
                <a:gd name="T3" fmla="*/ 124 h 124"/>
                <a:gd name="T4" fmla="*/ 42 w 53"/>
                <a:gd name="T5" fmla="*/ 113 h 124"/>
                <a:gd name="T6" fmla="*/ 53 w 53"/>
                <a:gd name="T7" fmla="*/ 0 h 124"/>
                <a:gd name="T8" fmla="*/ 0 w 53"/>
                <a:gd name="T9" fmla="*/ 14 h 124"/>
                <a:gd name="T10" fmla="*/ 0 w 53"/>
                <a:gd name="T11" fmla="*/ 124 h 124"/>
              </a:gdLst>
              <a:ahLst/>
              <a:cxnLst>
                <a:cxn ang="0">
                  <a:pos x="T0" y="T1"/>
                </a:cxn>
                <a:cxn ang="0">
                  <a:pos x="T2" y="T3"/>
                </a:cxn>
                <a:cxn ang="0">
                  <a:pos x="T4" y="T5"/>
                </a:cxn>
                <a:cxn ang="0">
                  <a:pos x="T6" y="T7"/>
                </a:cxn>
                <a:cxn ang="0">
                  <a:pos x="T8" y="T9"/>
                </a:cxn>
                <a:cxn ang="0">
                  <a:pos x="T10" y="T11"/>
                </a:cxn>
              </a:cxnLst>
              <a:rect l="0" t="0" r="r" b="b"/>
              <a:pathLst>
                <a:path w="53" h="124">
                  <a:moveTo>
                    <a:pt x="0" y="124"/>
                  </a:moveTo>
                  <a:lnTo>
                    <a:pt x="0" y="124"/>
                  </a:lnTo>
                  <a:cubicBezTo>
                    <a:pt x="14" y="120"/>
                    <a:pt x="28" y="116"/>
                    <a:pt x="42" y="113"/>
                  </a:cubicBezTo>
                  <a:lnTo>
                    <a:pt x="53" y="0"/>
                  </a:lnTo>
                  <a:cubicBezTo>
                    <a:pt x="35" y="4"/>
                    <a:pt x="17" y="9"/>
                    <a:pt x="0" y="14"/>
                  </a:cubicBezTo>
                  <a:lnTo>
                    <a:pt x="0" y="12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8" name="Freeform 121">
              <a:extLst>
                <a:ext uri="{FF2B5EF4-FFF2-40B4-BE49-F238E27FC236}">
                  <a16:creationId xmlns:a16="http://schemas.microsoft.com/office/drawing/2014/main" id="{690FA09F-84FA-4882-A730-D2F9C8801421}"/>
                </a:ext>
              </a:extLst>
            </p:cNvPr>
            <p:cNvSpPr>
              <a:spLocks/>
            </p:cNvSpPr>
            <p:nvPr/>
          </p:nvSpPr>
          <p:spPr bwMode="auto">
            <a:xfrm>
              <a:off x="5964" y="1920"/>
              <a:ext cx="180" cy="89"/>
            </a:xfrm>
            <a:custGeom>
              <a:avLst/>
              <a:gdLst>
                <a:gd name="T0" fmla="*/ 0 w 300"/>
                <a:gd name="T1" fmla="*/ 147 h 148"/>
                <a:gd name="T2" fmla="*/ 0 w 300"/>
                <a:gd name="T3" fmla="*/ 147 h 148"/>
                <a:gd name="T4" fmla="*/ 0 w 300"/>
                <a:gd name="T5" fmla="*/ 148 h 148"/>
                <a:gd name="T6" fmla="*/ 300 w 300"/>
                <a:gd name="T7" fmla="*/ 110 h 148"/>
                <a:gd name="T8" fmla="*/ 300 w 300"/>
                <a:gd name="T9" fmla="*/ 0 h 148"/>
                <a:gd name="T10" fmla="*/ 10 w 300"/>
                <a:gd name="T11" fmla="*/ 35 h 148"/>
                <a:gd name="T12" fmla="*/ 10 w 300"/>
                <a:gd name="T13" fmla="*/ 35 h 148"/>
                <a:gd name="T14" fmla="*/ 0 w 300"/>
                <a:gd name="T15" fmla="*/ 147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148">
                  <a:moveTo>
                    <a:pt x="0" y="147"/>
                  </a:moveTo>
                  <a:lnTo>
                    <a:pt x="0" y="147"/>
                  </a:lnTo>
                  <a:lnTo>
                    <a:pt x="0" y="148"/>
                  </a:lnTo>
                  <a:cubicBezTo>
                    <a:pt x="93" y="124"/>
                    <a:pt x="196" y="111"/>
                    <a:pt x="300" y="110"/>
                  </a:cubicBezTo>
                  <a:lnTo>
                    <a:pt x="300" y="0"/>
                  </a:lnTo>
                  <a:cubicBezTo>
                    <a:pt x="200" y="1"/>
                    <a:pt x="101" y="13"/>
                    <a:pt x="10" y="35"/>
                  </a:cubicBezTo>
                  <a:lnTo>
                    <a:pt x="10" y="35"/>
                  </a:lnTo>
                  <a:lnTo>
                    <a:pt x="0" y="1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9" name="Freeform 122">
              <a:extLst>
                <a:ext uri="{FF2B5EF4-FFF2-40B4-BE49-F238E27FC236}">
                  <a16:creationId xmlns:a16="http://schemas.microsoft.com/office/drawing/2014/main" id="{809C1CFB-ABC0-4869-85F7-E409893E46D3}"/>
                </a:ext>
              </a:extLst>
            </p:cNvPr>
            <p:cNvSpPr>
              <a:spLocks/>
            </p:cNvSpPr>
            <p:nvPr/>
          </p:nvSpPr>
          <p:spPr bwMode="auto">
            <a:xfrm>
              <a:off x="5951" y="2053"/>
              <a:ext cx="193" cy="91"/>
            </a:xfrm>
            <a:custGeom>
              <a:avLst/>
              <a:gdLst>
                <a:gd name="T0" fmla="*/ 0 w 321"/>
                <a:gd name="T1" fmla="*/ 153 h 153"/>
                <a:gd name="T2" fmla="*/ 0 w 321"/>
                <a:gd name="T3" fmla="*/ 153 h 153"/>
                <a:gd name="T4" fmla="*/ 0 w 321"/>
                <a:gd name="T5" fmla="*/ 153 h 153"/>
                <a:gd name="T6" fmla="*/ 321 w 321"/>
                <a:gd name="T7" fmla="*/ 111 h 153"/>
                <a:gd name="T8" fmla="*/ 321 w 321"/>
                <a:gd name="T9" fmla="*/ 0 h 153"/>
                <a:gd name="T10" fmla="*/ 10 w 321"/>
                <a:gd name="T11" fmla="*/ 40 h 153"/>
                <a:gd name="T12" fmla="*/ 10 w 321"/>
                <a:gd name="T13" fmla="*/ 40 h 153"/>
                <a:gd name="T14" fmla="*/ 0 w 32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153">
                  <a:moveTo>
                    <a:pt x="0" y="153"/>
                  </a:moveTo>
                  <a:lnTo>
                    <a:pt x="0" y="153"/>
                  </a:lnTo>
                  <a:lnTo>
                    <a:pt x="0" y="153"/>
                  </a:lnTo>
                  <a:cubicBezTo>
                    <a:pt x="99" y="126"/>
                    <a:pt x="209" y="111"/>
                    <a:pt x="321" y="111"/>
                  </a:cubicBezTo>
                  <a:lnTo>
                    <a:pt x="321" y="0"/>
                  </a:lnTo>
                  <a:cubicBezTo>
                    <a:pt x="213" y="1"/>
                    <a:pt x="106" y="15"/>
                    <a:pt x="10" y="40"/>
                  </a:cubicBezTo>
                  <a:lnTo>
                    <a:pt x="10" y="40"/>
                  </a:lnTo>
                  <a:lnTo>
                    <a:pt x="0"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0" name="Freeform 123">
              <a:extLst>
                <a:ext uri="{FF2B5EF4-FFF2-40B4-BE49-F238E27FC236}">
                  <a16:creationId xmlns:a16="http://schemas.microsoft.com/office/drawing/2014/main" id="{65571EC6-3DD0-488C-ADE9-55888C4DA5C4}"/>
                </a:ext>
              </a:extLst>
            </p:cNvPr>
            <p:cNvSpPr>
              <a:spLocks/>
            </p:cNvSpPr>
            <p:nvPr/>
          </p:nvSpPr>
          <p:spPr bwMode="auto">
            <a:xfrm>
              <a:off x="5945" y="2009"/>
              <a:ext cx="19" cy="71"/>
            </a:xfrm>
            <a:custGeom>
              <a:avLst/>
              <a:gdLst>
                <a:gd name="T0" fmla="*/ 0 w 32"/>
                <a:gd name="T1" fmla="*/ 119 h 119"/>
                <a:gd name="T2" fmla="*/ 0 w 32"/>
                <a:gd name="T3" fmla="*/ 119 h 119"/>
                <a:gd name="T4" fmla="*/ 21 w 32"/>
                <a:gd name="T5" fmla="*/ 113 h 119"/>
                <a:gd name="T6" fmla="*/ 32 w 32"/>
                <a:gd name="T7" fmla="*/ 0 h 119"/>
                <a:gd name="T8" fmla="*/ 0 w 32"/>
                <a:gd name="T9" fmla="*/ 9 h 119"/>
                <a:gd name="T10" fmla="*/ 0 w 32"/>
                <a:gd name="T11" fmla="*/ 119 h 119"/>
              </a:gdLst>
              <a:ahLst/>
              <a:cxnLst>
                <a:cxn ang="0">
                  <a:pos x="T0" y="T1"/>
                </a:cxn>
                <a:cxn ang="0">
                  <a:pos x="T2" y="T3"/>
                </a:cxn>
                <a:cxn ang="0">
                  <a:pos x="T4" y="T5"/>
                </a:cxn>
                <a:cxn ang="0">
                  <a:pos x="T6" y="T7"/>
                </a:cxn>
                <a:cxn ang="0">
                  <a:pos x="T8" y="T9"/>
                </a:cxn>
                <a:cxn ang="0">
                  <a:pos x="T10" y="T11"/>
                </a:cxn>
              </a:cxnLst>
              <a:rect l="0" t="0" r="r" b="b"/>
              <a:pathLst>
                <a:path w="32" h="119">
                  <a:moveTo>
                    <a:pt x="0" y="119"/>
                  </a:moveTo>
                  <a:lnTo>
                    <a:pt x="0" y="119"/>
                  </a:lnTo>
                  <a:cubicBezTo>
                    <a:pt x="7" y="117"/>
                    <a:pt x="14" y="115"/>
                    <a:pt x="21" y="113"/>
                  </a:cubicBezTo>
                  <a:lnTo>
                    <a:pt x="32" y="0"/>
                  </a:lnTo>
                  <a:cubicBezTo>
                    <a:pt x="21" y="3"/>
                    <a:pt x="11" y="6"/>
                    <a:pt x="0" y="9"/>
                  </a:cubicBezTo>
                  <a:lnTo>
                    <a:pt x="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1" name="Freeform 124">
              <a:extLst>
                <a:ext uri="{FF2B5EF4-FFF2-40B4-BE49-F238E27FC236}">
                  <a16:creationId xmlns:a16="http://schemas.microsoft.com/office/drawing/2014/main" id="{603EECDB-0E50-4031-9B76-76F1ACE4FDAA}"/>
                </a:ext>
              </a:extLst>
            </p:cNvPr>
            <p:cNvSpPr>
              <a:spLocks/>
            </p:cNvSpPr>
            <p:nvPr/>
          </p:nvSpPr>
          <p:spPr bwMode="auto">
            <a:xfrm>
              <a:off x="5945" y="1604"/>
              <a:ext cx="56" cy="79"/>
            </a:xfrm>
            <a:custGeom>
              <a:avLst/>
              <a:gdLst>
                <a:gd name="T0" fmla="*/ 0 w 94"/>
                <a:gd name="T1" fmla="*/ 132 h 132"/>
                <a:gd name="T2" fmla="*/ 0 w 94"/>
                <a:gd name="T3" fmla="*/ 132 h 132"/>
                <a:gd name="T4" fmla="*/ 84 w 94"/>
                <a:gd name="T5" fmla="*/ 112 h 132"/>
                <a:gd name="T6" fmla="*/ 94 w 94"/>
                <a:gd name="T7" fmla="*/ 0 h 132"/>
                <a:gd name="T8" fmla="*/ 0 w 94"/>
                <a:gd name="T9" fmla="*/ 22 h 132"/>
                <a:gd name="T10" fmla="*/ 0 w 94"/>
                <a:gd name="T11" fmla="*/ 132 h 132"/>
              </a:gdLst>
              <a:ahLst/>
              <a:cxnLst>
                <a:cxn ang="0">
                  <a:pos x="T0" y="T1"/>
                </a:cxn>
                <a:cxn ang="0">
                  <a:pos x="T2" y="T3"/>
                </a:cxn>
                <a:cxn ang="0">
                  <a:pos x="T4" y="T5"/>
                </a:cxn>
                <a:cxn ang="0">
                  <a:pos x="T6" y="T7"/>
                </a:cxn>
                <a:cxn ang="0">
                  <a:pos x="T8" y="T9"/>
                </a:cxn>
                <a:cxn ang="0">
                  <a:pos x="T10" y="T11"/>
                </a:cxn>
              </a:cxnLst>
              <a:rect l="0" t="0" r="r" b="b"/>
              <a:pathLst>
                <a:path w="94" h="132">
                  <a:moveTo>
                    <a:pt x="0" y="132"/>
                  </a:moveTo>
                  <a:lnTo>
                    <a:pt x="0" y="132"/>
                  </a:lnTo>
                  <a:cubicBezTo>
                    <a:pt x="27" y="125"/>
                    <a:pt x="55" y="118"/>
                    <a:pt x="84" y="112"/>
                  </a:cubicBezTo>
                  <a:lnTo>
                    <a:pt x="94" y="0"/>
                  </a:lnTo>
                  <a:cubicBezTo>
                    <a:pt x="62" y="6"/>
                    <a:pt x="31" y="14"/>
                    <a:pt x="0" y="22"/>
                  </a:cubicBezTo>
                  <a:lnTo>
                    <a:pt x="0" y="13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2" name="Freeform 125">
              <a:extLst>
                <a:ext uri="{FF2B5EF4-FFF2-40B4-BE49-F238E27FC236}">
                  <a16:creationId xmlns:a16="http://schemas.microsoft.com/office/drawing/2014/main" id="{2F4E6F44-8F28-41AC-B52C-C30A0DB95800}"/>
                </a:ext>
              </a:extLst>
            </p:cNvPr>
            <p:cNvSpPr>
              <a:spLocks/>
            </p:cNvSpPr>
            <p:nvPr/>
          </p:nvSpPr>
          <p:spPr bwMode="auto">
            <a:xfrm>
              <a:off x="6026" y="1260"/>
              <a:ext cx="118" cy="75"/>
            </a:xfrm>
            <a:custGeom>
              <a:avLst/>
              <a:gdLst>
                <a:gd name="T0" fmla="*/ 0 w 196"/>
                <a:gd name="T1" fmla="*/ 126 h 126"/>
                <a:gd name="T2" fmla="*/ 0 w 196"/>
                <a:gd name="T3" fmla="*/ 126 h 126"/>
                <a:gd name="T4" fmla="*/ 0 w 196"/>
                <a:gd name="T5" fmla="*/ 126 h 126"/>
                <a:gd name="T6" fmla="*/ 196 w 196"/>
                <a:gd name="T7" fmla="*/ 110 h 126"/>
                <a:gd name="T8" fmla="*/ 196 w 196"/>
                <a:gd name="T9" fmla="*/ 0 h 126"/>
                <a:gd name="T10" fmla="*/ 10 w 196"/>
                <a:gd name="T11" fmla="*/ 15 h 126"/>
                <a:gd name="T12" fmla="*/ 10 w 196"/>
                <a:gd name="T13" fmla="*/ 15 h 126"/>
                <a:gd name="T14" fmla="*/ 0 w 196"/>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26">
                  <a:moveTo>
                    <a:pt x="0" y="126"/>
                  </a:moveTo>
                  <a:lnTo>
                    <a:pt x="0" y="126"/>
                  </a:lnTo>
                  <a:lnTo>
                    <a:pt x="0" y="126"/>
                  </a:lnTo>
                  <a:cubicBezTo>
                    <a:pt x="63" y="116"/>
                    <a:pt x="130" y="111"/>
                    <a:pt x="196" y="110"/>
                  </a:cubicBezTo>
                  <a:lnTo>
                    <a:pt x="196" y="0"/>
                  </a:lnTo>
                  <a:cubicBezTo>
                    <a:pt x="133" y="1"/>
                    <a:pt x="70" y="6"/>
                    <a:pt x="10" y="15"/>
                  </a:cubicBezTo>
                  <a:lnTo>
                    <a:pt x="10" y="15"/>
                  </a:lnTo>
                  <a:lnTo>
                    <a:pt x="0" y="1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3" name="Freeform 126">
              <a:extLst>
                <a:ext uri="{FF2B5EF4-FFF2-40B4-BE49-F238E27FC236}">
                  <a16:creationId xmlns:a16="http://schemas.microsoft.com/office/drawing/2014/main" id="{55B05940-82AA-4B12-9CBD-E5854A7A8648}"/>
                </a:ext>
              </a:extLst>
            </p:cNvPr>
            <p:cNvSpPr>
              <a:spLocks/>
            </p:cNvSpPr>
            <p:nvPr/>
          </p:nvSpPr>
          <p:spPr bwMode="auto">
            <a:xfrm>
              <a:off x="6001" y="1524"/>
              <a:ext cx="143" cy="80"/>
            </a:xfrm>
            <a:custGeom>
              <a:avLst/>
              <a:gdLst>
                <a:gd name="T0" fmla="*/ 0 w 238"/>
                <a:gd name="T1" fmla="*/ 133 h 133"/>
                <a:gd name="T2" fmla="*/ 0 w 238"/>
                <a:gd name="T3" fmla="*/ 133 h 133"/>
                <a:gd name="T4" fmla="*/ 0 w 238"/>
                <a:gd name="T5" fmla="*/ 133 h 133"/>
                <a:gd name="T6" fmla="*/ 238 w 238"/>
                <a:gd name="T7" fmla="*/ 110 h 133"/>
                <a:gd name="T8" fmla="*/ 238 w 238"/>
                <a:gd name="T9" fmla="*/ 0 h 133"/>
                <a:gd name="T10" fmla="*/ 11 w 238"/>
                <a:gd name="T11" fmla="*/ 21 h 133"/>
                <a:gd name="T12" fmla="*/ 11 w 238"/>
                <a:gd name="T13" fmla="*/ 21 h 133"/>
                <a:gd name="T14" fmla="*/ 0 w 238"/>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33">
                  <a:moveTo>
                    <a:pt x="0" y="133"/>
                  </a:moveTo>
                  <a:lnTo>
                    <a:pt x="0" y="133"/>
                  </a:lnTo>
                  <a:lnTo>
                    <a:pt x="0" y="133"/>
                  </a:lnTo>
                  <a:cubicBezTo>
                    <a:pt x="76" y="118"/>
                    <a:pt x="157" y="110"/>
                    <a:pt x="238" y="110"/>
                  </a:cubicBezTo>
                  <a:lnTo>
                    <a:pt x="238" y="0"/>
                  </a:lnTo>
                  <a:cubicBezTo>
                    <a:pt x="160" y="0"/>
                    <a:pt x="83" y="7"/>
                    <a:pt x="11" y="21"/>
                  </a:cubicBezTo>
                  <a:lnTo>
                    <a:pt x="11" y="21"/>
                  </a:lnTo>
                  <a:lnTo>
                    <a:pt x="0" y="1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4" name="Freeform 127">
              <a:extLst>
                <a:ext uri="{FF2B5EF4-FFF2-40B4-BE49-F238E27FC236}">
                  <a16:creationId xmlns:a16="http://schemas.microsoft.com/office/drawing/2014/main" id="{0231B389-2A6C-4B7B-955A-9E258280F4A9}"/>
                </a:ext>
              </a:extLst>
            </p:cNvPr>
            <p:cNvSpPr>
              <a:spLocks/>
            </p:cNvSpPr>
            <p:nvPr/>
          </p:nvSpPr>
          <p:spPr bwMode="auto">
            <a:xfrm>
              <a:off x="6039" y="1128"/>
              <a:ext cx="105" cy="74"/>
            </a:xfrm>
            <a:custGeom>
              <a:avLst/>
              <a:gdLst>
                <a:gd name="T0" fmla="*/ 0 w 175"/>
                <a:gd name="T1" fmla="*/ 123 h 123"/>
                <a:gd name="T2" fmla="*/ 0 w 175"/>
                <a:gd name="T3" fmla="*/ 123 h 123"/>
                <a:gd name="T4" fmla="*/ 0 w 175"/>
                <a:gd name="T5" fmla="*/ 123 h 123"/>
                <a:gd name="T6" fmla="*/ 175 w 175"/>
                <a:gd name="T7" fmla="*/ 110 h 123"/>
                <a:gd name="T8" fmla="*/ 175 w 175"/>
                <a:gd name="T9" fmla="*/ 0 h 123"/>
                <a:gd name="T10" fmla="*/ 10 w 175"/>
                <a:gd name="T11" fmla="*/ 11 h 123"/>
                <a:gd name="T12" fmla="*/ 10 w 175"/>
                <a:gd name="T13" fmla="*/ 11 h 123"/>
                <a:gd name="T14" fmla="*/ 0 w 175"/>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23">
                  <a:moveTo>
                    <a:pt x="0" y="123"/>
                  </a:moveTo>
                  <a:lnTo>
                    <a:pt x="0" y="123"/>
                  </a:lnTo>
                  <a:lnTo>
                    <a:pt x="0" y="123"/>
                  </a:lnTo>
                  <a:cubicBezTo>
                    <a:pt x="57" y="115"/>
                    <a:pt x="116" y="111"/>
                    <a:pt x="175" y="110"/>
                  </a:cubicBezTo>
                  <a:lnTo>
                    <a:pt x="175" y="0"/>
                  </a:lnTo>
                  <a:cubicBezTo>
                    <a:pt x="119" y="1"/>
                    <a:pt x="64" y="4"/>
                    <a:pt x="10" y="11"/>
                  </a:cubicBezTo>
                  <a:lnTo>
                    <a:pt x="10" y="11"/>
                  </a:lnTo>
                  <a:lnTo>
                    <a:pt x="0"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5" name="Freeform 128">
              <a:extLst>
                <a:ext uri="{FF2B5EF4-FFF2-40B4-BE49-F238E27FC236}">
                  <a16:creationId xmlns:a16="http://schemas.microsoft.com/office/drawing/2014/main" id="{522AAB7A-FE1E-4E2C-905C-F1A085A1157C}"/>
                </a:ext>
              </a:extLst>
            </p:cNvPr>
            <p:cNvSpPr>
              <a:spLocks/>
            </p:cNvSpPr>
            <p:nvPr/>
          </p:nvSpPr>
          <p:spPr bwMode="auto">
            <a:xfrm>
              <a:off x="5945" y="1202"/>
              <a:ext cx="94" cy="85"/>
            </a:xfrm>
            <a:custGeom>
              <a:avLst/>
              <a:gdLst>
                <a:gd name="T0" fmla="*/ 0 w 157"/>
                <a:gd name="T1" fmla="*/ 143 h 143"/>
                <a:gd name="T2" fmla="*/ 0 w 157"/>
                <a:gd name="T3" fmla="*/ 143 h 143"/>
                <a:gd name="T4" fmla="*/ 146 w 157"/>
                <a:gd name="T5" fmla="*/ 112 h 143"/>
                <a:gd name="T6" fmla="*/ 157 w 157"/>
                <a:gd name="T7" fmla="*/ 0 h 143"/>
                <a:gd name="T8" fmla="*/ 0 w 157"/>
                <a:gd name="T9" fmla="*/ 33 h 143"/>
                <a:gd name="T10" fmla="*/ 0 w 157"/>
                <a:gd name="T11" fmla="*/ 143 h 143"/>
              </a:gdLst>
              <a:ahLst/>
              <a:cxnLst>
                <a:cxn ang="0">
                  <a:pos x="T0" y="T1"/>
                </a:cxn>
                <a:cxn ang="0">
                  <a:pos x="T2" y="T3"/>
                </a:cxn>
                <a:cxn ang="0">
                  <a:pos x="T4" y="T5"/>
                </a:cxn>
                <a:cxn ang="0">
                  <a:pos x="T6" y="T7"/>
                </a:cxn>
                <a:cxn ang="0">
                  <a:pos x="T8" y="T9"/>
                </a:cxn>
                <a:cxn ang="0">
                  <a:pos x="T10" y="T11"/>
                </a:cxn>
              </a:cxnLst>
              <a:rect l="0" t="0" r="r" b="b"/>
              <a:pathLst>
                <a:path w="157" h="143">
                  <a:moveTo>
                    <a:pt x="0" y="143"/>
                  </a:moveTo>
                  <a:lnTo>
                    <a:pt x="0" y="143"/>
                  </a:lnTo>
                  <a:cubicBezTo>
                    <a:pt x="47" y="130"/>
                    <a:pt x="96" y="119"/>
                    <a:pt x="146" y="112"/>
                  </a:cubicBezTo>
                  <a:lnTo>
                    <a:pt x="157" y="0"/>
                  </a:lnTo>
                  <a:cubicBezTo>
                    <a:pt x="102" y="8"/>
                    <a:pt x="50" y="19"/>
                    <a:pt x="0" y="33"/>
                  </a:cubicBez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6" name="Freeform 129">
              <a:extLst>
                <a:ext uri="{FF2B5EF4-FFF2-40B4-BE49-F238E27FC236}">
                  <a16:creationId xmlns:a16="http://schemas.microsoft.com/office/drawing/2014/main" id="{8484CDEA-8C67-4163-9B37-59CA9586F0BC}"/>
                </a:ext>
              </a:extLst>
            </p:cNvPr>
            <p:cNvSpPr>
              <a:spLocks/>
            </p:cNvSpPr>
            <p:nvPr/>
          </p:nvSpPr>
          <p:spPr bwMode="auto">
            <a:xfrm>
              <a:off x="5945" y="1470"/>
              <a:ext cx="69" cy="81"/>
            </a:xfrm>
            <a:custGeom>
              <a:avLst/>
              <a:gdLst>
                <a:gd name="T0" fmla="*/ 0 w 115"/>
                <a:gd name="T1" fmla="*/ 136 h 136"/>
                <a:gd name="T2" fmla="*/ 0 w 115"/>
                <a:gd name="T3" fmla="*/ 136 h 136"/>
                <a:gd name="T4" fmla="*/ 105 w 115"/>
                <a:gd name="T5" fmla="*/ 112 h 136"/>
                <a:gd name="T6" fmla="*/ 115 w 115"/>
                <a:gd name="T7" fmla="*/ 0 h 136"/>
                <a:gd name="T8" fmla="*/ 0 w 115"/>
                <a:gd name="T9" fmla="*/ 26 h 136"/>
                <a:gd name="T10" fmla="*/ 0 w 115"/>
                <a:gd name="T11" fmla="*/ 136 h 136"/>
              </a:gdLst>
              <a:ahLst/>
              <a:cxnLst>
                <a:cxn ang="0">
                  <a:pos x="T0" y="T1"/>
                </a:cxn>
                <a:cxn ang="0">
                  <a:pos x="T2" y="T3"/>
                </a:cxn>
                <a:cxn ang="0">
                  <a:pos x="T4" y="T5"/>
                </a:cxn>
                <a:cxn ang="0">
                  <a:pos x="T6" y="T7"/>
                </a:cxn>
                <a:cxn ang="0">
                  <a:pos x="T8" y="T9"/>
                </a:cxn>
                <a:cxn ang="0">
                  <a:pos x="T10" y="T11"/>
                </a:cxn>
              </a:cxnLst>
              <a:rect l="0" t="0" r="r" b="b"/>
              <a:pathLst>
                <a:path w="115" h="136">
                  <a:moveTo>
                    <a:pt x="0" y="136"/>
                  </a:moveTo>
                  <a:lnTo>
                    <a:pt x="0" y="136"/>
                  </a:lnTo>
                  <a:cubicBezTo>
                    <a:pt x="34" y="127"/>
                    <a:pt x="69" y="118"/>
                    <a:pt x="105" y="112"/>
                  </a:cubicBezTo>
                  <a:lnTo>
                    <a:pt x="115" y="0"/>
                  </a:lnTo>
                  <a:cubicBezTo>
                    <a:pt x="75" y="7"/>
                    <a:pt x="37" y="16"/>
                    <a:pt x="0" y="26"/>
                  </a:cubicBezTo>
                  <a:lnTo>
                    <a:pt x="0" y="13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7" name="Freeform 130">
              <a:extLst>
                <a:ext uri="{FF2B5EF4-FFF2-40B4-BE49-F238E27FC236}">
                  <a16:creationId xmlns:a16="http://schemas.microsoft.com/office/drawing/2014/main" id="{5078036E-D0CE-4BF2-B883-A7AB06292B12}"/>
                </a:ext>
              </a:extLst>
            </p:cNvPr>
            <p:cNvSpPr>
              <a:spLocks/>
            </p:cNvSpPr>
            <p:nvPr/>
          </p:nvSpPr>
          <p:spPr bwMode="auto">
            <a:xfrm>
              <a:off x="5945" y="1335"/>
              <a:ext cx="81" cy="84"/>
            </a:xfrm>
            <a:custGeom>
              <a:avLst/>
              <a:gdLst>
                <a:gd name="T0" fmla="*/ 0 w 136"/>
                <a:gd name="T1" fmla="*/ 140 h 140"/>
                <a:gd name="T2" fmla="*/ 0 w 136"/>
                <a:gd name="T3" fmla="*/ 140 h 140"/>
                <a:gd name="T4" fmla="*/ 125 w 136"/>
                <a:gd name="T5" fmla="*/ 112 h 140"/>
                <a:gd name="T6" fmla="*/ 136 w 136"/>
                <a:gd name="T7" fmla="*/ 0 h 140"/>
                <a:gd name="T8" fmla="*/ 0 w 136"/>
                <a:gd name="T9" fmla="*/ 30 h 140"/>
                <a:gd name="T10" fmla="*/ 0 w 136"/>
                <a:gd name="T11" fmla="*/ 140 h 140"/>
              </a:gdLst>
              <a:ahLst/>
              <a:cxnLst>
                <a:cxn ang="0">
                  <a:pos x="T0" y="T1"/>
                </a:cxn>
                <a:cxn ang="0">
                  <a:pos x="T2" y="T3"/>
                </a:cxn>
                <a:cxn ang="0">
                  <a:pos x="T4" y="T5"/>
                </a:cxn>
                <a:cxn ang="0">
                  <a:pos x="T6" y="T7"/>
                </a:cxn>
                <a:cxn ang="0">
                  <a:pos x="T8" y="T9"/>
                </a:cxn>
                <a:cxn ang="0">
                  <a:pos x="T10" y="T11"/>
                </a:cxn>
              </a:cxnLst>
              <a:rect l="0" t="0" r="r" b="b"/>
              <a:pathLst>
                <a:path w="136" h="140">
                  <a:moveTo>
                    <a:pt x="0" y="140"/>
                  </a:moveTo>
                  <a:lnTo>
                    <a:pt x="0" y="140"/>
                  </a:lnTo>
                  <a:cubicBezTo>
                    <a:pt x="40" y="129"/>
                    <a:pt x="82" y="119"/>
                    <a:pt x="125" y="112"/>
                  </a:cubicBezTo>
                  <a:lnTo>
                    <a:pt x="136" y="0"/>
                  </a:lnTo>
                  <a:cubicBezTo>
                    <a:pt x="89" y="8"/>
                    <a:pt x="43" y="18"/>
                    <a:pt x="0" y="30"/>
                  </a:cubicBezTo>
                  <a:lnTo>
                    <a:pt x="0" y="1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8" name="Freeform 131">
              <a:extLst>
                <a:ext uri="{FF2B5EF4-FFF2-40B4-BE49-F238E27FC236}">
                  <a16:creationId xmlns:a16="http://schemas.microsoft.com/office/drawing/2014/main" id="{DBFEFB81-1C64-46C6-A8F3-BECEC66C538C}"/>
                </a:ext>
              </a:extLst>
            </p:cNvPr>
            <p:cNvSpPr>
              <a:spLocks/>
            </p:cNvSpPr>
            <p:nvPr/>
          </p:nvSpPr>
          <p:spPr bwMode="auto">
            <a:xfrm>
              <a:off x="6014" y="1392"/>
              <a:ext cx="130" cy="78"/>
            </a:xfrm>
            <a:custGeom>
              <a:avLst/>
              <a:gdLst>
                <a:gd name="T0" fmla="*/ 0 w 217"/>
                <a:gd name="T1" fmla="*/ 129 h 129"/>
                <a:gd name="T2" fmla="*/ 0 w 217"/>
                <a:gd name="T3" fmla="*/ 129 h 129"/>
                <a:gd name="T4" fmla="*/ 0 w 217"/>
                <a:gd name="T5" fmla="*/ 129 h 129"/>
                <a:gd name="T6" fmla="*/ 217 w 217"/>
                <a:gd name="T7" fmla="*/ 110 h 129"/>
                <a:gd name="T8" fmla="*/ 217 w 217"/>
                <a:gd name="T9" fmla="*/ 0 h 129"/>
                <a:gd name="T10" fmla="*/ 10 w 217"/>
                <a:gd name="T11" fmla="*/ 17 h 129"/>
                <a:gd name="T12" fmla="*/ 10 w 217"/>
                <a:gd name="T13" fmla="*/ 17 h 129"/>
                <a:gd name="T14" fmla="*/ 0 w 217"/>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29">
                  <a:moveTo>
                    <a:pt x="0" y="129"/>
                  </a:moveTo>
                  <a:lnTo>
                    <a:pt x="0" y="129"/>
                  </a:lnTo>
                  <a:lnTo>
                    <a:pt x="0" y="129"/>
                  </a:lnTo>
                  <a:cubicBezTo>
                    <a:pt x="70" y="117"/>
                    <a:pt x="143" y="110"/>
                    <a:pt x="217" y="110"/>
                  </a:cubicBezTo>
                  <a:lnTo>
                    <a:pt x="217" y="0"/>
                  </a:lnTo>
                  <a:cubicBezTo>
                    <a:pt x="147" y="0"/>
                    <a:pt x="77" y="6"/>
                    <a:pt x="10" y="17"/>
                  </a:cubicBezTo>
                  <a:lnTo>
                    <a:pt x="10" y="17"/>
                  </a:lnTo>
                  <a:lnTo>
                    <a:pt x="0"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6E57FC1A-D1D7-41DF-9C38-132EB0022C80}"/>
              </a:ext>
            </a:extLst>
          </p:cNvPr>
          <p:cNvSpPr>
            <a:spLocks noGrp="1"/>
          </p:cNvSpPr>
          <p:nvPr>
            <p:ph type="ctrTitle" hasCustomPrompt="1"/>
          </p:nvPr>
        </p:nvSpPr>
        <p:spPr>
          <a:xfrm>
            <a:off x="719400" y="3071725"/>
            <a:ext cx="6205329" cy="2896402"/>
          </a:xfrm>
          <a:noFill/>
        </p:spPr>
        <p:txBody>
          <a:bodyPr anchor="t" anchorCtr="0">
            <a:noAutofit/>
          </a:bodyPr>
          <a:lstStyle>
            <a:lvl1pPr algn="l">
              <a:defRPr sz="4200">
                <a:solidFill>
                  <a:schemeClr val="bg1"/>
                </a:solidFill>
              </a:defRPr>
            </a:lvl1pPr>
          </a:lstStyle>
          <a:p>
            <a:r>
              <a:rPr lang="en-US"/>
              <a:t>Click to add document and/or subject matter here</a:t>
            </a:r>
            <a:endParaRPr lang="en-GB"/>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hasCustomPrompt="1"/>
          </p:nvPr>
        </p:nvSpPr>
        <p:spPr>
          <a:xfrm>
            <a:off x="719400" y="5969695"/>
            <a:ext cx="6206400" cy="215444"/>
          </a:xfrm>
        </p:spPr>
        <p:txBody>
          <a:bodyPr>
            <a:sp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date here</a:t>
            </a:r>
            <a:endParaRPr lang="en-GB"/>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p:txBody>
          <a:bodyPr/>
          <a:lstStyle/>
          <a:p>
            <a:fld id="{D2B0ACB1-70FB-4355-98F4-8BB4EFBD5F05}" type="datetime6">
              <a:rPr lang="en-GB" smtClean="0"/>
              <a:t>November 19</a:t>
            </a:fld>
            <a:endParaRPr lang="en-GB"/>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a:xfrm>
            <a:off x="719400" y="6350000"/>
            <a:ext cx="8520076" cy="153888"/>
          </a:xfrm>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0485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3">
    <p:bg>
      <p:bgPr>
        <a:solidFill>
          <a:schemeClr val="bg1"/>
        </a:solidFill>
        <a:effectLst/>
      </p:bgPr>
    </p:bg>
    <p:spTree>
      <p:nvGrpSpPr>
        <p:cNvPr id="1" name=""/>
        <p:cNvGrpSpPr/>
        <p:nvPr/>
      </p:nvGrpSpPr>
      <p:grpSpPr>
        <a:xfrm>
          <a:off x="0" y="0"/>
          <a:ext cx="0" cy="0"/>
          <a:chOff x="0" y="0"/>
          <a:chExt cx="0" cy="0"/>
        </a:xfrm>
      </p:grpSpPr>
      <p:grpSp>
        <p:nvGrpSpPr>
          <p:cNvPr id="161" name="Group 4">
            <a:extLst>
              <a:ext uri="{FF2B5EF4-FFF2-40B4-BE49-F238E27FC236}">
                <a16:creationId xmlns:a16="http://schemas.microsoft.com/office/drawing/2014/main" id="{AF424A17-9587-4FBC-AD55-7CB88B8447B8}"/>
              </a:ext>
            </a:extLst>
          </p:cNvPr>
          <p:cNvGrpSpPr>
            <a:grpSpLocks noChangeAspect="1"/>
          </p:cNvGrpSpPr>
          <p:nvPr userDrawn="1"/>
        </p:nvGrpSpPr>
        <p:grpSpPr bwMode="auto">
          <a:xfrm>
            <a:off x="0" y="0"/>
            <a:ext cx="7983538" cy="6859588"/>
            <a:chOff x="1325" y="5"/>
            <a:chExt cx="5029" cy="4321"/>
          </a:xfrm>
          <a:solidFill>
            <a:schemeClr val="accent4"/>
          </a:solidFill>
        </p:grpSpPr>
        <p:sp>
          <p:nvSpPr>
            <p:cNvPr id="162" name="Freeform 5">
              <a:extLst>
                <a:ext uri="{FF2B5EF4-FFF2-40B4-BE49-F238E27FC236}">
                  <a16:creationId xmlns:a16="http://schemas.microsoft.com/office/drawing/2014/main" id="{ECEAA9E9-0816-4CCA-81F8-336EB3FC0F50}"/>
                </a:ext>
              </a:extLst>
            </p:cNvPr>
            <p:cNvSpPr>
              <a:spLocks/>
            </p:cNvSpPr>
            <p:nvPr/>
          </p:nvSpPr>
          <p:spPr bwMode="auto">
            <a:xfrm>
              <a:off x="1325" y="5"/>
              <a:ext cx="4626" cy="4320"/>
            </a:xfrm>
            <a:custGeom>
              <a:avLst/>
              <a:gdLst>
                <a:gd name="T0" fmla="*/ 0 w 7714"/>
                <a:gd name="T1" fmla="*/ 0 h 7199"/>
                <a:gd name="T2" fmla="*/ 0 w 7714"/>
                <a:gd name="T3" fmla="*/ 0 h 7199"/>
                <a:gd name="T4" fmla="*/ 7714 w 7714"/>
                <a:gd name="T5" fmla="*/ 0 h 7199"/>
                <a:gd name="T6" fmla="*/ 7714 w 7714"/>
                <a:gd name="T7" fmla="*/ 7199 h 7199"/>
                <a:gd name="T8" fmla="*/ 0 w 7714"/>
                <a:gd name="T9" fmla="*/ 7199 h 7199"/>
                <a:gd name="T10" fmla="*/ 0 w 7714"/>
                <a:gd name="T11" fmla="*/ 0 h 7199"/>
              </a:gdLst>
              <a:ahLst/>
              <a:cxnLst>
                <a:cxn ang="0">
                  <a:pos x="T0" y="T1"/>
                </a:cxn>
                <a:cxn ang="0">
                  <a:pos x="T2" y="T3"/>
                </a:cxn>
                <a:cxn ang="0">
                  <a:pos x="T4" y="T5"/>
                </a:cxn>
                <a:cxn ang="0">
                  <a:pos x="T6" y="T7"/>
                </a:cxn>
                <a:cxn ang="0">
                  <a:pos x="T8" y="T9"/>
                </a:cxn>
                <a:cxn ang="0">
                  <a:pos x="T10" y="T11"/>
                </a:cxn>
              </a:cxnLst>
              <a:rect l="0" t="0" r="r" b="b"/>
              <a:pathLst>
                <a:path w="7714" h="7199">
                  <a:moveTo>
                    <a:pt x="0" y="0"/>
                  </a:moveTo>
                  <a:lnTo>
                    <a:pt x="0" y="0"/>
                  </a:lnTo>
                  <a:lnTo>
                    <a:pt x="7714" y="0"/>
                  </a:lnTo>
                  <a:lnTo>
                    <a:pt x="7714" y="7199"/>
                  </a:lnTo>
                  <a:lnTo>
                    <a:pt x="0" y="719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 name="Freeform 6">
              <a:extLst>
                <a:ext uri="{FF2B5EF4-FFF2-40B4-BE49-F238E27FC236}">
                  <a16:creationId xmlns:a16="http://schemas.microsoft.com/office/drawing/2014/main" id="{E9A5D134-6BDE-4A06-86BF-4D52FDE20DD5}"/>
                </a:ext>
              </a:extLst>
            </p:cNvPr>
            <p:cNvSpPr>
              <a:spLocks/>
            </p:cNvSpPr>
            <p:nvPr/>
          </p:nvSpPr>
          <p:spPr bwMode="auto">
            <a:xfrm>
              <a:off x="6155" y="3969"/>
              <a:ext cx="168" cy="86"/>
            </a:xfrm>
            <a:custGeom>
              <a:avLst/>
              <a:gdLst>
                <a:gd name="T0" fmla="*/ 0 w 280"/>
                <a:gd name="T1" fmla="*/ 111 h 143"/>
                <a:gd name="T2" fmla="*/ 0 w 280"/>
                <a:gd name="T3" fmla="*/ 111 h 143"/>
                <a:gd name="T4" fmla="*/ 280 w 280"/>
                <a:gd name="T5" fmla="*/ 143 h 143"/>
                <a:gd name="T6" fmla="*/ 280 w 280"/>
                <a:gd name="T7" fmla="*/ 142 h 143"/>
                <a:gd name="T8" fmla="*/ 269 w 280"/>
                <a:gd name="T9" fmla="*/ 30 h 143"/>
                <a:gd name="T10" fmla="*/ 269 w 280"/>
                <a:gd name="T11" fmla="*/ 30 h 143"/>
                <a:gd name="T12" fmla="*/ 0 w 280"/>
                <a:gd name="T13" fmla="*/ 0 h 143"/>
                <a:gd name="T14" fmla="*/ 0 w 280"/>
                <a:gd name="T15" fmla="*/ 111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43">
                  <a:moveTo>
                    <a:pt x="0" y="111"/>
                  </a:moveTo>
                  <a:lnTo>
                    <a:pt x="0" y="111"/>
                  </a:lnTo>
                  <a:cubicBezTo>
                    <a:pt x="97" y="111"/>
                    <a:pt x="192" y="122"/>
                    <a:pt x="280" y="143"/>
                  </a:cubicBezTo>
                  <a:lnTo>
                    <a:pt x="280" y="142"/>
                  </a:lnTo>
                  <a:lnTo>
                    <a:pt x="269" y="30"/>
                  </a:lnTo>
                  <a:lnTo>
                    <a:pt x="269" y="30"/>
                  </a:lnTo>
                  <a:cubicBezTo>
                    <a:pt x="184" y="11"/>
                    <a:pt x="93" y="1"/>
                    <a:pt x="0" y="0"/>
                  </a:cubicBez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 name="Freeform 7">
              <a:extLst>
                <a:ext uri="{FF2B5EF4-FFF2-40B4-BE49-F238E27FC236}">
                  <a16:creationId xmlns:a16="http://schemas.microsoft.com/office/drawing/2014/main" id="{317CFBAE-8B59-47AC-894E-A363BFBA8416}"/>
                </a:ext>
              </a:extLst>
            </p:cNvPr>
            <p:cNvSpPr>
              <a:spLocks/>
            </p:cNvSpPr>
            <p:nvPr/>
          </p:nvSpPr>
          <p:spPr bwMode="auto">
            <a:xfrm>
              <a:off x="6155" y="3837"/>
              <a:ext cx="156" cy="83"/>
            </a:xfrm>
            <a:custGeom>
              <a:avLst/>
              <a:gdLst>
                <a:gd name="T0" fmla="*/ 0 w 259"/>
                <a:gd name="T1" fmla="*/ 110 h 138"/>
                <a:gd name="T2" fmla="*/ 0 w 259"/>
                <a:gd name="T3" fmla="*/ 110 h 138"/>
                <a:gd name="T4" fmla="*/ 259 w 259"/>
                <a:gd name="T5" fmla="*/ 138 h 138"/>
                <a:gd name="T6" fmla="*/ 259 w 259"/>
                <a:gd name="T7" fmla="*/ 138 h 138"/>
                <a:gd name="T8" fmla="*/ 248 w 259"/>
                <a:gd name="T9" fmla="*/ 25 h 138"/>
                <a:gd name="T10" fmla="*/ 248 w 259"/>
                <a:gd name="T11" fmla="*/ 25 h 138"/>
                <a:gd name="T12" fmla="*/ 0 w 259"/>
                <a:gd name="T13" fmla="*/ 0 h 138"/>
                <a:gd name="T14" fmla="*/ 0 w 259"/>
                <a:gd name="T15" fmla="*/ 11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138">
                  <a:moveTo>
                    <a:pt x="0" y="110"/>
                  </a:moveTo>
                  <a:lnTo>
                    <a:pt x="0" y="110"/>
                  </a:lnTo>
                  <a:cubicBezTo>
                    <a:pt x="89" y="111"/>
                    <a:pt x="177" y="120"/>
                    <a:pt x="259" y="138"/>
                  </a:cubicBezTo>
                  <a:lnTo>
                    <a:pt x="259" y="138"/>
                  </a:lnTo>
                  <a:lnTo>
                    <a:pt x="248" y="25"/>
                  </a:lnTo>
                  <a:lnTo>
                    <a:pt x="248" y="25"/>
                  </a:lnTo>
                  <a:cubicBezTo>
                    <a:pt x="169" y="9"/>
                    <a:pt x="85"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 name="Freeform 8">
              <a:extLst>
                <a:ext uri="{FF2B5EF4-FFF2-40B4-BE49-F238E27FC236}">
                  <a16:creationId xmlns:a16="http://schemas.microsoft.com/office/drawing/2014/main" id="{497F9B6D-F270-4464-BD6A-DCBD98AEF7A4}"/>
                </a:ext>
              </a:extLst>
            </p:cNvPr>
            <p:cNvSpPr>
              <a:spLocks/>
            </p:cNvSpPr>
            <p:nvPr/>
          </p:nvSpPr>
          <p:spPr bwMode="auto">
            <a:xfrm>
              <a:off x="6155" y="3705"/>
              <a:ext cx="143" cy="80"/>
            </a:xfrm>
            <a:custGeom>
              <a:avLst/>
              <a:gdLst>
                <a:gd name="T0" fmla="*/ 0 w 238"/>
                <a:gd name="T1" fmla="*/ 110 h 133"/>
                <a:gd name="T2" fmla="*/ 0 w 238"/>
                <a:gd name="T3" fmla="*/ 110 h 133"/>
                <a:gd name="T4" fmla="*/ 238 w 238"/>
                <a:gd name="T5" fmla="*/ 133 h 133"/>
                <a:gd name="T6" fmla="*/ 238 w 238"/>
                <a:gd name="T7" fmla="*/ 133 h 133"/>
                <a:gd name="T8" fmla="*/ 227 w 238"/>
                <a:gd name="T9" fmla="*/ 21 h 133"/>
                <a:gd name="T10" fmla="*/ 227 w 238"/>
                <a:gd name="T11" fmla="*/ 21 h 133"/>
                <a:gd name="T12" fmla="*/ 0 w 238"/>
                <a:gd name="T13" fmla="*/ 0 h 133"/>
                <a:gd name="T14" fmla="*/ 0 w 238"/>
                <a:gd name="T15" fmla="*/ 11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33">
                  <a:moveTo>
                    <a:pt x="0" y="110"/>
                  </a:moveTo>
                  <a:lnTo>
                    <a:pt x="0" y="110"/>
                  </a:lnTo>
                  <a:cubicBezTo>
                    <a:pt x="81" y="111"/>
                    <a:pt x="162" y="119"/>
                    <a:pt x="238" y="133"/>
                  </a:cubicBezTo>
                  <a:lnTo>
                    <a:pt x="238" y="133"/>
                  </a:lnTo>
                  <a:lnTo>
                    <a:pt x="227" y="21"/>
                  </a:lnTo>
                  <a:lnTo>
                    <a:pt x="227" y="21"/>
                  </a:lnTo>
                  <a:cubicBezTo>
                    <a:pt x="155" y="8"/>
                    <a:pt x="78"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 name="Freeform 9">
              <a:extLst>
                <a:ext uri="{FF2B5EF4-FFF2-40B4-BE49-F238E27FC236}">
                  <a16:creationId xmlns:a16="http://schemas.microsoft.com/office/drawing/2014/main" id="{5BC2B58E-19E9-46AA-8705-DB582DFD3BA3}"/>
                </a:ext>
              </a:extLst>
            </p:cNvPr>
            <p:cNvSpPr>
              <a:spLocks/>
            </p:cNvSpPr>
            <p:nvPr/>
          </p:nvSpPr>
          <p:spPr bwMode="auto">
            <a:xfrm>
              <a:off x="6155" y="4234"/>
              <a:ext cx="193" cy="92"/>
            </a:xfrm>
            <a:custGeom>
              <a:avLst/>
              <a:gdLst>
                <a:gd name="T0" fmla="*/ 0 w 321"/>
                <a:gd name="T1" fmla="*/ 110 h 153"/>
                <a:gd name="T2" fmla="*/ 0 w 321"/>
                <a:gd name="T3" fmla="*/ 110 h 153"/>
                <a:gd name="T4" fmla="*/ 321 w 321"/>
                <a:gd name="T5" fmla="*/ 153 h 153"/>
                <a:gd name="T6" fmla="*/ 321 w 321"/>
                <a:gd name="T7" fmla="*/ 152 h 153"/>
                <a:gd name="T8" fmla="*/ 311 w 321"/>
                <a:gd name="T9" fmla="*/ 40 h 153"/>
                <a:gd name="T10" fmla="*/ 311 w 321"/>
                <a:gd name="T11" fmla="*/ 40 h 153"/>
                <a:gd name="T12" fmla="*/ 0 w 321"/>
                <a:gd name="T13" fmla="*/ 0 h 153"/>
                <a:gd name="T14" fmla="*/ 0 w 321"/>
                <a:gd name="T15" fmla="*/ 110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153">
                  <a:moveTo>
                    <a:pt x="0" y="110"/>
                  </a:moveTo>
                  <a:lnTo>
                    <a:pt x="0" y="110"/>
                  </a:lnTo>
                  <a:cubicBezTo>
                    <a:pt x="112" y="111"/>
                    <a:pt x="223" y="125"/>
                    <a:pt x="321" y="153"/>
                  </a:cubicBezTo>
                  <a:lnTo>
                    <a:pt x="321" y="152"/>
                  </a:lnTo>
                  <a:lnTo>
                    <a:pt x="311" y="40"/>
                  </a:lnTo>
                  <a:lnTo>
                    <a:pt x="311" y="40"/>
                  </a:lnTo>
                  <a:cubicBezTo>
                    <a:pt x="215" y="14"/>
                    <a:pt x="108"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 name="Freeform 10">
              <a:extLst>
                <a:ext uri="{FF2B5EF4-FFF2-40B4-BE49-F238E27FC236}">
                  <a16:creationId xmlns:a16="http://schemas.microsoft.com/office/drawing/2014/main" id="{65012731-BB17-469C-AC04-3C9E15E41928}"/>
                </a:ext>
              </a:extLst>
            </p:cNvPr>
            <p:cNvSpPr>
              <a:spLocks/>
            </p:cNvSpPr>
            <p:nvPr/>
          </p:nvSpPr>
          <p:spPr bwMode="auto">
            <a:xfrm>
              <a:off x="6155" y="4102"/>
              <a:ext cx="180" cy="88"/>
            </a:xfrm>
            <a:custGeom>
              <a:avLst/>
              <a:gdLst>
                <a:gd name="T0" fmla="*/ 0 w 300"/>
                <a:gd name="T1" fmla="*/ 110 h 147"/>
                <a:gd name="T2" fmla="*/ 0 w 300"/>
                <a:gd name="T3" fmla="*/ 110 h 147"/>
                <a:gd name="T4" fmla="*/ 300 w 300"/>
                <a:gd name="T5" fmla="*/ 147 h 147"/>
                <a:gd name="T6" fmla="*/ 300 w 300"/>
                <a:gd name="T7" fmla="*/ 147 h 147"/>
                <a:gd name="T8" fmla="*/ 290 w 300"/>
                <a:gd name="T9" fmla="*/ 34 h 147"/>
                <a:gd name="T10" fmla="*/ 290 w 300"/>
                <a:gd name="T11" fmla="*/ 34 h 147"/>
                <a:gd name="T12" fmla="*/ 0 w 300"/>
                <a:gd name="T13" fmla="*/ 0 h 147"/>
                <a:gd name="T14" fmla="*/ 0 w 300"/>
                <a:gd name="T15" fmla="*/ 110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147">
                  <a:moveTo>
                    <a:pt x="0" y="110"/>
                  </a:moveTo>
                  <a:lnTo>
                    <a:pt x="0" y="110"/>
                  </a:lnTo>
                  <a:cubicBezTo>
                    <a:pt x="104" y="110"/>
                    <a:pt x="207" y="123"/>
                    <a:pt x="300" y="147"/>
                  </a:cubicBezTo>
                  <a:lnTo>
                    <a:pt x="300" y="147"/>
                  </a:lnTo>
                  <a:lnTo>
                    <a:pt x="290" y="34"/>
                  </a:lnTo>
                  <a:lnTo>
                    <a:pt x="290" y="34"/>
                  </a:lnTo>
                  <a:cubicBezTo>
                    <a:pt x="199" y="12"/>
                    <a:pt x="100"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 name="Freeform 11">
              <a:extLst>
                <a:ext uri="{FF2B5EF4-FFF2-40B4-BE49-F238E27FC236}">
                  <a16:creationId xmlns:a16="http://schemas.microsoft.com/office/drawing/2014/main" id="{07A76CE9-967D-4CAB-AEC4-6FC2E1F910EC}"/>
                </a:ext>
              </a:extLst>
            </p:cNvPr>
            <p:cNvSpPr>
              <a:spLocks/>
            </p:cNvSpPr>
            <p:nvPr/>
          </p:nvSpPr>
          <p:spPr bwMode="auto">
            <a:xfrm>
              <a:off x="6155" y="3573"/>
              <a:ext cx="130" cy="78"/>
            </a:xfrm>
            <a:custGeom>
              <a:avLst/>
              <a:gdLst>
                <a:gd name="T0" fmla="*/ 0 w 217"/>
                <a:gd name="T1" fmla="*/ 110 h 129"/>
                <a:gd name="T2" fmla="*/ 0 w 217"/>
                <a:gd name="T3" fmla="*/ 110 h 129"/>
                <a:gd name="T4" fmla="*/ 217 w 217"/>
                <a:gd name="T5" fmla="*/ 129 h 129"/>
                <a:gd name="T6" fmla="*/ 217 w 217"/>
                <a:gd name="T7" fmla="*/ 129 h 129"/>
                <a:gd name="T8" fmla="*/ 207 w 217"/>
                <a:gd name="T9" fmla="*/ 17 h 129"/>
                <a:gd name="T10" fmla="*/ 207 w 217"/>
                <a:gd name="T11" fmla="*/ 17 h 129"/>
                <a:gd name="T12" fmla="*/ 0 w 217"/>
                <a:gd name="T13" fmla="*/ 0 h 129"/>
                <a:gd name="T14" fmla="*/ 0 w 217"/>
                <a:gd name="T15" fmla="*/ 11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29">
                  <a:moveTo>
                    <a:pt x="0" y="110"/>
                  </a:moveTo>
                  <a:lnTo>
                    <a:pt x="0" y="110"/>
                  </a:lnTo>
                  <a:cubicBezTo>
                    <a:pt x="74" y="110"/>
                    <a:pt x="147" y="117"/>
                    <a:pt x="217" y="129"/>
                  </a:cubicBezTo>
                  <a:lnTo>
                    <a:pt x="217" y="129"/>
                  </a:lnTo>
                  <a:lnTo>
                    <a:pt x="207" y="17"/>
                  </a:lnTo>
                  <a:lnTo>
                    <a:pt x="207" y="17"/>
                  </a:lnTo>
                  <a:cubicBezTo>
                    <a:pt x="140" y="6"/>
                    <a:pt x="70"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 name="Freeform 12">
              <a:extLst>
                <a:ext uri="{FF2B5EF4-FFF2-40B4-BE49-F238E27FC236}">
                  <a16:creationId xmlns:a16="http://schemas.microsoft.com/office/drawing/2014/main" id="{23E3252F-8F8E-429D-8D51-14FAA9457778}"/>
                </a:ext>
              </a:extLst>
            </p:cNvPr>
            <p:cNvSpPr>
              <a:spLocks/>
            </p:cNvSpPr>
            <p:nvPr/>
          </p:nvSpPr>
          <p:spPr bwMode="auto">
            <a:xfrm>
              <a:off x="6155" y="2648"/>
              <a:ext cx="43" cy="68"/>
            </a:xfrm>
            <a:custGeom>
              <a:avLst/>
              <a:gdLst>
                <a:gd name="T0" fmla="*/ 0 w 72"/>
                <a:gd name="T1" fmla="*/ 110 h 112"/>
                <a:gd name="T2" fmla="*/ 0 w 72"/>
                <a:gd name="T3" fmla="*/ 110 h 112"/>
                <a:gd name="T4" fmla="*/ 72 w 72"/>
                <a:gd name="T5" fmla="*/ 112 h 112"/>
                <a:gd name="T6" fmla="*/ 72 w 72"/>
                <a:gd name="T7" fmla="*/ 112 h 112"/>
                <a:gd name="T8" fmla="*/ 62 w 72"/>
                <a:gd name="T9" fmla="*/ 1 h 112"/>
                <a:gd name="T10" fmla="*/ 62 w 72"/>
                <a:gd name="T11" fmla="*/ 1 h 112"/>
                <a:gd name="T12" fmla="*/ 0 w 72"/>
                <a:gd name="T13" fmla="*/ 0 h 112"/>
                <a:gd name="T14" fmla="*/ 0 w 72"/>
                <a:gd name="T15" fmla="*/ 11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12">
                  <a:moveTo>
                    <a:pt x="0" y="110"/>
                  </a:moveTo>
                  <a:lnTo>
                    <a:pt x="0" y="110"/>
                  </a:lnTo>
                  <a:cubicBezTo>
                    <a:pt x="24" y="110"/>
                    <a:pt x="48" y="111"/>
                    <a:pt x="72" y="112"/>
                  </a:cubicBezTo>
                  <a:lnTo>
                    <a:pt x="72" y="112"/>
                  </a:lnTo>
                  <a:lnTo>
                    <a:pt x="62" y="1"/>
                  </a:lnTo>
                  <a:lnTo>
                    <a:pt x="62" y="1"/>
                  </a:lnTo>
                  <a:cubicBezTo>
                    <a:pt x="41" y="0"/>
                    <a:pt x="21"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 name="Freeform 13">
              <a:extLst>
                <a:ext uri="{FF2B5EF4-FFF2-40B4-BE49-F238E27FC236}">
                  <a16:creationId xmlns:a16="http://schemas.microsoft.com/office/drawing/2014/main" id="{16197827-DA6A-4D49-BD4A-B9D81C0000B1}"/>
                </a:ext>
              </a:extLst>
            </p:cNvPr>
            <p:cNvSpPr>
              <a:spLocks/>
            </p:cNvSpPr>
            <p:nvPr/>
          </p:nvSpPr>
          <p:spPr bwMode="auto">
            <a:xfrm>
              <a:off x="6155" y="2781"/>
              <a:ext cx="56" cy="68"/>
            </a:xfrm>
            <a:custGeom>
              <a:avLst/>
              <a:gdLst>
                <a:gd name="T0" fmla="*/ 0 w 93"/>
                <a:gd name="T1" fmla="*/ 110 h 114"/>
                <a:gd name="T2" fmla="*/ 0 w 93"/>
                <a:gd name="T3" fmla="*/ 110 h 114"/>
                <a:gd name="T4" fmla="*/ 93 w 93"/>
                <a:gd name="T5" fmla="*/ 114 h 114"/>
                <a:gd name="T6" fmla="*/ 93 w 93"/>
                <a:gd name="T7" fmla="*/ 114 h 114"/>
                <a:gd name="T8" fmla="*/ 83 w 93"/>
                <a:gd name="T9" fmla="*/ 3 h 114"/>
                <a:gd name="T10" fmla="*/ 83 w 93"/>
                <a:gd name="T11" fmla="*/ 3 h 114"/>
                <a:gd name="T12" fmla="*/ 0 w 93"/>
                <a:gd name="T13" fmla="*/ 0 h 114"/>
                <a:gd name="T14" fmla="*/ 0 w 93"/>
                <a:gd name="T15" fmla="*/ 110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14">
                  <a:moveTo>
                    <a:pt x="0" y="110"/>
                  </a:moveTo>
                  <a:lnTo>
                    <a:pt x="0" y="110"/>
                  </a:lnTo>
                  <a:cubicBezTo>
                    <a:pt x="31" y="110"/>
                    <a:pt x="62" y="111"/>
                    <a:pt x="93" y="114"/>
                  </a:cubicBezTo>
                  <a:lnTo>
                    <a:pt x="93" y="114"/>
                  </a:lnTo>
                  <a:lnTo>
                    <a:pt x="83" y="3"/>
                  </a:lnTo>
                  <a:lnTo>
                    <a:pt x="83" y="3"/>
                  </a:lnTo>
                  <a:cubicBezTo>
                    <a:pt x="55" y="1"/>
                    <a:pt x="28"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 name="Freeform 14">
              <a:extLst>
                <a:ext uri="{FF2B5EF4-FFF2-40B4-BE49-F238E27FC236}">
                  <a16:creationId xmlns:a16="http://schemas.microsoft.com/office/drawing/2014/main" id="{95A25679-9043-4230-B0B3-4D2E43C506B5}"/>
                </a:ext>
              </a:extLst>
            </p:cNvPr>
            <p:cNvSpPr>
              <a:spLocks/>
            </p:cNvSpPr>
            <p:nvPr/>
          </p:nvSpPr>
          <p:spPr bwMode="auto">
            <a:xfrm>
              <a:off x="6155" y="2516"/>
              <a:ext cx="31" cy="67"/>
            </a:xfrm>
            <a:custGeom>
              <a:avLst/>
              <a:gdLst>
                <a:gd name="T0" fmla="*/ 0 w 52"/>
                <a:gd name="T1" fmla="*/ 110 h 112"/>
                <a:gd name="T2" fmla="*/ 0 w 52"/>
                <a:gd name="T3" fmla="*/ 110 h 112"/>
                <a:gd name="T4" fmla="*/ 52 w 52"/>
                <a:gd name="T5" fmla="*/ 112 h 112"/>
                <a:gd name="T6" fmla="*/ 52 w 52"/>
                <a:gd name="T7" fmla="*/ 112 h 112"/>
                <a:gd name="T8" fmla="*/ 42 w 52"/>
                <a:gd name="T9" fmla="*/ 1 h 112"/>
                <a:gd name="T10" fmla="*/ 42 w 52"/>
                <a:gd name="T11" fmla="*/ 1 h 112"/>
                <a:gd name="T12" fmla="*/ 0 w 52"/>
                <a:gd name="T13" fmla="*/ 0 h 112"/>
                <a:gd name="T14" fmla="*/ 0 w 52"/>
                <a:gd name="T15" fmla="*/ 11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12">
                  <a:moveTo>
                    <a:pt x="0" y="110"/>
                  </a:moveTo>
                  <a:lnTo>
                    <a:pt x="0" y="110"/>
                  </a:lnTo>
                  <a:cubicBezTo>
                    <a:pt x="17" y="111"/>
                    <a:pt x="35" y="111"/>
                    <a:pt x="52" y="112"/>
                  </a:cubicBezTo>
                  <a:lnTo>
                    <a:pt x="52" y="112"/>
                  </a:lnTo>
                  <a:lnTo>
                    <a:pt x="42" y="1"/>
                  </a:lnTo>
                  <a:lnTo>
                    <a:pt x="42" y="1"/>
                  </a:lnTo>
                  <a:cubicBezTo>
                    <a:pt x="28" y="1"/>
                    <a:pt x="14"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 name="Freeform 15">
              <a:extLst>
                <a:ext uri="{FF2B5EF4-FFF2-40B4-BE49-F238E27FC236}">
                  <a16:creationId xmlns:a16="http://schemas.microsoft.com/office/drawing/2014/main" id="{2A1BCE82-9207-46D5-BA80-D0048DF87361}"/>
                </a:ext>
              </a:extLst>
            </p:cNvPr>
            <p:cNvSpPr>
              <a:spLocks/>
            </p:cNvSpPr>
            <p:nvPr/>
          </p:nvSpPr>
          <p:spPr bwMode="auto">
            <a:xfrm>
              <a:off x="6155" y="2384"/>
              <a:ext cx="19" cy="66"/>
            </a:xfrm>
            <a:custGeom>
              <a:avLst/>
              <a:gdLst>
                <a:gd name="T0" fmla="*/ 0 w 31"/>
                <a:gd name="T1" fmla="*/ 110 h 111"/>
                <a:gd name="T2" fmla="*/ 0 w 31"/>
                <a:gd name="T3" fmla="*/ 110 h 111"/>
                <a:gd name="T4" fmla="*/ 31 w 31"/>
                <a:gd name="T5" fmla="*/ 111 h 111"/>
                <a:gd name="T6" fmla="*/ 31 w 31"/>
                <a:gd name="T7" fmla="*/ 111 h 111"/>
                <a:gd name="T8" fmla="*/ 21 w 31"/>
                <a:gd name="T9" fmla="*/ 0 h 111"/>
                <a:gd name="T10" fmla="*/ 21 w 31"/>
                <a:gd name="T11" fmla="*/ 0 h 111"/>
                <a:gd name="T12" fmla="*/ 0 w 31"/>
                <a:gd name="T13" fmla="*/ 0 h 111"/>
                <a:gd name="T14" fmla="*/ 0 w 31"/>
                <a:gd name="T15" fmla="*/ 11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11">
                  <a:moveTo>
                    <a:pt x="0" y="110"/>
                  </a:moveTo>
                  <a:lnTo>
                    <a:pt x="0" y="110"/>
                  </a:lnTo>
                  <a:cubicBezTo>
                    <a:pt x="10" y="110"/>
                    <a:pt x="21" y="111"/>
                    <a:pt x="31" y="111"/>
                  </a:cubicBezTo>
                  <a:lnTo>
                    <a:pt x="31" y="111"/>
                  </a:lnTo>
                  <a:lnTo>
                    <a:pt x="21" y="0"/>
                  </a:lnTo>
                  <a:lnTo>
                    <a:pt x="21" y="0"/>
                  </a:lnTo>
                  <a:cubicBezTo>
                    <a:pt x="14" y="0"/>
                    <a:pt x="7"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 name="Freeform 16">
              <a:extLst>
                <a:ext uri="{FF2B5EF4-FFF2-40B4-BE49-F238E27FC236}">
                  <a16:creationId xmlns:a16="http://schemas.microsoft.com/office/drawing/2014/main" id="{1FDABAE5-4A50-43B1-A5B4-1A4D70FA1176}"/>
                </a:ext>
              </a:extLst>
            </p:cNvPr>
            <p:cNvSpPr>
              <a:spLocks/>
            </p:cNvSpPr>
            <p:nvPr/>
          </p:nvSpPr>
          <p:spPr bwMode="auto">
            <a:xfrm>
              <a:off x="6155" y="2913"/>
              <a:ext cx="69" cy="69"/>
            </a:xfrm>
            <a:custGeom>
              <a:avLst/>
              <a:gdLst>
                <a:gd name="T0" fmla="*/ 0 w 114"/>
                <a:gd name="T1" fmla="*/ 110 h 116"/>
                <a:gd name="T2" fmla="*/ 0 w 114"/>
                <a:gd name="T3" fmla="*/ 110 h 116"/>
                <a:gd name="T4" fmla="*/ 114 w 114"/>
                <a:gd name="T5" fmla="*/ 116 h 116"/>
                <a:gd name="T6" fmla="*/ 114 w 114"/>
                <a:gd name="T7" fmla="*/ 116 h 116"/>
                <a:gd name="T8" fmla="*/ 103 w 114"/>
                <a:gd name="T9" fmla="*/ 5 h 116"/>
                <a:gd name="T10" fmla="*/ 103 w 114"/>
                <a:gd name="T11" fmla="*/ 4 h 116"/>
                <a:gd name="T12" fmla="*/ 0 w 114"/>
                <a:gd name="T13" fmla="*/ 0 h 116"/>
                <a:gd name="T14" fmla="*/ 0 w 114"/>
                <a:gd name="T15" fmla="*/ 11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6">
                  <a:moveTo>
                    <a:pt x="0" y="110"/>
                  </a:moveTo>
                  <a:lnTo>
                    <a:pt x="0" y="110"/>
                  </a:lnTo>
                  <a:cubicBezTo>
                    <a:pt x="38" y="110"/>
                    <a:pt x="76" y="112"/>
                    <a:pt x="114" y="116"/>
                  </a:cubicBezTo>
                  <a:lnTo>
                    <a:pt x="114" y="116"/>
                  </a:lnTo>
                  <a:lnTo>
                    <a:pt x="103" y="5"/>
                  </a:lnTo>
                  <a:lnTo>
                    <a:pt x="103" y="4"/>
                  </a:lnTo>
                  <a:cubicBezTo>
                    <a:pt x="69" y="2"/>
                    <a:pt x="35"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 name="Freeform 17">
              <a:extLst>
                <a:ext uri="{FF2B5EF4-FFF2-40B4-BE49-F238E27FC236}">
                  <a16:creationId xmlns:a16="http://schemas.microsoft.com/office/drawing/2014/main" id="{110E8679-4CCC-4AF3-8972-3E3B999D7D50}"/>
                </a:ext>
              </a:extLst>
            </p:cNvPr>
            <p:cNvSpPr>
              <a:spLocks/>
            </p:cNvSpPr>
            <p:nvPr/>
          </p:nvSpPr>
          <p:spPr bwMode="auto">
            <a:xfrm>
              <a:off x="6155" y="3177"/>
              <a:ext cx="93" cy="72"/>
            </a:xfrm>
            <a:custGeom>
              <a:avLst/>
              <a:gdLst>
                <a:gd name="T0" fmla="*/ 0 w 155"/>
                <a:gd name="T1" fmla="*/ 110 h 120"/>
                <a:gd name="T2" fmla="*/ 0 w 155"/>
                <a:gd name="T3" fmla="*/ 110 h 120"/>
                <a:gd name="T4" fmla="*/ 155 w 155"/>
                <a:gd name="T5" fmla="*/ 120 h 120"/>
                <a:gd name="T6" fmla="*/ 155 w 155"/>
                <a:gd name="T7" fmla="*/ 120 h 120"/>
                <a:gd name="T8" fmla="*/ 145 w 155"/>
                <a:gd name="T9" fmla="*/ 9 h 120"/>
                <a:gd name="T10" fmla="*/ 145 w 155"/>
                <a:gd name="T11" fmla="*/ 9 h 120"/>
                <a:gd name="T12" fmla="*/ 0 w 155"/>
                <a:gd name="T13" fmla="*/ 0 h 120"/>
                <a:gd name="T14" fmla="*/ 0 w 155"/>
                <a:gd name="T15" fmla="*/ 11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20">
                  <a:moveTo>
                    <a:pt x="0" y="110"/>
                  </a:moveTo>
                  <a:lnTo>
                    <a:pt x="0" y="110"/>
                  </a:lnTo>
                  <a:cubicBezTo>
                    <a:pt x="52" y="111"/>
                    <a:pt x="104" y="114"/>
                    <a:pt x="155" y="120"/>
                  </a:cubicBezTo>
                  <a:lnTo>
                    <a:pt x="155" y="120"/>
                  </a:lnTo>
                  <a:lnTo>
                    <a:pt x="145" y="9"/>
                  </a:lnTo>
                  <a:lnTo>
                    <a:pt x="145" y="9"/>
                  </a:lnTo>
                  <a:cubicBezTo>
                    <a:pt x="97" y="3"/>
                    <a:pt x="49"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18">
              <a:extLst>
                <a:ext uri="{FF2B5EF4-FFF2-40B4-BE49-F238E27FC236}">
                  <a16:creationId xmlns:a16="http://schemas.microsoft.com/office/drawing/2014/main" id="{DE65B313-4F39-4328-8C78-23C02DC32144}"/>
                </a:ext>
              </a:extLst>
            </p:cNvPr>
            <p:cNvSpPr>
              <a:spLocks/>
            </p:cNvSpPr>
            <p:nvPr/>
          </p:nvSpPr>
          <p:spPr bwMode="auto">
            <a:xfrm>
              <a:off x="6155" y="3309"/>
              <a:ext cx="106" cy="73"/>
            </a:xfrm>
            <a:custGeom>
              <a:avLst/>
              <a:gdLst>
                <a:gd name="T0" fmla="*/ 0 w 176"/>
                <a:gd name="T1" fmla="*/ 111 h 123"/>
                <a:gd name="T2" fmla="*/ 0 w 176"/>
                <a:gd name="T3" fmla="*/ 111 h 123"/>
                <a:gd name="T4" fmla="*/ 176 w 176"/>
                <a:gd name="T5" fmla="*/ 123 h 123"/>
                <a:gd name="T6" fmla="*/ 176 w 176"/>
                <a:gd name="T7" fmla="*/ 123 h 123"/>
                <a:gd name="T8" fmla="*/ 165 w 176"/>
                <a:gd name="T9" fmla="*/ 12 h 123"/>
                <a:gd name="T10" fmla="*/ 165 w 176"/>
                <a:gd name="T11" fmla="*/ 12 h 123"/>
                <a:gd name="T12" fmla="*/ 0 w 176"/>
                <a:gd name="T13" fmla="*/ 0 h 123"/>
                <a:gd name="T14" fmla="*/ 0 w 176"/>
                <a:gd name="T15" fmla="*/ 111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23">
                  <a:moveTo>
                    <a:pt x="0" y="111"/>
                  </a:moveTo>
                  <a:lnTo>
                    <a:pt x="0" y="111"/>
                  </a:lnTo>
                  <a:cubicBezTo>
                    <a:pt x="59" y="111"/>
                    <a:pt x="118" y="115"/>
                    <a:pt x="176" y="123"/>
                  </a:cubicBezTo>
                  <a:lnTo>
                    <a:pt x="176" y="123"/>
                  </a:lnTo>
                  <a:lnTo>
                    <a:pt x="165" y="12"/>
                  </a:lnTo>
                  <a:lnTo>
                    <a:pt x="165" y="12"/>
                  </a:lnTo>
                  <a:cubicBezTo>
                    <a:pt x="111" y="5"/>
                    <a:pt x="56" y="1"/>
                    <a:pt x="0" y="0"/>
                  </a:cubicBez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Freeform 19">
              <a:extLst>
                <a:ext uri="{FF2B5EF4-FFF2-40B4-BE49-F238E27FC236}">
                  <a16:creationId xmlns:a16="http://schemas.microsoft.com/office/drawing/2014/main" id="{5F245D06-3647-41F4-8B86-58345D0ED97D}"/>
                </a:ext>
              </a:extLst>
            </p:cNvPr>
            <p:cNvSpPr>
              <a:spLocks/>
            </p:cNvSpPr>
            <p:nvPr/>
          </p:nvSpPr>
          <p:spPr bwMode="auto">
            <a:xfrm>
              <a:off x="6155" y="3045"/>
              <a:ext cx="81" cy="70"/>
            </a:xfrm>
            <a:custGeom>
              <a:avLst/>
              <a:gdLst>
                <a:gd name="T0" fmla="*/ 0 w 134"/>
                <a:gd name="T1" fmla="*/ 110 h 118"/>
                <a:gd name="T2" fmla="*/ 0 w 134"/>
                <a:gd name="T3" fmla="*/ 110 h 118"/>
                <a:gd name="T4" fmla="*/ 134 w 134"/>
                <a:gd name="T5" fmla="*/ 118 h 118"/>
                <a:gd name="T6" fmla="*/ 134 w 134"/>
                <a:gd name="T7" fmla="*/ 118 h 118"/>
                <a:gd name="T8" fmla="*/ 124 w 134"/>
                <a:gd name="T9" fmla="*/ 7 h 118"/>
                <a:gd name="T10" fmla="*/ 124 w 134"/>
                <a:gd name="T11" fmla="*/ 7 h 118"/>
                <a:gd name="T12" fmla="*/ 0 w 134"/>
                <a:gd name="T13" fmla="*/ 0 h 118"/>
                <a:gd name="T14" fmla="*/ 0 w 134"/>
                <a:gd name="T15" fmla="*/ 11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18">
                  <a:moveTo>
                    <a:pt x="0" y="110"/>
                  </a:moveTo>
                  <a:lnTo>
                    <a:pt x="0" y="110"/>
                  </a:lnTo>
                  <a:cubicBezTo>
                    <a:pt x="45" y="111"/>
                    <a:pt x="90" y="113"/>
                    <a:pt x="134" y="118"/>
                  </a:cubicBezTo>
                  <a:lnTo>
                    <a:pt x="134" y="118"/>
                  </a:lnTo>
                  <a:lnTo>
                    <a:pt x="124" y="7"/>
                  </a:lnTo>
                  <a:lnTo>
                    <a:pt x="124" y="7"/>
                  </a:lnTo>
                  <a:cubicBezTo>
                    <a:pt x="83" y="3"/>
                    <a:pt x="42"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Freeform 20">
              <a:extLst>
                <a:ext uri="{FF2B5EF4-FFF2-40B4-BE49-F238E27FC236}">
                  <a16:creationId xmlns:a16="http://schemas.microsoft.com/office/drawing/2014/main" id="{25B8008E-F643-422C-9003-EC1B965E0106}"/>
                </a:ext>
              </a:extLst>
            </p:cNvPr>
            <p:cNvSpPr>
              <a:spLocks/>
            </p:cNvSpPr>
            <p:nvPr/>
          </p:nvSpPr>
          <p:spPr bwMode="auto">
            <a:xfrm>
              <a:off x="6311" y="3920"/>
              <a:ext cx="43" cy="77"/>
            </a:xfrm>
            <a:custGeom>
              <a:avLst/>
              <a:gdLst>
                <a:gd name="T0" fmla="*/ 73 w 73"/>
                <a:gd name="T1" fmla="*/ 128 h 128"/>
                <a:gd name="T2" fmla="*/ 73 w 73"/>
                <a:gd name="T3" fmla="*/ 128 h 128"/>
                <a:gd name="T4" fmla="*/ 73 w 73"/>
                <a:gd name="T5" fmla="*/ 18 h 128"/>
                <a:gd name="T6" fmla="*/ 0 w 73"/>
                <a:gd name="T7" fmla="*/ 0 h 128"/>
                <a:gd name="T8" fmla="*/ 10 w 73"/>
                <a:gd name="T9" fmla="*/ 112 h 128"/>
                <a:gd name="T10" fmla="*/ 73 w 73"/>
                <a:gd name="T11" fmla="*/ 128 h 128"/>
              </a:gdLst>
              <a:ahLst/>
              <a:cxnLst>
                <a:cxn ang="0">
                  <a:pos x="T0" y="T1"/>
                </a:cxn>
                <a:cxn ang="0">
                  <a:pos x="T2" y="T3"/>
                </a:cxn>
                <a:cxn ang="0">
                  <a:pos x="T4" y="T5"/>
                </a:cxn>
                <a:cxn ang="0">
                  <a:pos x="T6" y="T7"/>
                </a:cxn>
                <a:cxn ang="0">
                  <a:pos x="T8" y="T9"/>
                </a:cxn>
                <a:cxn ang="0">
                  <a:pos x="T10" y="T11"/>
                </a:cxn>
              </a:cxnLst>
              <a:rect l="0" t="0" r="r" b="b"/>
              <a:pathLst>
                <a:path w="73" h="128">
                  <a:moveTo>
                    <a:pt x="73" y="128"/>
                  </a:moveTo>
                  <a:lnTo>
                    <a:pt x="73" y="128"/>
                  </a:lnTo>
                  <a:lnTo>
                    <a:pt x="73" y="18"/>
                  </a:lnTo>
                  <a:cubicBezTo>
                    <a:pt x="49" y="11"/>
                    <a:pt x="25" y="5"/>
                    <a:pt x="0" y="0"/>
                  </a:cubicBezTo>
                  <a:lnTo>
                    <a:pt x="10" y="112"/>
                  </a:lnTo>
                  <a:cubicBezTo>
                    <a:pt x="31" y="117"/>
                    <a:pt x="52" y="122"/>
                    <a:pt x="73"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Freeform 21">
              <a:extLst>
                <a:ext uri="{FF2B5EF4-FFF2-40B4-BE49-F238E27FC236}">
                  <a16:creationId xmlns:a16="http://schemas.microsoft.com/office/drawing/2014/main" id="{5D373400-A29E-4658-A721-457BCA68A844}"/>
                </a:ext>
              </a:extLst>
            </p:cNvPr>
            <p:cNvSpPr>
              <a:spLocks/>
            </p:cNvSpPr>
            <p:nvPr/>
          </p:nvSpPr>
          <p:spPr bwMode="auto">
            <a:xfrm>
              <a:off x="6224" y="2982"/>
              <a:ext cx="130" cy="90"/>
            </a:xfrm>
            <a:custGeom>
              <a:avLst/>
              <a:gdLst>
                <a:gd name="T0" fmla="*/ 218 w 218"/>
                <a:gd name="T1" fmla="*/ 150 h 150"/>
                <a:gd name="T2" fmla="*/ 218 w 218"/>
                <a:gd name="T3" fmla="*/ 150 h 150"/>
                <a:gd name="T4" fmla="*/ 218 w 218"/>
                <a:gd name="T5" fmla="*/ 40 h 150"/>
                <a:gd name="T6" fmla="*/ 0 w 218"/>
                <a:gd name="T7" fmla="*/ 0 h 150"/>
                <a:gd name="T8" fmla="*/ 10 w 218"/>
                <a:gd name="T9" fmla="*/ 111 h 150"/>
                <a:gd name="T10" fmla="*/ 218 w 218"/>
                <a:gd name="T11" fmla="*/ 150 h 150"/>
              </a:gdLst>
              <a:ahLst/>
              <a:cxnLst>
                <a:cxn ang="0">
                  <a:pos x="T0" y="T1"/>
                </a:cxn>
                <a:cxn ang="0">
                  <a:pos x="T2" y="T3"/>
                </a:cxn>
                <a:cxn ang="0">
                  <a:pos x="T4" y="T5"/>
                </a:cxn>
                <a:cxn ang="0">
                  <a:pos x="T6" y="T7"/>
                </a:cxn>
                <a:cxn ang="0">
                  <a:pos x="T8" y="T9"/>
                </a:cxn>
                <a:cxn ang="0">
                  <a:pos x="T10" y="T11"/>
                </a:cxn>
              </a:cxnLst>
              <a:rect l="0" t="0" r="r" b="b"/>
              <a:pathLst>
                <a:path w="218" h="150">
                  <a:moveTo>
                    <a:pt x="218" y="150"/>
                  </a:moveTo>
                  <a:lnTo>
                    <a:pt x="218" y="150"/>
                  </a:lnTo>
                  <a:lnTo>
                    <a:pt x="218" y="40"/>
                  </a:lnTo>
                  <a:cubicBezTo>
                    <a:pt x="150" y="20"/>
                    <a:pt x="76" y="7"/>
                    <a:pt x="0" y="0"/>
                  </a:cubicBezTo>
                  <a:lnTo>
                    <a:pt x="10" y="111"/>
                  </a:lnTo>
                  <a:cubicBezTo>
                    <a:pt x="83" y="118"/>
                    <a:pt x="153" y="131"/>
                    <a:pt x="218" y="1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 name="Freeform 22">
              <a:extLst>
                <a:ext uri="{FF2B5EF4-FFF2-40B4-BE49-F238E27FC236}">
                  <a16:creationId xmlns:a16="http://schemas.microsoft.com/office/drawing/2014/main" id="{CDA7D63E-6711-4F78-A850-38D365BACF7D}"/>
                </a:ext>
              </a:extLst>
            </p:cNvPr>
            <p:cNvSpPr>
              <a:spLocks/>
            </p:cNvSpPr>
            <p:nvPr/>
          </p:nvSpPr>
          <p:spPr bwMode="auto">
            <a:xfrm>
              <a:off x="6248" y="3249"/>
              <a:ext cx="106" cy="87"/>
            </a:xfrm>
            <a:custGeom>
              <a:avLst/>
              <a:gdLst>
                <a:gd name="T0" fmla="*/ 177 w 177"/>
                <a:gd name="T1" fmla="*/ 146 h 146"/>
                <a:gd name="T2" fmla="*/ 177 w 177"/>
                <a:gd name="T3" fmla="*/ 146 h 146"/>
                <a:gd name="T4" fmla="*/ 177 w 177"/>
                <a:gd name="T5" fmla="*/ 36 h 146"/>
                <a:gd name="T6" fmla="*/ 0 w 177"/>
                <a:gd name="T7" fmla="*/ 0 h 146"/>
                <a:gd name="T8" fmla="*/ 10 w 177"/>
                <a:gd name="T9" fmla="*/ 112 h 146"/>
                <a:gd name="T10" fmla="*/ 177 w 177"/>
                <a:gd name="T11" fmla="*/ 146 h 146"/>
              </a:gdLst>
              <a:ahLst/>
              <a:cxnLst>
                <a:cxn ang="0">
                  <a:pos x="T0" y="T1"/>
                </a:cxn>
                <a:cxn ang="0">
                  <a:pos x="T2" y="T3"/>
                </a:cxn>
                <a:cxn ang="0">
                  <a:pos x="T4" y="T5"/>
                </a:cxn>
                <a:cxn ang="0">
                  <a:pos x="T6" y="T7"/>
                </a:cxn>
                <a:cxn ang="0">
                  <a:pos x="T8" y="T9"/>
                </a:cxn>
                <a:cxn ang="0">
                  <a:pos x="T10" y="T11"/>
                </a:cxn>
              </a:cxnLst>
              <a:rect l="0" t="0" r="r" b="b"/>
              <a:pathLst>
                <a:path w="177" h="146">
                  <a:moveTo>
                    <a:pt x="177" y="146"/>
                  </a:moveTo>
                  <a:lnTo>
                    <a:pt x="177" y="146"/>
                  </a:lnTo>
                  <a:lnTo>
                    <a:pt x="177" y="36"/>
                  </a:lnTo>
                  <a:cubicBezTo>
                    <a:pt x="121" y="20"/>
                    <a:pt x="62" y="8"/>
                    <a:pt x="0" y="0"/>
                  </a:cubicBezTo>
                  <a:lnTo>
                    <a:pt x="10" y="112"/>
                  </a:lnTo>
                  <a:cubicBezTo>
                    <a:pt x="68" y="119"/>
                    <a:pt x="124" y="131"/>
                    <a:pt x="177" y="1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0" name="Freeform 23">
              <a:extLst>
                <a:ext uri="{FF2B5EF4-FFF2-40B4-BE49-F238E27FC236}">
                  <a16:creationId xmlns:a16="http://schemas.microsoft.com/office/drawing/2014/main" id="{40FD9277-75F3-46FF-B1D6-8BC65807B561}"/>
                </a:ext>
              </a:extLst>
            </p:cNvPr>
            <p:cNvSpPr>
              <a:spLocks/>
            </p:cNvSpPr>
            <p:nvPr/>
          </p:nvSpPr>
          <p:spPr bwMode="auto">
            <a:xfrm>
              <a:off x="6236" y="3115"/>
              <a:ext cx="118" cy="89"/>
            </a:xfrm>
            <a:custGeom>
              <a:avLst/>
              <a:gdLst>
                <a:gd name="T0" fmla="*/ 198 w 198"/>
                <a:gd name="T1" fmla="*/ 148 h 148"/>
                <a:gd name="T2" fmla="*/ 198 w 198"/>
                <a:gd name="T3" fmla="*/ 148 h 148"/>
                <a:gd name="T4" fmla="*/ 198 w 198"/>
                <a:gd name="T5" fmla="*/ 38 h 148"/>
                <a:gd name="T6" fmla="*/ 0 w 198"/>
                <a:gd name="T7" fmla="*/ 0 h 148"/>
                <a:gd name="T8" fmla="*/ 11 w 198"/>
                <a:gd name="T9" fmla="*/ 111 h 148"/>
                <a:gd name="T10" fmla="*/ 198 w 198"/>
                <a:gd name="T11" fmla="*/ 148 h 148"/>
              </a:gdLst>
              <a:ahLst/>
              <a:cxnLst>
                <a:cxn ang="0">
                  <a:pos x="T0" y="T1"/>
                </a:cxn>
                <a:cxn ang="0">
                  <a:pos x="T2" y="T3"/>
                </a:cxn>
                <a:cxn ang="0">
                  <a:pos x="T4" y="T5"/>
                </a:cxn>
                <a:cxn ang="0">
                  <a:pos x="T6" y="T7"/>
                </a:cxn>
                <a:cxn ang="0">
                  <a:pos x="T8" y="T9"/>
                </a:cxn>
                <a:cxn ang="0">
                  <a:pos x="T10" y="T11"/>
                </a:cxn>
              </a:cxnLst>
              <a:rect l="0" t="0" r="r" b="b"/>
              <a:pathLst>
                <a:path w="198" h="148">
                  <a:moveTo>
                    <a:pt x="198" y="148"/>
                  </a:moveTo>
                  <a:lnTo>
                    <a:pt x="198" y="148"/>
                  </a:lnTo>
                  <a:lnTo>
                    <a:pt x="198" y="38"/>
                  </a:lnTo>
                  <a:cubicBezTo>
                    <a:pt x="136" y="20"/>
                    <a:pt x="69" y="7"/>
                    <a:pt x="0" y="0"/>
                  </a:cubicBezTo>
                  <a:lnTo>
                    <a:pt x="11" y="111"/>
                  </a:lnTo>
                  <a:cubicBezTo>
                    <a:pt x="76" y="119"/>
                    <a:pt x="139" y="131"/>
                    <a:pt x="198" y="1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 name="Freeform 24">
              <a:extLst>
                <a:ext uri="{FF2B5EF4-FFF2-40B4-BE49-F238E27FC236}">
                  <a16:creationId xmlns:a16="http://schemas.microsoft.com/office/drawing/2014/main" id="{98706353-F19D-412C-A2E2-DD90852AB824}"/>
                </a:ext>
              </a:extLst>
            </p:cNvPr>
            <p:cNvSpPr>
              <a:spLocks/>
            </p:cNvSpPr>
            <p:nvPr/>
          </p:nvSpPr>
          <p:spPr bwMode="auto">
            <a:xfrm>
              <a:off x="6198" y="2716"/>
              <a:ext cx="156" cy="92"/>
            </a:xfrm>
            <a:custGeom>
              <a:avLst/>
              <a:gdLst>
                <a:gd name="T0" fmla="*/ 260 w 260"/>
                <a:gd name="T1" fmla="*/ 153 h 153"/>
                <a:gd name="T2" fmla="*/ 260 w 260"/>
                <a:gd name="T3" fmla="*/ 153 h 153"/>
                <a:gd name="T4" fmla="*/ 260 w 260"/>
                <a:gd name="T5" fmla="*/ 43 h 153"/>
                <a:gd name="T6" fmla="*/ 0 w 260"/>
                <a:gd name="T7" fmla="*/ 0 h 153"/>
                <a:gd name="T8" fmla="*/ 11 w 260"/>
                <a:gd name="T9" fmla="*/ 111 h 153"/>
                <a:gd name="T10" fmla="*/ 260 w 260"/>
                <a:gd name="T11" fmla="*/ 153 h 153"/>
              </a:gdLst>
              <a:ahLst/>
              <a:cxnLst>
                <a:cxn ang="0">
                  <a:pos x="T0" y="T1"/>
                </a:cxn>
                <a:cxn ang="0">
                  <a:pos x="T2" y="T3"/>
                </a:cxn>
                <a:cxn ang="0">
                  <a:pos x="T4" y="T5"/>
                </a:cxn>
                <a:cxn ang="0">
                  <a:pos x="T6" y="T7"/>
                </a:cxn>
                <a:cxn ang="0">
                  <a:pos x="T8" y="T9"/>
                </a:cxn>
                <a:cxn ang="0">
                  <a:pos x="T10" y="T11"/>
                </a:cxn>
              </a:cxnLst>
              <a:rect l="0" t="0" r="r" b="b"/>
              <a:pathLst>
                <a:path w="260" h="153">
                  <a:moveTo>
                    <a:pt x="260" y="153"/>
                  </a:moveTo>
                  <a:lnTo>
                    <a:pt x="260" y="153"/>
                  </a:lnTo>
                  <a:lnTo>
                    <a:pt x="260" y="43"/>
                  </a:lnTo>
                  <a:cubicBezTo>
                    <a:pt x="180" y="20"/>
                    <a:pt x="91" y="6"/>
                    <a:pt x="0" y="0"/>
                  </a:cubicBezTo>
                  <a:lnTo>
                    <a:pt x="11" y="111"/>
                  </a:lnTo>
                  <a:cubicBezTo>
                    <a:pt x="98" y="117"/>
                    <a:pt x="183" y="131"/>
                    <a:pt x="260" y="1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Freeform 25">
              <a:extLst>
                <a:ext uri="{FF2B5EF4-FFF2-40B4-BE49-F238E27FC236}">
                  <a16:creationId xmlns:a16="http://schemas.microsoft.com/office/drawing/2014/main" id="{AB8D4593-2CEA-476E-9F1B-7FA1D86190B4}"/>
                </a:ext>
              </a:extLst>
            </p:cNvPr>
            <p:cNvSpPr>
              <a:spLocks/>
            </p:cNvSpPr>
            <p:nvPr/>
          </p:nvSpPr>
          <p:spPr bwMode="auto">
            <a:xfrm>
              <a:off x="6162" y="2318"/>
              <a:ext cx="192" cy="93"/>
            </a:xfrm>
            <a:custGeom>
              <a:avLst/>
              <a:gdLst>
                <a:gd name="T0" fmla="*/ 321 w 321"/>
                <a:gd name="T1" fmla="*/ 156 h 156"/>
                <a:gd name="T2" fmla="*/ 321 w 321"/>
                <a:gd name="T3" fmla="*/ 156 h 156"/>
                <a:gd name="T4" fmla="*/ 321 w 321"/>
                <a:gd name="T5" fmla="*/ 46 h 156"/>
                <a:gd name="T6" fmla="*/ 0 w 321"/>
                <a:gd name="T7" fmla="*/ 0 h 156"/>
                <a:gd name="T8" fmla="*/ 10 w 321"/>
                <a:gd name="T9" fmla="*/ 110 h 156"/>
                <a:gd name="T10" fmla="*/ 321 w 321"/>
                <a:gd name="T11" fmla="*/ 156 h 156"/>
              </a:gdLst>
              <a:ahLst/>
              <a:cxnLst>
                <a:cxn ang="0">
                  <a:pos x="T0" y="T1"/>
                </a:cxn>
                <a:cxn ang="0">
                  <a:pos x="T2" y="T3"/>
                </a:cxn>
                <a:cxn ang="0">
                  <a:pos x="T4" y="T5"/>
                </a:cxn>
                <a:cxn ang="0">
                  <a:pos x="T6" y="T7"/>
                </a:cxn>
                <a:cxn ang="0">
                  <a:pos x="T8" y="T9"/>
                </a:cxn>
                <a:cxn ang="0">
                  <a:pos x="T10" y="T11"/>
                </a:cxn>
              </a:cxnLst>
              <a:rect l="0" t="0" r="r" b="b"/>
              <a:pathLst>
                <a:path w="321" h="156">
                  <a:moveTo>
                    <a:pt x="321" y="156"/>
                  </a:moveTo>
                  <a:lnTo>
                    <a:pt x="321" y="156"/>
                  </a:lnTo>
                  <a:lnTo>
                    <a:pt x="321" y="46"/>
                  </a:lnTo>
                  <a:cubicBezTo>
                    <a:pt x="223" y="17"/>
                    <a:pt x="113" y="2"/>
                    <a:pt x="0" y="0"/>
                  </a:cubicBezTo>
                  <a:lnTo>
                    <a:pt x="10" y="110"/>
                  </a:lnTo>
                  <a:cubicBezTo>
                    <a:pt x="119" y="113"/>
                    <a:pt x="226" y="128"/>
                    <a:pt x="321" y="1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26">
              <a:extLst>
                <a:ext uri="{FF2B5EF4-FFF2-40B4-BE49-F238E27FC236}">
                  <a16:creationId xmlns:a16="http://schemas.microsoft.com/office/drawing/2014/main" id="{4532783C-31A1-49E4-8FD1-A211703029F1}"/>
                </a:ext>
              </a:extLst>
            </p:cNvPr>
            <p:cNvSpPr>
              <a:spLocks/>
            </p:cNvSpPr>
            <p:nvPr/>
          </p:nvSpPr>
          <p:spPr bwMode="auto">
            <a:xfrm>
              <a:off x="6174" y="2450"/>
              <a:ext cx="180" cy="93"/>
            </a:xfrm>
            <a:custGeom>
              <a:avLst/>
              <a:gdLst>
                <a:gd name="T0" fmla="*/ 301 w 301"/>
                <a:gd name="T1" fmla="*/ 155 h 155"/>
                <a:gd name="T2" fmla="*/ 301 w 301"/>
                <a:gd name="T3" fmla="*/ 155 h 155"/>
                <a:gd name="T4" fmla="*/ 301 w 301"/>
                <a:gd name="T5" fmla="*/ 45 h 155"/>
                <a:gd name="T6" fmla="*/ 0 w 301"/>
                <a:gd name="T7" fmla="*/ 0 h 155"/>
                <a:gd name="T8" fmla="*/ 11 w 301"/>
                <a:gd name="T9" fmla="*/ 110 h 155"/>
                <a:gd name="T10" fmla="*/ 301 w 301"/>
                <a:gd name="T11" fmla="*/ 155 h 155"/>
              </a:gdLst>
              <a:ahLst/>
              <a:cxnLst>
                <a:cxn ang="0">
                  <a:pos x="T0" y="T1"/>
                </a:cxn>
                <a:cxn ang="0">
                  <a:pos x="T2" y="T3"/>
                </a:cxn>
                <a:cxn ang="0">
                  <a:pos x="T4" y="T5"/>
                </a:cxn>
                <a:cxn ang="0">
                  <a:pos x="T6" y="T7"/>
                </a:cxn>
                <a:cxn ang="0">
                  <a:pos x="T8" y="T9"/>
                </a:cxn>
                <a:cxn ang="0">
                  <a:pos x="T10" y="T11"/>
                </a:cxn>
              </a:cxnLst>
              <a:rect l="0" t="0" r="r" b="b"/>
              <a:pathLst>
                <a:path w="301" h="155">
                  <a:moveTo>
                    <a:pt x="301" y="155"/>
                  </a:moveTo>
                  <a:lnTo>
                    <a:pt x="301" y="155"/>
                  </a:lnTo>
                  <a:lnTo>
                    <a:pt x="301" y="45"/>
                  </a:lnTo>
                  <a:cubicBezTo>
                    <a:pt x="209" y="18"/>
                    <a:pt x="106" y="3"/>
                    <a:pt x="0" y="0"/>
                  </a:cubicBezTo>
                  <a:lnTo>
                    <a:pt x="11" y="110"/>
                  </a:lnTo>
                  <a:cubicBezTo>
                    <a:pt x="113" y="114"/>
                    <a:pt x="212" y="129"/>
                    <a:pt x="301" y="1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27">
              <a:extLst>
                <a:ext uri="{FF2B5EF4-FFF2-40B4-BE49-F238E27FC236}">
                  <a16:creationId xmlns:a16="http://schemas.microsoft.com/office/drawing/2014/main" id="{0253B826-C2FD-456A-99CF-9AD1E8DE45D1}"/>
                </a:ext>
              </a:extLst>
            </p:cNvPr>
            <p:cNvSpPr>
              <a:spLocks/>
            </p:cNvSpPr>
            <p:nvPr/>
          </p:nvSpPr>
          <p:spPr bwMode="auto">
            <a:xfrm>
              <a:off x="6186" y="2583"/>
              <a:ext cx="168" cy="92"/>
            </a:xfrm>
            <a:custGeom>
              <a:avLst/>
              <a:gdLst>
                <a:gd name="T0" fmla="*/ 280 w 280"/>
                <a:gd name="T1" fmla="*/ 154 h 154"/>
                <a:gd name="T2" fmla="*/ 280 w 280"/>
                <a:gd name="T3" fmla="*/ 154 h 154"/>
                <a:gd name="T4" fmla="*/ 280 w 280"/>
                <a:gd name="T5" fmla="*/ 44 h 154"/>
                <a:gd name="T6" fmla="*/ 0 w 280"/>
                <a:gd name="T7" fmla="*/ 0 h 154"/>
                <a:gd name="T8" fmla="*/ 10 w 280"/>
                <a:gd name="T9" fmla="*/ 110 h 154"/>
                <a:gd name="T10" fmla="*/ 280 w 280"/>
                <a:gd name="T11" fmla="*/ 154 h 154"/>
              </a:gdLst>
              <a:ahLst/>
              <a:cxnLst>
                <a:cxn ang="0">
                  <a:pos x="T0" y="T1"/>
                </a:cxn>
                <a:cxn ang="0">
                  <a:pos x="T2" y="T3"/>
                </a:cxn>
                <a:cxn ang="0">
                  <a:pos x="T4" y="T5"/>
                </a:cxn>
                <a:cxn ang="0">
                  <a:pos x="T6" y="T7"/>
                </a:cxn>
                <a:cxn ang="0">
                  <a:pos x="T8" y="T9"/>
                </a:cxn>
                <a:cxn ang="0">
                  <a:pos x="T10" y="T11"/>
                </a:cxn>
              </a:cxnLst>
              <a:rect l="0" t="0" r="r" b="b"/>
              <a:pathLst>
                <a:path w="280" h="154">
                  <a:moveTo>
                    <a:pt x="280" y="154"/>
                  </a:moveTo>
                  <a:lnTo>
                    <a:pt x="280" y="154"/>
                  </a:lnTo>
                  <a:lnTo>
                    <a:pt x="280" y="44"/>
                  </a:lnTo>
                  <a:cubicBezTo>
                    <a:pt x="194" y="19"/>
                    <a:pt x="98" y="4"/>
                    <a:pt x="0" y="0"/>
                  </a:cubicBezTo>
                  <a:lnTo>
                    <a:pt x="10" y="110"/>
                  </a:lnTo>
                  <a:cubicBezTo>
                    <a:pt x="105" y="115"/>
                    <a:pt x="197" y="130"/>
                    <a:pt x="280" y="1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 name="Freeform 28">
              <a:extLst>
                <a:ext uri="{FF2B5EF4-FFF2-40B4-BE49-F238E27FC236}">
                  <a16:creationId xmlns:a16="http://schemas.microsoft.com/office/drawing/2014/main" id="{A7D264C4-676E-439F-A57B-6FC0EABDE037}"/>
                </a:ext>
              </a:extLst>
            </p:cNvPr>
            <p:cNvSpPr>
              <a:spLocks/>
            </p:cNvSpPr>
            <p:nvPr/>
          </p:nvSpPr>
          <p:spPr bwMode="auto">
            <a:xfrm>
              <a:off x="6211" y="2849"/>
              <a:ext cx="143" cy="91"/>
            </a:xfrm>
            <a:custGeom>
              <a:avLst/>
              <a:gdLst>
                <a:gd name="T0" fmla="*/ 239 w 239"/>
                <a:gd name="T1" fmla="*/ 151 h 151"/>
                <a:gd name="T2" fmla="*/ 239 w 239"/>
                <a:gd name="T3" fmla="*/ 151 h 151"/>
                <a:gd name="T4" fmla="*/ 239 w 239"/>
                <a:gd name="T5" fmla="*/ 41 h 151"/>
                <a:gd name="T6" fmla="*/ 0 w 239"/>
                <a:gd name="T7" fmla="*/ 0 h 151"/>
                <a:gd name="T8" fmla="*/ 10 w 239"/>
                <a:gd name="T9" fmla="*/ 111 h 151"/>
                <a:gd name="T10" fmla="*/ 239 w 239"/>
                <a:gd name="T11" fmla="*/ 151 h 151"/>
              </a:gdLst>
              <a:ahLst/>
              <a:cxnLst>
                <a:cxn ang="0">
                  <a:pos x="T0" y="T1"/>
                </a:cxn>
                <a:cxn ang="0">
                  <a:pos x="T2" y="T3"/>
                </a:cxn>
                <a:cxn ang="0">
                  <a:pos x="T4" y="T5"/>
                </a:cxn>
                <a:cxn ang="0">
                  <a:pos x="T6" y="T7"/>
                </a:cxn>
                <a:cxn ang="0">
                  <a:pos x="T8" y="T9"/>
                </a:cxn>
                <a:cxn ang="0">
                  <a:pos x="T10" y="T11"/>
                </a:cxn>
              </a:cxnLst>
              <a:rect l="0" t="0" r="r" b="b"/>
              <a:pathLst>
                <a:path w="239" h="151">
                  <a:moveTo>
                    <a:pt x="239" y="151"/>
                  </a:moveTo>
                  <a:lnTo>
                    <a:pt x="239" y="151"/>
                  </a:lnTo>
                  <a:lnTo>
                    <a:pt x="239" y="41"/>
                  </a:lnTo>
                  <a:cubicBezTo>
                    <a:pt x="165" y="20"/>
                    <a:pt x="84" y="6"/>
                    <a:pt x="0" y="0"/>
                  </a:cubicBezTo>
                  <a:lnTo>
                    <a:pt x="10" y="111"/>
                  </a:lnTo>
                  <a:cubicBezTo>
                    <a:pt x="90" y="117"/>
                    <a:pt x="168" y="131"/>
                    <a:pt x="239" y="15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 name="Freeform 29">
              <a:extLst>
                <a:ext uri="{FF2B5EF4-FFF2-40B4-BE49-F238E27FC236}">
                  <a16:creationId xmlns:a16="http://schemas.microsoft.com/office/drawing/2014/main" id="{3221DB42-4E65-42F6-A39F-F83D44E1B2CB}"/>
                </a:ext>
              </a:extLst>
            </p:cNvPr>
            <p:cNvSpPr>
              <a:spLocks/>
            </p:cNvSpPr>
            <p:nvPr/>
          </p:nvSpPr>
          <p:spPr bwMode="auto">
            <a:xfrm>
              <a:off x="6323" y="4055"/>
              <a:ext cx="31" cy="74"/>
            </a:xfrm>
            <a:custGeom>
              <a:avLst/>
              <a:gdLst>
                <a:gd name="T0" fmla="*/ 52 w 52"/>
                <a:gd name="T1" fmla="*/ 123 h 123"/>
                <a:gd name="T2" fmla="*/ 52 w 52"/>
                <a:gd name="T3" fmla="*/ 123 h 123"/>
                <a:gd name="T4" fmla="*/ 52 w 52"/>
                <a:gd name="T5" fmla="*/ 13 h 123"/>
                <a:gd name="T6" fmla="*/ 0 w 52"/>
                <a:gd name="T7" fmla="*/ 0 h 123"/>
                <a:gd name="T8" fmla="*/ 10 w 52"/>
                <a:gd name="T9" fmla="*/ 112 h 123"/>
                <a:gd name="T10" fmla="*/ 52 w 52"/>
                <a:gd name="T11" fmla="*/ 123 h 123"/>
              </a:gdLst>
              <a:ahLst/>
              <a:cxnLst>
                <a:cxn ang="0">
                  <a:pos x="T0" y="T1"/>
                </a:cxn>
                <a:cxn ang="0">
                  <a:pos x="T2" y="T3"/>
                </a:cxn>
                <a:cxn ang="0">
                  <a:pos x="T4" y="T5"/>
                </a:cxn>
                <a:cxn ang="0">
                  <a:pos x="T6" y="T7"/>
                </a:cxn>
                <a:cxn ang="0">
                  <a:pos x="T8" y="T9"/>
                </a:cxn>
                <a:cxn ang="0">
                  <a:pos x="T10" y="T11"/>
                </a:cxn>
              </a:cxnLst>
              <a:rect l="0" t="0" r="r" b="b"/>
              <a:pathLst>
                <a:path w="52" h="123">
                  <a:moveTo>
                    <a:pt x="52" y="123"/>
                  </a:moveTo>
                  <a:lnTo>
                    <a:pt x="52" y="123"/>
                  </a:lnTo>
                  <a:lnTo>
                    <a:pt x="52" y="13"/>
                  </a:lnTo>
                  <a:cubicBezTo>
                    <a:pt x="35" y="8"/>
                    <a:pt x="17" y="4"/>
                    <a:pt x="0" y="0"/>
                  </a:cubicBezTo>
                  <a:lnTo>
                    <a:pt x="10" y="112"/>
                  </a:lnTo>
                  <a:cubicBezTo>
                    <a:pt x="24" y="115"/>
                    <a:pt x="38" y="119"/>
                    <a:pt x="52" y="1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 name="Freeform 30">
              <a:extLst>
                <a:ext uri="{FF2B5EF4-FFF2-40B4-BE49-F238E27FC236}">
                  <a16:creationId xmlns:a16="http://schemas.microsoft.com/office/drawing/2014/main" id="{7F7AD9D0-D891-4F6E-ABBB-98B345ADBF98}"/>
                </a:ext>
              </a:extLst>
            </p:cNvPr>
            <p:cNvSpPr>
              <a:spLocks/>
            </p:cNvSpPr>
            <p:nvPr/>
          </p:nvSpPr>
          <p:spPr bwMode="auto">
            <a:xfrm>
              <a:off x="6335" y="4190"/>
              <a:ext cx="19" cy="71"/>
            </a:xfrm>
            <a:custGeom>
              <a:avLst/>
              <a:gdLst>
                <a:gd name="T0" fmla="*/ 32 w 32"/>
                <a:gd name="T1" fmla="*/ 118 h 118"/>
                <a:gd name="T2" fmla="*/ 32 w 32"/>
                <a:gd name="T3" fmla="*/ 118 h 118"/>
                <a:gd name="T4" fmla="*/ 32 w 32"/>
                <a:gd name="T5" fmla="*/ 8 h 118"/>
                <a:gd name="T6" fmla="*/ 0 w 32"/>
                <a:gd name="T7" fmla="*/ 0 h 118"/>
                <a:gd name="T8" fmla="*/ 11 w 32"/>
                <a:gd name="T9" fmla="*/ 113 h 118"/>
                <a:gd name="T10" fmla="*/ 32 w 32"/>
                <a:gd name="T11" fmla="*/ 118 h 118"/>
              </a:gdLst>
              <a:ahLst/>
              <a:cxnLst>
                <a:cxn ang="0">
                  <a:pos x="T0" y="T1"/>
                </a:cxn>
                <a:cxn ang="0">
                  <a:pos x="T2" y="T3"/>
                </a:cxn>
                <a:cxn ang="0">
                  <a:pos x="T4" y="T5"/>
                </a:cxn>
                <a:cxn ang="0">
                  <a:pos x="T6" y="T7"/>
                </a:cxn>
                <a:cxn ang="0">
                  <a:pos x="T8" y="T9"/>
                </a:cxn>
                <a:cxn ang="0">
                  <a:pos x="T10" y="T11"/>
                </a:cxn>
              </a:cxnLst>
              <a:rect l="0" t="0" r="r" b="b"/>
              <a:pathLst>
                <a:path w="32" h="118">
                  <a:moveTo>
                    <a:pt x="32" y="118"/>
                  </a:moveTo>
                  <a:lnTo>
                    <a:pt x="32" y="118"/>
                  </a:lnTo>
                  <a:lnTo>
                    <a:pt x="32" y="8"/>
                  </a:lnTo>
                  <a:cubicBezTo>
                    <a:pt x="22" y="5"/>
                    <a:pt x="11" y="2"/>
                    <a:pt x="0" y="0"/>
                  </a:cubicBezTo>
                  <a:lnTo>
                    <a:pt x="11" y="113"/>
                  </a:lnTo>
                  <a:cubicBezTo>
                    <a:pt x="18" y="114"/>
                    <a:pt x="25" y="116"/>
                    <a:pt x="32" y="1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 name="Freeform 31">
              <a:extLst>
                <a:ext uri="{FF2B5EF4-FFF2-40B4-BE49-F238E27FC236}">
                  <a16:creationId xmlns:a16="http://schemas.microsoft.com/office/drawing/2014/main" id="{C6ECE899-6D7D-4521-AE20-823973167EF4}"/>
                </a:ext>
              </a:extLst>
            </p:cNvPr>
            <p:cNvSpPr>
              <a:spLocks/>
            </p:cNvSpPr>
            <p:nvPr/>
          </p:nvSpPr>
          <p:spPr bwMode="auto">
            <a:xfrm>
              <a:off x="6273" y="3517"/>
              <a:ext cx="81" cy="83"/>
            </a:xfrm>
            <a:custGeom>
              <a:avLst/>
              <a:gdLst>
                <a:gd name="T0" fmla="*/ 136 w 136"/>
                <a:gd name="T1" fmla="*/ 139 h 139"/>
                <a:gd name="T2" fmla="*/ 136 w 136"/>
                <a:gd name="T3" fmla="*/ 139 h 139"/>
                <a:gd name="T4" fmla="*/ 136 w 136"/>
                <a:gd name="T5" fmla="*/ 29 h 139"/>
                <a:gd name="T6" fmla="*/ 0 w 136"/>
                <a:gd name="T7" fmla="*/ 0 h 139"/>
                <a:gd name="T8" fmla="*/ 11 w 136"/>
                <a:gd name="T9" fmla="*/ 111 h 139"/>
                <a:gd name="T10" fmla="*/ 136 w 136"/>
                <a:gd name="T11" fmla="*/ 139 h 139"/>
              </a:gdLst>
              <a:ahLst/>
              <a:cxnLst>
                <a:cxn ang="0">
                  <a:pos x="T0" y="T1"/>
                </a:cxn>
                <a:cxn ang="0">
                  <a:pos x="T2" y="T3"/>
                </a:cxn>
                <a:cxn ang="0">
                  <a:pos x="T4" y="T5"/>
                </a:cxn>
                <a:cxn ang="0">
                  <a:pos x="T6" y="T7"/>
                </a:cxn>
                <a:cxn ang="0">
                  <a:pos x="T8" y="T9"/>
                </a:cxn>
                <a:cxn ang="0">
                  <a:pos x="T10" y="T11"/>
                </a:cxn>
              </a:cxnLst>
              <a:rect l="0" t="0" r="r" b="b"/>
              <a:pathLst>
                <a:path w="136" h="139">
                  <a:moveTo>
                    <a:pt x="136" y="139"/>
                  </a:moveTo>
                  <a:lnTo>
                    <a:pt x="136" y="139"/>
                  </a:lnTo>
                  <a:lnTo>
                    <a:pt x="136" y="29"/>
                  </a:lnTo>
                  <a:cubicBezTo>
                    <a:pt x="93" y="17"/>
                    <a:pt x="47" y="7"/>
                    <a:pt x="0" y="0"/>
                  </a:cubicBezTo>
                  <a:lnTo>
                    <a:pt x="11" y="111"/>
                  </a:lnTo>
                  <a:cubicBezTo>
                    <a:pt x="54" y="119"/>
                    <a:pt x="96" y="128"/>
                    <a:pt x="136"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 name="Freeform 32">
              <a:extLst>
                <a:ext uri="{FF2B5EF4-FFF2-40B4-BE49-F238E27FC236}">
                  <a16:creationId xmlns:a16="http://schemas.microsoft.com/office/drawing/2014/main" id="{7EA6473D-6FEB-4126-9A3A-AD8E374ABEB6}"/>
                </a:ext>
              </a:extLst>
            </p:cNvPr>
            <p:cNvSpPr>
              <a:spLocks/>
            </p:cNvSpPr>
            <p:nvPr/>
          </p:nvSpPr>
          <p:spPr bwMode="auto">
            <a:xfrm>
              <a:off x="6261" y="3382"/>
              <a:ext cx="93" cy="86"/>
            </a:xfrm>
            <a:custGeom>
              <a:avLst/>
              <a:gdLst>
                <a:gd name="T0" fmla="*/ 156 w 156"/>
                <a:gd name="T1" fmla="*/ 143 h 143"/>
                <a:gd name="T2" fmla="*/ 156 w 156"/>
                <a:gd name="T3" fmla="*/ 143 h 143"/>
                <a:gd name="T4" fmla="*/ 156 w 156"/>
                <a:gd name="T5" fmla="*/ 33 h 143"/>
                <a:gd name="T6" fmla="*/ 0 w 156"/>
                <a:gd name="T7" fmla="*/ 0 h 143"/>
                <a:gd name="T8" fmla="*/ 10 w 156"/>
                <a:gd name="T9" fmla="*/ 112 h 143"/>
                <a:gd name="T10" fmla="*/ 156 w 156"/>
                <a:gd name="T11" fmla="*/ 143 h 143"/>
              </a:gdLst>
              <a:ahLst/>
              <a:cxnLst>
                <a:cxn ang="0">
                  <a:pos x="T0" y="T1"/>
                </a:cxn>
                <a:cxn ang="0">
                  <a:pos x="T2" y="T3"/>
                </a:cxn>
                <a:cxn ang="0">
                  <a:pos x="T4" y="T5"/>
                </a:cxn>
                <a:cxn ang="0">
                  <a:pos x="T6" y="T7"/>
                </a:cxn>
                <a:cxn ang="0">
                  <a:pos x="T8" y="T9"/>
                </a:cxn>
                <a:cxn ang="0">
                  <a:pos x="T10" y="T11"/>
                </a:cxn>
              </a:cxnLst>
              <a:rect l="0" t="0" r="r" b="b"/>
              <a:pathLst>
                <a:path w="156" h="143">
                  <a:moveTo>
                    <a:pt x="156" y="143"/>
                  </a:moveTo>
                  <a:lnTo>
                    <a:pt x="156" y="143"/>
                  </a:lnTo>
                  <a:lnTo>
                    <a:pt x="156" y="33"/>
                  </a:lnTo>
                  <a:cubicBezTo>
                    <a:pt x="106" y="19"/>
                    <a:pt x="54" y="8"/>
                    <a:pt x="0" y="0"/>
                  </a:cubicBezTo>
                  <a:lnTo>
                    <a:pt x="10" y="112"/>
                  </a:lnTo>
                  <a:cubicBezTo>
                    <a:pt x="61" y="119"/>
                    <a:pt x="110" y="130"/>
                    <a:pt x="156" y="1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 name="Freeform 33">
              <a:extLst>
                <a:ext uri="{FF2B5EF4-FFF2-40B4-BE49-F238E27FC236}">
                  <a16:creationId xmlns:a16="http://schemas.microsoft.com/office/drawing/2014/main" id="{073138F5-C56B-4EBF-9093-6F18BC2EBCCD}"/>
                </a:ext>
              </a:extLst>
            </p:cNvPr>
            <p:cNvSpPr>
              <a:spLocks/>
            </p:cNvSpPr>
            <p:nvPr/>
          </p:nvSpPr>
          <p:spPr bwMode="auto">
            <a:xfrm>
              <a:off x="6285" y="3651"/>
              <a:ext cx="69" cy="82"/>
            </a:xfrm>
            <a:custGeom>
              <a:avLst/>
              <a:gdLst>
                <a:gd name="T0" fmla="*/ 115 w 115"/>
                <a:gd name="T1" fmla="*/ 137 h 137"/>
                <a:gd name="T2" fmla="*/ 115 w 115"/>
                <a:gd name="T3" fmla="*/ 137 h 137"/>
                <a:gd name="T4" fmla="*/ 115 w 115"/>
                <a:gd name="T5" fmla="*/ 26 h 137"/>
                <a:gd name="T6" fmla="*/ 0 w 115"/>
                <a:gd name="T7" fmla="*/ 0 h 137"/>
                <a:gd name="T8" fmla="*/ 10 w 115"/>
                <a:gd name="T9" fmla="*/ 112 h 137"/>
                <a:gd name="T10" fmla="*/ 115 w 115"/>
                <a:gd name="T11" fmla="*/ 137 h 137"/>
              </a:gdLst>
              <a:ahLst/>
              <a:cxnLst>
                <a:cxn ang="0">
                  <a:pos x="T0" y="T1"/>
                </a:cxn>
                <a:cxn ang="0">
                  <a:pos x="T2" y="T3"/>
                </a:cxn>
                <a:cxn ang="0">
                  <a:pos x="T4" y="T5"/>
                </a:cxn>
                <a:cxn ang="0">
                  <a:pos x="T6" y="T7"/>
                </a:cxn>
                <a:cxn ang="0">
                  <a:pos x="T8" y="T9"/>
                </a:cxn>
                <a:cxn ang="0">
                  <a:pos x="T10" y="T11"/>
                </a:cxn>
              </a:cxnLst>
              <a:rect l="0" t="0" r="r" b="b"/>
              <a:pathLst>
                <a:path w="115" h="137">
                  <a:moveTo>
                    <a:pt x="115" y="137"/>
                  </a:moveTo>
                  <a:lnTo>
                    <a:pt x="115" y="137"/>
                  </a:lnTo>
                  <a:lnTo>
                    <a:pt x="115" y="26"/>
                  </a:lnTo>
                  <a:cubicBezTo>
                    <a:pt x="78" y="16"/>
                    <a:pt x="40" y="7"/>
                    <a:pt x="0" y="0"/>
                  </a:cubicBezTo>
                  <a:lnTo>
                    <a:pt x="10" y="112"/>
                  </a:lnTo>
                  <a:cubicBezTo>
                    <a:pt x="46" y="119"/>
                    <a:pt x="81" y="127"/>
                    <a:pt x="115" y="1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1" name="Freeform 34">
              <a:extLst>
                <a:ext uri="{FF2B5EF4-FFF2-40B4-BE49-F238E27FC236}">
                  <a16:creationId xmlns:a16="http://schemas.microsoft.com/office/drawing/2014/main" id="{A4049DC5-14F6-4901-8C91-1A0D3BD7C424}"/>
                </a:ext>
              </a:extLst>
            </p:cNvPr>
            <p:cNvSpPr>
              <a:spLocks/>
            </p:cNvSpPr>
            <p:nvPr/>
          </p:nvSpPr>
          <p:spPr bwMode="auto">
            <a:xfrm>
              <a:off x="6298" y="3785"/>
              <a:ext cx="56" cy="80"/>
            </a:xfrm>
            <a:custGeom>
              <a:avLst/>
              <a:gdLst>
                <a:gd name="T0" fmla="*/ 94 w 94"/>
                <a:gd name="T1" fmla="*/ 133 h 133"/>
                <a:gd name="T2" fmla="*/ 94 w 94"/>
                <a:gd name="T3" fmla="*/ 133 h 133"/>
                <a:gd name="T4" fmla="*/ 94 w 94"/>
                <a:gd name="T5" fmla="*/ 23 h 133"/>
                <a:gd name="T6" fmla="*/ 0 w 94"/>
                <a:gd name="T7" fmla="*/ 0 h 133"/>
                <a:gd name="T8" fmla="*/ 10 w 94"/>
                <a:gd name="T9" fmla="*/ 112 h 133"/>
                <a:gd name="T10" fmla="*/ 94 w 94"/>
                <a:gd name="T11" fmla="*/ 133 h 133"/>
              </a:gdLst>
              <a:ahLst/>
              <a:cxnLst>
                <a:cxn ang="0">
                  <a:pos x="T0" y="T1"/>
                </a:cxn>
                <a:cxn ang="0">
                  <a:pos x="T2" y="T3"/>
                </a:cxn>
                <a:cxn ang="0">
                  <a:pos x="T4" y="T5"/>
                </a:cxn>
                <a:cxn ang="0">
                  <a:pos x="T6" y="T7"/>
                </a:cxn>
                <a:cxn ang="0">
                  <a:pos x="T8" y="T9"/>
                </a:cxn>
                <a:cxn ang="0">
                  <a:pos x="T10" y="T11"/>
                </a:cxn>
              </a:cxnLst>
              <a:rect l="0" t="0" r="r" b="b"/>
              <a:pathLst>
                <a:path w="94" h="133">
                  <a:moveTo>
                    <a:pt x="94" y="133"/>
                  </a:moveTo>
                  <a:lnTo>
                    <a:pt x="94" y="133"/>
                  </a:lnTo>
                  <a:lnTo>
                    <a:pt x="94" y="23"/>
                  </a:lnTo>
                  <a:cubicBezTo>
                    <a:pt x="64" y="14"/>
                    <a:pt x="32" y="7"/>
                    <a:pt x="0" y="0"/>
                  </a:cubicBezTo>
                  <a:lnTo>
                    <a:pt x="10" y="112"/>
                  </a:lnTo>
                  <a:cubicBezTo>
                    <a:pt x="39" y="118"/>
                    <a:pt x="67" y="125"/>
                    <a:pt x="9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 name="Freeform 35">
              <a:extLst>
                <a:ext uri="{FF2B5EF4-FFF2-40B4-BE49-F238E27FC236}">
                  <a16:creationId xmlns:a16="http://schemas.microsoft.com/office/drawing/2014/main" id="{5FC20187-4F2C-41DD-81A3-A85CE0B1E74C}"/>
                </a:ext>
              </a:extLst>
            </p:cNvPr>
            <p:cNvSpPr>
              <a:spLocks/>
            </p:cNvSpPr>
            <p:nvPr/>
          </p:nvSpPr>
          <p:spPr bwMode="auto">
            <a:xfrm>
              <a:off x="6155" y="3441"/>
              <a:ext cx="118" cy="76"/>
            </a:xfrm>
            <a:custGeom>
              <a:avLst/>
              <a:gdLst>
                <a:gd name="T0" fmla="*/ 0 w 196"/>
                <a:gd name="T1" fmla="*/ 110 h 126"/>
                <a:gd name="T2" fmla="*/ 0 w 196"/>
                <a:gd name="T3" fmla="*/ 110 h 126"/>
                <a:gd name="T4" fmla="*/ 196 w 196"/>
                <a:gd name="T5" fmla="*/ 126 h 126"/>
                <a:gd name="T6" fmla="*/ 196 w 196"/>
                <a:gd name="T7" fmla="*/ 126 h 126"/>
                <a:gd name="T8" fmla="*/ 186 w 196"/>
                <a:gd name="T9" fmla="*/ 14 h 126"/>
                <a:gd name="T10" fmla="*/ 186 w 196"/>
                <a:gd name="T11" fmla="*/ 14 h 126"/>
                <a:gd name="T12" fmla="*/ 0 w 196"/>
                <a:gd name="T13" fmla="*/ 0 h 126"/>
                <a:gd name="T14" fmla="*/ 0 w 196"/>
                <a:gd name="T15" fmla="*/ 11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26">
                  <a:moveTo>
                    <a:pt x="0" y="110"/>
                  </a:moveTo>
                  <a:lnTo>
                    <a:pt x="0" y="110"/>
                  </a:lnTo>
                  <a:cubicBezTo>
                    <a:pt x="67" y="110"/>
                    <a:pt x="133" y="116"/>
                    <a:pt x="196" y="126"/>
                  </a:cubicBezTo>
                  <a:lnTo>
                    <a:pt x="196" y="126"/>
                  </a:lnTo>
                  <a:lnTo>
                    <a:pt x="186" y="14"/>
                  </a:lnTo>
                  <a:lnTo>
                    <a:pt x="186" y="14"/>
                  </a:lnTo>
                  <a:cubicBezTo>
                    <a:pt x="126" y="5"/>
                    <a:pt x="63"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 name="Freeform 36">
              <a:extLst>
                <a:ext uri="{FF2B5EF4-FFF2-40B4-BE49-F238E27FC236}">
                  <a16:creationId xmlns:a16="http://schemas.microsoft.com/office/drawing/2014/main" id="{865EDCC9-4C98-4843-BB30-2D5868FE24C4}"/>
                </a:ext>
              </a:extLst>
            </p:cNvPr>
            <p:cNvSpPr>
              <a:spLocks/>
            </p:cNvSpPr>
            <p:nvPr/>
          </p:nvSpPr>
          <p:spPr bwMode="auto">
            <a:xfrm>
              <a:off x="6088" y="2781"/>
              <a:ext cx="56" cy="68"/>
            </a:xfrm>
            <a:custGeom>
              <a:avLst/>
              <a:gdLst>
                <a:gd name="T0" fmla="*/ 0 w 93"/>
                <a:gd name="T1" fmla="*/ 114 h 114"/>
                <a:gd name="T2" fmla="*/ 0 w 93"/>
                <a:gd name="T3" fmla="*/ 114 h 114"/>
                <a:gd name="T4" fmla="*/ 0 w 93"/>
                <a:gd name="T5" fmla="*/ 114 h 114"/>
                <a:gd name="T6" fmla="*/ 93 w 93"/>
                <a:gd name="T7" fmla="*/ 110 h 114"/>
                <a:gd name="T8" fmla="*/ 93 w 93"/>
                <a:gd name="T9" fmla="*/ 0 h 114"/>
                <a:gd name="T10" fmla="*/ 10 w 93"/>
                <a:gd name="T11" fmla="*/ 3 h 114"/>
                <a:gd name="T12" fmla="*/ 10 w 93"/>
                <a:gd name="T13" fmla="*/ 3 h 114"/>
                <a:gd name="T14" fmla="*/ 0 w 93"/>
                <a:gd name="T15" fmla="*/ 1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14">
                  <a:moveTo>
                    <a:pt x="0" y="114"/>
                  </a:moveTo>
                  <a:lnTo>
                    <a:pt x="0" y="114"/>
                  </a:lnTo>
                  <a:lnTo>
                    <a:pt x="0" y="114"/>
                  </a:lnTo>
                  <a:cubicBezTo>
                    <a:pt x="31" y="111"/>
                    <a:pt x="62" y="110"/>
                    <a:pt x="93" y="110"/>
                  </a:cubicBezTo>
                  <a:lnTo>
                    <a:pt x="93" y="0"/>
                  </a:lnTo>
                  <a:cubicBezTo>
                    <a:pt x="66" y="0"/>
                    <a:pt x="38" y="1"/>
                    <a:pt x="10" y="3"/>
                  </a:cubicBezTo>
                  <a:lnTo>
                    <a:pt x="10" y="3"/>
                  </a:lnTo>
                  <a:lnTo>
                    <a:pt x="0" y="1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 name="Freeform 37">
              <a:extLst>
                <a:ext uri="{FF2B5EF4-FFF2-40B4-BE49-F238E27FC236}">
                  <a16:creationId xmlns:a16="http://schemas.microsoft.com/office/drawing/2014/main" id="{713EC66D-FDC9-4EFE-A76A-F7162B528C36}"/>
                </a:ext>
              </a:extLst>
            </p:cNvPr>
            <p:cNvSpPr>
              <a:spLocks/>
            </p:cNvSpPr>
            <p:nvPr/>
          </p:nvSpPr>
          <p:spPr bwMode="auto">
            <a:xfrm>
              <a:off x="5945" y="2849"/>
              <a:ext cx="143" cy="91"/>
            </a:xfrm>
            <a:custGeom>
              <a:avLst/>
              <a:gdLst>
                <a:gd name="T0" fmla="*/ 0 w 239"/>
                <a:gd name="T1" fmla="*/ 151 h 151"/>
                <a:gd name="T2" fmla="*/ 0 w 239"/>
                <a:gd name="T3" fmla="*/ 151 h 151"/>
                <a:gd name="T4" fmla="*/ 229 w 239"/>
                <a:gd name="T5" fmla="*/ 110 h 151"/>
                <a:gd name="T6" fmla="*/ 239 w 239"/>
                <a:gd name="T7" fmla="*/ 0 h 151"/>
                <a:gd name="T8" fmla="*/ 0 w 239"/>
                <a:gd name="T9" fmla="*/ 41 h 151"/>
                <a:gd name="T10" fmla="*/ 0 w 239"/>
                <a:gd name="T11" fmla="*/ 151 h 151"/>
              </a:gdLst>
              <a:ahLst/>
              <a:cxnLst>
                <a:cxn ang="0">
                  <a:pos x="T0" y="T1"/>
                </a:cxn>
                <a:cxn ang="0">
                  <a:pos x="T2" y="T3"/>
                </a:cxn>
                <a:cxn ang="0">
                  <a:pos x="T4" y="T5"/>
                </a:cxn>
                <a:cxn ang="0">
                  <a:pos x="T6" y="T7"/>
                </a:cxn>
                <a:cxn ang="0">
                  <a:pos x="T8" y="T9"/>
                </a:cxn>
                <a:cxn ang="0">
                  <a:pos x="T10" y="T11"/>
                </a:cxn>
              </a:cxnLst>
              <a:rect l="0" t="0" r="r" b="b"/>
              <a:pathLst>
                <a:path w="239" h="151">
                  <a:moveTo>
                    <a:pt x="0" y="151"/>
                  </a:moveTo>
                  <a:lnTo>
                    <a:pt x="0" y="151"/>
                  </a:lnTo>
                  <a:cubicBezTo>
                    <a:pt x="71" y="131"/>
                    <a:pt x="149" y="117"/>
                    <a:pt x="229" y="110"/>
                  </a:cubicBezTo>
                  <a:lnTo>
                    <a:pt x="239" y="0"/>
                  </a:lnTo>
                  <a:cubicBezTo>
                    <a:pt x="155" y="6"/>
                    <a:pt x="74" y="20"/>
                    <a:pt x="0" y="41"/>
                  </a:cubicBezTo>
                  <a:lnTo>
                    <a:pt x="0" y="1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 name="Freeform 38">
              <a:extLst>
                <a:ext uri="{FF2B5EF4-FFF2-40B4-BE49-F238E27FC236}">
                  <a16:creationId xmlns:a16="http://schemas.microsoft.com/office/drawing/2014/main" id="{F602961E-F158-49B8-8A85-5FFC1B2564F6}"/>
                </a:ext>
              </a:extLst>
            </p:cNvPr>
            <p:cNvSpPr>
              <a:spLocks/>
            </p:cNvSpPr>
            <p:nvPr/>
          </p:nvSpPr>
          <p:spPr bwMode="auto">
            <a:xfrm>
              <a:off x="5945" y="2716"/>
              <a:ext cx="156" cy="92"/>
            </a:xfrm>
            <a:custGeom>
              <a:avLst/>
              <a:gdLst>
                <a:gd name="T0" fmla="*/ 0 w 260"/>
                <a:gd name="T1" fmla="*/ 153 h 153"/>
                <a:gd name="T2" fmla="*/ 0 w 260"/>
                <a:gd name="T3" fmla="*/ 153 h 153"/>
                <a:gd name="T4" fmla="*/ 249 w 260"/>
                <a:gd name="T5" fmla="*/ 111 h 153"/>
                <a:gd name="T6" fmla="*/ 260 w 260"/>
                <a:gd name="T7" fmla="*/ 0 h 153"/>
                <a:gd name="T8" fmla="*/ 0 w 260"/>
                <a:gd name="T9" fmla="*/ 43 h 153"/>
                <a:gd name="T10" fmla="*/ 0 w 260"/>
                <a:gd name="T11" fmla="*/ 153 h 153"/>
              </a:gdLst>
              <a:ahLst/>
              <a:cxnLst>
                <a:cxn ang="0">
                  <a:pos x="T0" y="T1"/>
                </a:cxn>
                <a:cxn ang="0">
                  <a:pos x="T2" y="T3"/>
                </a:cxn>
                <a:cxn ang="0">
                  <a:pos x="T4" y="T5"/>
                </a:cxn>
                <a:cxn ang="0">
                  <a:pos x="T6" y="T7"/>
                </a:cxn>
                <a:cxn ang="0">
                  <a:pos x="T8" y="T9"/>
                </a:cxn>
                <a:cxn ang="0">
                  <a:pos x="T10" y="T11"/>
                </a:cxn>
              </a:cxnLst>
              <a:rect l="0" t="0" r="r" b="b"/>
              <a:pathLst>
                <a:path w="260" h="153">
                  <a:moveTo>
                    <a:pt x="0" y="153"/>
                  </a:moveTo>
                  <a:lnTo>
                    <a:pt x="0" y="153"/>
                  </a:lnTo>
                  <a:cubicBezTo>
                    <a:pt x="77" y="131"/>
                    <a:pt x="162" y="117"/>
                    <a:pt x="249" y="111"/>
                  </a:cubicBezTo>
                  <a:lnTo>
                    <a:pt x="260" y="0"/>
                  </a:lnTo>
                  <a:cubicBezTo>
                    <a:pt x="169" y="6"/>
                    <a:pt x="80" y="20"/>
                    <a:pt x="0" y="43"/>
                  </a:cubicBezTo>
                  <a:lnTo>
                    <a:pt x="0"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 name="Freeform 39">
              <a:extLst>
                <a:ext uri="{FF2B5EF4-FFF2-40B4-BE49-F238E27FC236}">
                  <a16:creationId xmlns:a16="http://schemas.microsoft.com/office/drawing/2014/main" id="{82B4344D-5F41-4DA7-B2F7-5FF3BDEA19B7}"/>
                </a:ext>
              </a:extLst>
            </p:cNvPr>
            <p:cNvSpPr>
              <a:spLocks/>
            </p:cNvSpPr>
            <p:nvPr/>
          </p:nvSpPr>
          <p:spPr bwMode="auto">
            <a:xfrm>
              <a:off x="6076" y="2913"/>
              <a:ext cx="68" cy="69"/>
            </a:xfrm>
            <a:custGeom>
              <a:avLst/>
              <a:gdLst>
                <a:gd name="T0" fmla="*/ 0 w 114"/>
                <a:gd name="T1" fmla="*/ 116 h 116"/>
                <a:gd name="T2" fmla="*/ 0 w 114"/>
                <a:gd name="T3" fmla="*/ 116 h 116"/>
                <a:gd name="T4" fmla="*/ 0 w 114"/>
                <a:gd name="T5" fmla="*/ 116 h 116"/>
                <a:gd name="T6" fmla="*/ 114 w 114"/>
                <a:gd name="T7" fmla="*/ 110 h 116"/>
                <a:gd name="T8" fmla="*/ 114 w 114"/>
                <a:gd name="T9" fmla="*/ 0 h 116"/>
                <a:gd name="T10" fmla="*/ 11 w 114"/>
                <a:gd name="T11" fmla="*/ 5 h 116"/>
                <a:gd name="T12" fmla="*/ 11 w 114"/>
                <a:gd name="T13" fmla="*/ 5 h 116"/>
                <a:gd name="T14" fmla="*/ 0 w 114"/>
                <a:gd name="T15" fmla="*/ 11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6">
                  <a:moveTo>
                    <a:pt x="0" y="116"/>
                  </a:moveTo>
                  <a:lnTo>
                    <a:pt x="0" y="116"/>
                  </a:lnTo>
                  <a:lnTo>
                    <a:pt x="0" y="116"/>
                  </a:lnTo>
                  <a:cubicBezTo>
                    <a:pt x="38" y="112"/>
                    <a:pt x="76" y="110"/>
                    <a:pt x="114" y="110"/>
                  </a:cubicBezTo>
                  <a:lnTo>
                    <a:pt x="114" y="0"/>
                  </a:lnTo>
                  <a:cubicBezTo>
                    <a:pt x="80" y="0"/>
                    <a:pt x="45" y="2"/>
                    <a:pt x="11" y="5"/>
                  </a:cubicBezTo>
                  <a:lnTo>
                    <a:pt x="11" y="5"/>
                  </a:lnTo>
                  <a:lnTo>
                    <a:pt x="0"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 name="Freeform 40">
              <a:extLst>
                <a:ext uri="{FF2B5EF4-FFF2-40B4-BE49-F238E27FC236}">
                  <a16:creationId xmlns:a16="http://schemas.microsoft.com/office/drawing/2014/main" id="{B7B23ED1-0FBC-43D1-BBA3-DC1FBB3BCDE2}"/>
                </a:ext>
              </a:extLst>
            </p:cNvPr>
            <p:cNvSpPr>
              <a:spLocks/>
            </p:cNvSpPr>
            <p:nvPr/>
          </p:nvSpPr>
          <p:spPr bwMode="auto">
            <a:xfrm>
              <a:off x="5945" y="3115"/>
              <a:ext cx="119" cy="89"/>
            </a:xfrm>
            <a:custGeom>
              <a:avLst/>
              <a:gdLst>
                <a:gd name="T0" fmla="*/ 0 w 198"/>
                <a:gd name="T1" fmla="*/ 148 h 148"/>
                <a:gd name="T2" fmla="*/ 0 w 198"/>
                <a:gd name="T3" fmla="*/ 148 h 148"/>
                <a:gd name="T4" fmla="*/ 188 w 198"/>
                <a:gd name="T5" fmla="*/ 111 h 148"/>
                <a:gd name="T6" fmla="*/ 198 w 198"/>
                <a:gd name="T7" fmla="*/ 0 h 148"/>
                <a:gd name="T8" fmla="*/ 0 w 198"/>
                <a:gd name="T9" fmla="*/ 38 h 148"/>
                <a:gd name="T10" fmla="*/ 0 w 198"/>
                <a:gd name="T11" fmla="*/ 148 h 148"/>
              </a:gdLst>
              <a:ahLst/>
              <a:cxnLst>
                <a:cxn ang="0">
                  <a:pos x="T0" y="T1"/>
                </a:cxn>
                <a:cxn ang="0">
                  <a:pos x="T2" y="T3"/>
                </a:cxn>
                <a:cxn ang="0">
                  <a:pos x="T4" y="T5"/>
                </a:cxn>
                <a:cxn ang="0">
                  <a:pos x="T6" y="T7"/>
                </a:cxn>
                <a:cxn ang="0">
                  <a:pos x="T8" y="T9"/>
                </a:cxn>
                <a:cxn ang="0">
                  <a:pos x="T10" y="T11"/>
                </a:cxn>
              </a:cxnLst>
              <a:rect l="0" t="0" r="r" b="b"/>
              <a:pathLst>
                <a:path w="198" h="148">
                  <a:moveTo>
                    <a:pt x="0" y="148"/>
                  </a:moveTo>
                  <a:lnTo>
                    <a:pt x="0" y="148"/>
                  </a:lnTo>
                  <a:cubicBezTo>
                    <a:pt x="59" y="131"/>
                    <a:pt x="122" y="119"/>
                    <a:pt x="188" y="111"/>
                  </a:cubicBezTo>
                  <a:lnTo>
                    <a:pt x="198" y="0"/>
                  </a:lnTo>
                  <a:cubicBezTo>
                    <a:pt x="129" y="7"/>
                    <a:pt x="62" y="20"/>
                    <a:pt x="0" y="38"/>
                  </a:cubicBezTo>
                  <a:lnTo>
                    <a:pt x="0"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 name="Freeform 41">
              <a:extLst>
                <a:ext uri="{FF2B5EF4-FFF2-40B4-BE49-F238E27FC236}">
                  <a16:creationId xmlns:a16="http://schemas.microsoft.com/office/drawing/2014/main" id="{BF5D1B55-D79F-489B-92B0-5B49A1A49B34}"/>
                </a:ext>
              </a:extLst>
            </p:cNvPr>
            <p:cNvSpPr>
              <a:spLocks/>
            </p:cNvSpPr>
            <p:nvPr/>
          </p:nvSpPr>
          <p:spPr bwMode="auto">
            <a:xfrm>
              <a:off x="6051" y="3177"/>
              <a:ext cx="93" cy="72"/>
            </a:xfrm>
            <a:custGeom>
              <a:avLst/>
              <a:gdLst>
                <a:gd name="T0" fmla="*/ 0 w 155"/>
                <a:gd name="T1" fmla="*/ 120 h 120"/>
                <a:gd name="T2" fmla="*/ 0 w 155"/>
                <a:gd name="T3" fmla="*/ 120 h 120"/>
                <a:gd name="T4" fmla="*/ 0 w 155"/>
                <a:gd name="T5" fmla="*/ 120 h 120"/>
                <a:gd name="T6" fmla="*/ 155 w 155"/>
                <a:gd name="T7" fmla="*/ 110 h 120"/>
                <a:gd name="T8" fmla="*/ 155 w 155"/>
                <a:gd name="T9" fmla="*/ 0 h 120"/>
                <a:gd name="T10" fmla="*/ 11 w 155"/>
                <a:gd name="T11" fmla="*/ 9 h 120"/>
                <a:gd name="T12" fmla="*/ 11 w 155"/>
                <a:gd name="T13" fmla="*/ 9 h 120"/>
                <a:gd name="T14" fmla="*/ 0 w 155"/>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20">
                  <a:moveTo>
                    <a:pt x="0" y="120"/>
                  </a:moveTo>
                  <a:lnTo>
                    <a:pt x="0" y="120"/>
                  </a:lnTo>
                  <a:lnTo>
                    <a:pt x="0" y="120"/>
                  </a:lnTo>
                  <a:cubicBezTo>
                    <a:pt x="51" y="114"/>
                    <a:pt x="103" y="111"/>
                    <a:pt x="155" y="110"/>
                  </a:cubicBezTo>
                  <a:lnTo>
                    <a:pt x="155" y="0"/>
                  </a:lnTo>
                  <a:cubicBezTo>
                    <a:pt x="106" y="1"/>
                    <a:pt x="58" y="3"/>
                    <a:pt x="11" y="9"/>
                  </a:cubicBezTo>
                  <a:lnTo>
                    <a:pt x="11" y="9"/>
                  </a:lnTo>
                  <a:lnTo>
                    <a:pt x="0"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 name="Freeform 42">
              <a:extLst>
                <a:ext uri="{FF2B5EF4-FFF2-40B4-BE49-F238E27FC236}">
                  <a16:creationId xmlns:a16="http://schemas.microsoft.com/office/drawing/2014/main" id="{8BBD7981-9A8E-42C2-84B1-D1F4A7614D81}"/>
                </a:ext>
              </a:extLst>
            </p:cNvPr>
            <p:cNvSpPr>
              <a:spLocks/>
            </p:cNvSpPr>
            <p:nvPr/>
          </p:nvSpPr>
          <p:spPr bwMode="auto">
            <a:xfrm>
              <a:off x="5945" y="2982"/>
              <a:ext cx="131" cy="90"/>
            </a:xfrm>
            <a:custGeom>
              <a:avLst/>
              <a:gdLst>
                <a:gd name="T0" fmla="*/ 0 w 218"/>
                <a:gd name="T1" fmla="*/ 150 h 150"/>
                <a:gd name="T2" fmla="*/ 0 w 218"/>
                <a:gd name="T3" fmla="*/ 150 h 150"/>
                <a:gd name="T4" fmla="*/ 208 w 218"/>
                <a:gd name="T5" fmla="*/ 111 h 150"/>
                <a:gd name="T6" fmla="*/ 218 w 218"/>
                <a:gd name="T7" fmla="*/ 0 h 150"/>
                <a:gd name="T8" fmla="*/ 0 w 218"/>
                <a:gd name="T9" fmla="*/ 40 h 150"/>
                <a:gd name="T10" fmla="*/ 0 w 218"/>
                <a:gd name="T11" fmla="*/ 150 h 150"/>
              </a:gdLst>
              <a:ahLst/>
              <a:cxnLst>
                <a:cxn ang="0">
                  <a:pos x="T0" y="T1"/>
                </a:cxn>
                <a:cxn ang="0">
                  <a:pos x="T2" y="T3"/>
                </a:cxn>
                <a:cxn ang="0">
                  <a:pos x="T4" y="T5"/>
                </a:cxn>
                <a:cxn ang="0">
                  <a:pos x="T6" y="T7"/>
                </a:cxn>
                <a:cxn ang="0">
                  <a:pos x="T8" y="T9"/>
                </a:cxn>
                <a:cxn ang="0">
                  <a:pos x="T10" y="T11"/>
                </a:cxn>
              </a:cxnLst>
              <a:rect l="0" t="0" r="r" b="b"/>
              <a:pathLst>
                <a:path w="218" h="150">
                  <a:moveTo>
                    <a:pt x="0" y="150"/>
                  </a:moveTo>
                  <a:lnTo>
                    <a:pt x="0" y="150"/>
                  </a:lnTo>
                  <a:cubicBezTo>
                    <a:pt x="65" y="131"/>
                    <a:pt x="135" y="118"/>
                    <a:pt x="208" y="111"/>
                  </a:cubicBezTo>
                  <a:lnTo>
                    <a:pt x="218" y="0"/>
                  </a:lnTo>
                  <a:cubicBezTo>
                    <a:pt x="142" y="7"/>
                    <a:pt x="68" y="20"/>
                    <a:pt x="0" y="40"/>
                  </a:cubicBezTo>
                  <a:lnTo>
                    <a:pt x="0" y="15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 name="Freeform 43">
              <a:extLst>
                <a:ext uri="{FF2B5EF4-FFF2-40B4-BE49-F238E27FC236}">
                  <a16:creationId xmlns:a16="http://schemas.microsoft.com/office/drawing/2014/main" id="{50B38850-BF95-42AB-8B25-1D093CAE1F51}"/>
                </a:ext>
              </a:extLst>
            </p:cNvPr>
            <p:cNvSpPr>
              <a:spLocks/>
            </p:cNvSpPr>
            <p:nvPr/>
          </p:nvSpPr>
          <p:spPr bwMode="auto">
            <a:xfrm>
              <a:off x="6064" y="3045"/>
              <a:ext cx="80" cy="70"/>
            </a:xfrm>
            <a:custGeom>
              <a:avLst/>
              <a:gdLst>
                <a:gd name="T0" fmla="*/ 0 w 134"/>
                <a:gd name="T1" fmla="*/ 118 h 118"/>
                <a:gd name="T2" fmla="*/ 0 w 134"/>
                <a:gd name="T3" fmla="*/ 118 h 118"/>
                <a:gd name="T4" fmla="*/ 0 w 134"/>
                <a:gd name="T5" fmla="*/ 118 h 118"/>
                <a:gd name="T6" fmla="*/ 134 w 134"/>
                <a:gd name="T7" fmla="*/ 110 h 118"/>
                <a:gd name="T8" fmla="*/ 134 w 134"/>
                <a:gd name="T9" fmla="*/ 0 h 118"/>
                <a:gd name="T10" fmla="*/ 10 w 134"/>
                <a:gd name="T11" fmla="*/ 7 h 118"/>
                <a:gd name="T12" fmla="*/ 10 w 134"/>
                <a:gd name="T13" fmla="*/ 7 h 118"/>
                <a:gd name="T14" fmla="*/ 0 w 134"/>
                <a:gd name="T15" fmla="*/ 11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18">
                  <a:moveTo>
                    <a:pt x="0" y="118"/>
                  </a:moveTo>
                  <a:lnTo>
                    <a:pt x="0" y="118"/>
                  </a:lnTo>
                  <a:lnTo>
                    <a:pt x="0" y="118"/>
                  </a:lnTo>
                  <a:cubicBezTo>
                    <a:pt x="44" y="113"/>
                    <a:pt x="89" y="111"/>
                    <a:pt x="134" y="110"/>
                  </a:cubicBezTo>
                  <a:lnTo>
                    <a:pt x="134" y="0"/>
                  </a:lnTo>
                  <a:cubicBezTo>
                    <a:pt x="93" y="0"/>
                    <a:pt x="51" y="3"/>
                    <a:pt x="10" y="7"/>
                  </a:cubicBezTo>
                  <a:lnTo>
                    <a:pt x="10" y="7"/>
                  </a:lnTo>
                  <a:lnTo>
                    <a:pt x="0" y="1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 name="Freeform 44">
              <a:extLst>
                <a:ext uri="{FF2B5EF4-FFF2-40B4-BE49-F238E27FC236}">
                  <a16:creationId xmlns:a16="http://schemas.microsoft.com/office/drawing/2014/main" id="{F03E2743-2F39-4FAA-86FA-E4614D9AE71B}"/>
                </a:ext>
              </a:extLst>
            </p:cNvPr>
            <p:cNvSpPr>
              <a:spLocks/>
            </p:cNvSpPr>
            <p:nvPr/>
          </p:nvSpPr>
          <p:spPr bwMode="auto">
            <a:xfrm>
              <a:off x="6101" y="2648"/>
              <a:ext cx="43" cy="68"/>
            </a:xfrm>
            <a:custGeom>
              <a:avLst/>
              <a:gdLst>
                <a:gd name="T0" fmla="*/ 0 w 72"/>
                <a:gd name="T1" fmla="*/ 112 h 112"/>
                <a:gd name="T2" fmla="*/ 0 w 72"/>
                <a:gd name="T3" fmla="*/ 112 h 112"/>
                <a:gd name="T4" fmla="*/ 0 w 72"/>
                <a:gd name="T5" fmla="*/ 112 h 112"/>
                <a:gd name="T6" fmla="*/ 72 w 72"/>
                <a:gd name="T7" fmla="*/ 110 h 112"/>
                <a:gd name="T8" fmla="*/ 72 w 72"/>
                <a:gd name="T9" fmla="*/ 0 h 112"/>
                <a:gd name="T10" fmla="*/ 10 w 72"/>
                <a:gd name="T11" fmla="*/ 1 h 112"/>
                <a:gd name="T12" fmla="*/ 10 w 72"/>
                <a:gd name="T13" fmla="*/ 1 h 112"/>
                <a:gd name="T14" fmla="*/ 0 w 72"/>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12">
                  <a:moveTo>
                    <a:pt x="0" y="112"/>
                  </a:moveTo>
                  <a:lnTo>
                    <a:pt x="0" y="112"/>
                  </a:lnTo>
                  <a:lnTo>
                    <a:pt x="0" y="112"/>
                  </a:lnTo>
                  <a:cubicBezTo>
                    <a:pt x="24" y="111"/>
                    <a:pt x="48" y="110"/>
                    <a:pt x="72" y="110"/>
                  </a:cubicBezTo>
                  <a:lnTo>
                    <a:pt x="72" y="0"/>
                  </a:lnTo>
                  <a:cubicBezTo>
                    <a:pt x="52" y="0"/>
                    <a:pt x="31" y="0"/>
                    <a:pt x="10" y="1"/>
                  </a:cubicBezTo>
                  <a:lnTo>
                    <a:pt x="10" y="1"/>
                  </a:lnTo>
                  <a:lnTo>
                    <a:pt x="0"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 name="Freeform 45">
              <a:extLst>
                <a:ext uri="{FF2B5EF4-FFF2-40B4-BE49-F238E27FC236}">
                  <a16:creationId xmlns:a16="http://schemas.microsoft.com/office/drawing/2014/main" id="{572640EC-C8A5-4E93-B020-399F5AE16E79}"/>
                </a:ext>
              </a:extLst>
            </p:cNvPr>
            <p:cNvSpPr>
              <a:spLocks/>
            </p:cNvSpPr>
            <p:nvPr/>
          </p:nvSpPr>
          <p:spPr bwMode="auto">
            <a:xfrm>
              <a:off x="5945" y="2186"/>
              <a:ext cx="205" cy="93"/>
            </a:xfrm>
            <a:custGeom>
              <a:avLst/>
              <a:gdLst>
                <a:gd name="T0" fmla="*/ 0 w 342"/>
                <a:gd name="T1" fmla="*/ 45 h 155"/>
                <a:gd name="T2" fmla="*/ 0 w 342"/>
                <a:gd name="T3" fmla="*/ 45 h 155"/>
                <a:gd name="T4" fmla="*/ 0 w 342"/>
                <a:gd name="T5" fmla="*/ 155 h 155"/>
                <a:gd name="T6" fmla="*/ 331 w 342"/>
                <a:gd name="T7" fmla="*/ 110 h 155"/>
                <a:gd name="T8" fmla="*/ 342 w 342"/>
                <a:gd name="T9" fmla="*/ 0 h 155"/>
                <a:gd name="T10" fmla="*/ 0 w 342"/>
                <a:gd name="T11" fmla="*/ 45 h 155"/>
              </a:gdLst>
              <a:ahLst/>
              <a:cxnLst>
                <a:cxn ang="0">
                  <a:pos x="T0" y="T1"/>
                </a:cxn>
                <a:cxn ang="0">
                  <a:pos x="T2" y="T3"/>
                </a:cxn>
                <a:cxn ang="0">
                  <a:pos x="T4" y="T5"/>
                </a:cxn>
                <a:cxn ang="0">
                  <a:pos x="T6" y="T7"/>
                </a:cxn>
                <a:cxn ang="0">
                  <a:pos x="T8" y="T9"/>
                </a:cxn>
                <a:cxn ang="0">
                  <a:pos x="T10" y="T11"/>
                </a:cxn>
              </a:cxnLst>
              <a:rect l="0" t="0" r="r" b="b"/>
              <a:pathLst>
                <a:path w="342" h="155">
                  <a:moveTo>
                    <a:pt x="0" y="45"/>
                  </a:moveTo>
                  <a:lnTo>
                    <a:pt x="0" y="45"/>
                  </a:lnTo>
                  <a:lnTo>
                    <a:pt x="0" y="155"/>
                  </a:lnTo>
                  <a:cubicBezTo>
                    <a:pt x="101" y="126"/>
                    <a:pt x="215" y="111"/>
                    <a:pt x="331" y="110"/>
                  </a:cubicBezTo>
                  <a:lnTo>
                    <a:pt x="342" y="0"/>
                  </a:lnTo>
                  <a:cubicBezTo>
                    <a:pt x="222" y="0"/>
                    <a:pt x="104" y="16"/>
                    <a:pt x="0"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 name="Freeform 46">
              <a:extLst>
                <a:ext uri="{FF2B5EF4-FFF2-40B4-BE49-F238E27FC236}">
                  <a16:creationId xmlns:a16="http://schemas.microsoft.com/office/drawing/2014/main" id="{6BCC568D-636D-45A2-9BF7-0A392F698C23}"/>
                </a:ext>
              </a:extLst>
            </p:cNvPr>
            <p:cNvSpPr>
              <a:spLocks/>
            </p:cNvSpPr>
            <p:nvPr/>
          </p:nvSpPr>
          <p:spPr bwMode="auto">
            <a:xfrm>
              <a:off x="6137" y="2252"/>
              <a:ext cx="25" cy="66"/>
            </a:xfrm>
            <a:custGeom>
              <a:avLst/>
              <a:gdLst>
                <a:gd name="T0" fmla="*/ 10 w 41"/>
                <a:gd name="T1" fmla="*/ 0 h 110"/>
                <a:gd name="T2" fmla="*/ 10 w 41"/>
                <a:gd name="T3" fmla="*/ 0 h 110"/>
                <a:gd name="T4" fmla="*/ 10 w 41"/>
                <a:gd name="T5" fmla="*/ 0 h 110"/>
                <a:gd name="T6" fmla="*/ 0 w 41"/>
                <a:gd name="T7" fmla="*/ 110 h 110"/>
                <a:gd name="T8" fmla="*/ 0 w 41"/>
                <a:gd name="T9" fmla="*/ 110 h 110"/>
                <a:gd name="T10" fmla="*/ 21 w 41"/>
                <a:gd name="T11" fmla="*/ 110 h 110"/>
                <a:gd name="T12" fmla="*/ 41 w 41"/>
                <a:gd name="T13" fmla="*/ 110 h 110"/>
                <a:gd name="T14" fmla="*/ 41 w 41"/>
                <a:gd name="T15" fmla="*/ 110 h 110"/>
                <a:gd name="T16" fmla="*/ 31 w 41"/>
                <a:gd name="T17" fmla="*/ 0 h 110"/>
                <a:gd name="T18" fmla="*/ 31 w 41"/>
                <a:gd name="T19" fmla="*/ 0 h 110"/>
                <a:gd name="T20" fmla="*/ 21 w 41"/>
                <a:gd name="T21" fmla="*/ 0 h 110"/>
                <a:gd name="T22" fmla="*/ 10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10" y="0"/>
                  </a:moveTo>
                  <a:lnTo>
                    <a:pt x="10" y="0"/>
                  </a:lnTo>
                  <a:lnTo>
                    <a:pt x="10" y="0"/>
                  </a:lnTo>
                  <a:lnTo>
                    <a:pt x="0" y="110"/>
                  </a:lnTo>
                  <a:lnTo>
                    <a:pt x="0" y="110"/>
                  </a:lnTo>
                  <a:cubicBezTo>
                    <a:pt x="7" y="110"/>
                    <a:pt x="14" y="110"/>
                    <a:pt x="21" y="110"/>
                  </a:cubicBezTo>
                  <a:cubicBezTo>
                    <a:pt x="27" y="110"/>
                    <a:pt x="34" y="110"/>
                    <a:pt x="41" y="110"/>
                  </a:cubicBezTo>
                  <a:lnTo>
                    <a:pt x="41" y="110"/>
                  </a:lnTo>
                  <a:lnTo>
                    <a:pt x="31" y="0"/>
                  </a:lnTo>
                  <a:lnTo>
                    <a:pt x="31" y="0"/>
                  </a:lnTo>
                  <a:cubicBezTo>
                    <a:pt x="27" y="0"/>
                    <a:pt x="24" y="0"/>
                    <a:pt x="21" y="0"/>
                  </a:cubicBezTo>
                  <a:cubicBezTo>
                    <a:pt x="17" y="0"/>
                    <a:pt x="1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 name="Freeform 47">
              <a:extLst>
                <a:ext uri="{FF2B5EF4-FFF2-40B4-BE49-F238E27FC236}">
                  <a16:creationId xmlns:a16="http://schemas.microsoft.com/office/drawing/2014/main" id="{912DF72E-30C9-4F70-8467-8A36DF718F64}"/>
                </a:ext>
              </a:extLst>
            </p:cNvPr>
            <p:cNvSpPr>
              <a:spLocks/>
            </p:cNvSpPr>
            <p:nvPr/>
          </p:nvSpPr>
          <p:spPr bwMode="auto">
            <a:xfrm>
              <a:off x="5945" y="2318"/>
              <a:ext cx="192" cy="93"/>
            </a:xfrm>
            <a:custGeom>
              <a:avLst/>
              <a:gdLst>
                <a:gd name="T0" fmla="*/ 0 w 321"/>
                <a:gd name="T1" fmla="*/ 156 h 156"/>
                <a:gd name="T2" fmla="*/ 0 w 321"/>
                <a:gd name="T3" fmla="*/ 156 h 156"/>
                <a:gd name="T4" fmla="*/ 311 w 321"/>
                <a:gd name="T5" fmla="*/ 110 h 156"/>
                <a:gd name="T6" fmla="*/ 321 w 321"/>
                <a:gd name="T7" fmla="*/ 0 h 156"/>
                <a:gd name="T8" fmla="*/ 0 w 321"/>
                <a:gd name="T9" fmla="*/ 46 h 156"/>
                <a:gd name="T10" fmla="*/ 0 w 321"/>
                <a:gd name="T11" fmla="*/ 156 h 156"/>
              </a:gdLst>
              <a:ahLst/>
              <a:cxnLst>
                <a:cxn ang="0">
                  <a:pos x="T0" y="T1"/>
                </a:cxn>
                <a:cxn ang="0">
                  <a:pos x="T2" y="T3"/>
                </a:cxn>
                <a:cxn ang="0">
                  <a:pos x="T4" y="T5"/>
                </a:cxn>
                <a:cxn ang="0">
                  <a:pos x="T6" y="T7"/>
                </a:cxn>
                <a:cxn ang="0">
                  <a:pos x="T8" y="T9"/>
                </a:cxn>
                <a:cxn ang="0">
                  <a:pos x="T10" y="T11"/>
                </a:cxn>
              </a:cxnLst>
              <a:rect l="0" t="0" r="r" b="b"/>
              <a:pathLst>
                <a:path w="321" h="156">
                  <a:moveTo>
                    <a:pt x="0" y="156"/>
                  </a:moveTo>
                  <a:lnTo>
                    <a:pt x="0" y="156"/>
                  </a:lnTo>
                  <a:cubicBezTo>
                    <a:pt x="95" y="128"/>
                    <a:pt x="202" y="113"/>
                    <a:pt x="311" y="110"/>
                  </a:cubicBezTo>
                  <a:lnTo>
                    <a:pt x="321" y="0"/>
                  </a:lnTo>
                  <a:cubicBezTo>
                    <a:pt x="209" y="2"/>
                    <a:pt x="98" y="17"/>
                    <a:pt x="0" y="46"/>
                  </a:cubicBezTo>
                  <a:lnTo>
                    <a:pt x="0" y="1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 name="Freeform 48">
              <a:extLst>
                <a:ext uri="{FF2B5EF4-FFF2-40B4-BE49-F238E27FC236}">
                  <a16:creationId xmlns:a16="http://schemas.microsoft.com/office/drawing/2014/main" id="{52021B77-6598-4CE4-BA73-3E26AEB7B4B9}"/>
                </a:ext>
              </a:extLst>
            </p:cNvPr>
            <p:cNvSpPr>
              <a:spLocks/>
            </p:cNvSpPr>
            <p:nvPr/>
          </p:nvSpPr>
          <p:spPr bwMode="auto">
            <a:xfrm>
              <a:off x="6150" y="2186"/>
              <a:ext cx="204" cy="93"/>
            </a:xfrm>
            <a:custGeom>
              <a:avLst/>
              <a:gdLst>
                <a:gd name="T0" fmla="*/ 341 w 341"/>
                <a:gd name="T1" fmla="*/ 45 h 155"/>
                <a:gd name="T2" fmla="*/ 341 w 341"/>
                <a:gd name="T3" fmla="*/ 45 h 155"/>
                <a:gd name="T4" fmla="*/ 0 w 341"/>
                <a:gd name="T5" fmla="*/ 0 h 155"/>
                <a:gd name="T6" fmla="*/ 10 w 341"/>
                <a:gd name="T7" fmla="*/ 110 h 155"/>
                <a:gd name="T8" fmla="*/ 341 w 341"/>
                <a:gd name="T9" fmla="*/ 155 h 155"/>
                <a:gd name="T10" fmla="*/ 341 w 341"/>
                <a:gd name="T11" fmla="*/ 45 h 155"/>
              </a:gdLst>
              <a:ahLst/>
              <a:cxnLst>
                <a:cxn ang="0">
                  <a:pos x="T0" y="T1"/>
                </a:cxn>
                <a:cxn ang="0">
                  <a:pos x="T2" y="T3"/>
                </a:cxn>
                <a:cxn ang="0">
                  <a:pos x="T4" y="T5"/>
                </a:cxn>
                <a:cxn ang="0">
                  <a:pos x="T6" y="T7"/>
                </a:cxn>
                <a:cxn ang="0">
                  <a:pos x="T8" y="T9"/>
                </a:cxn>
                <a:cxn ang="0">
                  <a:pos x="T10" y="T11"/>
                </a:cxn>
              </a:cxnLst>
              <a:rect l="0" t="0" r="r" b="b"/>
              <a:pathLst>
                <a:path w="341" h="155">
                  <a:moveTo>
                    <a:pt x="341" y="45"/>
                  </a:moveTo>
                  <a:lnTo>
                    <a:pt x="341" y="45"/>
                  </a:lnTo>
                  <a:cubicBezTo>
                    <a:pt x="237" y="16"/>
                    <a:pt x="119" y="0"/>
                    <a:pt x="0" y="0"/>
                  </a:cubicBezTo>
                  <a:lnTo>
                    <a:pt x="10" y="110"/>
                  </a:lnTo>
                  <a:cubicBezTo>
                    <a:pt x="126" y="111"/>
                    <a:pt x="240" y="126"/>
                    <a:pt x="341" y="155"/>
                  </a:cubicBezTo>
                  <a:lnTo>
                    <a:pt x="341" y="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 name="Freeform 49">
              <a:extLst>
                <a:ext uri="{FF2B5EF4-FFF2-40B4-BE49-F238E27FC236}">
                  <a16:creationId xmlns:a16="http://schemas.microsoft.com/office/drawing/2014/main" id="{01C17D80-A119-44F6-B3D3-18C8F1ACDA7A}"/>
                </a:ext>
              </a:extLst>
            </p:cNvPr>
            <p:cNvSpPr>
              <a:spLocks/>
            </p:cNvSpPr>
            <p:nvPr/>
          </p:nvSpPr>
          <p:spPr bwMode="auto">
            <a:xfrm>
              <a:off x="5945" y="2583"/>
              <a:ext cx="168" cy="92"/>
            </a:xfrm>
            <a:custGeom>
              <a:avLst/>
              <a:gdLst>
                <a:gd name="T0" fmla="*/ 0 w 280"/>
                <a:gd name="T1" fmla="*/ 154 h 154"/>
                <a:gd name="T2" fmla="*/ 0 w 280"/>
                <a:gd name="T3" fmla="*/ 154 h 154"/>
                <a:gd name="T4" fmla="*/ 270 w 280"/>
                <a:gd name="T5" fmla="*/ 110 h 154"/>
                <a:gd name="T6" fmla="*/ 280 w 280"/>
                <a:gd name="T7" fmla="*/ 0 h 154"/>
                <a:gd name="T8" fmla="*/ 0 w 280"/>
                <a:gd name="T9" fmla="*/ 44 h 154"/>
                <a:gd name="T10" fmla="*/ 0 w 280"/>
                <a:gd name="T11" fmla="*/ 154 h 154"/>
              </a:gdLst>
              <a:ahLst/>
              <a:cxnLst>
                <a:cxn ang="0">
                  <a:pos x="T0" y="T1"/>
                </a:cxn>
                <a:cxn ang="0">
                  <a:pos x="T2" y="T3"/>
                </a:cxn>
                <a:cxn ang="0">
                  <a:pos x="T4" y="T5"/>
                </a:cxn>
                <a:cxn ang="0">
                  <a:pos x="T6" y="T7"/>
                </a:cxn>
                <a:cxn ang="0">
                  <a:pos x="T8" y="T9"/>
                </a:cxn>
                <a:cxn ang="0">
                  <a:pos x="T10" y="T11"/>
                </a:cxn>
              </a:cxnLst>
              <a:rect l="0" t="0" r="r" b="b"/>
              <a:pathLst>
                <a:path w="280" h="154">
                  <a:moveTo>
                    <a:pt x="0" y="154"/>
                  </a:moveTo>
                  <a:lnTo>
                    <a:pt x="0" y="154"/>
                  </a:lnTo>
                  <a:cubicBezTo>
                    <a:pt x="83" y="130"/>
                    <a:pt x="175" y="115"/>
                    <a:pt x="270" y="110"/>
                  </a:cubicBezTo>
                  <a:lnTo>
                    <a:pt x="280" y="0"/>
                  </a:lnTo>
                  <a:cubicBezTo>
                    <a:pt x="182" y="4"/>
                    <a:pt x="86" y="19"/>
                    <a:pt x="0" y="44"/>
                  </a:cubicBezTo>
                  <a:lnTo>
                    <a:pt x="0" y="1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 name="Freeform 50">
              <a:extLst>
                <a:ext uri="{FF2B5EF4-FFF2-40B4-BE49-F238E27FC236}">
                  <a16:creationId xmlns:a16="http://schemas.microsoft.com/office/drawing/2014/main" id="{4901D64C-F8DC-47BE-8537-2604565288D1}"/>
                </a:ext>
              </a:extLst>
            </p:cNvPr>
            <p:cNvSpPr>
              <a:spLocks/>
            </p:cNvSpPr>
            <p:nvPr/>
          </p:nvSpPr>
          <p:spPr bwMode="auto">
            <a:xfrm>
              <a:off x="6113" y="2516"/>
              <a:ext cx="31" cy="67"/>
            </a:xfrm>
            <a:custGeom>
              <a:avLst/>
              <a:gdLst>
                <a:gd name="T0" fmla="*/ 0 w 52"/>
                <a:gd name="T1" fmla="*/ 112 h 112"/>
                <a:gd name="T2" fmla="*/ 0 w 52"/>
                <a:gd name="T3" fmla="*/ 112 h 112"/>
                <a:gd name="T4" fmla="*/ 0 w 52"/>
                <a:gd name="T5" fmla="*/ 112 h 112"/>
                <a:gd name="T6" fmla="*/ 52 w 52"/>
                <a:gd name="T7" fmla="*/ 110 h 112"/>
                <a:gd name="T8" fmla="*/ 52 w 52"/>
                <a:gd name="T9" fmla="*/ 0 h 112"/>
                <a:gd name="T10" fmla="*/ 10 w 52"/>
                <a:gd name="T11" fmla="*/ 1 h 112"/>
                <a:gd name="T12" fmla="*/ 10 w 52"/>
                <a:gd name="T13" fmla="*/ 1 h 112"/>
                <a:gd name="T14" fmla="*/ 0 w 52"/>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12">
                  <a:moveTo>
                    <a:pt x="0" y="112"/>
                  </a:moveTo>
                  <a:lnTo>
                    <a:pt x="0" y="112"/>
                  </a:lnTo>
                  <a:lnTo>
                    <a:pt x="0" y="112"/>
                  </a:lnTo>
                  <a:cubicBezTo>
                    <a:pt x="17" y="111"/>
                    <a:pt x="35" y="111"/>
                    <a:pt x="52" y="110"/>
                  </a:cubicBezTo>
                  <a:lnTo>
                    <a:pt x="52" y="0"/>
                  </a:lnTo>
                  <a:cubicBezTo>
                    <a:pt x="38" y="0"/>
                    <a:pt x="24" y="1"/>
                    <a:pt x="10" y="1"/>
                  </a:cubicBezTo>
                  <a:lnTo>
                    <a:pt x="10" y="1"/>
                  </a:lnTo>
                  <a:lnTo>
                    <a:pt x="0"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 name="Freeform 51">
              <a:extLst>
                <a:ext uri="{FF2B5EF4-FFF2-40B4-BE49-F238E27FC236}">
                  <a16:creationId xmlns:a16="http://schemas.microsoft.com/office/drawing/2014/main" id="{21158B97-06E2-4CEE-80DC-E9F2D79217E2}"/>
                </a:ext>
              </a:extLst>
            </p:cNvPr>
            <p:cNvSpPr>
              <a:spLocks/>
            </p:cNvSpPr>
            <p:nvPr/>
          </p:nvSpPr>
          <p:spPr bwMode="auto">
            <a:xfrm>
              <a:off x="5945" y="2450"/>
              <a:ext cx="180" cy="93"/>
            </a:xfrm>
            <a:custGeom>
              <a:avLst/>
              <a:gdLst>
                <a:gd name="T0" fmla="*/ 0 w 301"/>
                <a:gd name="T1" fmla="*/ 155 h 155"/>
                <a:gd name="T2" fmla="*/ 0 w 301"/>
                <a:gd name="T3" fmla="*/ 155 h 155"/>
                <a:gd name="T4" fmla="*/ 290 w 301"/>
                <a:gd name="T5" fmla="*/ 110 h 155"/>
                <a:gd name="T6" fmla="*/ 301 w 301"/>
                <a:gd name="T7" fmla="*/ 0 h 155"/>
                <a:gd name="T8" fmla="*/ 0 w 301"/>
                <a:gd name="T9" fmla="*/ 45 h 155"/>
                <a:gd name="T10" fmla="*/ 0 w 301"/>
                <a:gd name="T11" fmla="*/ 155 h 155"/>
              </a:gdLst>
              <a:ahLst/>
              <a:cxnLst>
                <a:cxn ang="0">
                  <a:pos x="T0" y="T1"/>
                </a:cxn>
                <a:cxn ang="0">
                  <a:pos x="T2" y="T3"/>
                </a:cxn>
                <a:cxn ang="0">
                  <a:pos x="T4" y="T5"/>
                </a:cxn>
                <a:cxn ang="0">
                  <a:pos x="T6" y="T7"/>
                </a:cxn>
                <a:cxn ang="0">
                  <a:pos x="T8" y="T9"/>
                </a:cxn>
                <a:cxn ang="0">
                  <a:pos x="T10" y="T11"/>
                </a:cxn>
              </a:cxnLst>
              <a:rect l="0" t="0" r="r" b="b"/>
              <a:pathLst>
                <a:path w="301" h="155">
                  <a:moveTo>
                    <a:pt x="0" y="155"/>
                  </a:moveTo>
                  <a:lnTo>
                    <a:pt x="0" y="155"/>
                  </a:lnTo>
                  <a:cubicBezTo>
                    <a:pt x="89" y="129"/>
                    <a:pt x="189" y="114"/>
                    <a:pt x="290" y="110"/>
                  </a:cubicBezTo>
                  <a:lnTo>
                    <a:pt x="301" y="0"/>
                  </a:lnTo>
                  <a:cubicBezTo>
                    <a:pt x="195" y="3"/>
                    <a:pt x="92" y="18"/>
                    <a:pt x="0" y="45"/>
                  </a:cubicBezTo>
                  <a:lnTo>
                    <a:pt x="0" y="1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 name="Freeform 52">
              <a:extLst>
                <a:ext uri="{FF2B5EF4-FFF2-40B4-BE49-F238E27FC236}">
                  <a16:creationId xmlns:a16="http://schemas.microsoft.com/office/drawing/2014/main" id="{1E8E813E-6308-4C49-B005-EC5C4ADE5090}"/>
                </a:ext>
              </a:extLst>
            </p:cNvPr>
            <p:cNvSpPr>
              <a:spLocks/>
            </p:cNvSpPr>
            <p:nvPr/>
          </p:nvSpPr>
          <p:spPr bwMode="auto">
            <a:xfrm>
              <a:off x="6125" y="2384"/>
              <a:ext cx="19" cy="66"/>
            </a:xfrm>
            <a:custGeom>
              <a:avLst/>
              <a:gdLst>
                <a:gd name="T0" fmla="*/ 0 w 31"/>
                <a:gd name="T1" fmla="*/ 111 h 111"/>
                <a:gd name="T2" fmla="*/ 0 w 31"/>
                <a:gd name="T3" fmla="*/ 111 h 111"/>
                <a:gd name="T4" fmla="*/ 0 w 31"/>
                <a:gd name="T5" fmla="*/ 111 h 111"/>
                <a:gd name="T6" fmla="*/ 31 w 31"/>
                <a:gd name="T7" fmla="*/ 110 h 111"/>
                <a:gd name="T8" fmla="*/ 31 w 31"/>
                <a:gd name="T9" fmla="*/ 0 h 111"/>
                <a:gd name="T10" fmla="*/ 10 w 31"/>
                <a:gd name="T11" fmla="*/ 0 h 111"/>
                <a:gd name="T12" fmla="*/ 10 w 31"/>
                <a:gd name="T13" fmla="*/ 0 h 111"/>
                <a:gd name="T14" fmla="*/ 0 w 31"/>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11">
                  <a:moveTo>
                    <a:pt x="0" y="111"/>
                  </a:moveTo>
                  <a:lnTo>
                    <a:pt x="0" y="111"/>
                  </a:lnTo>
                  <a:lnTo>
                    <a:pt x="0" y="111"/>
                  </a:lnTo>
                  <a:cubicBezTo>
                    <a:pt x="10" y="111"/>
                    <a:pt x="21" y="110"/>
                    <a:pt x="31" y="110"/>
                  </a:cubicBezTo>
                  <a:lnTo>
                    <a:pt x="31" y="0"/>
                  </a:lnTo>
                  <a:cubicBezTo>
                    <a:pt x="24" y="0"/>
                    <a:pt x="17" y="0"/>
                    <a:pt x="10" y="0"/>
                  </a:cubicBezTo>
                  <a:lnTo>
                    <a:pt x="10" y="0"/>
                  </a:ln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 name="Freeform 53">
              <a:extLst>
                <a:ext uri="{FF2B5EF4-FFF2-40B4-BE49-F238E27FC236}">
                  <a16:creationId xmlns:a16="http://schemas.microsoft.com/office/drawing/2014/main" id="{E54ABD8D-DE65-4239-80A0-777A5E8B6C0D}"/>
                </a:ext>
              </a:extLst>
            </p:cNvPr>
            <p:cNvSpPr>
              <a:spLocks/>
            </p:cNvSpPr>
            <p:nvPr/>
          </p:nvSpPr>
          <p:spPr bwMode="auto">
            <a:xfrm>
              <a:off x="5945" y="3249"/>
              <a:ext cx="106" cy="87"/>
            </a:xfrm>
            <a:custGeom>
              <a:avLst/>
              <a:gdLst>
                <a:gd name="T0" fmla="*/ 0 w 177"/>
                <a:gd name="T1" fmla="*/ 146 h 146"/>
                <a:gd name="T2" fmla="*/ 0 w 177"/>
                <a:gd name="T3" fmla="*/ 146 h 146"/>
                <a:gd name="T4" fmla="*/ 167 w 177"/>
                <a:gd name="T5" fmla="*/ 112 h 146"/>
                <a:gd name="T6" fmla="*/ 177 w 177"/>
                <a:gd name="T7" fmla="*/ 0 h 146"/>
                <a:gd name="T8" fmla="*/ 0 w 177"/>
                <a:gd name="T9" fmla="*/ 36 h 146"/>
                <a:gd name="T10" fmla="*/ 0 w 177"/>
                <a:gd name="T11" fmla="*/ 146 h 146"/>
              </a:gdLst>
              <a:ahLst/>
              <a:cxnLst>
                <a:cxn ang="0">
                  <a:pos x="T0" y="T1"/>
                </a:cxn>
                <a:cxn ang="0">
                  <a:pos x="T2" y="T3"/>
                </a:cxn>
                <a:cxn ang="0">
                  <a:pos x="T4" y="T5"/>
                </a:cxn>
                <a:cxn ang="0">
                  <a:pos x="T6" y="T7"/>
                </a:cxn>
                <a:cxn ang="0">
                  <a:pos x="T8" y="T9"/>
                </a:cxn>
                <a:cxn ang="0">
                  <a:pos x="T10" y="T11"/>
                </a:cxn>
              </a:cxnLst>
              <a:rect l="0" t="0" r="r" b="b"/>
              <a:pathLst>
                <a:path w="177" h="146">
                  <a:moveTo>
                    <a:pt x="0" y="146"/>
                  </a:moveTo>
                  <a:lnTo>
                    <a:pt x="0" y="146"/>
                  </a:lnTo>
                  <a:cubicBezTo>
                    <a:pt x="53" y="131"/>
                    <a:pt x="109" y="119"/>
                    <a:pt x="167" y="112"/>
                  </a:cubicBezTo>
                  <a:lnTo>
                    <a:pt x="177" y="0"/>
                  </a:lnTo>
                  <a:cubicBezTo>
                    <a:pt x="116" y="8"/>
                    <a:pt x="56" y="20"/>
                    <a:pt x="0" y="36"/>
                  </a:cubicBezTo>
                  <a:lnTo>
                    <a:pt x="0" y="1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 name="Freeform 54">
              <a:extLst>
                <a:ext uri="{FF2B5EF4-FFF2-40B4-BE49-F238E27FC236}">
                  <a16:creationId xmlns:a16="http://schemas.microsoft.com/office/drawing/2014/main" id="{15501E7E-51F1-4B93-9A4B-807C9F63AA2F}"/>
                </a:ext>
              </a:extLst>
            </p:cNvPr>
            <p:cNvSpPr>
              <a:spLocks/>
            </p:cNvSpPr>
            <p:nvPr/>
          </p:nvSpPr>
          <p:spPr bwMode="auto">
            <a:xfrm>
              <a:off x="5945" y="3920"/>
              <a:ext cx="44" cy="77"/>
            </a:xfrm>
            <a:custGeom>
              <a:avLst/>
              <a:gdLst>
                <a:gd name="T0" fmla="*/ 0 w 73"/>
                <a:gd name="T1" fmla="*/ 128 h 128"/>
                <a:gd name="T2" fmla="*/ 0 w 73"/>
                <a:gd name="T3" fmla="*/ 128 h 128"/>
                <a:gd name="T4" fmla="*/ 63 w 73"/>
                <a:gd name="T5" fmla="*/ 112 h 128"/>
                <a:gd name="T6" fmla="*/ 73 w 73"/>
                <a:gd name="T7" fmla="*/ 0 h 128"/>
                <a:gd name="T8" fmla="*/ 0 w 73"/>
                <a:gd name="T9" fmla="*/ 18 h 128"/>
                <a:gd name="T10" fmla="*/ 0 w 73"/>
                <a:gd name="T11" fmla="*/ 128 h 128"/>
              </a:gdLst>
              <a:ahLst/>
              <a:cxnLst>
                <a:cxn ang="0">
                  <a:pos x="T0" y="T1"/>
                </a:cxn>
                <a:cxn ang="0">
                  <a:pos x="T2" y="T3"/>
                </a:cxn>
                <a:cxn ang="0">
                  <a:pos x="T4" y="T5"/>
                </a:cxn>
                <a:cxn ang="0">
                  <a:pos x="T6" y="T7"/>
                </a:cxn>
                <a:cxn ang="0">
                  <a:pos x="T8" y="T9"/>
                </a:cxn>
                <a:cxn ang="0">
                  <a:pos x="T10" y="T11"/>
                </a:cxn>
              </a:cxnLst>
              <a:rect l="0" t="0" r="r" b="b"/>
              <a:pathLst>
                <a:path w="73" h="128">
                  <a:moveTo>
                    <a:pt x="0" y="128"/>
                  </a:moveTo>
                  <a:lnTo>
                    <a:pt x="0" y="128"/>
                  </a:lnTo>
                  <a:cubicBezTo>
                    <a:pt x="21" y="122"/>
                    <a:pt x="42" y="117"/>
                    <a:pt x="63" y="112"/>
                  </a:cubicBezTo>
                  <a:lnTo>
                    <a:pt x="73" y="0"/>
                  </a:lnTo>
                  <a:cubicBezTo>
                    <a:pt x="48" y="5"/>
                    <a:pt x="24" y="11"/>
                    <a:pt x="0" y="18"/>
                  </a:cubicBezTo>
                  <a:lnTo>
                    <a:pt x="0" y="1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 name="Freeform 55">
              <a:extLst>
                <a:ext uri="{FF2B5EF4-FFF2-40B4-BE49-F238E27FC236}">
                  <a16:creationId xmlns:a16="http://schemas.microsoft.com/office/drawing/2014/main" id="{3CD5E032-65B5-4127-879F-3D12532616A2}"/>
                </a:ext>
              </a:extLst>
            </p:cNvPr>
            <p:cNvSpPr>
              <a:spLocks/>
            </p:cNvSpPr>
            <p:nvPr/>
          </p:nvSpPr>
          <p:spPr bwMode="auto">
            <a:xfrm>
              <a:off x="5977" y="3969"/>
              <a:ext cx="167" cy="86"/>
            </a:xfrm>
            <a:custGeom>
              <a:avLst/>
              <a:gdLst>
                <a:gd name="T0" fmla="*/ 0 w 279"/>
                <a:gd name="T1" fmla="*/ 142 h 143"/>
                <a:gd name="T2" fmla="*/ 0 w 279"/>
                <a:gd name="T3" fmla="*/ 142 h 143"/>
                <a:gd name="T4" fmla="*/ 0 w 279"/>
                <a:gd name="T5" fmla="*/ 143 h 143"/>
                <a:gd name="T6" fmla="*/ 279 w 279"/>
                <a:gd name="T7" fmla="*/ 111 h 143"/>
                <a:gd name="T8" fmla="*/ 279 w 279"/>
                <a:gd name="T9" fmla="*/ 0 h 143"/>
                <a:gd name="T10" fmla="*/ 10 w 279"/>
                <a:gd name="T11" fmla="*/ 30 h 143"/>
                <a:gd name="T12" fmla="*/ 10 w 279"/>
                <a:gd name="T13" fmla="*/ 30 h 143"/>
                <a:gd name="T14" fmla="*/ 0 w 279"/>
                <a:gd name="T15" fmla="*/ 142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143">
                  <a:moveTo>
                    <a:pt x="0" y="142"/>
                  </a:moveTo>
                  <a:lnTo>
                    <a:pt x="0" y="142"/>
                  </a:lnTo>
                  <a:lnTo>
                    <a:pt x="0" y="143"/>
                  </a:lnTo>
                  <a:cubicBezTo>
                    <a:pt x="87" y="122"/>
                    <a:pt x="183" y="111"/>
                    <a:pt x="279" y="111"/>
                  </a:cubicBezTo>
                  <a:lnTo>
                    <a:pt x="279" y="0"/>
                  </a:lnTo>
                  <a:cubicBezTo>
                    <a:pt x="186" y="1"/>
                    <a:pt x="95" y="11"/>
                    <a:pt x="10" y="30"/>
                  </a:cubicBezTo>
                  <a:lnTo>
                    <a:pt x="10" y="30"/>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 name="Freeform 56">
              <a:extLst>
                <a:ext uri="{FF2B5EF4-FFF2-40B4-BE49-F238E27FC236}">
                  <a16:creationId xmlns:a16="http://schemas.microsoft.com/office/drawing/2014/main" id="{12D9AFAC-B24B-401D-B397-F9DF05E69795}"/>
                </a:ext>
              </a:extLst>
            </p:cNvPr>
            <p:cNvSpPr>
              <a:spLocks/>
            </p:cNvSpPr>
            <p:nvPr/>
          </p:nvSpPr>
          <p:spPr bwMode="auto">
            <a:xfrm>
              <a:off x="5989" y="3837"/>
              <a:ext cx="155" cy="83"/>
            </a:xfrm>
            <a:custGeom>
              <a:avLst/>
              <a:gdLst>
                <a:gd name="T0" fmla="*/ 0 w 259"/>
                <a:gd name="T1" fmla="*/ 138 h 138"/>
                <a:gd name="T2" fmla="*/ 0 w 259"/>
                <a:gd name="T3" fmla="*/ 138 h 138"/>
                <a:gd name="T4" fmla="*/ 0 w 259"/>
                <a:gd name="T5" fmla="*/ 138 h 138"/>
                <a:gd name="T6" fmla="*/ 259 w 259"/>
                <a:gd name="T7" fmla="*/ 110 h 138"/>
                <a:gd name="T8" fmla="*/ 259 w 259"/>
                <a:gd name="T9" fmla="*/ 0 h 138"/>
                <a:gd name="T10" fmla="*/ 11 w 259"/>
                <a:gd name="T11" fmla="*/ 25 h 138"/>
                <a:gd name="T12" fmla="*/ 11 w 259"/>
                <a:gd name="T13" fmla="*/ 25 h 138"/>
                <a:gd name="T14" fmla="*/ 0 w 259"/>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138">
                  <a:moveTo>
                    <a:pt x="0" y="138"/>
                  </a:moveTo>
                  <a:lnTo>
                    <a:pt x="0" y="138"/>
                  </a:lnTo>
                  <a:lnTo>
                    <a:pt x="0" y="138"/>
                  </a:lnTo>
                  <a:cubicBezTo>
                    <a:pt x="82" y="120"/>
                    <a:pt x="170" y="111"/>
                    <a:pt x="259" y="110"/>
                  </a:cubicBezTo>
                  <a:lnTo>
                    <a:pt x="259" y="0"/>
                  </a:lnTo>
                  <a:cubicBezTo>
                    <a:pt x="174" y="1"/>
                    <a:pt x="90" y="9"/>
                    <a:pt x="11" y="25"/>
                  </a:cubicBezTo>
                  <a:lnTo>
                    <a:pt x="11" y="25"/>
                  </a:lnTo>
                  <a:lnTo>
                    <a:pt x="0" y="13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 name="Freeform 57">
              <a:extLst>
                <a:ext uri="{FF2B5EF4-FFF2-40B4-BE49-F238E27FC236}">
                  <a16:creationId xmlns:a16="http://schemas.microsoft.com/office/drawing/2014/main" id="{D78C837B-CE1F-4777-AF9D-9433F21616C9}"/>
                </a:ext>
              </a:extLst>
            </p:cNvPr>
            <p:cNvSpPr>
              <a:spLocks/>
            </p:cNvSpPr>
            <p:nvPr/>
          </p:nvSpPr>
          <p:spPr bwMode="auto">
            <a:xfrm>
              <a:off x="5945" y="4055"/>
              <a:ext cx="32" cy="74"/>
            </a:xfrm>
            <a:custGeom>
              <a:avLst/>
              <a:gdLst>
                <a:gd name="T0" fmla="*/ 0 w 53"/>
                <a:gd name="T1" fmla="*/ 123 h 123"/>
                <a:gd name="T2" fmla="*/ 0 w 53"/>
                <a:gd name="T3" fmla="*/ 123 h 123"/>
                <a:gd name="T4" fmla="*/ 42 w 53"/>
                <a:gd name="T5" fmla="*/ 112 h 123"/>
                <a:gd name="T6" fmla="*/ 53 w 53"/>
                <a:gd name="T7" fmla="*/ 0 h 123"/>
                <a:gd name="T8" fmla="*/ 0 w 53"/>
                <a:gd name="T9" fmla="*/ 13 h 123"/>
                <a:gd name="T10" fmla="*/ 0 w 53"/>
                <a:gd name="T11" fmla="*/ 123 h 123"/>
              </a:gdLst>
              <a:ahLst/>
              <a:cxnLst>
                <a:cxn ang="0">
                  <a:pos x="T0" y="T1"/>
                </a:cxn>
                <a:cxn ang="0">
                  <a:pos x="T2" y="T3"/>
                </a:cxn>
                <a:cxn ang="0">
                  <a:pos x="T4" y="T5"/>
                </a:cxn>
                <a:cxn ang="0">
                  <a:pos x="T6" y="T7"/>
                </a:cxn>
                <a:cxn ang="0">
                  <a:pos x="T8" y="T9"/>
                </a:cxn>
                <a:cxn ang="0">
                  <a:pos x="T10" y="T11"/>
                </a:cxn>
              </a:cxnLst>
              <a:rect l="0" t="0" r="r" b="b"/>
              <a:pathLst>
                <a:path w="53" h="123">
                  <a:moveTo>
                    <a:pt x="0" y="123"/>
                  </a:moveTo>
                  <a:lnTo>
                    <a:pt x="0" y="123"/>
                  </a:lnTo>
                  <a:cubicBezTo>
                    <a:pt x="14" y="119"/>
                    <a:pt x="28" y="115"/>
                    <a:pt x="42" y="112"/>
                  </a:cubicBezTo>
                  <a:lnTo>
                    <a:pt x="53" y="0"/>
                  </a:lnTo>
                  <a:cubicBezTo>
                    <a:pt x="35" y="4"/>
                    <a:pt x="17" y="8"/>
                    <a:pt x="0" y="13"/>
                  </a:cubicBezTo>
                  <a:lnTo>
                    <a:pt x="0"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 name="Freeform 58">
              <a:extLst>
                <a:ext uri="{FF2B5EF4-FFF2-40B4-BE49-F238E27FC236}">
                  <a16:creationId xmlns:a16="http://schemas.microsoft.com/office/drawing/2014/main" id="{06ECA39B-68BD-452D-9F6D-FAE9F755A1B2}"/>
                </a:ext>
              </a:extLst>
            </p:cNvPr>
            <p:cNvSpPr>
              <a:spLocks/>
            </p:cNvSpPr>
            <p:nvPr/>
          </p:nvSpPr>
          <p:spPr bwMode="auto">
            <a:xfrm>
              <a:off x="5964" y="4102"/>
              <a:ext cx="180" cy="88"/>
            </a:xfrm>
            <a:custGeom>
              <a:avLst/>
              <a:gdLst>
                <a:gd name="T0" fmla="*/ 0 w 300"/>
                <a:gd name="T1" fmla="*/ 147 h 147"/>
                <a:gd name="T2" fmla="*/ 0 w 300"/>
                <a:gd name="T3" fmla="*/ 147 h 147"/>
                <a:gd name="T4" fmla="*/ 0 w 300"/>
                <a:gd name="T5" fmla="*/ 147 h 147"/>
                <a:gd name="T6" fmla="*/ 300 w 300"/>
                <a:gd name="T7" fmla="*/ 110 h 147"/>
                <a:gd name="T8" fmla="*/ 300 w 300"/>
                <a:gd name="T9" fmla="*/ 0 h 147"/>
                <a:gd name="T10" fmla="*/ 10 w 300"/>
                <a:gd name="T11" fmla="*/ 34 h 147"/>
                <a:gd name="T12" fmla="*/ 10 w 300"/>
                <a:gd name="T13" fmla="*/ 34 h 147"/>
                <a:gd name="T14" fmla="*/ 0 w 300"/>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147">
                  <a:moveTo>
                    <a:pt x="0" y="147"/>
                  </a:moveTo>
                  <a:lnTo>
                    <a:pt x="0" y="147"/>
                  </a:lnTo>
                  <a:lnTo>
                    <a:pt x="0" y="147"/>
                  </a:lnTo>
                  <a:cubicBezTo>
                    <a:pt x="93" y="123"/>
                    <a:pt x="196" y="110"/>
                    <a:pt x="300" y="110"/>
                  </a:cubicBezTo>
                  <a:lnTo>
                    <a:pt x="300" y="0"/>
                  </a:lnTo>
                  <a:cubicBezTo>
                    <a:pt x="200" y="0"/>
                    <a:pt x="101" y="12"/>
                    <a:pt x="10" y="34"/>
                  </a:cubicBezTo>
                  <a:lnTo>
                    <a:pt x="10" y="34"/>
                  </a:lnTo>
                  <a:lnTo>
                    <a:pt x="0" y="1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 name="Freeform 59">
              <a:extLst>
                <a:ext uri="{FF2B5EF4-FFF2-40B4-BE49-F238E27FC236}">
                  <a16:creationId xmlns:a16="http://schemas.microsoft.com/office/drawing/2014/main" id="{B8615706-4504-42B0-969C-CA95883F6431}"/>
                </a:ext>
              </a:extLst>
            </p:cNvPr>
            <p:cNvSpPr>
              <a:spLocks/>
            </p:cNvSpPr>
            <p:nvPr/>
          </p:nvSpPr>
          <p:spPr bwMode="auto">
            <a:xfrm>
              <a:off x="5951" y="4234"/>
              <a:ext cx="193" cy="91"/>
            </a:xfrm>
            <a:custGeom>
              <a:avLst/>
              <a:gdLst>
                <a:gd name="T0" fmla="*/ 0 w 321"/>
                <a:gd name="T1" fmla="*/ 152 h 152"/>
                <a:gd name="T2" fmla="*/ 0 w 321"/>
                <a:gd name="T3" fmla="*/ 152 h 152"/>
                <a:gd name="T4" fmla="*/ 0 w 321"/>
                <a:gd name="T5" fmla="*/ 152 h 152"/>
                <a:gd name="T6" fmla="*/ 321 w 321"/>
                <a:gd name="T7" fmla="*/ 110 h 152"/>
                <a:gd name="T8" fmla="*/ 321 w 321"/>
                <a:gd name="T9" fmla="*/ 0 h 152"/>
                <a:gd name="T10" fmla="*/ 10 w 321"/>
                <a:gd name="T11" fmla="*/ 39 h 152"/>
                <a:gd name="T12" fmla="*/ 10 w 321"/>
                <a:gd name="T13" fmla="*/ 40 h 152"/>
                <a:gd name="T14" fmla="*/ 0 w 321"/>
                <a:gd name="T15" fmla="*/ 15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152">
                  <a:moveTo>
                    <a:pt x="0" y="152"/>
                  </a:moveTo>
                  <a:lnTo>
                    <a:pt x="0" y="152"/>
                  </a:lnTo>
                  <a:lnTo>
                    <a:pt x="0" y="152"/>
                  </a:lnTo>
                  <a:cubicBezTo>
                    <a:pt x="99" y="125"/>
                    <a:pt x="209" y="111"/>
                    <a:pt x="321" y="110"/>
                  </a:cubicBezTo>
                  <a:lnTo>
                    <a:pt x="321" y="0"/>
                  </a:lnTo>
                  <a:cubicBezTo>
                    <a:pt x="213" y="0"/>
                    <a:pt x="106" y="14"/>
                    <a:pt x="10" y="39"/>
                  </a:cubicBezTo>
                  <a:lnTo>
                    <a:pt x="10" y="40"/>
                  </a:lnTo>
                  <a:lnTo>
                    <a:pt x="0" y="1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7" name="Freeform 60">
              <a:extLst>
                <a:ext uri="{FF2B5EF4-FFF2-40B4-BE49-F238E27FC236}">
                  <a16:creationId xmlns:a16="http://schemas.microsoft.com/office/drawing/2014/main" id="{867D0151-8144-4875-8918-A3E6A91F56C6}"/>
                </a:ext>
              </a:extLst>
            </p:cNvPr>
            <p:cNvSpPr>
              <a:spLocks/>
            </p:cNvSpPr>
            <p:nvPr/>
          </p:nvSpPr>
          <p:spPr bwMode="auto">
            <a:xfrm>
              <a:off x="5945" y="4190"/>
              <a:ext cx="19" cy="71"/>
            </a:xfrm>
            <a:custGeom>
              <a:avLst/>
              <a:gdLst>
                <a:gd name="T0" fmla="*/ 0 w 32"/>
                <a:gd name="T1" fmla="*/ 118 h 118"/>
                <a:gd name="T2" fmla="*/ 0 w 32"/>
                <a:gd name="T3" fmla="*/ 118 h 118"/>
                <a:gd name="T4" fmla="*/ 21 w 32"/>
                <a:gd name="T5" fmla="*/ 112 h 118"/>
                <a:gd name="T6" fmla="*/ 32 w 32"/>
                <a:gd name="T7" fmla="*/ 0 h 118"/>
                <a:gd name="T8" fmla="*/ 0 w 32"/>
                <a:gd name="T9" fmla="*/ 8 h 118"/>
                <a:gd name="T10" fmla="*/ 0 w 32"/>
                <a:gd name="T11" fmla="*/ 118 h 118"/>
              </a:gdLst>
              <a:ahLst/>
              <a:cxnLst>
                <a:cxn ang="0">
                  <a:pos x="T0" y="T1"/>
                </a:cxn>
                <a:cxn ang="0">
                  <a:pos x="T2" y="T3"/>
                </a:cxn>
                <a:cxn ang="0">
                  <a:pos x="T4" y="T5"/>
                </a:cxn>
                <a:cxn ang="0">
                  <a:pos x="T6" y="T7"/>
                </a:cxn>
                <a:cxn ang="0">
                  <a:pos x="T8" y="T9"/>
                </a:cxn>
                <a:cxn ang="0">
                  <a:pos x="T10" y="T11"/>
                </a:cxn>
              </a:cxnLst>
              <a:rect l="0" t="0" r="r" b="b"/>
              <a:pathLst>
                <a:path w="32" h="118">
                  <a:moveTo>
                    <a:pt x="0" y="118"/>
                  </a:moveTo>
                  <a:lnTo>
                    <a:pt x="0" y="118"/>
                  </a:lnTo>
                  <a:cubicBezTo>
                    <a:pt x="7" y="116"/>
                    <a:pt x="14" y="114"/>
                    <a:pt x="21" y="112"/>
                  </a:cubicBezTo>
                  <a:lnTo>
                    <a:pt x="32" y="0"/>
                  </a:lnTo>
                  <a:cubicBezTo>
                    <a:pt x="21" y="2"/>
                    <a:pt x="11" y="5"/>
                    <a:pt x="0" y="8"/>
                  </a:cubicBezTo>
                  <a:lnTo>
                    <a:pt x="0" y="1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 name="Freeform 61">
              <a:extLst>
                <a:ext uri="{FF2B5EF4-FFF2-40B4-BE49-F238E27FC236}">
                  <a16:creationId xmlns:a16="http://schemas.microsoft.com/office/drawing/2014/main" id="{259F7CD6-7DA9-4629-8475-A1486FB6576F}"/>
                </a:ext>
              </a:extLst>
            </p:cNvPr>
            <p:cNvSpPr>
              <a:spLocks/>
            </p:cNvSpPr>
            <p:nvPr/>
          </p:nvSpPr>
          <p:spPr bwMode="auto">
            <a:xfrm>
              <a:off x="5945" y="3785"/>
              <a:ext cx="56" cy="80"/>
            </a:xfrm>
            <a:custGeom>
              <a:avLst/>
              <a:gdLst>
                <a:gd name="T0" fmla="*/ 0 w 94"/>
                <a:gd name="T1" fmla="*/ 133 h 133"/>
                <a:gd name="T2" fmla="*/ 0 w 94"/>
                <a:gd name="T3" fmla="*/ 133 h 133"/>
                <a:gd name="T4" fmla="*/ 84 w 94"/>
                <a:gd name="T5" fmla="*/ 112 h 133"/>
                <a:gd name="T6" fmla="*/ 94 w 94"/>
                <a:gd name="T7" fmla="*/ 0 h 133"/>
                <a:gd name="T8" fmla="*/ 0 w 94"/>
                <a:gd name="T9" fmla="*/ 23 h 133"/>
                <a:gd name="T10" fmla="*/ 0 w 94"/>
                <a:gd name="T11" fmla="*/ 133 h 133"/>
              </a:gdLst>
              <a:ahLst/>
              <a:cxnLst>
                <a:cxn ang="0">
                  <a:pos x="T0" y="T1"/>
                </a:cxn>
                <a:cxn ang="0">
                  <a:pos x="T2" y="T3"/>
                </a:cxn>
                <a:cxn ang="0">
                  <a:pos x="T4" y="T5"/>
                </a:cxn>
                <a:cxn ang="0">
                  <a:pos x="T6" y="T7"/>
                </a:cxn>
                <a:cxn ang="0">
                  <a:pos x="T8" y="T9"/>
                </a:cxn>
                <a:cxn ang="0">
                  <a:pos x="T10" y="T11"/>
                </a:cxn>
              </a:cxnLst>
              <a:rect l="0" t="0" r="r" b="b"/>
              <a:pathLst>
                <a:path w="94" h="133">
                  <a:moveTo>
                    <a:pt x="0" y="133"/>
                  </a:moveTo>
                  <a:lnTo>
                    <a:pt x="0" y="133"/>
                  </a:lnTo>
                  <a:cubicBezTo>
                    <a:pt x="27" y="125"/>
                    <a:pt x="55" y="118"/>
                    <a:pt x="84" y="112"/>
                  </a:cubicBezTo>
                  <a:lnTo>
                    <a:pt x="94" y="0"/>
                  </a:lnTo>
                  <a:cubicBezTo>
                    <a:pt x="62" y="7"/>
                    <a:pt x="31" y="14"/>
                    <a:pt x="0" y="23"/>
                  </a:cubicBezTo>
                  <a:lnTo>
                    <a:pt x="0" y="1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 name="Freeform 62">
              <a:extLst>
                <a:ext uri="{FF2B5EF4-FFF2-40B4-BE49-F238E27FC236}">
                  <a16:creationId xmlns:a16="http://schemas.microsoft.com/office/drawing/2014/main" id="{196A3E05-6F4C-45B0-B151-01955E7BBDDC}"/>
                </a:ext>
              </a:extLst>
            </p:cNvPr>
            <p:cNvSpPr>
              <a:spLocks/>
            </p:cNvSpPr>
            <p:nvPr/>
          </p:nvSpPr>
          <p:spPr bwMode="auto">
            <a:xfrm>
              <a:off x="6026" y="3441"/>
              <a:ext cx="118" cy="76"/>
            </a:xfrm>
            <a:custGeom>
              <a:avLst/>
              <a:gdLst>
                <a:gd name="T0" fmla="*/ 0 w 196"/>
                <a:gd name="T1" fmla="*/ 126 h 126"/>
                <a:gd name="T2" fmla="*/ 0 w 196"/>
                <a:gd name="T3" fmla="*/ 126 h 126"/>
                <a:gd name="T4" fmla="*/ 0 w 196"/>
                <a:gd name="T5" fmla="*/ 126 h 126"/>
                <a:gd name="T6" fmla="*/ 196 w 196"/>
                <a:gd name="T7" fmla="*/ 110 h 126"/>
                <a:gd name="T8" fmla="*/ 196 w 196"/>
                <a:gd name="T9" fmla="*/ 0 h 126"/>
                <a:gd name="T10" fmla="*/ 10 w 196"/>
                <a:gd name="T11" fmla="*/ 14 h 126"/>
                <a:gd name="T12" fmla="*/ 10 w 196"/>
                <a:gd name="T13" fmla="*/ 14 h 126"/>
                <a:gd name="T14" fmla="*/ 0 w 196"/>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26">
                  <a:moveTo>
                    <a:pt x="0" y="126"/>
                  </a:moveTo>
                  <a:lnTo>
                    <a:pt x="0" y="126"/>
                  </a:lnTo>
                  <a:lnTo>
                    <a:pt x="0" y="126"/>
                  </a:lnTo>
                  <a:cubicBezTo>
                    <a:pt x="63" y="116"/>
                    <a:pt x="130" y="110"/>
                    <a:pt x="196" y="110"/>
                  </a:cubicBezTo>
                  <a:lnTo>
                    <a:pt x="196" y="0"/>
                  </a:lnTo>
                  <a:cubicBezTo>
                    <a:pt x="133" y="0"/>
                    <a:pt x="70" y="5"/>
                    <a:pt x="10" y="14"/>
                  </a:cubicBezTo>
                  <a:lnTo>
                    <a:pt x="10" y="14"/>
                  </a:lnTo>
                  <a:lnTo>
                    <a:pt x="0" y="1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0" name="Freeform 63">
              <a:extLst>
                <a:ext uri="{FF2B5EF4-FFF2-40B4-BE49-F238E27FC236}">
                  <a16:creationId xmlns:a16="http://schemas.microsoft.com/office/drawing/2014/main" id="{C550E0FC-D5D2-4BEC-AE10-B483EB067A90}"/>
                </a:ext>
              </a:extLst>
            </p:cNvPr>
            <p:cNvSpPr>
              <a:spLocks/>
            </p:cNvSpPr>
            <p:nvPr/>
          </p:nvSpPr>
          <p:spPr bwMode="auto">
            <a:xfrm>
              <a:off x="6001" y="3705"/>
              <a:ext cx="143" cy="80"/>
            </a:xfrm>
            <a:custGeom>
              <a:avLst/>
              <a:gdLst>
                <a:gd name="T0" fmla="*/ 0 w 238"/>
                <a:gd name="T1" fmla="*/ 133 h 133"/>
                <a:gd name="T2" fmla="*/ 0 w 238"/>
                <a:gd name="T3" fmla="*/ 133 h 133"/>
                <a:gd name="T4" fmla="*/ 0 w 238"/>
                <a:gd name="T5" fmla="*/ 133 h 133"/>
                <a:gd name="T6" fmla="*/ 238 w 238"/>
                <a:gd name="T7" fmla="*/ 110 h 133"/>
                <a:gd name="T8" fmla="*/ 238 w 238"/>
                <a:gd name="T9" fmla="*/ 0 h 133"/>
                <a:gd name="T10" fmla="*/ 11 w 238"/>
                <a:gd name="T11" fmla="*/ 21 h 133"/>
                <a:gd name="T12" fmla="*/ 11 w 238"/>
                <a:gd name="T13" fmla="*/ 21 h 133"/>
                <a:gd name="T14" fmla="*/ 0 w 238"/>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33">
                  <a:moveTo>
                    <a:pt x="0" y="133"/>
                  </a:moveTo>
                  <a:lnTo>
                    <a:pt x="0" y="133"/>
                  </a:lnTo>
                  <a:lnTo>
                    <a:pt x="0" y="133"/>
                  </a:lnTo>
                  <a:cubicBezTo>
                    <a:pt x="76" y="119"/>
                    <a:pt x="157" y="111"/>
                    <a:pt x="238" y="110"/>
                  </a:cubicBezTo>
                  <a:lnTo>
                    <a:pt x="238" y="0"/>
                  </a:lnTo>
                  <a:cubicBezTo>
                    <a:pt x="160" y="1"/>
                    <a:pt x="83" y="8"/>
                    <a:pt x="11" y="21"/>
                  </a:cubicBezTo>
                  <a:lnTo>
                    <a:pt x="11" y="21"/>
                  </a:lnTo>
                  <a:lnTo>
                    <a:pt x="0" y="1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1" name="Freeform 64">
              <a:extLst>
                <a:ext uri="{FF2B5EF4-FFF2-40B4-BE49-F238E27FC236}">
                  <a16:creationId xmlns:a16="http://schemas.microsoft.com/office/drawing/2014/main" id="{E7ECB49F-43CB-4371-B596-526C3E464921}"/>
                </a:ext>
              </a:extLst>
            </p:cNvPr>
            <p:cNvSpPr>
              <a:spLocks/>
            </p:cNvSpPr>
            <p:nvPr/>
          </p:nvSpPr>
          <p:spPr bwMode="auto">
            <a:xfrm>
              <a:off x="6039" y="3309"/>
              <a:ext cx="105" cy="73"/>
            </a:xfrm>
            <a:custGeom>
              <a:avLst/>
              <a:gdLst>
                <a:gd name="T0" fmla="*/ 0 w 175"/>
                <a:gd name="T1" fmla="*/ 123 h 123"/>
                <a:gd name="T2" fmla="*/ 0 w 175"/>
                <a:gd name="T3" fmla="*/ 123 h 123"/>
                <a:gd name="T4" fmla="*/ 0 w 175"/>
                <a:gd name="T5" fmla="*/ 123 h 123"/>
                <a:gd name="T6" fmla="*/ 175 w 175"/>
                <a:gd name="T7" fmla="*/ 111 h 123"/>
                <a:gd name="T8" fmla="*/ 175 w 175"/>
                <a:gd name="T9" fmla="*/ 0 h 123"/>
                <a:gd name="T10" fmla="*/ 10 w 175"/>
                <a:gd name="T11" fmla="*/ 12 h 123"/>
                <a:gd name="T12" fmla="*/ 10 w 175"/>
                <a:gd name="T13" fmla="*/ 12 h 123"/>
                <a:gd name="T14" fmla="*/ 0 w 175"/>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23">
                  <a:moveTo>
                    <a:pt x="0" y="123"/>
                  </a:moveTo>
                  <a:lnTo>
                    <a:pt x="0" y="123"/>
                  </a:lnTo>
                  <a:lnTo>
                    <a:pt x="0" y="123"/>
                  </a:lnTo>
                  <a:cubicBezTo>
                    <a:pt x="57" y="115"/>
                    <a:pt x="116" y="111"/>
                    <a:pt x="175" y="111"/>
                  </a:cubicBezTo>
                  <a:lnTo>
                    <a:pt x="175" y="0"/>
                  </a:lnTo>
                  <a:cubicBezTo>
                    <a:pt x="119" y="1"/>
                    <a:pt x="64" y="5"/>
                    <a:pt x="10" y="12"/>
                  </a:cubicBezTo>
                  <a:lnTo>
                    <a:pt x="10" y="12"/>
                  </a:lnTo>
                  <a:lnTo>
                    <a:pt x="0"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2" name="Freeform 65">
              <a:extLst>
                <a:ext uri="{FF2B5EF4-FFF2-40B4-BE49-F238E27FC236}">
                  <a16:creationId xmlns:a16="http://schemas.microsoft.com/office/drawing/2014/main" id="{7850D078-8BF8-4BE5-AEEB-85AF3CFBF356}"/>
                </a:ext>
              </a:extLst>
            </p:cNvPr>
            <p:cNvSpPr>
              <a:spLocks/>
            </p:cNvSpPr>
            <p:nvPr/>
          </p:nvSpPr>
          <p:spPr bwMode="auto">
            <a:xfrm>
              <a:off x="5945" y="3382"/>
              <a:ext cx="94" cy="86"/>
            </a:xfrm>
            <a:custGeom>
              <a:avLst/>
              <a:gdLst>
                <a:gd name="T0" fmla="*/ 0 w 157"/>
                <a:gd name="T1" fmla="*/ 143 h 143"/>
                <a:gd name="T2" fmla="*/ 0 w 157"/>
                <a:gd name="T3" fmla="*/ 143 h 143"/>
                <a:gd name="T4" fmla="*/ 146 w 157"/>
                <a:gd name="T5" fmla="*/ 112 h 143"/>
                <a:gd name="T6" fmla="*/ 157 w 157"/>
                <a:gd name="T7" fmla="*/ 0 h 143"/>
                <a:gd name="T8" fmla="*/ 0 w 157"/>
                <a:gd name="T9" fmla="*/ 33 h 143"/>
                <a:gd name="T10" fmla="*/ 0 w 157"/>
                <a:gd name="T11" fmla="*/ 143 h 143"/>
              </a:gdLst>
              <a:ahLst/>
              <a:cxnLst>
                <a:cxn ang="0">
                  <a:pos x="T0" y="T1"/>
                </a:cxn>
                <a:cxn ang="0">
                  <a:pos x="T2" y="T3"/>
                </a:cxn>
                <a:cxn ang="0">
                  <a:pos x="T4" y="T5"/>
                </a:cxn>
                <a:cxn ang="0">
                  <a:pos x="T6" y="T7"/>
                </a:cxn>
                <a:cxn ang="0">
                  <a:pos x="T8" y="T9"/>
                </a:cxn>
                <a:cxn ang="0">
                  <a:pos x="T10" y="T11"/>
                </a:cxn>
              </a:cxnLst>
              <a:rect l="0" t="0" r="r" b="b"/>
              <a:pathLst>
                <a:path w="157" h="143">
                  <a:moveTo>
                    <a:pt x="0" y="143"/>
                  </a:moveTo>
                  <a:lnTo>
                    <a:pt x="0" y="143"/>
                  </a:lnTo>
                  <a:cubicBezTo>
                    <a:pt x="47" y="130"/>
                    <a:pt x="96" y="119"/>
                    <a:pt x="146" y="112"/>
                  </a:cubicBezTo>
                  <a:lnTo>
                    <a:pt x="157" y="0"/>
                  </a:lnTo>
                  <a:cubicBezTo>
                    <a:pt x="102" y="8"/>
                    <a:pt x="50" y="19"/>
                    <a:pt x="0" y="33"/>
                  </a:cubicBez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3" name="Freeform 66">
              <a:extLst>
                <a:ext uri="{FF2B5EF4-FFF2-40B4-BE49-F238E27FC236}">
                  <a16:creationId xmlns:a16="http://schemas.microsoft.com/office/drawing/2014/main" id="{29B09F47-1C40-4993-9735-92D3FE3C1461}"/>
                </a:ext>
              </a:extLst>
            </p:cNvPr>
            <p:cNvSpPr>
              <a:spLocks/>
            </p:cNvSpPr>
            <p:nvPr/>
          </p:nvSpPr>
          <p:spPr bwMode="auto">
            <a:xfrm>
              <a:off x="5945" y="3651"/>
              <a:ext cx="69" cy="81"/>
            </a:xfrm>
            <a:custGeom>
              <a:avLst/>
              <a:gdLst>
                <a:gd name="T0" fmla="*/ 0 w 115"/>
                <a:gd name="T1" fmla="*/ 136 h 136"/>
                <a:gd name="T2" fmla="*/ 0 w 115"/>
                <a:gd name="T3" fmla="*/ 136 h 136"/>
                <a:gd name="T4" fmla="*/ 105 w 115"/>
                <a:gd name="T5" fmla="*/ 112 h 136"/>
                <a:gd name="T6" fmla="*/ 115 w 115"/>
                <a:gd name="T7" fmla="*/ 0 h 136"/>
                <a:gd name="T8" fmla="*/ 0 w 115"/>
                <a:gd name="T9" fmla="*/ 26 h 136"/>
                <a:gd name="T10" fmla="*/ 0 w 115"/>
                <a:gd name="T11" fmla="*/ 136 h 136"/>
              </a:gdLst>
              <a:ahLst/>
              <a:cxnLst>
                <a:cxn ang="0">
                  <a:pos x="T0" y="T1"/>
                </a:cxn>
                <a:cxn ang="0">
                  <a:pos x="T2" y="T3"/>
                </a:cxn>
                <a:cxn ang="0">
                  <a:pos x="T4" y="T5"/>
                </a:cxn>
                <a:cxn ang="0">
                  <a:pos x="T6" y="T7"/>
                </a:cxn>
                <a:cxn ang="0">
                  <a:pos x="T8" y="T9"/>
                </a:cxn>
                <a:cxn ang="0">
                  <a:pos x="T10" y="T11"/>
                </a:cxn>
              </a:cxnLst>
              <a:rect l="0" t="0" r="r" b="b"/>
              <a:pathLst>
                <a:path w="115" h="136">
                  <a:moveTo>
                    <a:pt x="0" y="136"/>
                  </a:moveTo>
                  <a:lnTo>
                    <a:pt x="0" y="136"/>
                  </a:lnTo>
                  <a:cubicBezTo>
                    <a:pt x="34" y="127"/>
                    <a:pt x="69" y="119"/>
                    <a:pt x="105" y="112"/>
                  </a:cubicBezTo>
                  <a:lnTo>
                    <a:pt x="115" y="0"/>
                  </a:lnTo>
                  <a:cubicBezTo>
                    <a:pt x="75" y="7"/>
                    <a:pt x="37" y="16"/>
                    <a:pt x="0" y="26"/>
                  </a:cubicBezTo>
                  <a:lnTo>
                    <a:pt x="0" y="13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4" name="Freeform 67">
              <a:extLst>
                <a:ext uri="{FF2B5EF4-FFF2-40B4-BE49-F238E27FC236}">
                  <a16:creationId xmlns:a16="http://schemas.microsoft.com/office/drawing/2014/main" id="{42651A8D-4208-4941-ACE3-DC74CB4EEE06}"/>
                </a:ext>
              </a:extLst>
            </p:cNvPr>
            <p:cNvSpPr>
              <a:spLocks/>
            </p:cNvSpPr>
            <p:nvPr/>
          </p:nvSpPr>
          <p:spPr bwMode="auto">
            <a:xfrm>
              <a:off x="5945" y="3517"/>
              <a:ext cx="81" cy="83"/>
            </a:xfrm>
            <a:custGeom>
              <a:avLst/>
              <a:gdLst>
                <a:gd name="T0" fmla="*/ 0 w 136"/>
                <a:gd name="T1" fmla="*/ 139 h 139"/>
                <a:gd name="T2" fmla="*/ 0 w 136"/>
                <a:gd name="T3" fmla="*/ 139 h 139"/>
                <a:gd name="T4" fmla="*/ 125 w 136"/>
                <a:gd name="T5" fmla="*/ 111 h 139"/>
                <a:gd name="T6" fmla="*/ 136 w 136"/>
                <a:gd name="T7" fmla="*/ 0 h 139"/>
                <a:gd name="T8" fmla="*/ 0 w 136"/>
                <a:gd name="T9" fmla="*/ 29 h 139"/>
                <a:gd name="T10" fmla="*/ 0 w 136"/>
                <a:gd name="T11" fmla="*/ 139 h 139"/>
              </a:gdLst>
              <a:ahLst/>
              <a:cxnLst>
                <a:cxn ang="0">
                  <a:pos x="T0" y="T1"/>
                </a:cxn>
                <a:cxn ang="0">
                  <a:pos x="T2" y="T3"/>
                </a:cxn>
                <a:cxn ang="0">
                  <a:pos x="T4" y="T5"/>
                </a:cxn>
                <a:cxn ang="0">
                  <a:pos x="T6" y="T7"/>
                </a:cxn>
                <a:cxn ang="0">
                  <a:pos x="T8" y="T9"/>
                </a:cxn>
                <a:cxn ang="0">
                  <a:pos x="T10" y="T11"/>
                </a:cxn>
              </a:cxnLst>
              <a:rect l="0" t="0" r="r" b="b"/>
              <a:pathLst>
                <a:path w="136" h="139">
                  <a:moveTo>
                    <a:pt x="0" y="139"/>
                  </a:moveTo>
                  <a:lnTo>
                    <a:pt x="0" y="139"/>
                  </a:lnTo>
                  <a:cubicBezTo>
                    <a:pt x="40" y="128"/>
                    <a:pt x="82" y="118"/>
                    <a:pt x="125" y="111"/>
                  </a:cubicBezTo>
                  <a:lnTo>
                    <a:pt x="136" y="0"/>
                  </a:lnTo>
                  <a:cubicBezTo>
                    <a:pt x="89" y="7"/>
                    <a:pt x="43" y="17"/>
                    <a:pt x="0" y="29"/>
                  </a:cubicBezTo>
                  <a:lnTo>
                    <a:pt x="0" y="1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5" name="Freeform 68">
              <a:extLst>
                <a:ext uri="{FF2B5EF4-FFF2-40B4-BE49-F238E27FC236}">
                  <a16:creationId xmlns:a16="http://schemas.microsoft.com/office/drawing/2014/main" id="{10218553-61CE-4DAB-9C98-34FB33610167}"/>
                </a:ext>
              </a:extLst>
            </p:cNvPr>
            <p:cNvSpPr>
              <a:spLocks/>
            </p:cNvSpPr>
            <p:nvPr/>
          </p:nvSpPr>
          <p:spPr bwMode="auto">
            <a:xfrm>
              <a:off x="6014" y="3573"/>
              <a:ext cx="130" cy="78"/>
            </a:xfrm>
            <a:custGeom>
              <a:avLst/>
              <a:gdLst>
                <a:gd name="T0" fmla="*/ 0 w 217"/>
                <a:gd name="T1" fmla="*/ 129 h 129"/>
                <a:gd name="T2" fmla="*/ 0 w 217"/>
                <a:gd name="T3" fmla="*/ 129 h 129"/>
                <a:gd name="T4" fmla="*/ 0 w 217"/>
                <a:gd name="T5" fmla="*/ 129 h 129"/>
                <a:gd name="T6" fmla="*/ 217 w 217"/>
                <a:gd name="T7" fmla="*/ 110 h 129"/>
                <a:gd name="T8" fmla="*/ 217 w 217"/>
                <a:gd name="T9" fmla="*/ 0 h 129"/>
                <a:gd name="T10" fmla="*/ 10 w 217"/>
                <a:gd name="T11" fmla="*/ 17 h 129"/>
                <a:gd name="T12" fmla="*/ 10 w 217"/>
                <a:gd name="T13" fmla="*/ 17 h 129"/>
                <a:gd name="T14" fmla="*/ 0 w 217"/>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29">
                  <a:moveTo>
                    <a:pt x="0" y="129"/>
                  </a:moveTo>
                  <a:lnTo>
                    <a:pt x="0" y="129"/>
                  </a:lnTo>
                  <a:lnTo>
                    <a:pt x="0" y="129"/>
                  </a:lnTo>
                  <a:cubicBezTo>
                    <a:pt x="70" y="117"/>
                    <a:pt x="143" y="110"/>
                    <a:pt x="217" y="110"/>
                  </a:cubicBezTo>
                  <a:lnTo>
                    <a:pt x="217" y="0"/>
                  </a:lnTo>
                  <a:cubicBezTo>
                    <a:pt x="147" y="0"/>
                    <a:pt x="77" y="6"/>
                    <a:pt x="10" y="17"/>
                  </a:cubicBezTo>
                  <a:lnTo>
                    <a:pt x="10" y="17"/>
                  </a:lnTo>
                  <a:lnTo>
                    <a:pt x="0"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6" name="Freeform 69">
              <a:extLst>
                <a:ext uri="{FF2B5EF4-FFF2-40B4-BE49-F238E27FC236}">
                  <a16:creationId xmlns:a16="http://schemas.microsoft.com/office/drawing/2014/main" id="{B48EF0EF-FB4B-402E-A142-77467F156C03}"/>
                </a:ext>
              </a:extLst>
            </p:cNvPr>
            <p:cNvSpPr>
              <a:spLocks/>
            </p:cNvSpPr>
            <p:nvPr/>
          </p:nvSpPr>
          <p:spPr bwMode="auto">
            <a:xfrm>
              <a:off x="6155" y="1788"/>
              <a:ext cx="168" cy="86"/>
            </a:xfrm>
            <a:custGeom>
              <a:avLst/>
              <a:gdLst>
                <a:gd name="T0" fmla="*/ 0 w 280"/>
                <a:gd name="T1" fmla="*/ 110 h 142"/>
                <a:gd name="T2" fmla="*/ 0 w 280"/>
                <a:gd name="T3" fmla="*/ 110 h 142"/>
                <a:gd name="T4" fmla="*/ 280 w 280"/>
                <a:gd name="T5" fmla="*/ 142 h 142"/>
                <a:gd name="T6" fmla="*/ 280 w 280"/>
                <a:gd name="T7" fmla="*/ 142 h 142"/>
                <a:gd name="T8" fmla="*/ 269 w 280"/>
                <a:gd name="T9" fmla="*/ 30 h 142"/>
                <a:gd name="T10" fmla="*/ 269 w 280"/>
                <a:gd name="T11" fmla="*/ 30 h 142"/>
                <a:gd name="T12" fmla="*/ 0 w 280"/>
                <a:gd name="T13" fmla="*/ 0 h 142"/>
                <a:gd name="T14" fmla="*/ 0 w 280"/>
                <a:gd name="T15" fmla="*/ 11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42">
                  <a:moveTo>
                    <a:pt x="0" y="110"/>
                  </a:moveTo>
                  <a:lnTo>
                    <a:pt x="0" y="110"/>
                  </a:lnTo>
                  <a:cubicBezTo>
                    <a:pt x="97" y="111"/>
                    <a:pt x="192" y="122"/>
                    <a:pt x="280" y="142"/>
                  </a:cubicBezTo>
                  <a:lnTo>
                    <a:pt x="280" y="142"/>
                  </a:lnTo>
                  <a:lnTo>
                    <a:pt x="269" y="30"/>
                  </a:lnTo>
                  <a:lnTo>
                    <a:pt x="269" y="30"/>
                  </a:lnTo>
                  <a:cubicBezTo>
                    <a:pt x="184" y="11"/>
                    <a:pt x="93"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 name="Freeform 70">
              <a:extLst>
                <a:ext uri="{FF2B5EF4-FFF2-40B4-BE49-F238E27FC236}">
                  <a16:creationId xmlns:a16="http://schemas.microsoft.com/office/drawing/2014/main" id="{39358EA0-0DC8-40E0-9B09-0601ACC9C977}"/>
                </a:ext>
              </a:extLst>
            </p:cNvPr>
            <p:cNvSpPr>
              <a:spLocks/>
            </p:cNvSpPr>
            <p:nvPr/>
          </p:nvSpPr>
          <p:spPr bwMode="auto">
            <a:xfrm>
              <a:off x="6155" y="1656"/>
              <a:ext cx="156" cy="83"/>
            </a:xfrm>
            <a:custGeom>
              <a:avLst/>
              <a:gdLst>
                <a:gd name="T0" fmla="*/ 0 w 259"/>
                <a:gd name="T1" fmla="*/ 110 h 137"/>
                <a:gd name="T2" fmla="*/ 0 w 259"/>
                <a:gd name="T3" fmla="*/ 110 h 137"/>
                <a:gd name="T4" fmla="*/ 259 w 259"/>
                <a:gd name="T5" fmla="*/ 137 h 137"/>
                <a:gd name="T6" fmla="*/ 259 w 259"/>
                <a:gd name="T7" fmla="*/ 137 h 137"/>
                <a:gd name="T8" fmla="*/ 248 w 259"/>
                <a:gd name="T9" fmla="*/ 25 h 137"/>
                <a:gd name="T10" fmla="*/ 248 w 259"/>
                <a:gd name="T11" fmla="*/ 25 h 137"/>
                <a:gd name="T12" fmla="*/ 0 w 259"/>
                <a:gd name="T13" fmla="*/ 0 h 137"/>
                <a:gd name="T14" fmla="*/ 0 w 259"/>
                <a:gd name="T15" fmla="*/ 110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137">
                  <a:moveTo>
                    <a:pt x="0" y="110"/>
                  </a:moveTo>
                  <a:lnTo>
                    <a:pt x="0" y="110"/>
                  </a:lnTo>
                  <a:cubicBezTo>
                    <a:pt x="89" y="111"/>
                    <a:pt x="177" y="120"/>
                    <a:pt x="259" y="137"/>
                  </a:cubicBezTo>
                  <a:lnTo>
                    <a:pt x="259" y="137"/>
                  </a:lnTo>
                  <a:lnTo>
                    <a:pt x="248" y="25"/>
                  </a:lnTo>
                  <a:lnTo>
                    <a:pt x="248" y="25"/>
                  </a:lnTo>
                  <a:cubicBezTo>
                    <a:pt x="169" y="9"/>
                    <a:pt x="85"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8" name="Freeform 71">
              <a:extLst>
                <a:ext uri="{FF2B5EF4-FFF2-40B4-BE49-F238E27FC236}">
                  <a16:creationId xmlns:a16="http://schemas.microsoft.com/office/drawing/2014/main" id="{AAE6B414-ABEA-48FA-A870-A458B02F2796}"/>
                </a:ext>
              </a:extLst>
            </p:cNvPr>
            <p:cNvSpPr>
              <a:spLocks/>
            </p:cNvSpPr>
            <p:nvPr/>
          </p:nvSpPr>
          <p:spPr bwMode="auto">
            <a:xfrm>
              <a:off x="6155" y="1524"/>
              <a:ext cx="143" cy="80"/>
            </a:xfrm>
            <a:custGeom>
              <a:avLst/>
              <a:gdLst>
                <a:gd name="T0" fmla="*/ 0 w 238"/>
                <a:gd name="T1" fmla="*/ 110 h 133"/>
                <a:gd name="T2" fmla="*/ 0 w 238"/>
                <a:gd name="T3" fmla="*/ 110 h 133"/>
                <a:gd name="T4" fmla="*/ 238 w 238"/>
                <a:gd name="T5" fmla="*/ 133 h 133"/>
                <a:gd name="T6" fmla="*/ 238 w 238"/>
                <a:gd name="T7" fmla="*/ 133 h 133"/>
                <a:gd name="T8" fmla="*/ 227 w 238"/>
                <a:gd name="T9" fmla="*/ 21 h 133"/>
                <a:gd name="T10" fmla="*/ 227 w 238"/>
                <a:gd name="T11" fmla="*/ 21 h 133"/>
                <a:gd name="T12" fmla="*/ 0 w 238"/>
                <a:gd name="T13" fmla="*/ 0 h 133"/>
                <a:gd name="T14" fmla="*/ 0 w 238"/>
                <a:gd name="T15" fmla="*/ 11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33">
                  <a:moveTo>
                    <a:pt x="0" y="110"/>
                  </a:moveTo>
                  <a:lnTo>
                    <a:pt x="0" y="110"/>
                  </a:lnTo>
                  <a:cubicBezTo>
                    <a:pt x="81" y="110"/>
                    <a:pt x="162" y="118"/>
                    <a:pt x="238" y="133"/>
                  </a:cubicBezTo>
                  <a:lnTo>
                    <a:pt x="238" y="133"/>
                  </a:lnTo>
                  <a:lnTo>
                    <a:pt x="227" y="21"/>
                  </a:lnTo>
                  <a:lnTo>
                    <a:pt x="227" y="21"/>
                  </a:lnTo>
                  <a:cubicBezTo>
                    <a:pt x="155" y="7"/>
                    <a:pt x="78"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9" name="Freeform 72">
              <a:extLst>
                <a:ext uri="{FF2B5EF4-FFF2-40B4-BE49-F238E27FC236}">
                  <a16:creationId xmlns:a16="http://schemas.microsoft.com/office/drawing/2014/main" id="{9A8FC150-6831-48DE-8A7E-3DBFF99CFF15}"/>
                </a:ext>
              </a:extLst>
            </p:cNvPr>
            <p:cNvSpPr>
              <a:spLocks/>
            </p:cNvSpPr>
            <p:nvPr/>
          </p:nvSpPr>
          <p:spPr bwMode="auto">
            <a:xfrm>
              <a:off x="6155" y="2053"/>
              <a:ext cx="193" cy="91"/>
            </a:xfrm>
            <a:custGeom>
              <a:avLst/>
              <a:gdLst>
                <a:gd name="T0" fmla="*/ 0 w 321"/>
                <a:gd name="T1" fmla="*/ 111 h 153"/>
                <a:gd name="T2" fmla="*/ 0 w 321"/>
                <a:gd name="T3" fmla="*/ 111 h 153"/>
                <a:gd name="T4" fmla="*/ 321 w 321"/>
                <a:gd name="T5" fmla="*/ 153 h 153"/>
                <a:gd name="T6" fmla="*/ 321 w 321"/>
                <a:gd name="T7" fmla="*/ 153 h 153"/>
                <a:gd name="T8" fmla="*/ 311 w 321"/>
                <a:gd name="T9" fmla="*/ 40 h 153"/>
                <a:gd name="T10" fmla="*/ 311 w 321"/>
                <a:gd name="T11" fmla="*/ 40 h 153"/>
                <a:gd name="T12" fmla="*/ 0 w 321"/>
                <a:gd name="T13" fmla="*/ 0 h 153"/>
                <a:gd name="T14" fmla="*/ 0 w 321"/>
                <a:gd name="T15" fmla="*/ 111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153">
                  <a:moveTo>
                    <a:pt x="0" y="111"/>
                  </a:moveTo>
                  <a:lnTo>
                    <a:pt x="0" y="111"/>
                  </a:lnTo>
                  <a:cubicBezTo>
                    <a:pt x="112" y="111"/>
                    <a:pt x="223" y="126"/>
                    <a:pt x="321" y="153"/>
                  </a:cubicBezTo>
                  <a:lnTo>
                    <a:pt x="321" y="153"/>
                  </a:lnTo>
                  <a:lnTo>
                    <a:pt x="311" y="40"/>
                  </a:lnTo>
                  <a:lnTo>
                    <a:pt x="311" y="40"/>
                  </a:lnTo>
                  <a:cubicBezTo>
                    <a:pt x="215" y="15"/>
                    <a:pt x="108" y="1"/>
                    <a:pt x="0" y="0"/>
                  </a:cubicBez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0" name="Freeform 73">
              <a:extLst>
                <a:ext uri="{FF2B5EF4-FFF2-40B4-BE49-F238E27FC236}">
                  <a16:creationId xmlns:a16="http://schemas.microsoft.com/office/drawing/2014/main" id="{FDC8B7DD-0F23-4930-8C5B-7EF2C4E0971B}"/>
                </a:ext>
              </a:extLst>
            </p:cNvPr>
            <p:cNvSpPr>
              <a:spLocks/>
            </p:cNvSpPr>
            <p:nvPr/>
          </p:nvSpPr>
          <p:spPr bwMode="auto">
            <a:xfrm>
              <a:off x="6155" y="1920"/>
              <a:ext cx="180" cy="89"/>
            </a:xfrm>
            <a:custGeom>
              <a:avLst/>
              <a:gdLst>
                <a:gd name="T0" fmla="*/ 0 w 300"/>
                <a:gd name="T1" fmla="*/ 110 h 148"/>
                <a:gd name="T2" fmla="*/ 0 w 300"/>
                <a:gd name="T3" fmla="*/ 110 h 148"/>
                <a:gd name="T4" fmla="*/ 300 w 300"/>
                <a:gd name="T5" fmla="*/ 148 h 148"/>
                <a:gd name="T6" fmla="*/ 300 w 300"/>
                <a:gd name="T7" fmla="*/ 147 h 148"/>
                <a:gd name="T8" fmla="*/ 290 w 300"/>
                <a:gd name="T9" fmla="*/ 35 h 148"/>
                <a:gd name="T10" fmla="*/ 290 w 300"/>
                <a:gd name="T11" fmla="*/ 35 h 148"/>
                <a:gd name="T12" fmla="*/ 0 w 300"/>
                <a:gd name="T13" fmla="*/ 0 h 148"/>
                <a:gd name="T14" fmla="*/ 0 w 300"/>
                <a:gd name="T15" fmla="*/ 110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148">
                  <a:moveTo>
                    <a:pt x="0" y="110"/>
                  </a:moveTo>
                  <a:lnTo>
                    <a:pt x="0" y="110"/>
                  </a:lnTo>
                  <a:cubicBezTo>
                    <a:pt x="104" y="111"/>
                    <a:pt x="207" y="124"/>
                    <a:pt x="300" y="148"/>
                  </a:cubicBezTo>
                  <a:lnTo>
                    <a:pt x="300" y="147"/>
                  </a:lnTo>
                  <a:lnTo>
                    <a:pt x="290" y="35"/>
                  </a:lnTo>
                  <a:lnTo>
                    <a:pt x="290" y="35"/>
                  </a:lnTo>
                  <a:cubicBezTo>
                    <a:pt x="199" y="13"/>
                    <a:pt x="100"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1" name="Freeform 74">
              <a:extLst>
                <a:ext uri="{FF2B5EF4-FFF2-40B4-BE49-F238E27FC236}">
                  <a16:creationId xmlns:a16="http://schemas.microsoft.com/office/drawing/2014/main" id="{36E2549B-1573-4B62-A832-BCB9E4673E2D}"/>
                </a:ext>
              </a:extLst>
            </p:cNvPr>
            <p:cNvSpPr>
              <a:spLocks/>
            </p:cNvSpPr>
            <p:nvPr/>
          </p:nvSpPr>
          <p:spPr bwMode="auto">
            <a:xfrm>
              <a:off x="6155" y="1392"/>
              <a:ext cx="130" cy="78"/>
            </a:xfrm>
            <a:custGeom>
              <a:avLst/>
              <a:gdLst>
                <a:gd name="T0" fmla="*/ 0 w 217"/>
                <a:gd name="T1" fmla="*/ 110 h 129"/>
                <a:gd name="T2" fmla="*/ 0 w 217"/>
                <a:gd name="T3" fmla="*/ 110 h 129"/>
                <a:gd name="T4" fmla="*/ 217 w 217"/>
                <a:gd name="T5" fmla="*/ 129 h 129"/>
                <a:gd name="T6" fmla="*/ 217 w 217"/>
                <a:gd name="T7" fmla="*/ 129 h 129"/>
                <a:gd name="T8" fmla="*/ 207 w 217"/>
                <a:gd name="T9" fmla="*/ 17 h 129"/>
                <a:gd name="T10" fmla="*/ 207 w 217"/>
                <a:gd name="T11" fmla="*/ 17 h 129"/>
                <a:gd name="T12" fmla="*/ 0 w 217"/>
                <a:gd name="T13" fmla="*/ 0 h 129"/>
                <a:gd name="T14" fmla="*/ 0 w 217"/>
                <a:gd name="T15" fmla="*/ 11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29">
                  <a:moveTo>
                    <a:pt x="0" y="110"/>
                  </a:moveTo>
                  <a:lnTo>
                    <a:pt x="0" y="110"/>
                  </a:lnTo>
                  <a:cubicBezTo>
                    <a:pt x="74" y="110"/>
                    <a:pt x="147" y="117"/>
                    <a:pt x="217" y="129"/>
                  </a:cubicBezTo>
                  <a:lnTo>
                    <a:pt x="217" y="129"/>
                  </a:lnTo>
                  <a:lnTo>
                    <a:pt x="207" y="17"/>
                  </a:lnTo>
                  <a:lnTo>
                    <a:pt x="207" y="17"/>
                  </a:lnTo>
                  <a:cubicBezTo>
                    <a:pt x="140" y="6"/>
                    <a:pt x="70"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2" name="Freeform 75">
              <a:extLst>
                <a:ext uri="{FF2B5EF4-FFF2-40B4-BE49-F238E27FC236}">
                  <a16:creationId xmlns:a16="http://schemas.microsoft.com/office/drawing/2014/main" id="{3B8CB63F-5997-4115-89AB-B953BE4D12EC}"/>
                </a:ext>
              </a:extLst>
            </p:cNvPr>
            <p:cNvSpPr>
              <a:spLocks/>
            </p:cNvSpPr>
            <p:nvPr/>
          </p:nvSpPr>
          <p:spPr bwMode="auto">
            <a:xfrm>
              <a:off x="6155" y="467"/>
              <a:ext cx="43" cy="68"/>
            </a:xfrm>
            <a:custGeom>
              <a:avLst/>
              <a:gdLst>
                <a:gd name="T0" fmla="*/ 0 w 72"/>
                <a:gd name="T1" fmla="*/ 110 h 113"/>
                <a:gd name="T2" fmla="*/ 0 w 72"/>
                <a:gd name="T3" fmla="*/ 110 h 113"/>
                <a:gd name="T4" fmla="*/ 72 w 72"/>
                <a:gd name="T5" fmla="*/ 113 h 113"/>
                <a:gd name="T6" fmla="*/ 72 w 72"/>
                <a:gd name="T7" fmla="*/ 113 h 113"/>
                <a:gd name="T8" fmla="*/ 62 w 72"/>
                <a:gd name="T9" fmla="*/ 2 h 113"/>
                <a:gd name="T10" fmla="*/ 62 w 72"/>
                <a:gd name="T11" fmla="*/ 2 h 113"/>
                <a:gd name="T12" fmla="*/ 0 w 72"/>
                <a:gd name="T13" fmla="*/ 0 h 113"/>
                <a:gd name="T14" fmla="*/ 0 w 72"/>
                <a:gd name="T15" fmla="*/ 11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13">
                  <a:moveTo>
                    <a:pt x="0" y="110"/>
                  </a:moveTo>
                  <a:lnTo>
                    <a:pt x="0" y="110"/>
                  </a:lnTo>
                  <a:cubicBezTo>
                    <a:pt x="24" y="111"/>
                    <a:pt x="48" y="111"/>
                    <a:pt x="72" y="113"/>
                  </a:cubicBezTo>
                  <a:lnTo>
                    <a:pt x="72" y="113"/>
                  </a:lnTo>
                  <a:lnTo>
                    <a:pt x="62" y="2"/>
                  </a:lnTo>
                  <a:lnTo>
                    <a:pt x="62" y="2"/>
                  </a:lnTo>
                  <a:cubicBezTo>
                    <a:pt x="41" y="1"/>
                    <a:pt x="21"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3" name="Freeform 76">
              <a:extLst>
                <a:ext uri="{FF2B5EF4-FFF2-40B4-BE49-F238E27FC236}">
                  <a16:creationId xmlns:a16="http://schemas.microsoft.com/office/drawing/2014/main" id="{E9C7A91A-EF67-4BEB-81DC-3DB9502D4014}"/>
                </a:ext>
              </a:extLst>
            </p:cNvPr>
            <p:cNvSpPr>
              <a:spLocks/>
            </p:cNvSpPr>
            <p:nvPr/>
          </p:nvSpPr>
          <p:spPr bwMode="auto">
            <a:xfrm>
              <a:off x="6155" y="599"/>
              <a:ext cx="56" cy="68"/>
            </a:xfrm>
            <a:custGeom>
              <a:avLst/>
              <a:gdLst>
                <a:gd name="T0" fmla="*/ 0 w 93"/>
                <a:gd name="T1" fmla="*/ 111 h 114"/>
                <a:gd name="T2" fmla="*/ 0 w 93"/>
                <a:gd name="T3" fmla="*/ 111 h 114"/>
                <a:gd name="T4" fmla="*/ 93 w 93"/>
                <a:gd name="T5" fmla="*/ 114 h 114"/>
                <a:gd name="T6" fmla="*/ 93 w 93"/>
                <a:gd name="T7" fmla="*/ 114 h 114"/>
                <a:gd name="T8" fmla="*/ 83 w 93"/>
                <a:gd name="T9" fmla="*/ 4 h 114"/>
                <a:gd name="T10" fmla="*/ 83 w 93"/>
                <a:gd name="T11" fmla="*/ 3 h 114"/>
                <a:gd name="T12" fmla="*/ 0 w 93"/>
                <a:gd name="T13" fmla="*/ 0 h 114"/>
                <a:gd name="T14" fmla="*/ 0 w 93"/>
                <a:gd name="T15" fmla="*/ 111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14">
                  <a:moveTo>
                    <a:pt x="0" y="111"/>
                  </a:moveTo>
                  <a:lnTo>
                    <a:pt x="0" y="111"/>
                  </a:lnTo>
                  <a:cubicBezTo>
                    <a:pt x="31" y="111"/>
                    <a:pt x="62" y="112"/>
                    <a:pt x="93" y="114"/>
                  </a:cubicBezTo>
                  <a:lnTo>
                    <a:pt x="93" y="114"/>
                  </a:lnTo>
                  <a:lnTo>
                    <a:pt x="83" y="4"/>
                  </a:lnTo>
                  <a:lnTo>
                    <a:pt x="83" y="3"/>
                  </a:lnTo>
                  <a:cubicBezTo>
                    <a:pt x="55" y="2"/>
                    <a:pt x="28" y="1"/>
                    <a:pt x="0" y="0"/>
                  </a:cubicBez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4" name="Freeform 77">
              <a:extLst>
                <a:ext uri="{FF2B5EF4-FFF2-40B4-BE49-F238E27FC236}">
                  <a16:creationId xmlns:a16="http://schemas.microsoft.com/office/drawing/2014/main" id="{9477A289-B224-4431-BA69-A61F3D3A47FE}"/>
                </a:ext>
              </a:extLst>
            </p:cNvPr>
            <p:cNvSpPr>
              <a:spLocks/>
            </p:cNvSpPr>
            <p:nvPr/>
          </p:nvSpPr>
          <p:spPr bwMode="auto">
            <a:xfrm>
              <a:off x="6155" y="335"/>
              <a:ext cx="31" cy="67"/>
            </a:xfrm>
            <a:custGeom>
              <a:avLst/>
              <a:gdLst>
                <a:gd name="T0" fmla="*/ 0 w 52"/>
                <a:gd name="T1" fmla="*/ 110 h 111"/>
                <a:gd name="T2" fmla="*/ 0 w 52"/>
                <a:gd name="T3" fmla="*/ 110 h 111"/>
                <a:gd name="T4" fmla="*/ 52 w 52"/>
                <a:gd name="T5" fmla="*/ 111 h 111"/>
                <a:gd name="T6" fmla="*/ 52 w 52"/>
                <a:gd name="T7" fmla="*/ 111 h 111"/>
                <a:gd name="T8" fmla="*/ 42 w 52"/>
                <a:gd name="T9" fmla="*/ 1 h 111"/>
                <a:gd name="T10" fmla="*/ 42 w 52"/>
                <a:gd name="T11" fmla="*/ 1 h 111"/>
                <a:gd name="T12" fmla="*/ 0 w 52"/>
                <a:gd name="T13" fmla="*/ 0 h 111"/>
                <a:gd name="T14" fmla="*/ 0 w 52"/>
                <a:gd name="T15" fmla="*/ 11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11">
                  <a:moveTo>
                    <a:pt x="0" y="110"/>
                  </a:moveTo>
                  <a:lnTo>
                    <a:pt x="0" y="110"/>
                  </a:lnTo>
                  <a:cubicBezTo>
                    <a:pt x="17" y="110"/>
                    <a:pt x="35" y="111"/>
                    <a:pt x="52" y="111"/>
                  </a:cubicBezTo>
                  <a:lnTo>
                    <a:pt x="52" y="111"/>
                  </a:lnTo>
                  <a:lnTo>
                    <a:pt x="42" y="1"/>
                  </a:lnTo>
                  <a:lnTo>
                    <a:pt x="42" y="1"/>
                  </a:lnTo>
                  <a:cubicBezTo>
                    <a:pt x="28" y="0"/>
                    <a:pt x="14"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5" name="Freeform 78">
              <a:extLst>
                <a:ext uri="{FF2B5EF4-FFF2-40B4-BE49-F238E27FC236}">
                  <a16:creationId xmlns:a16="http://schemas.microsoft.com/office/drawing/2014/main" id="{E5226CB6-C4F2-4676-94C2-9C0546038A05}"/>
                </a:ext>
              </a:extLst>
            </p:cNvPr>
            <p:cNvSpPr>
              <a:spLocks/>
            </p:cNvSpPr>
            <p:nvPr/>
          </p:nvSpPr>
          <p:spPr bwMode="auto">
            <a:xfrm>
              <a:off x="6155" y="203"/>
              <a:ext cx="19" cy="66"/>
            </a:xfrm>
            <a:custGeom>
              <a:avLst/>
              <a:gdLst>
                <a:gd name="T0" fmla="*/ 0 w 31"/>
                <a:gd name="T1" fmla="*/ 110 h 111"/>
                <a:gd name="T2" fmla="*/ 0 w 31"/>
                <a:gd name="T3" fmla="*/ 110 h 111"/>
                <a:gd name="T4" fmla="*/ 31 w 31"/>
                <a:gd name="T5" fmla="*/ 111 h 111"/>
                <a:gd name="T6" fmla="*/ 31 w 31"/>
                <a:gd name="T7" fmla="*/ 110 h 111"/>
                <a:gd name="T8" fmla="*/ 21 w 31"/>
                <a:gd name="T9" fmla="*/ 0 h 111"/>
                <a:gd name="T10" fmla="*/ 21 w 31"/>
                <a:gd name="T11" fmla="*/ 0 h 111"/>
                <a:gd name="T12" fmla="*/ 0 w 31"/>
                <a:gd name="T13" fmla="*/ 0 h 111"/>
                <a:gd name="T14" fmla="*/ 0 w 31"/>
                <a:gd name="T15" fmla="*/ 11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11">
                  <a:moveTo>
                    <a:pt x="0" y="110"/>
                  </a:moveTo>
                  <a:lnTo>
                    <a:pt x="0" y="110"/>
                  </a:lnTo>
                  <a:cubicBezTo>
                    <a:pt x="10" y="110"/>
                    <a:pt x="21" y="110"/>
                    <a:pt x="31" y="111"/>
                  </a:cubicBezTo>
                  <a:lnTo>
                    <a:pt x="31" y="110"/>
                  </a:lnTo>
                  <a:lnTo>
                    <a:pt x="21" y="0"/>
                  </a:lnTo>
                  <a:lnTo>
                    <a:pt x="21" y="0"/>
                  </a:lnTo>
                  <a:cubicBezTo>
                    <a:pt x="14" y="0"/>
                    <a:pt x="7"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6" name="Freeform 79">
              <a:extLst>
                <a:ext uri="{FF2B5EF4-FFF2-40B4-BE49-F238E27FC236}">
                  <a16:creationId xmlns:a16="http://schemas.microsoft.com/office/drawing/2014/main" id="{AA7B7023-3220-4770-AB00-052BD9245DBC}"/>
                </a:ext>
              </a:extLst>
            </p:cNvPr>
            <p:cNvSpPr>
              <a:spLocks/>
            </p:cNvSpPr>
            <p:nvPr/>
          </p:nvSpPr>
          <p:spPr bwMode="auto">
            <a:xfrm>
              <a:off x="6155" y="732"/>
              <a:ext cx="69" cy="69"/>
            </a:xfrm>
            <a:custGeom>
              <a:avLst/>
              <a:gdLst>
                <a:gd name="T0" fmla="*/ 0 w 114"/>
                <a:gd name="T1" fmla="*/ 110 h 115"/>
                <a:gd name="T2" fmla="*/ 0 w 114"/>
                <a:gd name="T3" fmla="*/ 110 h 115"/>
                <a:gd name="T4" fmla="*/ 114 w 114"/>
                <a:gd name="T5" fmla="*/ 115 h 115"/>
                <a:gd name="T6" fmla="*/ 114 w 114"/>
                <a:gd name="T7" fmla="*/ 115 h 115"/>
                <a:gd name="T8" fmla="*/ 103 w 114"/>
                <a:gd name="T9" fmla="*/ 4 h 115"/>
                <a:gd name="T10" fmla="*/ 103 w 114"/>
                <a:gd name="T11" fmla="*/ 4 h 115"/>
                <a:gd name="T12" fmla="*/ 0 w 114"/>
                <a:gd name="T13" fmla="*/ 0 h 115"/>
                <a:gd name="T14" fmla="*/ 0 w 114"/>
                <a:gd name="T15" fmla="*/ 11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5">
                  <a:moveTo>
                    <a:pt x="0" y="110"/>
                  </a:moveTo>
                  <a:lnTo>
                    <a:pt x="0" y="110"/>
                  </a:lnTo>
                  <a:cubicBezTo>
                    <a:pt x="38" y="110"/>
                    <a:pt x="76" y="112"/>
                    <a:pt x="114" y="115"/>
                  </a:cubicBezTo>
                  <a:lnTo>
                    <a:pt x="114" y="115"/>
                  </a:lnTo>
                  <a:lnTo>
                    <a:pt x="103" y="4"/>
                  </a:lnTo>
                  <a:lnTo>
                    <a:pt x="103" y="4"/>
                  </a:lnTo>
                  <a:cubicBezTo>
                    <a:pt x="69" y="1"/>
                    <a:pt x="35"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7" name="Freeform 80">
              <a:extLst>
                <a:ext uri="{FF2B5EF4-FFF2-40B4-BE49-F238E27FC236}">
                  <a16:creationId xmlns:a16="http://schemas.microsoft.com/office/drawing/2014/main" id="{81466DFF-D235-4131-977C-2E7DE414366B}"/>
                </a:ext>
              </a:extLst>
            </p:cNvPr>
            <p:cNvSpPr>
              <a:spLocks/>
            </p:cNvSpPr>
            <p:nvPr/>
          </p:nvSpPr>
          <p:spPr bwMode="auto">
            <a:xfrm>
              <a:off x="6155" y="996"/>
              <a:ext cx="93" cy="72"/>
            </a:xfrm>
            <a:custGeom>
              <a:avLst/>
              <a:gdLst>
                <a:gd name="T0" fmla="*/ 0 w 155"/>
                <a:gd name="T1" fmla="*/ 110 h 120"/>
                <a:gd name="T2" fmla="*/ 0 w 155"/>
                <a:gd name="T3" fmla="*/ 110 h 120"/>
                <a:gd name="T4" fmla="*/ 155 w 155"/>
                <a:gd name="T5" fmla="*/ 120 h 120"/>
                <a:gd name="T6" fmla="*/ 155 w 155"/>
                <a:gd name="T7" fmla="*/ 120 h 120"/>
                <a:gd name="T8" fmla="*/ 145 w 155"/>
                <a:gd name="T9" fmla="*/ 9 h 120"/>
                <a:gd name="T10" fmla="*/ 145 w 155"/>
                <a:gd name="T11" fmla="*/ 9 h 120"/>
                <a:gd name="T12" fmla="*/ 0 w 155"/>
                <a:gd name="T13" fmla="*/ 0 h 120"/>
                <a:gd name="T14" fmla="*/ 0 w 155"/>
                <a:gd name="T15" fmla="*/ 11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20">
                  <a:moveTo>
                    <a:pt x="0" y="110"/>
                  </a:moveTo>
                  <a:lnTo>
                    <a:pt x="0" y="110"/>
                  </a:lnTo>
                  <a:cubicBezTo>
                    <a:pt x="52" y="110"/>
                    <a:pt x="104" y="114"/>
                    <a:pt x="155" y="120"/>
                  </a:cubicBezTo>
                  <a:lnTo>
                    <a:pt x="155" y="120"/>
                  </a:lnTo>
                  <a:lnTo>
                    <a:pt x="145" y="9"/>
                  </a:lnTo>
                  <a:lnTo>
                    <a:pt x="145" y="9"/>
                  </a:lnTo>
                  <a:cubicBezTo>
                    <a:pt x="97" y="3"/>
                    <a:pt x="49"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8" name="Freeform 81">
              <a:extLst>
                <a:ext uri="{FF2B5EF4-FFF2-40B4-BE49-F238E27FC236}">
                  <a16:creationId xmlns:a16="http://schemas.microsoft.com/office/drawing/2014/main" id="{5E83E6FF-2893-40F7-A772-9D91CB6E7D3C}"/>
                </a:ext>
              </a:extLst>
            </p:cNvPr>
            <p:cNvSpPr>
              <a:spLocks/>
            </p:cNvSpPr>
            <p:nvPr/>
          </p:nvSpPr>
          <p:spPr bwMode="auto">
            <a:xfrm>
              <a:off x="6155" y="1128"/>
              <a:ext cx="106" cy="74"/>
            </a:xfrm>
            <a:custGeom>
              <a:avLst/>
              <a:gdLst>
                <a:gd name="T0" fmla="*/ 0 w 176"/>
                <a:gd name="T1" fmla="*/ 110 h 123"/>
                <a:gd name="T2" fmla="*/ 0 w 176"/>
                <a:gd name="T3" fmla="*/ 110 h 123"/>
                <a:gd name="T4" fmla="*/ 176 w 176"/>
                <a:gd name="T5" fmla="*/ 123 h 123"/>
                <a:gd name="T6" fmla="*/ 176 w 176"/>
                <a:gd name="T7" fmla="*/ 123 h 123"/>
                <a:gd name="T8" fmla="*/ 165 w 176"/>
                <a:gd name="T9" fmla="*/ 11 h 123"/>
                <a:gd name="T10" fmla="*/ 165 w 176"/>
                <a:gd name="T11" fmla="*/ 11 h 123"/>
                <a:gd name="T12" fmla="*/ 0 w 176"/>
                <a:gd name="T13" fmla="*/ 0 h 123"/>
                <a:gd name="T14" fmla="*/ 0 w 176"/>
                <a:gd name="T15" fmla="*/ 11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23">
                  <a:moveTo>
                    <a:pt x="0" y="110"/>
                  </a:moveTo>
                  <a:lnTo>
                    <a:pt x="0" y="110"/>
                  </a:lnTo>
                  <a:cubicBezTo>
                    <a:pt x="59" y="111"/>
                    <a:pt x="118" y="115"/>
                    <a:pt x="176" y="123"/>
                  </a:cubicBezTo>
                  <a:lnTo>
                    <a:pt x="176" y="123"/>
                  </a:lnTo>
                  <a:lnTo>
                    <a:pt x="165" y="11"/>
                  </a:lnTo>
                  <a:lnTo>
                    <a:pt x="165" y="11"/>
                  </a:lnTo>
                  <a:cubicBezTo>
                    <a:pt x="111" y="4"/>
                    <a:pt x="56"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9" name="Freeform 82">
              <a:extLst>
                <a:ext uri="{FF2B5EF4-FFF2-40B4-BE49-F238E27FC236}">
                  <a16:creationId xmlns:a16="http://schemas.microsoft.com/office/drawing/2014/main" id="{0E4DC8A2-6EBB-4231-BE12-B4E83CBF91C0}"/>
                </a:ext>
              </a:extLst>
            </p:cNvPr>
            <p:cNvSpPr>
              <a:spLocks/>
            </p:cNvSpPr>
            <p:nvPr/>
          </p:nvSpPr>
          <p:spPr bwMode="auto">
            <a:xfrm>
              <a:off x="6155" y="864"/>
              <a:ext cx="81" cy="70"/>
            </a:xfrm>
            <a:custGeom>
              <a:avLst/>
              <a:gdLst>
                <a:gd name="T0" fmla="*/ 0 w 134"/>
                <a:gd name="T1" fmla="*/ 110 h 118"/>
                <a:gd name="T2" fmla="*/ 0 w 134"/>
                <a:gd name="T3" fmla="*/ 110 h 118"/>
                <a:gd name="T4" fmla="*/ 134 w 134"/>
                <a:gd name="T5" fmla="*/ 118 h 118"/>
                <a:gd name="T6" fmla="*/ 134 w 134"/>
                <a:gd name="T7" fmla="*/ 117 h 118"/>
                <a:gd name="T8" fmla="*/ 124 w 134"/>
                <a:gd name="T9" fmla="*/ 6 h 118"/>
                <a:gd name="T10" fmla="*/ 124 w 134"/>
                <a:gd name="T11" fmla="*/ 6 h 118"/>
                <a:gd name="T12" fmla="*/ 0 w 134"/>
                <a:gd name="T13" fmla="*/ 0 h 118"/>
                <a:gd name="T14" fmla="*/ 0 w 134"/>
                <a:gd name="T15" fmla="*/ 11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18">
                  <a:moveTo>
                    <a:pt x="0" y="110"/>
                  </a:moveTo>
                  <a:lnTo>
                    <a:pt x="0" y="110"/>
                  </a:lnTo>
                  <a:cubicBezTo>
                    <a:pt x="45" y="110"/>
                    <a:pt x="90" y="113"/>
                    <a:pt x="134" y="118"/>
                  </a:cubicBezTo>
                  <a:lnTo>
                    <a:pt x="134" y="117"/>
                  </a:lnTo>
                  <a:lnTo>
                    <a:pt x="124" y="6"/>
                  </a:lnTo>
                  <a:lnTo>
                    <a:pt x="124" y="6"/>
                  </a:lnTo>
                  <a:cubicBezTo>
                    <a:pt x="83" y="2"/>
                    <a:pt x="42"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0" name="Freeform 83">
              <a:extLst>
                <a:ext uri="{FF2B5EF4-FFF2-40B4-BE49-F238E27FC236}">
                  <a16:creationId xmlns:a16="http://schemas.microsoft.com/office/drawing/2014/main" id="{A12B060A-2DD1-4626-AE64-0A8CDE6623B4}"/>
                </a:ext>
              </a:extLst>
            </p:cNvPr>
            <p:cNvSpPr>
              <a:spLocks/>
            </p:cNvSpPr>
            <p:nvPr/>
          </p:nvSpPr>
          <p:spPr bwMode="auto">
            <a:xfrm>
              <a:off x="6311" y="1739"/>
              <a:ext cx="43" cy="77"/>
            </a:xfrm>
            <a:custGeom>
              <a:avLst/>
              <a:gdLst>
                <a:gd name="T0" fmla="*/ 73 w 73"/>
                <a:gd name="T1" fmla="*/ 129 h 129"/>
                <a:gd name="T2" fmla="*/ 73 w 73"/>
                <a:gd name="T3" fmla="*/ 129 h 129"/>
                <a:gd name="T4" fmla="*/ 73 w 73"/>
                <a:gd name="T5" fmla="*/ 19 h 129"/>
                <a:gd name="T6" fmla="*/ 0 w 73"/>
                <a:gd name="T7" fmla="*/ 0 h 129"/>
                <a:gd name="T8" fmla="*/ 10 w 73"/>
                <a:gd name="T9" fmla="*/ 113 h 129"/>
                <a:gd name="T10" fmla="*/ 73 w 73"/>
                <a:gd name="T11" fmla="*/ 129 h 129"/>
              </a:gdLst>
              <a:ahLst/>
              <a:cxnLst>
                <a:cxn ang="0">
                  <a:pos x="T0" y="T1"/>
                </a:cxn>
                <a:cxn ang="0">
                  <a:pos x="T2" y="T3"/>
                </a:cxn>
                <a:cxn ang="0">
                  <a:pos x="T4" y="T5"/>
                </a:cxn>
                <a:cxn ang="0">
                  <a:pos x="T6" y="T7"/>
                </a:cxn>
                <a:cxn ang="0">
                  <a:pos x="T8" y="T9"/>
                </a:cxn>
                <a:cxn ang="0">
                  <a:pos x="T10" y="T11"/>
                </a:cxn>
              </a:cxnLst>
              <a:rect l="0" t="0" r="r" b="b"/>
              <a:pathLst>
                <a:path w="73" h="129">
                  <a:moveTo>
                    <a:pt x="73" y="129"/>
                  </a:moveTo>
                  <a:lnTo>
                    <a:pt x="73" y="129"/>
                  </a:lnTo>
                  <a:lnTo>
                    <a:pt x="73" y="19"/>
                  </a:lnTo>
                  <a:cubicBezTo>
                    <a:pt x="49" y="12"/>
                    <a:pt x="25" y="6"/>
                    <a:pt x="0" y="0"/>
                  </a:cubicBezTo>
                  <a:lnTo>
                    <a:pt x="10" y="113"/>
                  </a:lnTo>
                  <a:cubicBezTo>
                    <a:pt x="31" y="117"/>
                    <a:pt x="52" y="123"/>
                    <a:pt x="73"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1" name="Freeform 84">
              <a:extLst>
                <a:ext uri="{FF2B5EF4-FFF2-40B4-BE49-F238E27FC236}">
                  <a16:creationId xmlns:a16="http://schemas.microsoft.com/office/drawing/2014/main" id="{554CE6B1-BD43-4452-8EC8-F7FADD5597DC}"/>
                </a:ext>
              </a:extLst>
            </p:cNvPr>
            <p:cNvSpPr>
              <a:spLocks/>
            </p:cNvSpPr>
            <p:nvPr/>
          </p:nvSpPr>
          <p:spPr bwMode="auto">
            <a:xfrm>
              <a:off x="6224" y="801"/>
              <a:ext cx="130" cy="90"/>
            </a:xfrm>
            <a:custGeom>
              <a:avLst/>
              <a:gdLst>
                <a:gd name="T0" fmla="*/ 218 w 218"/>
                <a:gd name="T1" fmla="*/ 150 h 150"/>
                <a:gd name="T2" fmla="*/ 218 w 218"/>
                <a:gd name="T3" fmla="*/ 150 h 150"/>
                <a:gd name="T4" fmla="*/ 218 w 218"/>
                <a:gd name="T5" fmla="*/ 40 h 150"/>
                <a:gd name="T6" fmla="*/ 0 w 218"/>
                <a:gd name="T7" fmla="*/ 0 h 150"/>
                <a:gd name="T8" fmla="*/ 10 w 218"/>
                <a:gd name="T9" fmla="*/ 111 h 150"/>
                <a:gd name="T10" fmla="*/ 218 w 218"/>
                <a:gd name="T11" fmla="*/ 150 h 150"/>
              </a:gdLst>
              <a:ahLst/>
              <a:cxnLst>
                <a:cxn ang="0">
                  <a:pos x="T0" y="T1"/>
                </a:cxn>
                <a:cxn ang="0">
                  <a:pos x="T2" y="T3"/>
                </a:cxn>
                <a:cxn ang="0">
                  <a:pos x="T4" y="T5"/>
                </a:cxn>
                <a:cxn ang="0">
                  <a:pos x="T6" y="T7"/>
                </a:cxn>
                <a:cxn ang="0">
                  <a:pos x="T8" y="T9"/>
                </a:cxn>
                <a:cxn ang="0">
                  <a:pos x="T10" y="T11"/>
                </a:cxn>
              </a:cxnLst>
              <a:rect l="0" t="0" r="r" b="b"/>
              <a:pathLst>
                <a:path w="218" h="150">
                  <a:moveTo>
                    <a:pt x="218" y="150"/>
                  </a:moveTo>
                  <a:lnTo>
                    <a:pt x="218" y="150"/>
                  </a:lnTo>
                  <a:lnTo>
                    <a:pt x="218" y="40"/>
                  </a:lnTo>
                  <a:cubicBezTo>
                    <a:pt x="150" y="21"/>
                    <a:pt x="76" y="7"/>
                    <a:pt x="0" y="0"/>
                  </a:cubicBezTo>
                  <a:lnTo>
                    <a:pt x="10" y="111"/>
                  </a:lnTo>
                  <a:cubicBezTo>
                    <a:pt x="83" y="119"/>
                    <a:pt x="153" y="132"/>
                    <a:pt x="218" y="1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2" name="Freeform 85">
              <a:extLst>
                <a:ext uri="{FF2B5EF4-FFF2-40B4-BE49-F238E27FC236}">
                  <a16:creationId xmlns:a16="http://schemas.microsoft.com/office/drawing/2014/main" id="{F22FF98A-0C19-4E38-8FAD-9614C38B40F5}"/>
                </a:ext>
              </a:extLst>
            </p:cNvPr>
            <p:cNvSpPr>
              <a:spLocks/>
            </p:cNvSpPr>
            <p:nvPr/>
          </p:nvSpPr>
          <p:spPr bwMode="auto">
            <a:xfrm>
              <a:off x="6248" y="1068"/>
              <a:ext cx="106" cy="87"/>
            </a:xfrm>
            <a:custGeom>
              <a:avLst/>
              <a:gdLst>
                <a:gd name="T0" fmla="*/ 177 w 177"/>
                <a:gd name="T1" fmla="*/ 146 h 146"/>
                <a:gd name="T2" fmla="*/ 177 w 177"/>
                <a:gd name="T3" fmla="*/ 146 h 146"/>
                <a:gd name="T4" fmla="*/ 177 w 177"/>
                <a:gd name="T5" fmla="*/ 36 h 146"/>
                <a:gd name="T6" fmla="*/ 0 w 177"/>
                <a:gd name="T7" fmla="*/ 0 h 146"/>
                <a:gd name="T8" fmla="*/ 10 w 177"/>
                <a:gd name="T9" fmla="*/ 111 h 146"/>
                <a:gd name="T10" fmla="*/ 177 w 177"/>
                <a:gd name="T11" fmla="*/ 146 h 146"/>
              </a:gdLst>
              <a:ahLst/>
              <a:cxnLst>
                <a:cxn ang="0">
                  <a:pos x="T0" y="T1"/>
                </a:cxn>
                <a:cxn ang="0">
                  <a:pos x="T2" y="T3"/>
                </a:cxn>
                <a:cxn ang="0">
                  <a:pos x="T4" y="T5"/>
                </a:cxn>
                <a:cxn ang="0">
                  <a:pos x="T6" y="T7"/>
                </a:cxn>
                <a:cxn ang="0">
                  <a:pos x="T8" y="T9"/>
                </a:cxn>
                <a:cxn ang="0">
                  <a:pos x="T10" y="T11"/>
                </a:cxn>
              </a:cxnLst>
              <a:rect l="0" t="0" r="r" b="b"/>
              <a:pathLst>
                <a:path w="177" h="146">
                  <a:moveTo>
                    <a:pt x="177" y="146"/>
                  </a:moveTo>
                  <a:lnTo>
                    <a:pt x="177" y="146"/>
                  </a:lnTo>
                  <a:lnTo>
                    <a:pt x="177" y="36"/>
                  </a:lnTo>
                  <a:cubicBezTo>
                    <a:pt x="121" y="20"/>
                    <a:pt x="62" y="8"/>
                    <a:pt x="0" y="0"/>
                  </a:cubicBezTo>
                  <a:lnTo>
                    <a:pt x="10" y="111"/>
                  </a:lnTo>
                  <a:cubicBezTo>
                    <a:pt x="68" y="119"/>
                    <a:pt x="124" y="131"/>
                    <a:pt x="177" y="1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3" name="Freeform 86">
              <a:extLst>
                <a:ext uri="{FF2B5EF4-FFF2-40B4-BE49-F238E27FC236}">
                  <a16:creationId xmlns:a16="http://schemas.microsoft.com/office/drawing/2014/main" id="{B059996D-FE09-4526-B841-0A1D165C7DDD}"/>
                </a:ext>
              </a:extLst>
            </p:cNvPr>
            <p:cNvSpPr>
              <a:spLocks/>
            </p:cNvSpPr>
            <p:nvPr/>
          </p:nvSpPr>
          <p:spPr bwMode="auto">
            <a:xfrm>
              <a:off x="6236" y="934"/>
              <a:ext cx="118" cy="89"/>
            </a:xfrm>
            <a:custGeom>
              <a:avLst/>
              <a:gdLst>
                <a:gd name="T0" fmla="*/ 198 w 198"/>
                <a:gd name="T1" fmla="*/ 147 h 147"/>
                <a:gd name="T2" fmla="*/ 198 w 198"/>
                <a:gd name="T3" fmla="*/ 147 h 147"/>
                <a:gd name="T4" fmla="*/ 198 w 198"/>
                <a:gd name="T5" fmla="*/ 37 h 147"/>
                <a:gd name="T6" fmla="*/ 0 w 198"/>
                <a:gd name="T7" fmla="*/ 0 h 147"/>
                <a:gd name="T8" fmla="*/ 11 w 198"/>
                <a:gd name="T9" fmla="*/ 111 h 147"/>
                <a:gd name="T10" fmla="*/ 198 w 198"/>
                <a:gd name="T11" fmla="*/ 147 h 147"/>
              </a:gdLst>
              <a:ahLst/>
              <a:cxnLst>
                <a:cxn ang="0">
                  <a:pos x="T0" y="T1"/>
                </a:cxn>
                <a:cxn ang="0">
                  <a:pos x="T2" y="T3"/>
                </a:cxn>
                <a:cxn ang="0">
                  <a:pos x="T4" y="T5"/>
                </a:cxn>
                <a:cxn ang="0">
                  <a:pos x="T6" y="T7"/>
                </a:cxn>
                <a:cxn ang="0">
                  <a:pos x="T8" y="T9"/>
                </a:cxn>
                <a:cxn ang="0">
                  <a:pos x="T10" y="T11"/>
                </a:cxn>
              </a:cxnLst>
              <a:rect l="0" t="0" r="r" b="b"/>
              <a:pathLst>
                <a:path w="198" h="147">
                  <a:moveTo>
                    <a:pt x="198" y="147"/>
                  </a:moveTo>
                  <a:lnTo>
                    <a:pt x="198" y="147"/>
                  </a:lnTo>
                  <a:lnTo>
                    <a:pt x="198" y="37"/>
                  </a:lnTo>
                  <a:cubicBezTo>
                    <a:pt x="136" y="20"/>
                    <a:pt x="69" y="7"/>
                    <a:pt x="0" y="0"/>
                  </a:cubicBezTo>
                  <a:lnTo>
                    <a:pt x="11" y="111"/>
                  </a:lnTo>
                  <a:cubicBezTo>
                    <a:pt x="76" y="118"/>
                    <a:pt x="139" y="131"/>
                    <a:pt x="198" y="1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Freeform 87">
              <a:extLst>
                <a:ext uri="{FF2B5EF4-FFF2-40B4-BE49-F238E27FC236}">
                  <a16:creationId xmlns:a16="http://schemas.microsoft.com/office/drawing/2014/main" id="{432F91FF-963D-4B91-BB04-93511E95043F}"/>
                </a:ext>
              </a:extLst>
            </p:cNvPr>
            <p:cNvSpPr>
              <a:spLocks/>
            </p:cNvSpPr>
            <p:nvPr/>
          </p:nvSpPr>
          <p:spPr bwMode="auto">
            <a:xfrm>
              <a:off x="6198" y="535"/>
              <a:ext cx="156" cy="92"/>
            </a:xfrm>
            <a:custGeom>
              <a:avLst/>
              <a:gdLst>
                <a:gd name="T0" fmla="*/ 260 w 260"/>
                <a:gd name="T1" fmla="*/ 153 h 153"/>
                <a:gd name="T2" fmla="*/ 260 w 260"/>
                <a:gd name="T3" fmla="*/ 153 h 153"/>
                <a:gd name="T4" fmla="*/ 260 w 260"/>
                <a:gd name="T5" fmla="*/ 43 h 153"/>
                <a:gd name="T6" fmla="*/ 0 w 260"/>
                <a:gd name="T7" fmla="*/ 0 h 153"/>
                <a:gd name="T8" fmla="*/ 11 w 260"/>
                <a:gd name="T9" fmla="*/ 110 h 153"/>
                <a:gd name="T10" fmla="*/ 260 w 260"/>
                <a:gd name="T11" fmla="*/ 153 h 153"/>
              </a:gdLst>
              <a:ahLst/>
              <a:cxnLst>
                <a:cxn ang="0">
                  <a:pos x="T0" y="T1"/>
                </a:cxn>
                <a:cxn ang="0">
                  <a:pos x="T2" y="T3"/>
                </a:cxn>
                <a:cxn ang="0">
                  <a:pos x="T4" y="T5"/>
                </a:cxn>
                <a:cxn ang="0">
                  <a:pos x="T6" y="T7"/>
                </a:cxn>
                <a:cxn ang="0">
                  <a:pos x="T8" y="T9"/>
                </a:cxn>
                <a:cxn ang="0">
                  <a:pos x="T10" y="T11"/>
                </a:cxn>
              </a:cxnLst>
              <a:rect l="0" t="0" r="r" b="b"/>
              <a:pathLst>
                <a:path w="260" h="153">
                  <a:moveTo>
                    <a:pt x="260" y="153"/>
                  </a:moveTo>
                  <a:lnTo>
                    <a:pt x="260" y="153"/>
                  </a:lnTo>
                  <a:lnTo>
                    <a:pt x="260" y="43"/>
                  </a:lnTo>
                  <a:cubicBezTo>
                    <a:pt x="180" y="20"/>
                    <a:pt x="91" y="5"/>
                    <a:pt x="0" y="0"/>
                  </a:cubicBezTo>
                  <a:lnTo>
                    <a:pt x="11" y="110"/>
                  </a:lnTo>
                  <a:cubicBezTo>
                    <a:pt x="98" y="116"/>
                    <a:pt x="183" y="131"/>
                    <a:pt x="260" y="1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5" name="Freeform 88">
              <a:extLst>
                <a:ext uri="{FF2B5EF4-FFF2-40B4-BE49-F238E27FC236}">
                  <a16:creationId xmlns:a16="http://schemas.microsoft.com/office/drawing/2014/main" id="{62B2D5FE-45B4-46EA-88A0-A61C8E68951B}"/>
                </a:ext>
              </a:extLst>
            </p:cNvPr>
            <p:cNvSpPr>
              <a:spLocks/>
            </p:cNvSpPr>
            <p:nvPr/>
          </p:nvSpPr>
          <p:spPr bwMode="auto">
            <a:xfrm>
              <a:off x="6162" y="137"/>
              <a:ext cx="192" cy="93"/>
            </a:xfrm>
            <a:custGeom>
              <a:avLst/>
              <a:gdLst>
                <a:gd name="T0" fmla="*/ 321 w 321"/>
                <a:gd name="T1" fmla="*/ 155 h 155"/>
                <a:gd name="T2" fmla="*/ 321 w 321"/>
                <a:gd name="T3" fmla="*/ 155 h 155"/>
                <a:gd name="T4" fmla="*/ 321 w 321"/>
                <a:gd name="T5" fmla="*/ 45 h 155"/>
                <a:gd name="T6" fmla="*/ 0 w 321"/>
                <a:gd name="T7" fmla="*/ 0 h 155"/>
                <a:gd name="T8" fmla="*/ 10 w 321"/>
                <a:gd name="T9" fmla="*/ 110 h 155"/>
                <a:gd name="T10" fmla="*/ 321 w 321"/>
                <a:gd name="T11" fmla="*/ 155 h 155"/>
              </a:gdLst>
              <a:ahLst/>
              <a:cxnLst>
                <a:cxn ang="0">
                  <a:pos x="T0" y="T1"/>
                </a:cxn>
                <a:cxn ang="0">
                  <a:pos x="T2" y="T3"/>
                </a:cxn>
                <a:cxn ang="0">
                  <a:pos x="T4" y="T5"/>
                </a:cxn>
                <a:cxn ang="0">
                  <a:pos x="T6" y="T7"/>
                </a:cxn>
                <a:cxn ang="0">
                  <a:pos x="T8" y="T9"/>
                </a:cxn>
                <a:cxn ang="0">
                  <a:pos x="T10" y="T11"/>
                </a:cxn>
              </a:cxnLst>
              <a:rect l="0" t="0" r="r" b="b"/>
              <a:pathLst>
                <a:path w="321" h="155">
                  <a:moveTo>
                    <a:pt x="321" y="155"/>
                  </a:moveTo>
                  <a:lnTo>
                    <a:pt x="321" y="155"/>
                  </a:lnTo>
                  <a:lnTo>
                    <a:pt x="321" y="45"/>
                  </a:lnTo>
                  <a:cubicBezTo>
                    <a:pt x="223" y="17"/>
                    <a:pt x="113" y="2"/>
                    <a:pt x="0" y="0"/>
                  </a:cubicBezTo>
                  <a:lnTo>
                    <a:pt x="10" y="110"/>
                  </a:lnTo>
                  <a:cubicBezTo>
                    <a:pt x="119" y="113"/>
                    <a:pt x="226" y="128"/>
                    <a:pt x="321" y="1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Freeform 89">
              <a:extLst>
                <a:ext uri="{FF2B5EF4-FFF2-40B4-BE49-F238E27FC236}">
                  <a16:creationId xmlns:a16="http://schemas.microsoft.com/office/drawing/2014/main" id="{93D4AF09-A1BA-4D54-984D-FAB73B0B96FB}"/>
                </a:ext>
              </a:extLst>
            </p:cNvPr>
            <p:cNvSpPr>
              <a:spLocks/>
            </p:cNvSpPr>
            <p:nvPr/>
          </p:nvSpPr>
          <p:spPr bwMode="auto">
            <a:xfrm>
              <a:off x="6174" y="269"/>
              <a:ext cx="180" cy="93"/>
            </a:xfrm>
            <a:custGeom>
              <a:avLst/>
              <a:gdLst>
                <a:gd name="T0" fmla="*/ 301 w 301"/>
                <a:gd name="T1" fmla="*/ 155 h 155"/>
                <a:gd name="T2" fmla="*/ 301 w 301"/>
                <a:gd name="T3" fmla="*/ 155 h 155"/>
                <a:gd name="T4" fmla="*/ 301 w 301"/>
                <a:gd name="T5" fmla="*/ 44 h 155"/>
                <a:gd name="T6" fmla="*/ 0 w 301"/>
                <a:gd name="T7" fmla="*/ 0 h 155"/>
                <a:gd name="T8" fmla="*/ 11 w 301"/>
                <a:gd name="T9" fmla="*/ 110 h 155"/>
                <a:gd name="T10" fmla="*/ 301 w 301"/>
                <a:gd name="T11" fmla="*/ 155 h 155"/>
              </a:gdLst>
              <a:ahLst/>
              <a:cxnLst>
                <a:cxn ang="0">
                  <a:pos x="T0" y="T1"/>
                </a:cxn>
                <a:cxn ang="0">
                  <a:pos x="T2" y="T3"/>
                </a:cxn>
                <a:cxn ang="0">
                  <a:pos x="T4" y="T5"/>
                </a:cxn>
                <a:cxn ang="0">
                  <a:pos x="T6" y="T7"/>
                </a:cxn>
                <a:cxn ang="0">
                  <a:pos x="T8" y="T9"/>
                </a:cxn>
                <a:cxn ang="0">
                  <a:pos x="T10" y="T11"/>
                </a:cxn>
              </a:cxnLst>
              <a:rect l="0" t="0" r="r" b="b"/>
              <a:pathLst>
                <a:path w="301" h="155">
                  <a:moveTo>
                    <a:pt x="301" y="155"/>
                  </a:moveTo>
                  <a:lnTo>
                    <a:pt x="301" y="155"/>
                  </a:lnTo>
                  <a:lnTo>
                    <a:pt x="301" y="44"/>
                  </a:lnTo>
                  <a:cubicBezTo>
                    <a:pt x="209" y="18"/>
                    <a:pt x="106" y="3"/>
                    <a:pt x="0" y="0"/>
                  </a:cubicBezTo>
                  <a:lnTo>
                    <a:pt x="11" y="110"/>
                  </a:lnTo>
                  <a:cubicBezTo>
                    <a:pt x="113" y="114"/>
                    <a:pt x="212" y="129"/>
                    <a:pt x="301" y="1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7" name="Freeform 90">
              <a:extLst>
                <a:ext uri="{FF2B5EF4-FFF2-40B4-BE49-F238E27FC236}">
                  <a16:creationId xmlns:a16="http://schemas.microsoft.com/office/drawing/2014/main" id="{222DBE56-4E86-4C84-8638-1122E1A0FF11}"/>
                </a:ext>
              </a:extLst>
            </p:cNvPr>
            <p:cNvSpPr>
              <a:spLocks/>
            </p:cNvSpPr>
            <p:nvPr/>
          </p:nvSpPr>
          <p:spPr bwMode="auto">
            <a:xfrm>
              <a:off x="6186" y="402"/>
              <a:ext cx="168" cy="93"/>
            </a:xfrm>
            <a:custGeom>
              <a:avLst/>
              <a:gdLst>
                <a:gd name="T0" fmla="*/ 280 w 280"/>
                <a:gd name="T1" fmla="*/ 154 h 154"/>
                <a:gd name="T2" fmla="*/ 280 w 280"/>
                <a:gd name="T3" fmla="*/ 154 h 154"/>
                <a:gd name="T4" fmla="*/ 280 w 280"/>
                <a:gd name="T5" fmla="*/ 44 h 154"/>
                <a:gd name="T6" fmla="*/ 0 w 280"/>
                <a:gd name="T7" fmla="*/ 0 h 154"/>
                <a:gd name="T8" fmla="*/ 10 w 280"/>
                <a:gd name="T9" fmla="*/ 110 h 154"/>
                <a:gd name="T10" fmla="*/ 280 w 280"/>
                <a:gd name="T11" fmla="*/ 154 h 154"/>
              </a:gdLst>
              <a:ahLst/>
              <a:cxnLst>
                <a:cxn ang="0">
                  <a:pos x="T0" y="T1"/>
                </a:cxn>
                <a:cxn ang="0">
                  <a:pos x="T2" y="T3"/>
                </a:cxn>
                <a:cxn ang="0">
                  <a:pos x="T4" y="T5"/>
                </a:cxn>
                <a:cxn ang="0">
                  <a:pos x="T6" y="T7"/>
                </a:cxn>
                <a:cxn ang="0">
                  <a:pos x="T8" y="T9"/>
                </a:cxn>
                <a:cxn ang="0">
                  <a:pos x="T10" y="T11"/>
                </a:cxn>
              </a:cxnLst>
              <a:rect l="0" t="0" r="r" b="b"/>
              <a:pathLst>
                <a:path w="280" h="154">
                  <a:moveTo>
                    <a:pt x="280" y="154"/>
                  </a:moveTo>
                  <a:lnTo>
                    <a:pt x="280" y="154"/>
                  </a:lnTo>
                  <a:lnTo>
                    <a:pt x="280" y="44"/>
                  </a:lnTo>
                  <a:cubicBezTo>
                    <a:pt x="194" y="19"/>
                    <a:pt x="98" y="4"/>
                    <a:pt x="0" y="0"/>
                  </a:cubicBezTo>
                  <a:lnTo>
                    <a:pt x="10" y="110"/>
                  </a:lnTo>
                  <a:cubicBezTo>
                    <a:pt x="105" y="115"/>
                    <a:pt x="197" y="130"/>
                    <a:pt x="280" y="1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Freeform 91">
              <a:extLst>
                <a:ext uri="{FF2B5EF4-FFF2-40B4-BE49-F238E27FC236}">
                  <a16:creationId xmlns:a16="http://schemas.microsoft.com/office/drawing/2014/main" id="{6B07FB8E-A382-4910-88D4-55D1D7E35EA6}"/>
                </a:ext>
              </a:extLst>
            </p:cNvPr>
            <p:cNvSpPr>
              <a:spLocks/>
            </p:cNvSpPr>
            <p:nvPr/>
          </p:nvSpPr>
          <p:spPr bwMode="auto">
            <a:xfrm>
              <a:off x="6211" y="667"/>
              <a:ext cx="143" cy="92"/>
            </a:xfrm>
            <a:custGeom>
              <a:avLst/>
              <a:gdLst>
                <a:gd name="T0" fmla="*/ 239 w 239"/>
                <a:gd name="T1" fmla="*/ 152 h 152"/>
                <a:gd name="T2" fmla="*/ 239 w 239"/>
                <a:gd name="T3" fmla="*/ 152 h 152"/>
                <a:gd name="T4" fmla="*/ 239 w 239"/>
                <a:gd name="T5" fmla="*/ 42 h 152"/>
                <a:gd name="T6" fmla="*/ 0 w 239"/>
                <a:gd name="T7" fmla="*/ 0 h 152"/>
                <a:gd name="T8" fmla="*/ 10 w 239"/>
                <a:gd name="T9" fmla="*/ 111 h 152"/>
                <a:gd name="T10" fmla="*/ 239 w 239"/>
                <a:gd name="T11" fmla="*/ 152 h 152"/>
              </a:gdLst>
              <a:ahLst/>
              <a:cxnLst>
                <a:cxn ang="0">
                  <a:pos x="T0" y="T1"/>
                </a:cxn>
                <a:cxn ang="0">
                  <a:pos x="T2" y="T3"/>
                </a:cxn>
                <a:cxn ang="0">
                  <a:pos x="T4" y="T5"/>
                </a:cxn>
                <a:cxn ang="0">
                  <a:pos x="T6" y="T7"/>
                </a:cxn>
                <a:cxn ang="0">
                  <a:pos x="T8" y="T9"/>
                </a:cxn>
                <a:cxn ang="0">
                  <a:pos x="T10" y="T11"/>
                </a:cxn>
              </a:cxnLst>
              <a:rect l="0" t="0" r="r" b="b"/>
              <a:pathLst>
                <a:path w="239" h="152">
                  <a:moveTo>
                    <a:pt x="239" y="152"/>
                  </a:moveTo>
                  <a:lnTo>
                    <a:pt x="239" y="152"/>
                  </a:lnTo>
                  <a:lnTo>
                    <a:pt x="239" y="42"/>
                  </a:lnTo>
                  <a:cubicBezTo>
                    <a:pt x="165" y="21"/>
                    <a:pt x="84" y="7"/>
                    <a:pt x="0" y="0"/>
                  </a:cubicBezTo>
                  <a:lnTo>
                    <a:pt x="10" y="111"/>
                  </a:lnTo>
                  <a:cubicBezTo>
                    <a:pt x="90" y="118"/>
                    <a:pt x="168" y="132"/>
                    <a:pt x="239" y="15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9" name="Freeform 92">
              <a:extLst>
                <a:ext uri="{FF2B5EF4-FFF2-40B4-BE49-F238E27FC236}">
                  <a16:creationId xmlns:a16="http://schemas.microsoft.com/office/drawing/2014/main" id="{2942D779-A562-4122-A7F6-897E386ACF9A}"/>
                </a:ext>
              </a:extLst>
            </p:cNvPr>
            <p:cNvSpPr>
              <a:spLocks/>
            </p:cNvSpPr>
            <p:nvPr/>
          </p:nvSpPr>
          <p:spPr bwMode="auto">
            <a:xfrm>
              <a:off x="6323" y="1874"/>
              <a:ext cx="31" cy="74"/>
            </a:xfrm>
            <a:custGeom>
              <a:avLst/>
              <a:gdLst>
                <a:gd name="T0" fmla="*/ 52 w 52"/>
                <a:gd name="T1" fmla="*/ 124 h 124"/>
                <a:gd name="T2" fmla="*/ 52 w 52"/>
                <a:gd name="T3" fmla="*/ 124 h 124"/>
                <a:gd name="T4" fmla="*/ 52 w 52"/>
                <a:gd name="T5" fmla="*/ 14 h 124"/>
                <a:gd name="T6" fmla="*/ 0 w 52"/>
                <a:gd name="T7" fmla="*/ 0 h 124"/>
                <a:gd name="T8" fmla="*/ 10 w 52"/>
                <a:gd name="T9" fmla="*/ 113 h 124"/>
                <a:gd name="T10" fmla="*/ 52 w 52"/>
                <a:gd name="T11" fmla="*/ 124 h 124"/>
              </a:gdLst>
              <a:ahLst/>
              <a:cxnLst>
                <a:cxn ang="0">
                  <a:pos x="T0" y="T1"/>
                </a:cxn>
                <a:cxn ang="0">
                  <a:pos x="T2" y="T3"/>
                </a:cxn>
                <a:cxn ang="0">
                  <a:pos x="T4" y="T5"/>
                </a:cxn>
                <a:cxn ang="0">
                  <a:pos x="T6" y="T7"/>
                </a:cxn>
                <a:cxn ang="0">
                  <a:pos x="T8" y="T9"/>
                </a:cxn>
                <a:cxn ang="0">
                  <a:pos x="T10" y="T11"/>
                </a:cxn>
              </a:cxnLst>
              <a:rect l="0" t="0" r="r" b="b"/>
              <a:pathLst>
                <a:path w="52" h="124">
                  <a:moveTo>
                    <a:pt x="52" y="124"/>
                  </a:moveTo>
                  <a:lnTo>
                    <a:pt x="52" y="124"/>
                  </a:lnTo>
                  <a:lnTo>
                    <a:pt x="52" y="14"/>
                  </a:lnTo>
                  <a:cubicBezTo>
                    <a:pt x="35" y="9"/>
                    <a:pt x="17" y="4"/>
                    <a:pt x="0" y="0"/>
                  </a:cubicBezTo>
                  <a:lnTo>
                    <a:pt x="10" y="113"/>
                  </a:lnTo>
                  <a:cubicBezTo>
                    <a:pt x="24" y="116"/>
                    <a:pt x="38" y="120"/>
                    <a:pt x="52" y="1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0" name="Freeform 93">
              <a:extLst>
                <a:ext uri="{FF2B5EF4-FFF2-40B4-BE49-F238E27FC236}">
                  <a16:creationId xmlns:a16="http://schemas.microsoft.com/office/drawing/2014/main" id="{2EDF7F8F-096F-446E-A741-62ED93D40DC3}"/>
                </a:ext>
              </a:extLst>
            </p:cNvPr>
            <p:cNvSpPr>
              <a:spLocks/>
            </p:cNvSpPr>
            <p:nvPr/>
          </p:nvSpPr>
          <p:spPr bwMode="auto">
            <a:xfrm>
              <a:off x="6335" y="2009"/>
              <a:ext cx="19" cy="71"/>
            </a:xfrm>
            <a:custGeom>
              <a:avLst/>
              <a:gdLst>
                <a:gd name="T0" fmla="*/ 32 w 32"/>
                <a:gd name="T1" fmla="*/ 118 h 118"/>
                <a:gd name="T2" fmla="*/ 32 w 32"/>
                <a:gd name="T3" fmla="*/ 118 h 118"/>
                <a:gd name="T4" fmla="*/ 32 w 32"/>
                <a:gd name="T5" fmla="*/ 8 h 118"/>
                <a:gd name="T6" fmla="*/ 0 w 32"/>
                <a:gd name="T7" fmla="*/ 0 h 118"/>
                <a:gd name="T8" fmla="*/ 11 w 32"/>
                <a:gd name="T9" fmla="*/ 112 h 118"/>
                <a:gd name="T10" fmla="*/ 32 w 32"/>
                <a:gd name="T11" fmla="*/ 118 h 118"/>
              </a:gdLst>
              <a:ahLst/>
              <a:cxnLst>
                <a:cxn ang="0">
                  <a:pos x="T0" y="T1"/>
                </a:cxn>
                <a:cxn ang="0">
                  <a:pos x="T2" y="T3"/>
                </a:cxn>
                <a:cxn ang="0">
                  <a:pos x="T4" y="T5"/>
                </a:cxn>
                <a:cxn ang="0">
                  <a:pos x="T6" y="T7"/>
                </a:cxn>
                <a:cxn ang="0">
                  <a:pos x="T8" y="T9"/>
                </a:cxn>
                <a:cxn ang="0">
                  <a:pos x="T10" y="T11"/>
                </a:cxn>
              </a:cxnLst>
              <a:rect l="0" t="0" r="r" b="b"/>
              <a:pathLst>
                <a:path w="32" h="118">
                  <a:moveTo>
                    <a:pt x="32" y="118"/>
                  </a:moveTo>
                  <a:lnTo>
                    <a:pt x="32" y="118"/>
                  </a:lnTo>
                  <a:lnTo>
                    <a:pt x="32" y="8"/>
                  </a:lnTo>
                  <a:cubicBezTo>
                    <a:pt x="22" y="5"/>
                    <a:pt x="11" y="2"/>
                    <a:pt x="0" y="0"/>
                  </a:cubicBezTo>
                  <a:lnTo>
                    <a:pt x="11" y="112"/>
                  </a:lnTo>
                  <a:cubicBezTo>
                    <a:pt x="18" y="114"/>
                    <a:pt x="25" y="116"/>
                    <a:pt x="32" y="1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Freeform 94">
              <a:extLst>
                <a:ext uri="{FF2B5EF4-FFF2-40B4-BE49-F238E27FC236}">
                  <a16:creationId xmlns:a16="http://schemas.microsoft.com/office/drawing/2014/main" id="{169278C8-5826-4843-A7F7-7E955370B121}"/>
                </a:ext>
              </a:extLst>
            </p:cNvPr>
            <p:cNvSpPr>
              <a:spLocks/>
            </p:cNvSpPr>
            <p:nvPr/>
          </p:nvSpPr>
          <p:spPr bwMode="auto">
            <a:xfrm>
              <a:off x="6273" y="1335"/>
              <a:ext cx="81" cy="84"/>
            </a:xfrm>
            <a:custGeom>
              <a:avLst/>
              <a:gdLst>
                <a:gd name="T0" fmla="*/ 136 w 136"/>
                <a:gd name="T1" fmla="*/ 140 h 140"/>
                <a:gd name="T2" fmla="*/ 136 w 136"/>
                <a:gd name="T3" fmla="*/ 140 h 140"/>
                <a:gd name="T4" fmla="*/ 136 w 136"/>
                <a:gd name="T5" fmla="*/ 30 h 140"/>
                <a:gd name="T6" fmla="*/ 0 w 136"/>
                <a:gd name="T7" fmla="*/ 0 h 140"/>
                <a:gd name="T8" fmla="*/ 11 w 136"/>
                <a:gd name="T9" fmla="*/ 112 h 140"/>
                <a:gd name="T10" fmla="*/ 136 w 136"/>
                <a:gd name="T11" fmla="*/ 140 h 140"/>
              </a:gdLst>
              <a:ahLst/>
              <a:cxnLst>
                <a:cxn ang="0">
                  <a:pos x="T0" y="T1"/>
                </a:cxn>
                <a:cxn ang="0">
                  <a:pos x="T2" y="T3"/>
                </a:cxn>
                <a:cxn ang="0">
                  <a:pos x="T4" y="T5"/>
                </a:cxn>
                <a:cxn ang="0">
                  <a:pos x="T6" y="T7"/>
                </a:cxn>
                <a:cxn ang="0">
                  <a:pos x="T8" y="T9"/>
                </a:cxn>
                <a:cxn ang="0">
                  <a:pos x="T10" y="T11"/>
                </a:cxn>
              </a:cxnLst>
              <a:rect l="0" t="0" r="r" b="b"/>
              <a:pathLst>
                <a:path w="136" h="140">
                  <a:moveTo>
                    <a:pt x="136" y="140"/>
                  </a:moveTo>
                  <a:lnTo>
                    <a:pt x="136" y="140"/>
                  </a:lnTo>
                  <a:lnTo>
                    <a:pt x="136" y="30"/>
                  </a:lnTo>
                  <a:cubicBezTo>
                    <a:pt x="93" y="18"/>
                    <a:pt x="47" y="8"/>
                    <a:pt x="0" y="0"/>
                  </a:cubicBezTo>
                  <a:lnTo>
                    <a:pt x="11" y="112"/>
                  </a:lnTo>
                  <a:cubicBezTo>
                    <a:pt x="54" y="119"/>
                    <a:pt x="96" y="129"/>
                    <a:pt x="136" y="1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95">
              <a:extLst>
                <a:ext uri="{FF2B5EF4-FFF2-40B4-BE49-F238E27FC236}">
                  <a16:creationId xmlns:a16="http://schemas.microsoft.com/office/drawing/2014/main" id="{BCEF6D38-6826-4677-ADE1-8347CAE3F16E}"/>
                </a:ext>
              </a:extLst>
            </p:cNvPr>
            <p:cNvSpPr>
              <a:spLocks/>
            </p:cNvSpPr>
            <p:nvPr/>
          </p:nvSpPr>
          <p:spPr bwMode="auto">
            <a:xfrm>
              <a:off x="6261" y="1202"/>
              <a:ext cx="93" cy="85"/>
            </a:xfrm>
            <a:custGeom>
              <a:avLst/>
              <a:gdLst>
                <a:gd name="T0" fmla="*/ 156 w 156"/>
                <a:gd name="T1" fmla="*/ 143 h 143"/>
                <a:gd name="T2" fmla="*/ 156 w 156"/>
                <a:gd name="T3" fmla="*/ 143 h 143"/>
                <a:gd name="T4" fmla="*/ 156 w 156"/>
                <a:gd name="T5" fmla="*/ 33 h 143"/>
                <a:gd name="T6" fmla="*/ 0 w 156"/>
                <a:gd name="T7" fmla="*/ 0 h 143"/>
                <a:gd name="T8" fmla="*/ 10 w 156"/>
                <a:gd name="T9" fmla="*/ 112 h 143"/>
                <a:gd name="T10" fmla="*/ 156 w 156"/>
                <a:gd name="T11" fmla="*/ 143 h 143"/>
              </a:gdLst>
              <a:ahLst/>
              <a:cxnLst>
                <a:cxn ang="0">
                  <a:pos x="T0" y="T1"/>
                </a:cxn>
                <a:cxn ang="0">
                  <a:pos x="T2" y="T3"/>
                </a:cxn>
                <a:cxn ang="0">
                  <a:pos x="T4" y="T5"/>
                </a:cxn>
                <a:cxn ang="0">
                  <a:pos x="T6" y="T7"/>
                </a:cxn>
                <a:cxn ang="0">
                  <a:pos x="T8" y="T9"/>
                </a:cxn>
                <a:cxn ang="0">
                  <a:pos x="T10" y="T11"/>
                </a:cxn>
              </a:cxnLst>
              <a:rect l="0" t="0" r="r" b="b"/>
              <a:pathLst>
                <a:path w="156" h="143">
                  <a:moveTo>
                    <a:pt x="156" y="143"/>
                  </a:moveTo>
                  <a:lnTo>
                    <a:pt x="156" y="143"/>
                  </a:lnTo>
                  <a:lnTo>
                    <a:pt x="156" y="33"/>
                  </a:lnTo>
                  <a:cubicBezTo>
                    <a:pt x="106" y="19"/>
                    <a:pt x="54" y="8"/>
                    <a:pt x="0" y="0"/>
                  </a:cubicBezTo>
                  <a:lnTo>
                    <a:pt x="10" y="112"/>
                  </a:lnTo>
                  <a:cubicBezTo>
                    <a:pt x="61" y="119"/>
                    <a:pt x="110" y="130"/>
                    <a:pt x="156" y="1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3" name="Freeform 96">
              <a:extLst>
                <a:ext uri="{FF2B5EF4-FFF2-40B4-BE49-F238E27FC236}">
                  <a16:creationId xmlns:a16="http://schemas.microsoft.com/office/drawing/2014/main" id="{CDC9BB7F-4C9B-42C5-B195-4E94F30A33F8}"/>
                </a:ext>
              </a:extLst>
            </p:cNvPr>
            <p:cNvSpPr>
              <a:spLocks/>
            </p:cNvSpPr>
            <p:nvPr/>
          </p:nvSpPr>
          <p:spPr bwMode="auto">
            <a:xfrm>
              <a:off x="6285" y="1470"/>
              <a:ext cx="69" cy="81"/>
            </a:xfrm>
            <a:custGeom>
              <a:avLst/>
              <a:gdLst>
                <a:gd name="T0" fmla="*/ 115 w 115"/>
                <a:gd name="T1" fmla="*/ 136 h 136"/>
                <a:gd name="T2" fmla="*/ 115 w 115"/>
                <a:gd name="T3" fmla="*/ 136 h 136"/>
                <a:gd name="T4" fmla="*/ 115 w 115"/>
                <a:gd name="T5" fmla="*/ 26 h 136"/>
                <a:gd name="T6" fmla="*/ 0 w 115"/>
                <a:gd name="T7" fmla="*/ 0 h 136"/>
                <a:gd name="T8" fmla="*/ 10 w 115"/>
                <a:gd name="T9" fmla="*/ 112 h 136"/>
                <a:gd name="T10" fmla="*/ 115 w 115"/>
                <a:gd name="T11" fmla="*/ 136 h 136"/>
              </a:gdLst>
              <a:ahLst/>
              <a:cxnLst>
                <a:cxn ang="0">
                  <a:pos x="T0" y="T1"/>
                </a:cxn>
                <a:cxn ang="0">
                  <a:pos x="T2" y="T3"/>
                </a:cxn>
                <a:cxn ang="0">
                  <a:pos x="T4" y="T5"/>
                </a:cxn>
                <a:cxn ang="0">
                  <a:pos x="T6" y="T7"/>
                </a:cxn>
                <a:cxn ang="0">
                  <a:pos x="T8" y="T9"/>
                </a:cxn>
                <a:cxn ang="0">
                  <a:pos x="T10" y="T11"/>
                </a:cxn>
              </a:cxnLst>
              <a:rect l="0" t="0" r="r" b="b"/>
              <a:pathLst>
                <a:path w="115" h="136">
                  <a:moveTo>
                    <a:pt x="115" y="136"/>
                  </a:moveTo>
                  <a:lnTo>
                    <a:pt x="115" y="136"/>
                  </a:lnTo>
                  <a:lnTo>
                    <a:pt x="115" y="26"/>
                  </a:lnTo>
                  <a:cubicBezTo>
                    <a:pt x="78" y="16"/>
                    <a:pt x="40" y="7"/>
                    <a:pt x="0" y="0"/>
                  </a:cubicBezTo>
                  <a:lnTo>
                    <a:pt x="10" y="112"/>
                  </a:lnTo>
                  <a:cubicBezTo>
                    <a:pt x="46" y="118"/>
                    <a:pt x="81" y="127"/>
                    <a:pt x="115"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4" name="Freeform 97">
              <a:extLst>
                <a:ext uri="{FF2B5EF4-FFF2-40B4-BE49-F238E27FC236}">
                  <a16:creationId xmlns:a16="http://schemas.microsoft.com/office/drawing/2014/main" id="{EBF5C626-CBC9-4294-B909-6EE2DB8FF2EF}"/>
                </a:ext>
              </a:extLst>
            </p:cNvPr>
            <p:cNvSpPr>
              <a:spLocks/>
            </p:cNvSpPr>
            <p:nvPr/>
          </p:nvSpPr>
          <p:spPr bwMode="auto">
            <a:xfrm>
              <a:off x="6298" y="1604"/>
              <a:ext cx="56" cy="79"/>
            </a:xfrm>
            <a:custGeom>
              <a:avLst/>
              <a:gdLst>
                <a:gd name="T0" fmla="*/ 94 w 94"/>
                <a:gd name="T1" fmla="*/ 132 h 132"/>
                <a:gd name="T2" fmla="*/ 94 w 94"/>
                <a:gd name="T3" fmla="*/ 132 h 132"/>
                <a:gd name="T4" fmla="*/ 94 w 94"/>
                <a:gd name="T5" fmla="*/ 22 h 132"/>
                <a:gd name="T6" fmla="*/ 0 w 94"/>
                <a:gd name="T7" fmla="*/ 0 h 132"/>
                <a:gd name="T8" fmla="*/ 10 w 94"/>
                <a:gd name="T9" fmla="*/ 112 h 132"/>
                <a:gd name="T10" fmla="*/ 94 w 94"/>
                <a:gd name="T11" fmla="*/ 132 h 132"/>
              </a:gdLst>
              <a:ahLst/>
              <a:cxnLst>
                <a:cxn ang="0">
                  <a:pos x="T0" y="T1"/>
                </a:cxn>
                <a:cxn ang="0">
                  <a:pos x="T2" y="T3"/>
                </a:cxn>
                <a:cxn ang="0">
                  <a:pos x="T4" y="T5"/>
                </a:cxn>
                <a:cxn ang="0">
                  <a:pos x="T6" y="T7"/>
                </a:cxn>
                <a:cxn ang="0">
                  <a:pos x="T8" y="T9"/>
                </a:cxn>
                <a:cxn ang="0">
                  <a:pos x="T10" y="T11"/>
                </a:cxn>
              </a:cxnLst>
              <a:rect l="0" t="0" r="r" b="b"/>
              <a:pathLst>
                <a:path w="94" h="132">
                  <a:moveTo>
                    <a:pt x="94" y="132"/>
                  </a:moveTo>
                  <a:lnTo>
                    <a:pt x="94" y="132"/>
                  </a:lnTo>
                  <a:lnTo>
                    <a:pt x="94" y="22"/>
                  </a:lnTo>
                  <a:cubicBezTo>
                    <a:pt x="64" y="14"/>
                    <a:pt x="32" y="6"/>
                    <a:pt x="0" y="0"/>
                  </a:cubicBezTo>
                  <a:lnTo>
                    <a:pt x="10" y="112"/>
                  </a:lnTo>
                  <a:cubicBezTo>
                    <a:pt x="39" y="118"/>
                    <a:pt x="67" y="125"/>
                    <a:pt x="94" y="1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5" name="Freeform 98">
              <a:extLst>
                <a:ext uri="{FF2B5EF4-FFF2-40B4-BE49-F238E27FC236}">
                  <a16:creationId xmlns:a16="http://schemas.microsoft.com/office/drawing/2014/main" id="{86129E98-82D1-466F-A7BB-AF00BF7F1750}"/>
                </a:ext>
              </a:extLst>
            </p:cNvPr>
            <p:cNvSpPr>
              <a:spLocks/>
            </p:cNvSpPr>
            <p:nvPr/>
          </p:nvSpPr>
          <p:spPr bwMode="auto">
            <a:xfrm>
              <a:off x="6155" y="1260"/>
              <a:ext cx="118" cy="75"/>
            </a:xfrm>
            <a:custGeom>
              <a:avLst/>
              <a:gdLst>
                <a:gd name="T0" fmla="*/ 0 w 196"/>
                <a:gd name="T1" fmla="*/ 110 h 126"/>
                <a:gd name="T2" fmla="*/ 0 w 196"/>
                <a:gd name="T3" fmla="*/ 110 h 126"/>
                <a:gd name="T4" fmla="*/ 196 w 196"/>
                <a:gd name="T5" fmla="*/ 126 h 126"/>
                <a:gd name="T6" fmla="*/ 196 w 196"/>
                <a:gd name="T7" fmla="*/ 126 h 126"/>
                <a:gd name="T8" fmla="*/ 186 w 196"/>
                <a:gd name="T9" fmla="*/ 15 h 126"/>
                <a:gd name="T10" fmla="*/ 186 w 196"/>
                <a:gd name="T11" fmla="*/ 15 h 126"/>
                <a:gd name="T12" fmla="*/ 0 w 196"/>
                <a:gd name="T13" fmla="*/ 0 h 126"/>
                <a:gd name="T14" fmla="*/ 0 w 196"/>
                <a:gd name="T15" fmla="*/ 11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26">
                  <a:moveTo>
                    <a:pt x="0" y="110"/>
                  </a:moveTo>
                  <a:lnTo>
                    <a:pt x="0" y="110"/>
                  </a:lnTo>
                  <a:cubicBezTo>
                    <a:pt x="67" y="111"/>
                    <a:pt x="133" y="116"/>
                    <a:pt x="196" y="126"/>
                  </a:cubicBezTo>
                  <a:lnTo>
                    <a:pt x="196" y="126"/>
                  </a:lnTo>
                  <a:lnTo>
                    <a:pt x="186" y="15"/>
                  </a:lnTo>
                  <a:lnTo>
                    <a:pt x="186" y="15"/>
                  </a:lnTo>
                  <a:cubicBezTo>
                    <a:pt x="126" y="6"/>
                    <a:pt x="63"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6" name="Freeform 99">
              <a:extLst>
                <a:ext uri="{FF2B5EF4-FFF2-40B4-BE49-F238E27FC236}">
                  <a16:creationId xmlns:a16="http://schemas.microsoft.com/office/drawing/2014/main" id="{3578BCC2-F5AA-40A2-8258-DB61E9A59925}"/>
                </a:ext>
              </a:extLst>
            </p:cNvPr>
            <p:cNvSpPr>
              <a:spLocks/>
            </p:cNvSpPr>
            <p:nvPr/>
          </p:nvSpPr>
          <p:spPr bwMode="auto">
            <a:xfrm>
              <a:off x="6088" y="599"/>
              <a:ext cx="56" cy="68"/>
            </a:xfrm>
            <a:custGeom>
              <a:avLst/>
              <a:gdLst>
                <a:gd name="T0" fmla="*/ 0 w 93"/>
                <a:gd name="T1" fmla="*/ 114 h 114"/>
                <a:gd name="T2" fmla="*/ 0 w 93"/>
                <a:gd name="T3" fmla="*/ 114 h 114"/>
                <a:gd name="T4" fmla="*/ 0 w 93"/>
                <a:gd name="T5" fmla="*/ 114 h 114"/>
                <a:gd name="T6" fmla="*/ 93 w 93"/>
                <a:gd name="T7" fmla="*/ 111 h 114"/>
                <a:gd name="T8" fmla="*/ 93 w 93"/>
                <a:gd name="T9" fmla="*/ 0 h 114"/>
                <a:gd name="T10" fmla="*/ 10 w 93"/>
                <a:gd name="T11" fmla="*/ 3 h 114"/>
                <a:gd name="T12" fmla="*/ 10 w 93"/>
                <a:gd name="T13" fmla="*/ 4 h 114"/>
                <a:gd name="T14" fmla="*/ 0 w 93"/>
                <a:gd name="T15" fmla="*/ 1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14">
                  <a:moveTo>
                    <a:pt x="0" y="114"/>
                  </a:moveTo>
                  <a:lnTo>
                    <a:pt x="0" y="114"/>
                  </a:lnTo>
                  <a:lnTo>
                    <a:pt x="0" y="114"/>
                  </a:lnTo>
                  <a:cubicBezTo>
                    <a:pt x="31" y="112"/>
                    <a:pt x="62" y="111"/>
                    <a:pt x="93" y="111"/>
                  </a:cubicBezTo>
                  <a:lnTo>
                    <a:pt x="93" y="0"/>
                  </a:lnTo>
                  <a:cubicBezTo>
                    <a:pt x="66" y="1"/>
                    <a:pt x="38" y="2"/>
                    <a:pt x="10" y="3"/>
                  </a:cubicBezTo>
                  <a:lnTo>
                    <a:pt x="10" y="4"/>
                  </a:lnTo>
                  <a:lnTo>
                    <a:pt x="0" y="1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7" name="Freeform 100">
              <a:extLst>
                <a:ext uri="{FF2B5EF4-FFF2-40B4-BE49-F238E27FC236}">
                  <a16:creationId xmlns:a16="http://schemas.microsoft.com/office/drawing/2014/main" id="{3535CAF0-AA52-41F4-A15E-0E9D9CBDE646}"/>
                </a:ext>
              </a:extLst>
            </p:cNvPr>
            <p:cNvSpPr>
              <a:spLocks/>
            </p:cNvSpPr>
            <p:nvPr/>
          </p:nvSpPr>
          <p:spPr bwMode="auto">
            <a:xfrm>
              <a:off x="5945" y="667"/>
              <a:ext cx="143" cy="92"/>
            </a:xfrm>
            <a:custGeom>
              <a:avLst/>
              <a:gdLst>
                <a:gd name="T0" fmla="*/ 0 w 239"/>
                <a:gd name="T1" fmla="*/ 152 h 152"/>
                <a:gd name="T2" fmla="*/ 0 w 239"/>
                <a:gd name="T3" fmla="*/ 152 h 152"/>
                <a:gd name="T4" fmla="*/ 229 w 239"/>
                <a:gd name="T5" fmla="*/ 111 h 152"/>
                <a:gd name="T6" fmla="*/ 239 w 239"/>
                <a:gd name="T7" fmla="*/ 0 h 152"/>
                <a:gd name="T8" fmla="*/ 0 w 239"/>
                <a:gd name="T9" fmla="*/ 42 h 152"/>
                <a:gd name="T10" fmla="*/ 0 w 239"/>
                <a:gd name="T11" fmla="*/ 152 h 152"/>
              </a:gdLst>
              <a:ahLst/>
              <a:cxnLst>
                <a:cxn ang="0">
                  <a:pos x="T0" y="T1"/>
                </a:cxn>
                <a:cxn ang="0">
                  <a:pos x="T2" y="T3"/>
                </a:cxn>
                <a:cxn ang="0">
                  <a:pos x="T4" y="T5"/>
                </a:cxn>
                <a:cxn ang="0">
                  <a:pos x="T6" y="T7"/>
                </a:cxn>
                <a:cxn ang="0">
                  <a:pos x="T8" y="T9"/>
                </a:cxn>
                <a:cxn ang="0">
                  <a:pos x="T10" y="T11"/>
                </a:cxn>
              </a:cxnLst>
              <a:rect l="0" t="0" r="r" b="b"/>
              <a:pathLst>
                <a:path w="239" h="152">
                  <a:moveTo>
                    <a:pt x="0" y="152"/>
                  </a:moveTo>
                  <a:lnTo>
                    <a:pt x="0" y="152"/>
                  </a:lnTo>
                  <a:cubicBezTo>
                    <a:pt x="71" y="132"/>
                    <a:pt x="149" y="118"/>
                    <a:pt x="229" y="111"/>
                  </a:cubicBezTo>
                  <a:lnTo>
                    <a:pt x="239" y="0"/>
                  </a:lnTo>
                  <a:cubicBezTo>
                    <a:pt x="155" y="7"/>
                    <a:pt x="74" y="21"/>
                    <a:pt x="0" y="42"/>
                  </a:cubicBezTo>
                  <a:lnTo>
                    <a:pt x="0" y="1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8" name="Freeform 101">
              <a:extLst>
                <a:ext uri="{FF2B5EF4-FFF2-40B4-BE49-F238E27FC236}">
                  <a16:creationId xmlns:a16="http://schemas.microsoft.com/office/drawing/2014/main" id="{74CBE9A2-4333-427C-9DEB-582D0F32E719}"/>
                </a:ext>
              </a:extLst>
            </p:cNvPr>
            <p:cNvSpPr>
              <a:spLocks/>
            </p:cNvSpPr>
            <p:nvPr/>
          </p:nvSpPr>
          <p:spPr bwMode="auto">
            <a:xfrm>
              <a:off x="5945" y="535"/>
              <a:ext cx="156" cy="92"/>
            </a:xfrm>
            <a:custGeom>
              <a:avLst/>
              <a:gdLst>
                <a:gd name="T0" fmla="*/ 0 w 260"/>
                <a:gd name="T1" fmla="*/ 153 h 153"/>
                <a:gd name="T2" fmla="*/ 0 w 260"/>
                <a:gd name="T3" fmla="*/ 153 h 153"/>
                <a:gd name="T4" fmla="*/ 249 w 260"/>
                <a:gd name="T5" fmla="*/ 110 h 153"/>
                <a:gd name="T6" fmla="*/ 260 w 260"/>
                <a:gd name="T7" fmla="*/ 0 h 153"/>
                <a:gd name="T8" fmla="*/ 0 w 260"/>
                <a:gd name="T9" fmla="*/ 43 h 153"/>
                <a:gd name="T10" fmla="*/ 0 w 260"/>
                <a:gd name="T11" fmla="*/ 153 h 153"/>
              </a:gdLst>
              <a:ahLst/>
              <a:cxnLst>
                <a:cxn ang="0">
                  <a:pos x="T0" y="T1"/>
                </a:cxn>
                <a:cxn ang="0">
                  <a:pos x="T2" y="T3"/>
                </a:cxn>
                <a:cxn ang="0">
                  <a:pos x="T4" y="T5"/>
                </a:cxn>
                <a:cxn ang="0">
                  <a:pos x="T6" y="T7"/>
                </a:cxn>
                <a:cxn ang="0">
                  <a:pos x="T8" y="T9"/>
                </a:cxn>
                <a:cxn ang="0">
                  <a:pos x="T10" y="T11"/>
                </a:cxn>
              </a:cxnLst>
              <a:rect l="0" t="0" r="r" b="b"/>
              <a:pathLst>
                <a:path w="260" h="153">
                  <a:moveTo>
                    <a:pt x="0" y="153"/>
                  </a:moveTo>
                  <a:lnTo>
                    <a:pt x="0" y="153"/>
                  </a:lnTo>
                  <a:cubicBezTo>
                    <a:pt x="77" y="131"/>
                    <a:pt x="162" y="116"/>
                    <a:pt x="249" y="110"/>
                  </a:cubicBezTo>
                  <a:lnTo>
                    <a:pt x="260" y="0"/>
                  </a:lnTo>
                  <a:cubicBezTo>
                    <a:pt x="169" y="5"/>
                    <a:pt x="80" y="20"/>
                    <a:pt x="0" y="43"/>
                  </a:cubicBezTo>
                  <a:lnTo>
                    <a:pt x="0"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9" name="Freeform 102">
              <a:extLst>
                <a:ext uri="{FF2B5EF4-FFF2-40B4-BE49-F238E27FC236}">
                  <a16:creationId xmlns:a16="http://schemas.microsoft.com/office/drawing/2014/main" id="{13522F2B-2012-4ADA-B0A1-E84E16AB8D39}"/>
                </a:ext>
              </a:extLst>
            </p:cNvPr>
            <p:cNvSpPr>
              <a:spLocks/>
            </p:cNvSpPr>
            <p:nvPr/>
          </p:nvSpPr>
          <p:spPr bwMode="auto">
            <a:xfrm>
              <a:off x="6076" y="732"/>
              <a:ext cx="68" cy="69"/>
            </a:xfrm>
            <a:custGeom>
              <a:avLst/>
              <a:gdLst>
                <a:gd name="T0" fmla="*/ 0 w 114"/>
                <a:gd name="T1" fmla="*/ 115 h 115"/>
                <a:gd name="T2" fmla="*/ 0 w 114"/>
                <a:gd name="T3" fmla="*/ 115 h 115"/>
                <a:gd name="T4" fmla="*/ 0 w 114"/>
                <a:gd name="T5" fmla="*/ 115 h 115"/>
                <a:gd name="T6" fmla="*/ 114 w 114"/>
                <a:gd name="T7" fmla="*/ 110 h 115"/>
                <a:gd name="T8" fmla="*/ 114 w 114"/>
                <a:gd name="T9" fmla="*/ 0 h 115"/>
                <a:gd name="T10" fmla="*/ 11 w 114"/>
                <a:gd name="T11" fmla="*/ 4 h 115"/>
                <a:gd name="T12" fmla="*/ 11 w 114"/>
                <a:gd name="T13" fmla="*/ 4 h 115"/>
                <a:gd name="T14" fmla="*/ 0 w 114"/>
                <a:gd name="T15" fmla="*/ 115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5">
                  <a:moveTo>
                    <a:pt x="0" y="115"/>
                  </a:moveTo>
                  <a:lnTo>
                    <a:pt x="0" y="115"/>
                  </a:lnTo>
                  <a:lnTo>
                    <a:pt x="0" y="115"/>
                  </a:lnTo>
                  <a:cubicBezTo>
                    <a:pt x="38" y="112"/>
                    <a:pt x="76" y="110"/>
                    <a:pt x="114" y="110"/>
                  </a:cubicBezTo>
                  <a:lnTo>
                    <a:pt x="114" y="0"/>
                  </a:lnTo>
                  <a:cubicBezTo>
                    <a:pt x="80" y="0"/>
                    <a:pt x="45" y="1"/>
                    <a:pt x="11" y="4"/>
                  </a:cubicBezTo>
                  <a:lnTo>
                    <a:pt x="11" y="4"/>
                  </a:lnTo>
                  <a:lnTo>
                    <a:pt x="0" y="1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0" name="Freeform 103">
              <a:extLst>
                <a:ext uri="{FF2B5EF4-FFF2-40B4-BE49-F238E27FC236}">
                  <a16:creationId xmlns:a16="http://schemas.microsoft.com/office/drawing/2014/main" id="{2E94CF9E-9BFF-4E30-8AE7-70C210FFA4D5}"/>
                </a:ext>
              </a:extLst>
            </p:cNvPr>
            <p:cNvSpPr>
              <a:spLocks/>
            </p:cNvSpPr>
            <p:nvPr/>
          </p:nvSpPr>
          <p:spPr bwMode="auto">
            <a:xfrm>
              <a:off x="5945" y="934"/>
              <a:ext cx="119" cy="89"/>
            </a:xfrm>
            <a:custGeom>
              <a:avLst/>
              <a:gdLst>
                <a:gd name="T0" fmla="*/ 0 w 198"/>
                <a:gd name="T1" fmla="*/ 147 h 147"/>
                <a:gd name="T2" fmla="*/ 0 w 198"/>
                <a:gd name="T3" fmla="*/ 147 h 147"/>
                <a:gd name="T4" fmla="*/ 188 w 198"/>
                <a:gd name="T5" fmla="*/ 111 h 147"/>
                <a:gd name="T6" fmla="*/ 198 w 198"/>
                <a:gd name="T7" fmla="*/ 0 h 147"/>
                <a:gd name="T8" fmla="*/ 0 w 198"/>
                <a:gd name="T9" fmla="*/ 37 h 147"/>
                <a:gd name="T10" fmla="*/ 0 w 198"/>
                <a:gd name="T11" fmla="*/ 147 h 147"/>
              </a:gdLst>
              <a:ahLst/>
              <a:cxnLst>
                <a:cxn ang="0">
                  <a:pos x="T0" y="T1"/>
                </a:cxn>
                <a:cxn ang="0">
                  <a:pos x="T2" y="T3"/>
                </a:cxn>
                <a:cxn ang="0">
                  <a:pos x="T4" y="T5"/>
                </a:cxn>
                <a:cxn ang="0">
                  <a:pos x="T6" y="T7"/>
                </a:cxn>
                <a:cxn ang="0">
                  <a:pos x="T8" y="T9"/>
                </a:cxn>
                <a:cxn ang="0">
                  <a:pos x="T10" y="T11"/>
                </a:cxn>
              </a:cxnLst>
              <a:rect l="0" t="0" r="r" b="b"/>
              <a:pathLst>
                <a:path w="198" h="147">
                  <a:moveTo>
                    <a:pt x="0" y="147"/>
                  </a:moveTo>
                  <a:lnTo>
                    <a:pt x="0" y="147"/>
                  </a:lnTo>
                  <a:cubicBezTo>
                    <a:pt x="59" y="131"/>
                    <a:pt x="122" y="118"/>
                    <a:pt x="188" y="111"/>
                  </a:cubicBezTo>
                  <a:lnTo>
                    <a:pt x="198" y="0"/>
                  </a:lnTo>
                  <a:cubicBezTo>
                    <a:pt x="129" y="7"/>
                    <a:pt x="62" y="20"/>
                    <a:pt x="0" y="37"/>
                  </a:cubicBezTo>
                  <a:lnTo>
                    <a:pt x="0" y="1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1" name="Freeform 104">
              <a:extLst>
                <a:ext uri="{FF2B5EF4-FFF2-40B4-BE49-F238E27FC236}">
                  <a16:creationId xmlns:a16="http://schemas.microsoft.com/office/drawing/2014/main" id="{8E074894-9C29-4429-96E5-D317D26C7FD3}"/>
                </a:ext>
              </a:extLst>
            </p:cNvPr>
            <p:cNvSpPr>
              <a:spLocks/>
            </p:cNvSpPr>
            <p:nvPr/>
          </p:nvSpPr>
          <p:spPr bwMode="auto">
            <a:xfrm>
              <a:off x="6051" y="996"/>
              <a:ext cx="93" cy="72"/>
            </a:xfrm>
            <a:custGeom>
              <a:avLst/>
              <a:gdLst>
                <a:gd name="T0" fmla="*/ 0 w 155"/>
                <a:gd name="T1" fmla="*/ 120 h 120"/>
                <a:gd name="T2" fmla="*/ 0 w 155"/>
                <a:gd name="T3" fmla="*/ 120 h 120"/>
                <a:gd name="T4" fmla="*/ 0 w 155"/>
                <a:gd name="T5" fmla="*/ 120 h 120"/>
                <a:gd name="T6" fmla="*/ 155 w 155"/>
                <a:gd name="T7" fmla="*/ 110 h 120"/>
                <a:gd name="T8" fmla="*/ 155 w 155"/>
                <a:gd name="T9" fmla="*/ 0 h 120"/>
                <a:gd name="T10" fmla="*/ 11 w 155"/>
                <a:gd name="T11" fmla="*/ 9 h 120"/>
                <a:gd name="T12" fmla="*/ 11 w 155"/>
                <a:gd name="T13" fmla="*/ 9 h 120"/>
                <a:gd name="T14" fmla="*/ 0 w 155"/>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20">
                  <a:moveTo>
                    <a:pt x="0" y="120"/>
                  </a:moveTo>
                  <a:lnTo>
                    <a:pt x="0" y="120"/>
                  </a:lnTo>
                  <a:lnTo>
                    <a:pt x="0" y="120"/>
                  </a:lnTo>
                  <a:cubicBezTo>
                    <a:pt x="51" y="114"/>
                    <a:pt x="103" y="110"/>
                    <a:pt x="155" y="110"/>
                  </a:cubicBezTo>
                  <a:lnTo>
                    <a:pt x="155" y="0"/>
                  </a:lnTo>
                  <a:cubicBezTo>
                    <a:pt x="106" y="0"/>
                    <a:pt x="58" y="3"/>
                    <a:pt x="11" y="9"/>
                  </a:cubicBezTo>
                  <a:lnTo>
                    <a:pt x="11" y="9"/>
                  </a:lnTo>
                  <a:lnTo>
                    <a:pt x="0"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2" name="Freeform 105">
              <a:extLst>
                <a:ext uri="{FF2B5EF4-FFF2-40B4-BE49-F238E27FC236}">
                  <a16:creationId xmlns:a16="http://schemas.microsoft.com/office/drawing/2014/main" id="{DE1AAAA9-143C-4F1B-805D-2D3FCC20CFCC}"/>
                </a:ext>
              </a:extLst>
            </p:cNvPr>
            <p:cNvSpPr>
              <a:spLocks/>
            </p:cNvSpPr>
            <p:nvPr/>
          </p:nvSpPr>
          <p:spPr bwMode="auto">
            <a:xfrm>
              <a:off x="5945" y="801"/>
              <a:ext cx="131" cy="90"/>
            </a:xfrm>
            <a:custGeom>
              <a:avLst/>
              <a:gdLst>
                <a:gd name="T0" fmla="*/ 0 w 218"/>
                <a:gd name="T1" fmla="*/ 150 h 150"/>
                <a:gd name="T2" fmla="*/ 0 w 218"/>
                <a:gd name="T3" fmla="*/ 150 h 150"/>
                <a:gd name="T4" fmla="*/ 208 w 218"/>
                <a:gd name="T5" fmla="*/ 111 h 150"/>
                <a:gd name="T6" fmla="*/ 218 w 218"/>
                <a:gd name="T7" fmla="*/ 0 h 150"/>
                <a:gd name="T8" fmla="*/ 0 w 218"/>
                <a:gd name="T9" fmla="*/ 40 h 150"/>
                <a:gd name="T10" fmla="*/ 0 w 218"/>
                <a:gd name="T11" fmla="*/ 150 h 150"/>
              </a:gdLst>
              <a:ahLst/>
              <a:cxnLst>
                <a:cxn ang="0">
                  <a:pos x="T0" y="T1"/>
                </a:cxn>
                <a:cxn ang="0">
                  <a:pos x="T2" y="T3"/>
                </a:cxn>
                <a:cxn ang="0">
                  <a:pos x="T4" y="T5"/>
                </a:cxn>
                <a:cxn ang="0">
                  <a:pos x="T6" y="T7"/>
                </a:cxn>
                <a:cxn ang="0">
                  <a:pos x="T8" y="T9"/>
                </a:cxn>
                <a:cxn ang="0">
                  <a:pos x="T10" y="T11"/>
                </a:cxn>
              </a:cxnLst>
              <a:rect l="0" t="0" r="r" b="b"/>
              <a:pathLst>
                <a:path w="218" h="150">
                  <a:moveTo>
                    <a:pt x="0" y="150"/>
                  </a:moveTo>
                  <a:lnTo>
                    <a:pt x="0" y="150"/>
                  </a:lnTo>
                  <a:cubicBezTo>
                    <a:pt x="65" y="132"/>
                    <a:pt x="135" y="119"/>
                    <a:pt x="208" y="111"/>
                  </a:cubicBezTo>
                  <a:lnTo>
                    <a:pt x="218" y="0"/>
                  </a:lnTo>
                  <a:cubicBezTo>
                    <a:pt x="142" y="7"/>
                    <a:pt x="68" y="21"/>
                    <a:pt x="0" y="40"/>
                  </a:cubicBezTo>
                  <a:lnTo>
                    <a:pt x="0" y="15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3" name="Freeform 106">
              <a:extLst>
                <a:ext uri="{FF2B5EF4-FFF2-40B4-BE49-F238E27FC236}">
                  <a16:creationId xmlns:a16="http://schemas.microsoft.com/office/drawing/2014/main" id="{79F6BF32-6D2C-45AA-9C30-62359D5C6648}"/>
                </a:ext>
              </a:extLst>
            </p:cNvPr>
            <p:cNvSpPr>
              <a:spLocks/>
            </p:cNvSpPr>
            <p:nvPr/>
          </p:nvSpPr>
          <p:spPr bwMode="auto">
            <a:xfrm>
              <a:off x="6064" y="864"/>
              <a:ext cx="80" cy="70"/>
            </a:xfrm>
            <a:custGeom>
              <a:avLst/>
              <a:gdLst>
                <a:gd name="T0" fmla="*/ 0 w 134"/>
                <a:gd name="T1" fmla="*/ 117 h 118"/>
                <a:gd name="T2" fmla="*/ 0 w 134"/>
                <a:gd name="T3" fmla="*/ 117 h 118"/>
                <a:gd name="T4" fmla="*/ 0 w 134"/>
                <a:gd name="T5" fmla="*/ 118 h 118"/>
                <a:gd name="T6" fmla="*/ 134 w 134"/>
                <a:gd name="T7" fmla="*/ 110 h 118"/>
                <a:gd name="T8" fmla="*/ 134 w 134"/>
                <a:gd name="T9" fmla="*/ 0 h 118"/>
                <a:gd name="T10" fmla="*/ 10 w 134"/>
                <a:gd name="T11" fmla="*/ 6 h 118"/>
                <a:gd name="T12" fmla="*/ 10 w 134"/>
                <a:gd name="T13" fmla="*/ 6 h 118"/>
                <a:gd name="T14" fmla="*/ 0 w 134"/>
                <a:gd name="T15" fmla="*/ 117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18">
                  <a:moveTo>
                    <a:pt x="0" y="117"/>
                  </a:moveTo>
                  <a:lnTo>
                    <a:pt x="0" y="117"/>
                  </a:lnTo>
                  <a:lnTo>
                    <a:pt x="0" y="118"/>
                  </a:lnTo>
                  <a:cubicBezTo>
                    <a:pt x="44" y="113"/>
                    <a:pt x="89" y="110"/>
                    <a:pt x="134" y="110"/>
                  </a:cubicBezTo>
                  <a:lnTo>
                    <a:pt x="134" y="0"/>
                  </a:lnTo>
                  <a:cubicBezTo>
                    <a:pt x="93" y="0"/>
                    <a:pt x="51" y="2"/>
                    <a:pt x="10" y="6"/>
                  </a:cubicBezTo>
                  <a:lnTo>
                    <a:pt x="10" y="6"/>
                  </a:lnTo>
                  <a:lnTo>
                    <a:pt x="0" y="1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4" name="Freeform 107">
              <a:extLst>
                <a:ext uri="{FF2B5EF4-FFF2-40B4-BE49-F238E27FC236}">
                  <a16:creationId xmlns:a16="http://schemas.microsoft.com/office/drawing/2014/main" id="{D6829F46-8C5C-4691-B25E-C83EB54464B7}"/>
                </a:ext>
              </a:extLst>
            </p:cNvPr>
            <p:cNvSpPr>
              <a:spLocks/>
            </p:cNvSpPr>
            <p:nvPr/>
          </p:nvSpPr>
          <p:spPr bwMode="auto">
            <a:xfrm>
              <a:off x="6101" y="467"/>
              <a:ext cx="43" cy="68"/>
            </a:xfrm>
            <a:custGeom>
              <a:avLst/>
              <a:gdLst>
                <a:gd name="T0" fmla="*/ 0 w 72"/>
                <a:gd name="T1" fmla="*/ 113 h 113"/>
                <a:gd name="T2" fmla="*/ 0 w 72"/>
                <a:gd name="T3" fmla="*/ 113 h 113"/>
                <a:gd name="T4" fmla="*/ 0 w 72"/>
                <a:gd name="T5" fmla="*/ 113 h 113"/>
                <a:gd name="T6" fmla="*/ 72 w 72"/>
                <a:gd name="T7" fmla="*/ 110 h 113"/>
                <a:gd name="T8" fmla="*/ 72 w 72"/>
                <a:gd name="T9" fmla="*/ 0 h 113"/>
                <a:gd name="T10" fmla="*/ 10 w 72"/>
                <a:gd name="T11" fmla="*/ 2 h 113"/>
                <a:gd name="T12" fmla="*/ 10 w 72"/>
                <a:gd name="T13" fmla="*/ 2 h 113"/>
                <a:gd name="T14" fmla="*/ 0 w 72"/>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13">
                  <a:moveTo>
                    <a:pt x="0" y="113"/>
                  </a:moveTo>
                  <a:lnTo>
                    <a:pt x="0" y="113"/>
                  </a:lnTo>
                  <a:lnTo>
                    <a:pt x="0" y="113"/>
                  </a:lnTo>
                  <a:cubicBezTo>
                    <a:pt x="24" y="111"/>
                    <a:pt x="48" y="111"/>
                    <a:pt x="72" y="110"/>
                  </a:cubicBezTo>
                  <a:lnTo>
                    <a:pt x="72" y="0"/>
                  </a:lnTo>
                  <a:cubicBezTo>
                    <a:pt x="52" y="0"/>
                    <a:pt x="31" y="1"/>
                    <a:pt x="10" y="2"/>
                  </a:cubicBezTo>
                  <a:lnTo>
                    <a:pt x="10" y="2"/>
                  </a:lnTo>
                  <a:lnTo>
                    <a:pt x="0" y="1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5" name="Freeform 108">
              <a:extLst>
                <a:ext uri="{FF2B5EF4-FFF2-40B4-BE49-F238E27FC236}">
                  <a16:creationId xmlns:a16="http://schemas.microsoft.com/office/drawing/2014/main" id="{CBD959D5-60A4-4ACD-A4D8-6D16CBEF24EF}"/>
                </a:ext>
              </a:extLst>
            </p:cNvPr>
            <p:cNvSpPr>
              <a:spLocks/>
            </p:cNvSpPr>
            <p:nvPr/>
          </p:nvSpPr>
          <p:spPr bwMode="auto">
            <a:xfrm>
              <a:off x="5945" y="5"/>
              <a:ext cx="205" cy="93"/>
            </a:xfrm>
            <a:custGeom>
              <a:avLst/>
              <a:gdLst>
                <a:gd name="T0" fmla="*/ 0 w 342"/>
                <a:gd name="T1" fmla="*/ 45 h 155"/>
                <a:gd name="T2" fmla="*/ 0 w 342"/>
                <a:gd name="T3" fmla="*/ 45 h 155"/>
                <a:gd name="T4" fmla="*/ 0 w 342"/>
                <a:gd name="T5" fmla="*/ 155 h 155"/>
                <a:gd name="T6" fmla="*/ 331 w 342"/>
                <a:gd name="T7" fmla="*/ 110 h 155"/>
                <a:gd name="T8" fmla="*/ 342 w 342"/>
                <a:gd name="T9" fmla="*/ 0 h 155"/>
                <a:gd name="T10" fmla="*/ 0 w 342"/>
                <a:gd name="T11" fmla="*/ 45 h 155"/>
              </a:gdLst>
              <a:ahLst/>
              <a:cxnLst>
                <a:cxn ang="0">
                  <a:pos x="T0" y="T1"/>
                </a:cxn>
                <a:cxn ang="0">
                  <a:pos x="T2" y="T3"/>
                </a:cxn>
                <a:cxn ang="0">
                  <a:pos x="T4" y="T5"/>
                </a:cxn>
                <a:cxn ang="0">
                  <a:pos x="T6" y="T7"/>
                </a:cxn>
                <a:cxn ang="0">
                  <a:pos x="T8" y="T9"/>
                </a:cxn>
                <a:cxn ang="0">
                  <a:pos x="T10" y="T11"/>
                </a:cxn>
              </a:cxnLst>
              <a:rect l="0" t="0" r="r" b="b"/>
              <a:pathLst>
                <a:path w="342" h="155">
                  <a:moveTo>
                    <a:pt x="0" y="45"/>
                  </a:moveTo>
                  <a:lnTo>
                    <a:pt x="0" y="45"/>
                  </a:lnTo>
                  <a:lnTo>
                    <a:pt x="0" y="155"/>
                  </a:lnTo>
                  <a:cubicBezTo>
                    <a:pt x="101" y="126"/>
                    <a:pt x="215" y="110"/>
                    <a:pt x="331" y="110"/>
                  </a:cubicBezTo>
                  <a:lnTo>
                    <a:pt x="342" y="0"/>
                  </a:lnTo>
                  <a:cubicBezTo>
                    <a:pt x="222" y="0"/>
                    <a:pt x="104" y="15"/>
                    <a:pt x="0"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 name="Freeform 109">
              <a:extLst>
                <a:ext uri="{FF2B5EF4-FFF2-40B4-BE49-F238E27FC236}">
                  <a16:creationId xmlns:a16="http://schemas.microsoft.com/office/drawing/2014/main" id="{ECF552F3-66FE-48F4-B2A8-73A4B832B1B8}"/>
                </a:ext>
              </a:extLst>
            </p:cNvPr>
            <p:cNvSpPr>
              <a:spLocks/>
            </p:cNvSpPr>
            <p:nvPr/>
          </p:nvSpPr>
          <p:spPr bwMode="auto">
            <a:xfrm>
              <a:off x="6137" y="71"/>
              <a:ext cx="25" cy="66"/>
            </a:xfrm>
            <a:custGeom>
              <a:avLst/>
              <a:gdLst>
                <a:gd name="T0" fmla="*/ 10 w 41"/>
                <a:gd name="T1" fmla="*/ 0 h 110"/>
                <a:gd name="T2" fmla="*/ 10 w 41"/>
                <a:gd name="T3" fmla="*/ 0 h 110"/>
                <a:gd name="T4" fmla="*/ 10 w 41"/>
                <a:gd name="T5" fmla="*/ 0 h 110"/>
                <a:gd name="T6" fmla="*/ 0 w 41"/>
                <a:gd name="T7" fmla="*/ 110 h 110"/>
                <a:gd name="T8" fmla="*/ 0 w 41"/>
                <a:gd name="T9" fmla="*/ 110 h 110"/>
                <a:gd name="T10" fmla="*/ 21 w 41"/>
                <a:gd name="T11" fmla="*/ 110 h 110"/>
                <a:gd name="T12" fmla="*/ 41 w 41"/>
                <a:gd name="T13" fmla="*/ 110 h 110"/>
                <a:gd name="T14" fmla="*/ 41 w 41"/>
                <a:gd name="T15" fmla="*/ 110 h 110"/>
                <a:gd name="T16" fmla="*/ 31 w 41"/>
                <a:gd name="T17" fmla="*/ 0 h 110"/>
                <a:gd name="T18" fmla="*/ 31 w 41"/>
                <a:gd name="T19" fmla="*/ 0 h 110"/>
                <a:gd name="T20" fmla="*/ 21 w 41"/>
                <a:gd name="T21" fmla="*/ 0 h 110"/>
                <a:gd name="T22" fmla="*/ 10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10" y="0"/>
                  </a:moveTo>
                  <a:lnTo>
                    <a:pt x="10" y="0"/>
                  </a:lnTo>
                  <a:lnTo>
                    <a:pt x="10" y="0"/>
                  </a:lnTo>
                  <a:lnTo>
                    <a:pt x="0" y="110"/>
                  </a:lnTo>
                  <a:lnTo>
                    <a:pt x="0" y="110"/>
                  </a:lnTo>
                  <a:cubicBezTo>
                    <a:pt x="7" y="110"/>
                    <a:pt x="14" y="110"/>
                    <a:pt x="21" y="110"/>
                  </a:cubicBezTo>
                  <a:cubicBezTo>
                    <a:pt x="27" y="110"/>
                    <a:pt x="34" y="110"/>
                    <a:pt x="41" y="110"/>
                  </a:cubicBezTo>
                  <a:lnTo>
                    <a:pt x="41" y="110"/>
                  </a:lnTo>
                  <a:lnTo>
                    <a:pt x="31" y="0"/>
                  </a:lnTo>
                  <a:lnTo>
                    <a:pt x="31" y="0"/>
                  </a:lnTo>
                  <a:cubicBezTo>
                    <a:pt x="27" y="0"/>
                    <a:pt x="24" y="0"/>
                    <a:pt x="21" y="0"/>
                  </a:cubicBezTo>
                  <a:cubicBezTo>
                    <a:pt x="17" y="0"/>
                    <a:pt x="1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7" name="Freeform 110">
              <a:extLst>
                <a:ext uri="{FF2B5EF4-FFF2-40B4-BE49-F238E27FC236}">
                  <a16:creationId xmlns:a16="http://schemas.microsoft.com/office/drawing/2014/main" id="{287D4AC0-D27A-40A7-BFCD-D8A9E79FDC34}"/>
                </a:ext>
              </a:extLst>
            </p:cNvPr>
            <p:cNvSpPr>
              <a:spLocks/>
            </p:cNvSpPr>
            <p:nvPr/>
          </p:nvSpPr>
          <p:spPr bwMode="auto">
            <a:xfrm>
              <a:off x="5945" y="137"/>
              <a:ext cx="192" cy="93"/>
            </a:xfrm>
            <a:custGeom>
              <a:avLst/>
              <a:gdLst>
                <a:gd name="T0" fmla="*/ 0 w 321"/>
                <a:gd name="T1" fmla="*/ 155 h 155"/>
                <a:gd name="T2" fmla="*/ 0 w 321"/>
                <a:gd name="T3" fmla="*/ 155 h 155"/>
                <a:gd name="T4" fmla="*/ 311 w 321"/>
                <a:gd name="T5" fmla="*/ 110 h 155"/>
                <a:gd name="T6" fmla="*/ 321 w 321"/>
                <a:gd name="T7" fmla="*/ 0 h 155"/>
                <a:gd name="T8" fmla="*/ 0 w 321"/>
                <a:gd name="T9" fmla="*/ 45 h 155"/>
                <a:gd name="T10" fmla="*/ 0 w 321"/>
                <a:gd name="T11" fmla="*/ 155 h 155"/>
              </a:gdLst>
              <a:ahLst/>
              <a:cxnLst>
                <a:cxn ang="0">
                  <a:pos x="T0" y="T1"/>
                </a:cxn>
                <a:cxn ang="0">
                  <a:pos x="T2" y="T3"/>
                </a:cxn>
                <a:cxn ang="0">
                  <a:pos x="T4" y="T5"/>
                </a:cxn>
                <a:cxn ang="0">
                  <a:pos x="T6" y="T7"/>
                </a:cxn>
                <a:cxn ang="0">
                  <a:pos x="T8" y="T9"/>
                </a:cxn>
                <a:cxn ang="0">
                  <a:pos x="T10" y="T11"/>
                </a:cxn>
              </a:cxnLst>
              <a:rect l="0" t="0" r="r" b="b"/>
              <a:pathLst>
                <a:path w="321" h="155">
                  <a:moveTo>
                    <a:pt x="0" y="155"/>
                  </a:moveTo>
                  <a:lnTo>
                    <a:pt x="0" y="155"/>
                  </a:lnTo>
                  <a:cubicBezTo>
                    <a:pt x="95" y="128"/>
                    <a:pt x="202" y="113"/>
                    <a:pt x="311" y="110"/>
                  </a:cubicBezTo>
                  <a:lnTo>
                    <a:pt x="321" y="0"/>
                  </a:lnTo>
                  <a:cubicBezTo>
                    <a:pt x="209" y="2"/>
                    <a:pt x="98" y="17"/>
                    <a:pt x="0" y="45"/>
                  </a:cubicBezTo>
                  <a:lnTo>
                    <a:pt x="0" y="1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8" name="Freeform 111">
              <a:extLst>
                <a:ext uri="{FF2B5EF4-FFF2-40B4-BE49-F238E27FC236}">
                  <a16:creationId xmlns:a16="http://schemas.microsoft.com/office/drawing/2014/main" id="{E56C8589-50C0-463A-A288-9465A6E9EEF5}"/>
                </a:ext>
              </a:extLst>
            </p:cNvPr>
            <p:cNvSpPr>
              <a:spLocks/>
            </p:cNvSpPr>
            <p:nvPr/>
          </p:nvSpPr>
          <p:spPr bwMode="auto">
            <a:xfrm>
              <a:off x="6150" y="5"/>
              <a:ext cx="204" cy="93"/>
            </a:xfrm>
            <a:custGeom>
              <a:avLst/>
              <a:gdLst>
                <a:gd name="T0" fmla="*/ 341 w 341"/>
                <a:gd name="T1" fmla="*/ 45 h 155"/>
                <a:gd name="T2" fmla="*/ 341 w 341"/>
                <a:gd name="T3" fmla="*/ 45 h 155"/>
                <a:gd name="T4" fmla="*/ 0 w 341"/>
                <a:gd name="T5" fmla="*/ 0 h 155"/>
                <a:gd name="T6" fmla="*/ 10 w 341"/>
                <a:gd name="T7" fmla="*/ 110 h 155"/>
                <a:gd name="T8" fmla="*/ 341 w 341"/>
                <a:gd name="T9" fmla="*/ 155 h 155"/>
                <a:gd name="T10" fmla="*/ 341 w 341"/>
                <a:gd name="T11" fmla="*/ 45 h 155"/>
              </a:gdLst>
              <a:ahLst/>
              <a:cxnLst>
                <a:cxn ang="0">
                  <a:pos x="T0" y="T1"/>
                </a:cxn>
                <a:cxn ang="0">
                  <a:pos x="T2" y="T3"/>
                </a:cxn>
                <a:cxn ang="0">
                  <a:pos x="T4" y="T5"/>
                </a:cxn>
                <a:cxn ang="0">
                  <a:pos x="T6" y="T7"/>
                </a:cxn>
                <a:cxn ang="0">
                  <a:pos x="T8" y="T9"/>
                </a:cxn>
                <a:cxn ang="0">
                  <a:pos x="T10" y="T11"/>
                </a:cxn>
              </a:cxnLst>
              <a:rect l="0" t="0" r="r" b="b"/>
              <a:pathLst>
                <a:path w="341" h="155">
                  <a:moveTo>
                    <a:pt x="341" y="45"/>
                  </a:moveTo>
                  <a:lnTo>
                    <a:pt x="341" y="45"/>
                  </a:lnTo>
                  <a:cubicBezTo>
                    <a:pt x="237" y="15"/>
                    <a:pt x="119" y="0"/>
                    <a:pt x="0" y="0"/>
                  </a:cubicBezTo>
                  <a:lnTo>
                    <a:pt x="10" y="110"/>
                  </a:lnTo>
                  <a:cubicBezTo>
                    <a:pt x="126" y="110"/>
                    <a:pt x="240" y="126"/>
                    <a:pt x="341" y="155"/>
                  </a:cubicBezTo>
                  <a:lnTo>
                    <a:pt x="341" y="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9" name="Freeform 112">
              <a:extLst>
                <a:ext uri="{FF2B5EF4-FFF2-40B4-BE49-F238E27FC236}">
                  <a16:creationId xmlns:a16="http://schemas.microsoft.com/office/drawing/2014/main" id="{C68FC829-0FA8-486A-AA71-93DF32E4CEFE}"/>
                </a:ext>
              </a:extLst>
            </p:cNvPr>
            <p:cNvSpPr>
              <a:spLocks/>
            </p:cNvSpPr>
            <p:nvPr/>
          </p:nvSpPr>
          <p:spPr bwMode="auto">
            <a:xfrm>
              <a:off x="5945" y="402"/>
              <a:ext cx="168" cy="93"/>
            </a:xfrm>
            <a:custGeom>
              <a:avLst/>
              <a:gdLst>
                <a:gd name="T0" fmla="*/ 0 w 280"/>
                <a:gd name="T1" fmla="*/ 154 h 154"/>
                <a:gd name="T2" fmla="*/ 0 w 280"/>
                <a:gd name="T3" fmla="*/ 154 h 154"/>
                <a:gd name="T4" fmla="*/ 270 w 280"/>
                <a:gd name="T5" fmla="*/ 110 h 154"/>
                <a:gd name="T6" fmla="*/ 280 w 280"/>
                <a:gd name="T7" fmla="*/ 0 h 154"/>
                <a:gd name="T8" fmla="*/ 0 w 280"/>
                <a:gd name="T9" fmla="*/ 44 h 154"/>
                <a:gd name="T10" fmla="*/ 0 w 280"/>
                <a:gd name="T11" fmla="*/ 154 h 154"/>
              </a:gdLst>
              <a:ahLst/>
              <a:cxnLst>
                <a:cxn ang="0">
                  <a:pos x="T0" y="T1"/>
                </a:cxn>
                <a:cxn ang="0">
                  <a:pos x="T2" y="T3"/>
                </a:cxn>
                <a:cxn ang="0">
                  <a:pos x="T4" y="T5"/>
                </a:cxn>
                <a:cxn ang="0">
                  <a:pos x="T6" y="T7"/>
                </a:cxn>
                <a:cxn ang="0">
                  <a:pos x="T8" y="T9"/>
                </a:cxn>
                <a:cxn ang="0">
                  <a:pos x="T10" y="T11"/>
                </a:cxn>
              </a:cxnLst>
              <a:rect l="0" t="0" r="r" b="b"/>
              <a:pathLst>
                <a:path w="280" h="154">
                  <a:moveTo>
                    <a:pt x="0" y="154"/>
                  </a:moveTo>
                  <a:lnTo>
                    <a:pt x="0" y="154"/>
                  </a:lnTo>
                  <a:cubicBezTo>
                    <a:pt x="83" y="130"/>
                    <a:pt x="175" y="115"/>
                    <a:pt x="270" y="110"/>
                  </a:cubicBezTo>
                  <a:lnTo>
                    <a:pt x="280" y="0"/>
                  </a:lnTo>
                  <a:cubicBezTo>
                    <a:pt x="182" y="4"/>
                    <a:pt x="86" y="19"/>
                    <a:pt x="0" y="44"/>
                  </a:cubicBezTo>
                  <a:lnTo>
                    <a:pt x="0" y="1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0" name="Freeform 113">
              <a:extLst>
                <a:ext uri="{FF2B5EF4-FFF2-40B4-BE49-F238E27FC236}">
                  <a16:creationId xmlns:a16="http://schemas.microsoft.com/office/drawing/2014/main" id="{615BABC1-1696-4D9E-BD2B-4AAA6EA8BF5F}"/>
                </a:ext>
              </a:extLst>
            </p:cNvPr>
            <p:cNvSpPr>
              <a:spLocks/>
            </p:cNvSpPr>
            <p:nvPr/>
          </p:nvSpPr>
          <p:spPr bwMode="auto">
            <a:xfrm>
              <a:off x="6113" y="335"/>
              <a:ext cx="31" cy="67"/>
            </a:xfrm>
            <a:custGeom>
              <a:avLst/>
              <a:gdLst>
                <a:gd name="T0" fmla="*/ 0 w 52"/>
                <a:gd name="T1" fmla="*/ 111 h 112"/>
                <a:gd name="T2" fmla="*/ 0 w 52"/>
                <a:gd name="T3" fmla="*/ 111 h 112"/>
                <a:gd name="T4" fmla="*/ 0 w 52"/>
                <a:gd name="T5" fmla="*/ 112 h 112"/>
                <a:gd name="T6" fmla="*/ 52 w 52"/>
                <a:gd name="T7" fmla="*/ 110 h 112"/>
                <a:gd name="T8" fmla="*/ 52 w 52"/>
                <a:gd name="T9" fmla="*/ 0 h 112"/>
                <a:gd name="T10" fmla="*/ 10 w 52"/>
                <a:gd name="T11" fmla="*/ 1 h 112"/>
                <a:gd name="T12" fmla="*/ 10 w 52"/>
                <a:gd name="T13" fmla="*/ 1 h 112"/>
                <a:gd name="T14" fmla="*/ 0 w 52"/>
                <a:gd name="T15" fmla="*/ 111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12">
                  <a:moveTo>
                    <a:pt x="0" y="111"/>
                  </a:moveTo>
                  <a:lnTo>
                    <a:pt x="0" y="111"/>
                  </a:lnTo>
                  <a:lnTo>
                    <a:pt x="0" y="112"/>
                  </a:lnTo>
                  <a:cubicBezTo>
                    <a:pt x="17" y="111"/>
                    <a:pt x="35" y="110"/>
                    <a:pt x="52" y="110"/>
                  </a:cubicBezTo>
                  <a:lnTo>
                    <a:pt x="52" y="0"/>
                  </a:lnTo>
                  <a:cubicBezTo>
                    <a:pt x="38" y="0"/>
                    <a:pt x="24" y="0"/>
                    <a:pt x="10" y="1"/>
                  </a:cubicBezTo>
                  <a:lnTo>
                    <a:pt x="10" y="1"/>
                  </a:ln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1" name="Freeform 114">
              <a:extLst>
                <a:ext uri="{FF2B5EF4-FFF2-40B4-BE49-F238E27FC236}">
                  <a16:creationId xmlns:a16="http://schemas.microsoft.com/office/drawing/2014/main" id="{53709114-6147-4D8C-AAD9-296A015D7B6D}"/>
                </a:ext>
              </a:extLst>
            </p:cNvPr>
            <p:cNvSpPr>
              <a:spLocks/>
            </p:cNvSpPr>
            <p:nvPr/>
          </p:nvSpPr>
          <p:spPr bwMode="auto">
            <a:xfrm>
              <a:off x="5945" y="269"/>
              <a:ext cx="180" cy="93"/>
            </a:xfrm>
            <a:custGeom>
              <a:avLst/>
              <a:gdLst>
                <a:gd name="T0" fmla="*/ 0 w 301"/>
                <a:gd name="T1" fmla="*/ 154 h 154"/>
                <a:gd name="T2" fmla="*/ 0 w 301"/>
                <a:gd name="T3" fmla="*/ 154 h 154"/>
                <a:gd name="T4" fmla="*/ 290 w 301"/>
                <a:gd name="T5" fmla="*/ 110 h 154"/>
                <a:gd name="T6" fmla="*/ 301 w 301"/>
                <a:gd name="T7" fmla="*/ 0 h 154"/>
                <a:gd name="T8" fmla="*/ 0 w 301"/>
                <a:gd name="T9" fmla="*/ 44 h 154"/>
                <a:gd name="T10" fmla="*/ 0 w 301"/>
                <a:gd name="T11" fmla="*/ 154 h 154"/>
              </a:gdLst>
              <a:ahLst/>
              <a:cxnLst>
                <a:cxn ang="0">
                  <a:pos x="T0" y="T1"/>
                </a:cxn>
                <a:cxn ang="0">
                  <a:pos x="T2" y="T3"/>
                </a:cxn>
                <a:cxn ang="0">
                  <a:pos x="T4" y="T5"/>
                </a:cxn>
                <a:cxn ang="0">
                  <a:pos x="T6" y="T7"/>
                </a:cxn>
                <a:cxn ang="0">
                  <a:pos x="T8" y="T9"/>
                </a:cxn>
                <a:cxn ang="0">
                  <a:pos x="T10" y="T11"/>
                </a:cxn>
              </a:cxnLst>
              <a:rect l="0" t="0" r="r" b="b"/>
              <a:pathLst>
                <a:path w="301" h="154">
                  <a:moveTo>
                    <a:pt x="0" y="154"/>
                  </a:moveTo>
                  <a:lnTo>
                    <a:pt x="0" y="154"/>
                  </a:lnTo>
                  <a:cubicBezTo>
                    <a:pt x="89" y="129"/>
                    <a:pt x="189" y="114"/>
                    <a:pt x="290" y="110"/>
                  </a:cubicBezTo>
                  <a:lnTo>
                    <a:pt x="301" y="0"/>
                  </a:lnTo>
                  <a:cubicBezTo>
                    <a:pt x="195" y="3"/>
                    <a:pt x="92" y="18"/>
                    <a:pt x="0" y="44"/>
                  </a:cubicBezTo>
                  <a:lnTo>
                    <a:pt x="0" y="1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2" name="Freeform 115">
              <a:extLst>
                <a:ext uri="{FF2B5EF4-FFF2-40B4-BE49-F238E27FC236}">
                  <a16:creationId xmlns:a16="http://schemas.microsoft.com/office/drawing/2014/main" id="{0F0393DE-F3B9-4747-838B-8A5B729ED748}"/>
                </a:ext>
              </a:extLst>
            </p:cNvPr>
            <p:cNvSpPr>
              <a:spLocks/>
            </p:cNvSpPr>
            <p:nvPr/>
          </p:nvSpPr>
          <p:spPr bwMode="auto">
            <a:xfrm>
              <a:off x="6125" y="203"/>
              <a:ext cx="19" cy="66"/>
            </a:xfrm>
            <a:custGeom>
              <a:avLst/>
              <a:gdLst>
                <a:gd name="T0" fmla="*/ 0 w 31"/>
                <a:gd name="T1" fmla="*/ 110 h 111"/>
                <a:gd name="T2" fmla="*/ 0 w 31"/>
                <a:gd name="T3" fmla="*/ 110 h 111"/>
                <a:gd name="T4" fmla="*/ 0 w 31"/>
                <a:gd name="T5" fmla="*/ 111 h 111"/>
                <a:gd name="T6" fmla="*/ 31 w 31"/>
                <a:gd name="T7" fmla="*/ 110 h 111"/>
                <a:gd name="T8" fmla="*/ 31 w 31"/>
                <a:gd name="T9" fmla="*/ 0 h 111"/>
                <a:gd name="T10" fmla="*/ 10 w 31"/>
                <a:gd name="T11" fmla="*/ 0 h 111"/>
                <a:gd name="T12" fmla="*/ 10 w 31"/>
                <a:gd name="T13" fmla="*/ 0 h 111"/>
                <a:gd name="T14" fmla="*/ 0 w 31"/>
                <a:gd name="T15" fmla="*/ 11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11">
                  <a:moveTo>
                    <a:pt x="0" y="110"/>
                  </a:moveTo>
                  <a:lnTo>
                    <a:pt x="0" y="110"/>
                  </a:lnTo>
                  <a:lnTo>
                    <a:pt x="0" y="111"/>
                  </a:lnTo>
                  <a:cubicBezTo>
                    <a:pt x="10" y="110"/>
                    <a:pt x="21" y="110"/>
                    <a:pt x="31" y="110"/>
                  </a:cubicBezTo>
                  <a:lnTo>
                    <a:pt x="31" y="0"/>
                  </a:lnTo>
                  <a:cubicBezTo>
                    <a:pt x="24" y="0"/>
                    <a:pt x="17" y="0"/>
                    <a:pt x="10" y="0"/>
                  </a:cubicBezTo>
                  <a:lnTo>
                    <a:pt x="10" y="0"/>
                  </a:ln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3" name="Freeform 116">
              <a:extLst>
                <a:ext uri="{FF2B5EF4-FFF2-40B4-BE49-F238E27FC236}">
                  <a16:creationId xmlns:a16="http://schemas.microsoft.com/office/drawing/2014/main" id="{BB45DFBE-A018-4393-83F5-B84A0E79E2C6}"/>
                </a:ext>
              </a:extLst>
            </p:cNvPr>
            <p:cNvSpPr>
              <a:spLocks/>
            </p:cNvSpPr>
            <p:nvPr/>
          </p:nvSpPr>
          <p:spPr bwMode="auto">
            <a:xfrm>
              <a:off x="5945" y="1068"/>
              <a:ext cx="106" cy="87"/>
            </a:xfrm>
            <a:custGeom>
              <a:avLst/>
              <a:gdLst>
                <a:gd name="T0" fmla="*/ 0 w 177"/>
                <a:gd name="T1" fmla="*/ 146 h 146"/>
                <a:gd name="T2" fmla="*/ 0 w 177"/>
                <a:gd name="T3" fmla="*/ 146 h 146"/>
                <a:gd name="T4" fmla="*/ 167 w 177"/>
                <a:gd name="T5" fmla="*/ 111 h 146"/>
                <a:gd name="T6" fmla="*/ 177 w 177"/>
                <a:gd name="T7" fmla="*/ 0 h 146"/>
                <a:gd name="T8" fmla="*/ 0 w 177"/>
                <a:gd name="T9" fmla="*/ 36 h 146"/>
                <a:gd name="T10" fmla="*/ 0 w 177"/>
                <a:gd name="T11" fmla="*/ 146 h 146"/>
              </a:gdLst>
              <a:ahLst/>
              <a:cxnLst>
                <a:cxn ang="0">
                  <a:pos x="T0" y="T1"/>
                </a:cxn>
                <a:cxn ang="0">
                  <a:pos x="T2" y="T3"/>
                </a:cxn>
                <a:cxn ang="0">
                  <a:pos x="T4" y="T5"/>
                </a:cxn>
                <a:cxn ang="0">
                  <a:pos x="T6" y="T7"/>
                </a:cxn>
                <a:cxn ang="0">
                  <a:pos x="T8" y="T9"/>
                </a:cxn>
                <a:cxn ang="0">
                  <a:pos x="T10" y="T11"/>
                </a:cxn>
              </a:cxnLst>
              <a:rect l="0" t="0" r="r" b="b"/>
              <a:pathLst>
                <a:path w="177" h="146">
                  <a:moveTo>
                    <a:pt x="0" y="146"/>
                  </a:moveTo>
                  <a:lnTo>
                    <a:pt x="0" y="146"/>
                  </a:lnTo>
                  <a:cubicBezTo>
                    <a:pt x="53" y="131"/>
                    <a:pt x="109" y="119"/>
                    <a:pt x="167" y="111"/>
                  </a:cubicBezTo>
                  <a:lnTo>
                    <a:pt x="177" y="0"/>
                  </a:lnTo>
                  <a:cubicBezTo>
                    <a:pt x="116" y="8"/>
                    <a:pt x="56" y="20"/>
                    <a:pt x="0" y="36"/>
                  </a:cubicBezTo>
                  <a:lnTo>
                    <a:pt x="0" y="1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4" name="Freeform 117">
              <a:extLst>
                <a:ext uri="{FF2B5EF4-FFF2-40B4-BE49-F238E27FC236}">
                  <a16:creationId xmlns:a16="http://schemas.microsoft.com/office/drawing/2014/main" id="{E9BAB30F-DB12-4839-A568-26AE98027C0F}"/>
                </a:ext>
              </a:extLst>
            </p:cNvPr>
            <p:cNvSpPr>
              <a:spLocks/>
            </p:cNvSpPr>
            <p:nvPr/>
          </p:nvSpPr>
          <p:spPr bwMode="auto">
            <a:xfrm>
              <a:off x="5945" y="1739"/>
              <a:ext cx="44" cy="77"/>
            </a:xfrm>
            <a:custGeom>
              <a:avLst/>
              <a:gdLst>
                <a:gd name="T0" fmla="*/ 0 w 73"/>
                <a:gd name="T1" fmla="*/ 129 h 129"/>
                <a:gd name="T2" fmla="*/ 0 w 73"/>
                <a:gd name="T3" fmla="*/ 129 h 129"/>
                <a:gd name="T4" fmla="*/ 63 w 73"/>
                <a:gd name="T5" fmla="*/ 113 h 129"/>
                <a:gd name="T6" fmla="*/ 73 w 73"/>
                <a:gd name="T7" fmla="*/ 0 h 129"/>
                <a:gd name="T8" fmla="*/ 0 w 73"/>
                <a:gd name="T9" fmla="*/ 19 h 129"/>
                <a:gd name="T10" fmla="*/ 0 w 73"/>
                <a:gd name="T11" fmla="*/ 129 h 129"/>
              </a:gdLst>
              <a:ahLst/>
              <a:cxnLst>
                <a:cxn ang="0">
                  <a:pos x="T0" y="T1"/>
                </a:cxn>
                <a:cxn ang="0">
                  <a:pos x="T2" y="T3"/>
                </a:cxn>
                <a:cxn ang="0">
                  <a:pos x="T4" y="T5"/>
                </a:cxn>
                <a:cxn ang="0">
                  <a:pos x="T6" y="T7"/>
                </a:cxn>
                <a:cxn ang="0">
                  <a:pos x="T8" y="T9"/>
                </a:cxn>
                <a:cxn ang="0">
                  <a:pos x="T10" y="T11"/>
                </a:cxn>
              </a:cxnLst>
              <a:rect l="0" t="0" r="r" b="b"/>
              <a:pathLst>
                <a:path w="73" h="129">
                  <a:moveTo>
                    <a:pt x="0" y="129"/>
                  </a:moveTo>
                  <a:lnTo>
                    <a:pt x="0" y="129"/>
                  </a:lnTo>
                  <a:cubicBezTo>
                    <a:pt x="21" y="123"/>
                    <a:pt x="42" y="117"/>
                    <a:pt x="63" y="113"/>
                  </a:cubicBezTo>
                  <a:lnTo>
                    <a:pt x="73" y="0"/>
                  </a:lnTo>
                  <a:cubicBezTo>
                    <a:pt x="48" y="6"/>
                    <a:pt x="24" y="12"/>
                    <a:pt x="0" y="19"/>
                  </a:cubicBezTo>
                  <a:lnTo>
                    <a:pt x="0"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5" name="Freeform 118">
              <a:extLst>
                <a:ext uri="{FF2B5EF4-FFF2-40B4-BE49-F238E27FC236}">
                  <a16:creationId xmlns:a16="http://schemas.microsoft.com/office/drawing/2014/main" id="{82CCA477-C79F-4C85-94B0-4187B9F1FBB6}"/>
                </a:ext>
              </a:extLst>
            </p:cNvPr>
            <p:cNvSpPr>
              <a:spLocks/>
            </p:cNvSpPr>
            <p:nvPr/>
          </p:nvSpPr>
          <p:spPr bwMode="auto">
            <a:xfrm>
              <a:off x="5977" y="1788"/>
              <a:ext cx="167" cy="86"/>
            </a:xfrm>
            <a:custGeom>
              <a:avLst/>
              <a:gdLst>
                <a:gd name="T0" fmla="*/ 0 w 279"/>
                <a:gd name="T1" fmla="*/ 142 h 142"/>
                <a:gd name="T2" fmla="*/ 0 w 279"/>
                <a:gd name="T3" fmla="*/ 142 h 142"/>
                <a:gd name="T4" fmla="*/ 0 w 279"/>
                <a:gd name="T5" fmla="*/ 142 h 142"/>
                <a:gd name="T6" fmla="*/ 279 w 279"/>
                <a:gd name="T7" fmla="*/ 110 h 142"/>
                <a:gd name="T8" fmla="*/ 279 w 279"/>
                <a:gd name="T9" fmla="*/ 0 h 142"/>
                <a:gd name="T10" fmla="*/ 10 w 279"/>
                <a:gd name="T11" fmla="*/ 30 h 142"/>
                <a:gd name="T12" fmla="*/ 10 w 279"/>
                <a:gd name="T13" fmla="*/ 30 h 142"/>
                <a:gd name="T14" fmla="*/ 0 w 279"/>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142">
                  <a:moveTo>
                    <a:pt x="0" y="142"/>
                  </a:moveTo>
                  <a:lnTo>
                    <a:pt x="0" y="142"/>
                  </a:lnTo>
                  <a:lnTo>
                    <a:pt x="0" y="142"/>
                  </a:lnTo>
                  <a:cubicBezTo>
                    <a:pt x="87" y="122"/>
                    <a:pt x="183" y="111"/>
                    <a:pt x="279" y="110"/>
                  </a:cubicBezTo>
                  <a:lnTo>
                    <a:pt x="279" y="0"/>
                  </a:lnTo>
                  <a:cubicBezTo>
                    <a:pt x="186" y="1"/>
                    <a:pt x="95" y="11"/>
                    <a:pt x="10" y="30"/>
                  </a:cubicBezTo>
                  <a:lnTo>
                    <a:pt x="10" y="30"/>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6" name="Freeform 119">
              <a:extLst>
                <a:ext uri="{FF2B5EF4-FFF2-40B4-BE49-F238E27FC236}">
                  <a16:creationId xmlns:a16="http://schemas.microsoft.com/office/drawing/2014/main" id="{556DEB32-2357-4B89-83A8-01C794874654}"/>
                </a:ext>
              </a:extLst>
            </p:cNvPr>
            <p:cNvSpPr>
              <a:spLocks/>
            </p:cNvSpPr>
            <p:nvPr/>
          </p:nvSpPr>
          <p:spPr bwMode="auto">
            <a:xfrm>
              <a:off x="5989" y="1656"/>
              <a:ext cx="155" cy="83"/>
            </a:xfrm>
            <a:custGeom>
              <a:avLst/>
              <a:gdLst>
                <a:gd name="T0" fmla="*/ 0 w 259"/>
                <a:gd name="T1" fmla="*/ 137 h 137"/>
                <a:gd name="T2" fmla="*/ 0 w 259"/>
                <a:gd name="T3" fmla="*/ 137 h 137"/>
                <a:gd name="T4" fmla="*/ 0 w 259"/>
                <a:gd name="T5" fmla="*/ 137 h 137"/>
                <a:gd name="T6" fmla="*/ 259 w 259"/>
                <a:gd name="T7" fmla="*/ 110 h 137"/>
                <a:gd name="T8" fmla="*/ 259 w 259"/>
                <a:gd name="T9" fmla="*/ 0 h 137"/>
                <a:gd name="T10" fmla="*/ 11 w 259"/>
                <a:gd name="T11" fmla="*/ 25 h 137"/>
                <a:gd name="T12" fmla="*/ 11 w 259"/>
                <a:gd name="T13" fmla="*/ 25 h 137"/>
                <a:gd name="T14" fmla="*/ 0 w 259"/>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137">
                  <a:moveTo>
                    <a:pt x="0" y="137"/>
                  </a:moveTo>
                  <a:lnTo>
                    <a:pt x="0" y="137"/>
                  </a:lnTo>
                  <a:lnTo>
                    <a:pt x="0" y="137"/>
                  </a:lnTo>
                  <a:cubicBezTo>
                    <a:pt x="82" y="120"/>
                    <a:pt x="170" y="111"/>
                    <a:pt x="259" y="110"/>
                  </a:cubicBezTo>
                  <a:lnTo>
                    <a:pt x="259" y="0"/>
                  </a:lnTo>
                  <a:cubicBezTo>
                    <a:pt x="174" y="1"/>
                    <a:pt x="90" y="9"/>
                    <a:pt x="11" y="25"/>
                  </a:cubicBezTo>
                  <a:lnTo>
                    <a:pt x="11" y="25"/>
                  </a:lnTo>
                  <a:lnTo>
                    <a:pt x="0" y="1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 name="Freeform 120">
              <a:extLst>
                <a:ext uri="{FF2B5EF4-FFF2-40B4-BE49-F238E27FC236}">
                  <a16:creationId xmlns:a16="http://schemas.microsoft.com/office/drawing/2014/main" id="{6894CCD4-E8EB-4529-8DB2-978465593447}"/>
                </a:ext>
              </a:extLst>
            </p:cNvPr>
            <p:cNvSpPr>
              <a:spLocks/>
            </p:cNvSpPr>
            <p:nvPr/>
          </p:nvSpPr>
          <p:spPr bwMode="auto">
            <a:xfrm>
              <a:off x="5945" y="1874"/>
              <a:ext cx="32" cy="74"/>
            </a:xfrm>
            <a:custGeom>
              <a:avLst/>
              <a:gdLst>
                <a:gd name="T0" fmla="*/ 0 w 53"/>
                <a:gd name="T1" fmla="*/ 124 h 124"/>
                <a:gd name="T2" fmla="*/ 0 w 53"/>
                <a:gd name="T3" fmla="*/ 124 h 124"/>
                <a:gd name="T4" fmla="*/ 42 w 53"/>
                <a:gd name="T5" fmla="*/ 113 h 124"/>
                <a:gd name="T6" fmla="*/ 53 w 53"/>
                <a:gd name="T7" fmla="*/ 0 h 124"/>
                <a:gd name="T8" fmla="*/ 0 w 53"/>
                <a:gd name="T9" fmla="*/ 14 h 124"/>
                <a:gd name="T10" fmla="*/ 0 w 53"/>
                <a:gd name="T11" fmla="*/ 124 h 124"/>
              </a:gdLst>
              <a:ahLst/>
              <a:cxnLst>
                <a:cxn ang="0">
                  <a:pos x="T0" y="T1"/>
                </a:cxn>
                <a:cxn ang="0">
                  <a:pos x="T2" y="T3"/>
                </a:cxn>
                <a:cxn ang="0">
                  <a:pos x="T4" y="T5"/>
                </a:cxn>
                <a:cxn ang="0">
                  <a:pos x="T6" y="T7"/>
                </a:cxn>
                <a:cxn ang="0">
                  <a:pos x="T8" y="T9"/>
                </a:cxn>
                <a:cxn ang="0">
                  <a:pos x="T10" y="T11"/>
                </a:cxn>
              </a:cxnLst>
              <a:rect l="0" t="0" r="r" b="b"/>
              <a:pathLst>
                <a:path w="53" h="124">
                  <a:moveTo>
                    <a:pt x="0" y="124"/>
                  </a:moveTo>
                  <a:lnTo>
                    <a:pt x="0" y="124"/>
                  </a:lnTo>
                  <a:cubicBezTo>
                    <a:pt x="14" y="120"/>
                    <a:pt x="28" y="116"/>
                    <a:pt x="42" y="113"/>
                  </a:cubicBezTo>
                  <a:lnTo>
                    <a:pt x="53" y="0"/>
                  </a:lnTo>
                  <a:cubicBezTo>
                    <a:pt x="35" y="4"/>
                    <a:pt x="17" y="9"/>
                    <a:pt x="0" y="14"/>
                  </a:cubicBezTo>
                  <a:lnTo>
                    <a:pt x="0" y="12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8" name="Freeform 121">
              <a:extLst>
                <a:ext uri="{FF2B5EF4-FFF2-40B4-BE49-F238E27FC236}">
                  <a16:creationId xmlns:a16="http://schemas.microsoft.com/office/drawing/2014/main" id="{690FA09F-84FA-4882-A730-D2F9C8801421}"/>
                </a:ext>
              </a:extLst>
            </p:cNvPr>
            <p:cNvSpPr>
              <a:spLocks/>
            </p:cNvSpPr>
            <p:nvPr/>
          </p:nvSpPr>
          <p:spPr bwMode="auto">
            <a:xfrm>
              <a:off x="5964" y="1920"/>
              <a:ext cx="180" cy="89"/>
            </a:xfrm>
            <a:custGeom>
              <a:avLst/>
              <a:gdLst>
                <a:gd name="T0" fmla="*/ 0 w 300"/>
                <a:gd name="T1" fmla="*/ 147 h 148"/>
                <a:gd name="T2" fmla="*/ 0 w 300"/>
                <a:gd name="T3" fmla="*/ 147 h 148"/>
                <a:gd name="T4" fmla="*/ 0 w 300"/>
                <a:gd name="T5" fmla="*/ 148 h 148"/>
                <a:gd name="T6" fmla="*/ 300 w 300"/>
                <a:gd name="T7" fmla="*/ 110 h 148"/>
                <a:gd name="T8" fmla="*/ 300 w 300"/>
                <a:gd name="T9" fmla="*/ 0 h 148"/>
                <a:gd name="T10" fmla="*/ 10 w 300"/>
                <a:gd name="T11" fmla="*/ 35 h 148"/>
                <a:gd name="T12" fmla="*/ 10 w 300"/>
                <a:gd name="T13" fmla="*/ 35 h 148"/>
                <a:gd name="T14" fmla="*/ 0 w 300"/>
                <a:gd name="T15" fmla="*/ 147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148">
                  <a:moveTo>
                    <a:pt x="0" y="147"/>
                  </a:moveTo>
                  <a:lnTo>
                    <a:pt x="0" y="147"/>
                  </a:lnTo>
                  <a:lnTo>
                    <a:pt x="0" y="148"/>
                  </a:lnTo>
                  <a:cubicBezTo>
                    <a:pt x="93" y="124"/>
                    <a:pt x="196" y="111"/>
                    <a:pt x="300" y="110"/>
                  </a:cubicBezTo>
                  <a:lnTo>
                    <a:pt x="300" y="0"/>
                  </a:lnTo>
                  <a:cubicBezTo>
                    <a:pt x="200" y="1"/>
                    <a:pt x="101" y="13"/>
                    <a:pt x="10" y="35"/>
                  </a:cubicBezTo>
                  <a:lnTo>
                    <a:pt x="10" y="35"/>
                  </a:lnTo>
                  <a:lnTo>
                    <a:pt x="0" y="1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9" name="Freeform 122">
              <a:extLst>
                <a:ext uri="{FF2B5EF4-FFF2-40B4-BE49-F238E27FC236}">
                  <a16:creationId xmlns:a16="http://schemas.microsoft.com/office/drawing/2014/main" id="{809C1CFB-ABC0-4869-85F7-E409893E46D3}"/>
                </a:ext>
              </a:extLst>
            </p:cNvPr>
            <p:cNvSpPr>
              <a:spLocks/>
            </p:cNvSpPr>
            <p:nvPr/>
          </p:nvSpPr>
          <p:spPr bwMode="auto">
            <a:xfrm>
              <a:off x="5951" y="2053"/>
              <a:ext cx="193" cy="91"/>
            </a:xfrm>
            <a:custGeom>
              <a:avLst/>
              <a:gdLst>
                <a:gd name="T0" fmla="*/ 0 w 321"/>
                <a:gd name="T1" fmla="*/ 153 h 153"/>
                <a:gd name="T2" fmla="*/ 0 w 321"/>
                <a:gd name="T3" fmla="*/ 153 h 153"/>
                <a:gd name="T4" fmla="*/ 0 w 321"/>
                <a:gd name="T5" fmla="*/ 153 h 153"/>
                <a:gd name="T6" fmla="*/ 321 w 321"/>
                <a:gd name="T7" fmla="*/ 111 h 153"/>
                <a:gd name="T8" fmla="*/ 321 w 321"/>
                <a:gd name="T9" fmla="*/ 0 h 153"/>
                <a:gd name="T10" fmla="*/ 10 w 321"/>
                <a:gd name="T11" fmla="*/ 40 h 153"/>
                <a:gd name="T12" fmla="*/ 10 w 321"/>
                <a:gd name="T13" fmla="*/ 40 h 153"/>
                <a:gd name="T14" fmla="*/ 0 w 32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153">
                  <a:moveTo>
                    <a:pt x="0" y="153"/>
                  </a:moveTo>
                  <a:lnTo>
                    <a:pt x="0" y="153"/>
                  </a:lnTo>
                  <a:lnTo>
                    <a:pt x="0" y="153"/>
                  </a:lnTo>
                  <a:cubicBezTo>
                    <a:pt x="99" y="126"/>
                    <a:pt x="209" y="111"/>
                    <a:pt x="321" y="111"/>
                  </a:cubicBezTo>
                  <a:lnTo>
                    <a:pt x="321" y="0"/>
                  </a:lnTo>
                  <a:cubicBezTo>
                    <a:pt x="213" y="1"/>
                    <a:pt x="106" y="15"/>
                    <a:pt x="10" y="40"/>
                  </a:cubicBezTo>
                  <a:lnTo>
                    <a:pt x="10" y="40"/>
                  </a:lnTo>
                  <a:lnTo>
                    <a:pt x="0"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0" name="Freeform 123">
              <a:extLst>
                <a:ext uri="{FF2B5EF4-FFF2-40B4-BE49-F238E27FC236}">
                  <a16:creationId xmlns:a16="http://schemas.microsoft.com/office/drawing/2014/main" id="{65571EC6-3DD0-488C-ADE9-55888C4DA5C4}"/>
                </a:ext>
              </a:extLst>
            </p:cNvPr>
            <p:cNvSpPr>
              <a:spLocks/>
            </p:cNvSpPr>
            <p:nvPr/>
          </p:nvSpPr>
          <p:spPr bwMode="auto">
            <a:xfrm>
              <a:off x="5945" y="2009"/>
              <a:ext cx="19" cy="71"/>
            </a:xfrm>
            <a:custGeom>
              <a:avLst/>
              <a:gdLst>
                <a:gd name="T0" fmla="*/ 0 w 32"/>
                <a:gd name="T1" fmla="*/ 119 h 119"/>
                <a:gd name="T2" fmla="*/ 0 w 32"/>
                <a:gd name="T3" fmla="*/ 119 h 119"/>
                <a:gd name="T4" fmla="*/ 21 w 32"/>
                <a:gd name="T5" fmla="*/ 113 h 119"/>
                <a:gd name="T6" fmla="*/ 32 w 32"/>
                <a:gd name="T7" fmla="*/ 0 h 119"/>
                <a:gd name="T8" fmla="*/ 0 w 32"/>
                <a:gd name="T9" fmla="*/ 9 h 119"/>
                <a:gd name="T10" fmla="*/ 0 w 32"/>
                <a:gd name="T11" fmla="*/ 119 h 119"/>
              </a:gdLst>
              <a:ahLst/>
              <a:cxnLst>
                <a:cxn ang="0">
                  <a:pos x="T0" y="T1"/>
                </a:cxn>
                <a:cxn ang="0">
                  <a:pos x="T2" y="T3"/>
                </a:cxn>
                <a:cxn ang="0">
                  <a:pos x="T4" y="T5"/>
                </a:cxn>
                <a:cxn ang="0">
                  <a:pos x="T6" y="T7"/>
                </a:cxn>
                <a:cxn ang="0">
                  <a:pos x="T8" y="T9"/>
                </a:cxn>
                <a:cxn ang="0">
                  <a:pos x="T10" y="T11"/>
                </a:cxn>
              </a:cxnLst>
              <a:rect l="0" t="0" r="r" b="b"/>
              <a:pathLst>
                <a:path w="32" h="119">
                  <a:moveTo>
                    <a:pt x="0" y="119"/>
                  </a:moveTo>
                  <a:lnTo>
                    <a:pt x="0" y="119"/>
                  </a:lnTo>
                  <a:cubicBezTo>
                    <a:pt x="7" y="117"/>
                    <a:pt x="14" y="115"/>
                    <a:pt x="21" y="113"/>
                  </a:cubicBezTo>
                  <a:lnTo>
                    <a:pt x="32" y="0"/>
                  </a:lnTo>
                  <a:cubicBezTo>
                    <a:pt x="21" y="3"/>
                    <a:pt x="11" y="6"/>
                    <a:pt x="0" y="9"/>
                  </a:cubicBezTo>
                  <a:lnTo>
                    <a:pt x="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1" name="Freeform 124">
              <a:extLst>
                <a:ext uri="{FF2B5EF4-FFF2-40B4-BE49-F238E27FC236}">
                  <a16:creationId xmlns:a16="http://schemas.microsoft.com/office/drawing/2014/main" id="{603EECDB-0E50-4031-9B76-76F1ACE4FDAA}"/>
                </a:ext>
              </a:extLst>
            </p:cNvPr>
            <p:cNvSpPr>
              <a:spLocks/>
            </p:cNvSpPr>
            <p:nvPr/>
          </p:nvSpPr>
          <p:spPr bwMode="auto">
            <a:xfrm>
              <a:off x="5945" y="1604"/>
              <a:ext cx="56" cy="79"/>
            </a:xfrm>
            <a:custGeom>
              <a:avLst/>
              <a:gdLst>
                <a:gd name="T0" fmla="*/ 0 w 94"/>
                <a:gd name="T1" fmla="*/ 132 h 132"/>
                <a:gd name="T2" fmla="*/ 0 w 94"/>
                <a:gd name="T3" fmla="*/ 132 h 132"/>
                <a:gd name="T4" fmla="*/ 84 w 94"/>
                <a:gd name="T5" fmla="*/ 112 h 132"/>
                <a:gd name="T6" fmla="*/ 94 w 94"/>
                <a:gd name="T7" fmla="*/ 0 h 132"/>
                <a:gd name="T8" fmla="*/ 0 w 94"/>
                <a:gd name="T9" fmla="*/ 22 h 132"/>
                <a:gd name="T10" fmla="*/ 0 w 94"/>
                <a:gd name="T11" fmla="*/ 132 h 132"/>
              </a:gdLst>
              <a:ahLst/>
              <a:cxnLst>
                <a:cxn ang="0">
                  <a:pos x="T0" y="T1"/>
                </a:cxn>
                <a:cxn ang="0">
                  <a:pos x="T2" y="T3"/>
                </a:cxn>
                <a:cxn ang="0">
                  <a:pos x="T4" y="T5"/>
                </a:cxn>
                <a:cxn ang="0">
                  <a:pos x="T6" y="T7"/>
                </a:cxn>
                <a:cxn ang="0">
                  <a:pos x="T8" y="T9"/>
                </a:cxn>
                <a:cxn ang="0">
                  <a:pos x="T10" y="T11"/>
                </a:cxn>
              </a:cxnLst>
              <a:rect l="0" t="0" r="r" b="b"/>
              <a:pathLst>
                <a:path w="94" h="132">
                  <a:moveTo>
                    <a:pt x="0" y="132"/>
                  </a:moveTo>
                  <a:lnTo>
                    <a:pt x="0" y="132"/>
                  </a:lnTo>
                  <a:cubicBezTo>
                    <a:pt x="27" y="125"/>
                    <a:pt x="55" y="118"/>
                    <a:pt x="84" y="112"/>
                  </a:cubicBezTo>
                  <a:lnTo>
                    <a:pt x="94" y="0"/>
                  </a:lnTo>
                  <a:cubicBezTo>
                    <a:pt x="62" y="6"/>
                    <a:pt x="31" y="14"/>
                    <a:pt x="0" y="22"/>
                  </a:cubicBezTo>
                  <a:lnTo>
                    <a:pt x="0" y="13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2" name="Freeform 125">
              <a:extLst>
                <a:ext uri="{FF2B5EF4-FFF2-40B4-BE49-F238E27FC236}">
                  <a16:creationId xmlns:a16="http://schemas.microsoft.com/office/drawing/2014/main" id="{2F4E6F44-8F28-41AC-B52C-C30A0DB95800}"/>
                </a:ext>
              </a:extLst>
            </p:cNvPr>
            <p:cNvSpPr>
              <a:spLocks/>
            </p:cNvSpPr>
            <p:nvPr/>
          </p:nvSpPr>
          <p:spPr bwMode="auto">
            <a:xfrm>
              <a:off x="6026" y="1260"/>
              <a:ext cx="118" cy="75"/>
            </a:xfrm>
            <a:custGeom>
              <a:avLst/>
              <a:gdLst>
                <a:gd name="T0" fmla="*/ 0 w 196"/>
                <a:gd name="T1" fmla="*/ 126 h 126"/>
                <a:gd name="T2" fmla="*/ 0 w 196"/>
                <a:gd name="T3" fmla="*/ 126 h 126"/>
                <a:gd name="T4" fmla="*/ 0 w 196"/>
                <a:gd name="T5" fmla="*/ 126 h 126"/>
                <a:gd name="T6" fmla="*/ 196 w 196"/>
                <a:gd name="T7" fmla="*/ 110 h 126"/>
                <a:gd name="T8" fmla="*/ 196 w 196"/>
                <a:gd name="T9" fmla="*/ 0 h 126"/>
                <a:gd name="T10" fmla="*/ 10 w 196"/>
                <a:gd name="T11" fmla="*/ 15 h 126"/>
                <a:gd name="T12" fmla="*/ 10 w 196"/>
                <a:gd name="T13" fmla="*/ 15 h 126"/>
                <a:gd name="T14" fmla="*/ 0 w 196"/>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26">
                  <a:moveTo>
                    <a:pt x="0" y="126"/>
                  </a:moveTo>
                  <a:lnTo>
                    <a:pt x="0" y="126"/>
                  </a:lnTo>
                  <a:lnTo>
                    <a:pt x="0" y="126"/>
                  </a:lnTo>
                  <a:cubicBezTo>
                    <a:pt x="63" y="116"/>
                    <a:pt x="130" y="111"/>
                    <a:pt x="196" y="110"/>
                  </a:cubicBezTo>
                  <a:lnTo>
                    <a:pt x="196" y="0"/>
                  </a:lnTo>
                  <a:cubicBezTo>
                    <a:pt x="133" y="1"/>
                    <a:pt x="70" y="6"/>
                    <a:pt x="10" y="15"/>
                  </a:cubicBezTo>
                  <a:lnTo>
                    <a:pt x="10" y="15"/>
                  </a:lnTo>
                  <a:lnTo>
                    <a:pt x="0" y="1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3" name="Freeform 126">
              <a:extLst>
                <a:ext uri="{FF2B5EF4-FFF2-40B4-BE49-F238E27FC236}">
                  <a16:creationId xmlns:a16="http://schemas.microsoft.com/office/drawing/2014/main" id="{55B05940-82AA-4B12-9CBD-E5854A7A8648}"/>
                </a:ext>
              </a:extLst>
            </p:cNvPr>
            <p:cNvSpPr>
              <a:spLocks/>
            </p:cNvSpPr>
            <p:nvPr/>
          </p:nvSpPr>
          <p:spPr bwMode="auto">
            <a:xfrm>
              <a:off x="6001" y="1524"/>
              <a:ext cx="143" cy="80"/>
            </a:xfrm>
            <a:custGeom>
              <a:avLst/>
              <a:gdLst>
                <a:gd name="T0" fmla="*/ 0 w 238"/>
                <a:gd name="T1" fmla="*/ 133 h 133"/>
                <a:gd name="T2" fmla="*/ 0 w 238"/>
                <a:gd name="T3" fmla="*/ 133 h 133"/>
                <a:gd name="T4" fmla="*/ 0 w 238"/>
                <a:gd name="T5" fmla="*/ 133 h 133"/>
                <a:gd name="T6" fmla="*/ 238 w 238"/>
                <a:gd name="T7" fmla="*/ 110 h 133"/>
                <a:gd name="T8" fmla="*/ 238 w 238"/>
                <a:gd name="T9" fmla="*/ 0 h 133"/>
                <a:gd name="T10" fmla="*/ 11 w 238"/>
                <a:gd name="T11" fmla="*/ 21 h 133"/>
                <a:gd name="T12" fmla="*/ 11 w 238"/>
                <a:gd name="T13" fmla="*/ 21 h 133"/>
                <a:gd name="T14" fmla="*/ 0 w 238"/>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33">
                  <a:moveTo>
                    <a:pt x="0" y="133"/>
                  </a:moveTo>
                  <a:lnTo>
                    <a:pt x="0" y="133"/>
                  </a:lnTo>
                  <a:lnTo>
                    <a:pt x="0" y="133"/>
                  </a:lnTo>
                  <a:cubicBezTo>
                    <a:pt x="76" y="118"/>
                    <a:pt x="157" y="110"/>
                    <a:pt x="238" y="110"/>
                  </a:cubicBezTo>
                  <a:lnTo>
                    <a:pt x="238" y="0"/>
                  </a:lnTo>
                  <a:cubicBezTo>
                    <a:pt x="160" y="0"/>
                    <a:pt x="83" y="7"/>
                    <a:pt x="11" y="21"/>
                  </a:cubicBezTo>
                  <a:lnTo>
                    <a:pt x="11" y="21"/>
                  </a:lnTo>
                  <a:lnTo>
                    <a:pt x="0" y="1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4" name="Freeform 127">
              <a:extLst>
                <a:ext uri="{FF2B5EF4-FFF2-40B4-BE49-F238E27FC236}">
                  <a16:creationId xmlns:a16="http://schemas.microsoft.com/office/drawing/2014/main" id="{0231B389-2A6C-4B7B-955A-9E258280F4A9}"/>
                </a:ext>
              </a:extLst>
            </p:cNvPr>
            <p:cNvSpPr>
              <a:spLocks/>
            </p:cNvSpPr>
            <p:nvPr/>
          </p:nvSpPr>
          <p:spPr bwMode="auto">
            <a:xfrm>
              <a:off x="6039" y="1128"/>
              <a:ext cx="105" cy="74"/>
            </a:xfrm>
            <a:custGeom>
              <a:avLst/>
              <a:gdLst>
                <a:gd name="T0" fmla="*/ 0 w 175"/>
                <a:gd name="T1" fmla="*/ 123 h 123"/>
                <a:gd name="T2" fmla="*/ 0 w 175"/>
                <a:gd name="T3" fmla="*/ 123 h 123"/>
                <a:gd name="T4" fmla="*/ 0 w 175"/>
                <a:gd name="T5" fmla="*/ 123 h 123"/>
                <a:gd name="T6" fmla="*/ 175 w 175"/>
                <a:gd name="T7" fmla="*/ 110 h 123"/>
                <a:gd name="T8" fmla="*/ 175 w 175"/>
                <a:gd name="T9" fmla="*/ 0 h 123"/>
                <a:gd name="T10" fmla="*/ 10 w 175"/>
                <a:gd name="T11" fmla="*/ 11 h 123"/>
                <a:gd name="T12" fmla="*/ 10 w 175"/>
                <a:gd name="T13" fmla="*/ 11 h 123"/>
                <a:gd name="T14" fmla="*/ 0 w 175"/>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23">
                  <a:moveTo>
                    <a:pt x="0" y="123"/>
                  </a:moveTo>
                  <a:lnTo>
                    <a:pt x="0" y="123"/>
                  </a:lnTo>
                  <a:lnTo>
                    <a:pt x="0" y="123"/>
                  </a:lnTo>
                  <a:cubicBezTo>
                    <a:pt x="57" y="115"/>
                    <a:pt x="116" y="111"/>
                    <a:pt x="175" y="110"/>
                  </a:cubicBezTo>
                  <a:lnTo>
                    <a:pt x="175" y="0"/>
                  </a:lnTo>
                  <a:cubicBezTo>
                    <a:pt x="119" y="1"/>
                    <a:pt x="64" y="4"/>
                    <a:pt x="10" y="11"/>
                  </a:cubicBezTo>
                  <a:lnTo>
                    <a:pt x="10" y="11"/>
                  </a:lnTo>
                  <a:lnTo>
                    <a:pt x="0"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5" name="Freeform 128">
              <a:extLst>
                <a:ext uri="{FF2B5EF4-FFF2-40B4-BE49-F238E27FC236}">
                  <a16:creationId xmlns:a16="http://schemas.microsoft.com/office/drawing/2014/main" id="{522AAB7A-FE1E-4E2C-905C-F1A085A1157C}"/>
                </a:ext>
              </a:extLst>
            </p:cNvPr>
            <p:cNvSpPr>
              <a:spLocks/>
            </p:cNvSpPr>
            <p:nvPr/>
          </p:nvSpPr>
          <p:spPr bwMode="auto">
            <a:xfrm>
              <a:off x="5945" y="1202"/>
              <a:ext cx="94" cy="85"/>
            </a:xfrm>
            <a:custGeom>
              <a:avLst/>
              <a:gdLst>
                <a:gd name="T0" fmla="*/ 0 w 157"/>
                <a:gd name="T1" fmla="*/ 143 h 143"/>
                <a:gd name="T2" fmla="*/ 0 w 157"/>
                <a:gd name="T3" fmla="*/ 143 h 143"/>
                <a:gd name="T4" fmla="*/ 146 w 157"/>
                <a:gd name="T5" fmla="*/ 112 h 143"/>
                <a:gd name="T6" fmla="*/ 157 w 157"/>
                <a:gd name="T7" fmla="*/ 0 h 143"/>
                <a:gd name="T8" fmla="*/ 0 w 157"/>
                <a:gd name="T9" fmla="*/ 33 h 143"/>
                <a:gd name="T10" fmla="*/ 0 w 157"/>
                <a:gd name="T11" fmla="*/ 143 h 143"/>
              </a:gdLst>
              <a:ahLst/>
              <a:cxnLst>
                <a:cxn ang="0">
                  <a:pos x="T0" y="T1"/>
                </a:cxn>
                <a:cxn ang="0">
                  <a:pos x="T2" y="T3"/>
                </a:cxn>
                <a:cxn ang="0">
                  <a:pos x="T4" y="T5"/>
                </a:cxn>
                <a:cxn ang="0">
                  <a:pos x="T6" y="T7"/>
                </a:cxn>
                <a:cxn ang="0">
                  <a:pos x="T8" y="T9"/>
                </a:cxn>
                <a:cxn ang="0">
                  <a:pos x="T10" y="T11"/>
                </a:cxn>
              </a:cxnLst>
              <a:rect l="0" t="0" r="r" b="b"/>
              <a:pathLst>
                <a:path w="157" h="143">
                  <a:moveTo>
                    <a:pt x="0" y="143"/>
                  </a:moveTo>
                  <a:lnTo>
                    <a:pt x="0" y="143"/>
                  </a:lnTo>
                  <a:cubicBezTo>
                    <a:pt x="47" y="130"/>
                    <a:pt x="96" y="119"/>
                    <a:pt x="146" y="112"/>
                  </a:cubicBezTo>
                  <a:lnTo>
                    <a:pt x="157" y="0"/>
                  </a:lnTo>
                  <a:cubicBezTo>
                    <a:pt x="102" y="8"/>
                    <a:pt x="50" y="19"/>
                    <a:pt x="0" y="33"/>
                  </a:cubicBez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6" name="Freeform 129">
              <a:extLst>
                <a:ext uri="{FF2B5EF4-FFF2-40B4-BE49-F238E27FC236}">
                  <a16:creationId xmlns:a16="http://schemas.microsoft.com/office/drawing/2014/main" id="{8484CDEA-8C67-4163-9B37-59CA9586F0BC}"/>
                </a:ext>
              </a:extLst>
            </p:cNvPr>
            <p:cNvSpPr>
              <a:spLocks/>
            </p:cNvSpPr>
            <p:nvPr/>
          </p:nvSpPr>
          <p:spPr bwMode="auto">
            <a:xfrm>
              <a:off x="5945" y="1470"/>
              <a:ext cx="69" cy="81"/>
            </a:xfrm>
            <a:custGeom>
              <a:avLst/>
              <a:gdLst>
                <a:gd name="T0" fmla="*/ 0 w 115"/>
                <a:gd name="T1" fmla="*/ 136 h 136"/>
                <a:gd name="T2" fmla="*/ 0 w 115"/>
                <a:gd name="T3" fmla="*/ 136 h 136"/>
                <a:gd name="T4" fmla="*/ 105 w 115"/>
                <a:gd name="T5" fmla="*/ 112 h 136"/>
                <a:gd name="T6" fmla="*/ 115 w 115"/>
                <a:gd name="T7" fmla="*/ 0 h 136"/>
                <a:gd name="T8" fmla="*/ 0 w 115"/>
                <a:gd name="T9" fmla="*/ 26 h 136"/>
                <a:gd name="T10" fmla="*/ 0 w 115"/>
                <a:gd name="T11" fmla="*/ 136 h 136"/>
              </a:gdLst>
              <a:ahLst/>
              <a:cxnLst>
                <a:cxn ang="0">
                  <a:pos x="T0" y="T1"/>
                </a:cxn>
                <a:cxn ang="0">
                  <a:pos x="T2" y="T3"/>
                </a:cxn>
                <a:cxn ang="0">
                  <a:pos x="T4" y="T5"/>
                </a:cxn>
                <a:cxn ang="0">
                  <a:pos x="T6" y="T7"/>
                </a:cxn>
                <a:cxn ang="0">
                  <a:pos x="T8" y="T9"/>
                </a:cxn>
                <a:cxn ang="0">
                  <a:pos x="T10" y="T11"/>
                </a:cxn>
              </a:cxnLst>
              <a:rect l="0" t="0" r="r" b="b"/>
              <a:pathLst>
                <a:path w="115" h="136">
                  <a:moveTo>
                    <a:pt x="0" y="136"/>
                  </a:moveTo>
                  <a:lnTo>
                    <a:pt x="0" y="136"/>
                  </a:lnTo>
                  <a:cubicBezTo>
                    <a:pt x="34" y="127"/>
                    <a:pt x="69" y="118"/>
                    <a:pt x="105" y="112"/>
                  </a:cubicBezTo>
                  <a:lnTo>
                    <a:pt x="115" y="0"/>
                  </a:lnTo>
                  <a:cubicBezTo>
                    <a:pt x="75" y="7"/>
                    <a:pt x="37" y="16"/>
                    <a:pt x="0" y="26"/>
                  </a:cubicBezTo>
                  <a:lnTo>
                    <a:pt x="0" y="13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7" name="Freeform 130">
              <a:extLst>
                <a:ext uri="{FF2B5EF4-FFF2-40B4-BE49-F238E27FC236}">
                  <a16:creationId xmlns:a16="http://schemas.microsoft.com/office/drawing/2014/main" id="{5078036E-D0CE-4BF2-B883-A7AB06292B12}"/>
                </a:ext>
              </a:extLst>
            </p:cNvPr>
            <p:cNvSpPr>
              <a:spLocks/>
            </p:cNvSpPr>
            <p:nvPr/>
          </p:nvSpPr>
          <p:spPr bwMode="auto">
            <a:xfrm>
              <a:off x="5945" y="1335"/>
              <a:ext cx="81" cy="84"/>
            </a:xfrm>
            <a:custGeom>
              <a:avLst/>
              <a:gdLst>
                <a:gd name="T0" fmla="*/ 0 w 136"/>
                <a:gd name="T1" fmla="*/ 140 h 140"/>
                <a:gd name="T2" fmla="*/ 0 w 136"/>
                <a:gd name="T3" fmla="*/ 140 h 140"/>
                <a:gd name="T4" fmla="*/ 125 w 136"/>
                <a:gd name="T5" fmla="*/ 112 h 140"/>
                <a:gd name="T6" fmla="*/ 136 w 136"/>
                <a:gd name="T7" fmla="*/ 0 h 140"/>
                <a:gd name="T8" fmla="*/ 0 w 136"/>
                <a:gd name="T9" fmla="*/ 30 h 140"/>
                <a:gd name="T10" fmla="*/ 0 w 136"/>
                <a:gd name="T11" fmla="*/ 140 h 140"/>
              </a:gdLst>
              <a:ahLst/>
              <a:cxnLst>
                <a:cxn ang="0">
                  <a:pos x="T0" y="T1"/>
                </a:cxn>
                <a:cxn ang="0">
                  <a:pos x="T2" y="T3"/>
                </a:cxn>
                <a:cxn ang="0">
                  <a:pos x="T4" y="T5"/>
                </a:cxn>
                <a:cxn ang="0">
                  <a:pos x="T6" y="T7"/>
                </a:cxn>
                <a:cxn ang="0">
                  <a:pos x="T8" y="T9"/>
                </a:cxn>
                <a:cxn ang="0">
                  <a:pos x="T10" y="T11"/>
                </a:cxn>
              </a:cxnLst>
              <a:rect l="0" t="0" r="r" b="b"/>
              <a:pathLst>
                <a:path w="136" h="140">
                  <a:moveTo>
                    <a:pt x="0" y="140"/>
                  </a:moveTo>
                  <a:lnTo>
                    <a:pt x="0" y="140"/>
                  </a:lnTo>
                  <a:cubicBezTo>
                    <a:pt x="40" y="129"/>
                    <a:pt x="82" y="119"/>
                    <a:pt x="125" y="112"/>
                  </a:cubicBezTo>
                  <a:lnTo>
                    <a:pt x="136" y="0"/>
                  </a:lnTo>
                  <a:cubicBezTo>
                    <a:pt x="89" y="8"/>
                    <a:pt x="43" y="18"/>
                    <a:pt x="0" y="30"/>
                  </a:cubicBezTo>
                  <a:lnTo>
                    <a:pt x="0" y="1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8" name="Freeform 131">
              <a:extLst>
                <a:ext uri="{FF2B5EF4-FFF2-40B4-BE49-F238E27FC236}">
                  <a16:creationId xmlns:a16="http://schemas.microsoft.com/office/drawing/2014/main" id="{DBFEFB81-1C64-46C6-A8F3-BECEC66C538C}"/>
                </a:ext>
              </a:extLst>
            </p:cNvPr>
            <p:cNvSpPr>
              <a:spLocks/>
            </p:cNvSpPr>
            <p:nvPr/>
          </p:nvSpPr>
          <p:spPr bwMode="auto">
            <a:xfrm>
              <a:off x="6014" y="1392"/>
              <a:ext cx="130" cy="78"/>
            </a:xfrm>
            <a:custGeom>
              <a:avLst/>
              <a:gdLst>
                <a:gd name="T0" fmla="*/ 0 w 217"/>
                <a:gd name="T1" fmla="*/ 129 h 129"/>
                <a:gd name="T2" fmla="*/ 0 w 217"/>
                <a:gd name="T3" fmla="*/ 129 h 129"/>
                <a:gd name="T4" fmla="*/ 0 w 217"/>
                <a:gd name="T5" fmla="*/ 129 h 129"/>
                <a:gd name="T6" fmla="*/ 217 w 217"/>
                <a:gd name="T7" fmla="*/ 110 h 129"/>
                <a:gd name="T8" fmla="*/ 217 w 217"/>
                <a:gd name="T9" fmla="*/ 0 h 129"/>
                <a:gd name="T10" fmla="*/ 10 w 217"/>
                <a:gd name="T11" fmla="*/ 17 h 129"/>
                <a:gd name="T12" fmla="*/ 10 w 217"/>
                <a:gd name="T13" fmla="*/ 17 h 129"/>
                <a:gd name="T14" fmla="*/ 0 w 217"/>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29">
                  <a:moveTo>
                    <a:pt x="0" y="129"/>
                  </a:moveTo>
                  <a:lnTo>
                    <a:pt x="0" y="129"/>
                  </a:lnTo>
                  <a:lnTo>
                    <a:pt x="0" y="129"/>
                  </a:lnTo>
                  <a:cubicBezTo>
                    <a:pt x="70" y="117"/>
                    <a:pt x="143" y="110"/>
                    <a:pt x="217" y="110"/>
                  </a:cubicBezTo>
                  <a:lnTo>
                    <a:pt x="217" y="0"/>
                  </a:lnTo>
                  <a:cubicBezTo>
                    <a:pt x="147" y="0"/>
                    <a:pt x="77" y="6"/>
                    <a:pt x="10" y="17"/>
                  </a:cubicBezTo>
                  <a:lnTo>
                    <a:pt x="10" y="17"/>
                  </a:lnTo>
                  <a:lnTo>
                    <a:pt x="0"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6E57FC1A-D1D7-41DF-9C38-132EB0022C80}"/>
              </a:ext>
            </a:extLst>
          </p:cNvPr>
          <p:cNvSpPr>
            <a:spLocks noGrp="1"/>
          </p:cNvSpPr>
          <p:nvPr>
            <p:ph type="ctrTitle" hasCustomPrompt="1"/>
          </p:nvPr>
        </p:nvSpPr>
        <p:spPr>
          <a:xfrm>
            <a:off x="719400" y="3071725"/>
            <a:ext cx="6205329" cy="2896402"/>
          </a:xfrm>
          <a:noFill/>
        </p:spPr>
        <p:txBody>
          <a:bodyPr anchor="t" anchorCtr="0">
            <a:noAutofit/>
          </a:bodyPr>
          <a:lstStyle>
            <a:lvl1pPr algn="l">
              <a:defRPr sz="4200">
                <a:solidFill>
                  <a:schemeClr val="accent1"/>
                </a:solidFill>
              </a:defRPr>
            </a:lvl1pPr>
          </a:lstStyle>
          <a:p>
            <a:r>
              <a:rPr lang="en-US"/>
              <a:t>Click to add document and/or subject title here</a:t>
            </a:r>
            <a:endParaRPr lang="en-GB"/>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hasCustomPrompt="1"/>
          </p:nvPr>
        </p:nvSpPr>
        <p:spPr>
          <a:xfrm>
            <a:off x="719400" y="5969695"/>
            <a:ext cx="6206400" cy="215444"/>
          </a:xfrm>
        </p:spPr>
        <p:txBody>
          <a:bodyPr>
            <a:spAutoFit/>
          </a:bodyPr>
          <a:lstStyle>
            <a:lvl1pPr marL="0" indent="0" algn="l">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date here</a:t>
            </a:r>
            <a:endParaRPr lang="en-GB"/>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p:txBody>
          <a:bodyPr/>
          <a:lstStyle/>
          <a:p>
            <a:fld id="{877C9AA6-E1F1-4BC8-889B-E28042ED2AEF}" type="datetime6">
              <a:rPr lang="en-GB" smtClean="0"/>
              <a:t>November 19</a:t>
            </a:fld>
            <a:endParaRPr lang="en-GB"/>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a:xfrm>
            <a:off x="719400" y="6350000"/>
            <a:ext cx="8520076" cy="153888"/>
          </a:xfrm>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7080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0"/>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hasCustomPrompt="1"/>
          </p:nvPr>
        </p:nvSpPr>
        <p:spPr/>
        <p:txBody>
          <a:bodyPr/>
          <a:lstStyle/>
          <a:p>
            <a:r>
              <a:rPr lang="en-US"/>
              <a:t>Click to edit title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p:txBody>
          <a:bodyPr/>
          <a:lstStyle/>
          <a:p>
            <a:fld id="{15EF35FB-004C-443E-91F9-5140C321ADF5}" type="datetime6">
              <a:rPr lang="en-GB" smtClean="0"/>
              <a:t>November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a:t>Insert image here</a:t>
            </a:r>
          </a:p>
        </p:txBody>
      </p:sp>
    </p:spTree>
    <p:extLst>
      <p:ext uri="{BB962C8B-B14F-4D97-AF65-F5344CB8AC3E}">
        <p14:creationId xmlns:p14="http://schemas.microsoft.com/office/powerpoint/2010/main" val="87877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hasCustomPrompt="1"/>
          </p:nvPr>
        </p:nvSpPr>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81E737A2-2E9C-45B0-9CFA-1376F8C7F9AF}" type="datetime6">
              <a:rPr lang="en-GB" smtClean="0"/>
              <a:t>November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8609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hasCustomPrompt="1"/>
          </p:nvPr>
        </p:nvSpPr>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1DF70A67-7B46-4994-A7F9-F71D28767E31}" type="datetime6">
              <a:rPr lang="en-GB" smtClean="0"/>
              <a:t>November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a:t>Insert image here</a:t>
            </a:r>
          </a:p>
        </p:txBody>
      </p:sp>
    </p:spTree>
    <p:extLst>
      <p:ext uri="{BB962C8B-B14F-4D97-AF65-F5344CB8AC3E}">
        <p14:creationId xmlns:p14="http://schemas.microsoft.com/office/powerpoint/2010/main" val="258062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8B526-9B68-4843-BD7F-4AADDBB20DE8}"/>
              </a:ext>
            </a:extLst>
          </p:cNvPr>
          <p:cNvSpPr>
            <a:spLocks noGrp="1"/>
          </p:cNvSpPr>
          <p:nvPr>
            <p:ph type="title" hasCustomPrompt="1"/>
          </p:nvPr>
        </p:nvSpPr>
        <p:spPr/>
        <p:txBody>
          <a:bodyPr/>
          <a:lstStyle/>
          <a:p>
            <a:r>
              <a:rPr lang="en-US"/>
              <a:t>Click to edit title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p:txBody>
          <a:bodyPr/>
          <a:lstStyle/>
          <a:p>
            <a:fld id="{A9013BD9-519D-41B5-802B-14779AFF451F}" type="datetime6">
              <a:rPr lang="en-GB" smtClean="0"/>
              <a:t>November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504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B4153A-D463-4E5A-9ABB-60DA50C563D1}"/>
              </a:ext>
            </a:extLst>
          </p:cNvPr>
          <p:cNvSpPr>
            <a:spLocks noGrp="1"/>
          </p:cNvSpPr>
          <p:nvPr>
            <p:ph type="dt" sz="half" idx="10"/>
          </p:nvPr>
        </p:nvSpPr>
        <p:spPr/>
        <p:txBody>
          <a:bodyPr/>
          <a:lstStyle/>
          <a:p>
            <a:fld id="{D326F819-7E9B-4CE5-BB86-71916A59D508}" type="datetime6">
              <a:rPr lang="en-GB" smtClean="0"/>
              <a:t>November 19</a:t>
            </a:fld>
            <a:endParaRPr lang="en-GB"/>
          </a:p>
        </p:txBody>
      </p:sp>
      <p:sp>
        <p:nvSpPr>
          <p:cNvPr id="3" name="Footer Placeholder 2">
            <a:extLst>
              <a:ext uri="{FF2B5EF4-FFF2-40B4-BE49-F238E27FC236}">
                <a16:creationId xmlns:a16="http://schemas.microsoft.com/office/drawing/2014/main" id="{A1B523D0-BABA-4164-A161-8105A95A53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8766BB-9637-4BF8-9346-DD2EDC7E8FC2}"/>
              </a:ext>
            </a:extLst>
          </p:cNvPr>
          <p:cNvSpPr>
            <a:spLocks noGrp="1"/>
          </p:cNvSpPr>
          <p:nvPr>
            <p:ph type="sldNum" sz="quarter" idx="12"/>
          </p:nvPr>
        </p:nvSpPr>
        <p:spPr/>
        <p:txBody>
          <a:bodyPr/>
          <a:lstStyle/>
          <a:p>
            <a:fld id="{F4186869-B628-4395-96ED-AD53145CB3D4}" type="slidenum">
              <a:rPr lang="en-GB" smtClean="0"/>
              <a:t>‹#›</a:t>
            </a:fld>
            <a:endParaRPr lang="en-GB"/>
          </a:p>
        </p:txBody>
      </p:sp>
    </p:spTree>
    <p:extLst>
      <p:ext uri="{BB962C8B-B14F-4D97-AF65-F5344CB8AC3E}">
        <p14:creationId xmlns:p14="http://schemas.microsoft.com/office/powerpoint/2010/main" val="424681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p:txBody>
          <a:bodyPr/>
          <a:lstStyle/>
          <a:p>
            <a:fld id="{15EF35FB-004C-443E-91F9-5140C321ADF5}" type="datetime6">
              <a:rPr lang="en-GB" smtClean="0"/>
              <a:t>November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a:t>Insert image here</a:t>
            </a:r>
          </a:p>
        </p:txBody>
      </p:sp>
      <p:pic>
        <p:nvPicPr>
          <p:cNvPr id="35" name="Picture 34">
            <a:extLst>
              <a:ext uri="{FF2B5EF4-FFF2-40B4-BE49-F238E27FC236}">
                <a16:creationId xmlns:a16="http://schemas.microsoft.com/office/drawing/2014/main" id="{34CE2551-CEC3-854F-A96A-2F0525F28C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9995" y="868423"/>
            <a:ext cx="2492702" cy="306229"/>
          </a:xfrm>
          <a:prstGeom prst="rect">
            <a:avLst/>
          </a:prstGeom>
        </p:spPr>
      </p:pic>
      <p:sp>
        <p:nvSpPr>
          <p:cNvPr id="36" name="TextBox 35">
            <a:extLst>
              <a:ext uri="{FF2B5EF4-FFF2-40B4-BE49-F238E27FC236}">
                <a16:creationId xmlns:a16="http://schemas.microsoft.com/office/drawing/2014/main" id="{A548A5BA-58C0-B64E-89FA-46AFE54720E9}"/>
              </a:ext>
            </a:extLst>
          </p:cNvPr>
          <p:cNvSpPr txBox="1"/>
          <p:nvPr userDrawn="1"/>
        </p:nvSpPr>
        <p:spPr>
          <a:xfrm>
            <a:off x="6949879" y="628167"/>
            <a:ext cx="2184356" cy="230832"/>
          </a:xfrm>
          <a:prstGeom prst="rect">
            <a:avLst/>
          </a:prstGeom>
          <a:noFill/>
        </p:spPr>
        <p:txBody>
          <a:bodyPr wrap="square" rtlCol="0">
            <a:spAutoFit/>
          </a:bodyPr>
          <a:lstStyle/>
          <a:p>
            <a:pPr algn="ctr"/>
            <a:r>
              <a:rPr lang="en-US" sz="900"/>
              <a:t>Gold sponsor</a:t>
            </a:r>
          </a:p>
        </p:txBody>
      </p:sp>
    </p:spTree>
    <p:extLst>
      <p:ext uri="{BB962C8B-B14F-4D97-AF65-F5344CB8AC3E}">
        <p14:creationId xmlns:p14="http://schemas.microsoft.com/office/powerpoint/2010/main" val="113488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81E737A2-2E9C-45B0-9CFA-1376F8C7F9AF}" type="datetime6">
              <a:rPr lang="en-GB" smtClean="0"/>
              <a:t>November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3" name="TextBox 32">
            <a:extLst>
              <a:ext uri="{FF2B5EF4-FFF2-40B4-BE49-F238E27FC236}">
                <a16:creationId xmlns:a16="http://schemas.microsoft.com/office/drawing/2014/main" id="{37772AA6-83DF-4DAC-BD51-81B89196ED81}"/>
              </a:ext>
            </a:extLst>
          </p:cNvPr>
          <p:cNvSpPr txBox="1"/>
          <p:nvPr userDrawn="1"/>
        </p:nvSpPr>
        <p:spPr>
          <a:xfrm>
            <a:off x="6949879" y="628167"/>
            <a:ext cx="2184356" cy="230832"/>
          </a:xfrm>
          <a:prstGeom prst="rect">
            <a:avLst/>
          </a:prstGeom>
          <a:noFill/>
        </p:spPr>
        <p:txBody>
          <a:bodyPr wrap="square" rtlCol="0">
            <a:spAutoFit/>
          </a:bodyPr>
          <a:lstStyle/>
          <a:p>
            <a:pPr algn="ctr"/>
            <a:r>
              <a:rPr lang="en-US" sz="900"/>
              <a:t>Gold sponsor</a:t>
            </a:r>
          </a:p>
        </p:txBody>
      </p:sp>
      <p:pic>
        <p:nvPicPr>
          <p:cNvPr id="34" name="Picture 33">
            <a:extLst>
              <a:ext uri="{FF2B5EF4-FFF2-40B4-BE49-F238E27FC236}">
                <a16:creationId xmlns:a16="http://schemas.microsoft.com/office/drawing/2014/main" id="{8399FA3D-D226-4E0E-A780-58CF40A82A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9995" y="868423"/>
            <a:ext cx="2492702" cy="306229"/>
          </a:xfrm>
          <a:prstGeom prst="rect">
            <a:avLst/>
          </a:prstGeom>
        </p:spPr>
      </p:pic>
    </p:spTree>
    <p:extLst>
      <p:ext uri="{BB962C8B-B14F-4D97-AF65-F5344CB8AC3E}">
        <p14:creationId xmlns:p14="http://schemas.microsoft.com/office/powerpoint/2010/main" val="273074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1DF70A67-7B46-4994-A7F9-F71D28767E31}" type="datetime6">
              <a:rPr lang="en-GB" smtClean="0"/>
              <a:t>November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a:t>Insert image here</a:t>
            </a:r>
          </a:p>
        </p:txBody>
      </p:sp>
      <p:pic>
        <p:nvPicPr>
          <p:cNvPr id="38" name="Picture 37">
            <a:extLst>
              <a:ext uri="{FF2B5EF4-FFF2-40B4-BE49-F238E27FC236}">
                <a16:creationId xmlns:a16="http://schemas.microsoft.com/office/drawing/2014/main" id="{10C5EB7C-45B4-DE41-B36D-3A8914BB4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9995" y="868423"/>
            <a:ext cx="2492702" cy="306229"/>
          </a:xfrm>
          <a:prstGeom prst="rect">
            <a:avLst/>
          </a:prstGeom>
        </p:spPr>
      </p:pic>
      <p:sp>
        <p:nvSpPr>
          <p:cNvPr id="39" name="TextBox 38">
            <a:extLst>
              <a:ext uri="{FF2B5EF4-FFF2-40B4-BE49-F238E27FC236}">
                <a16:creationId xmlns:a16="http://schemas.microsoft.com/office/drawing/2014/main" id="{9B04163B-015B-8C41-BA14-F84DAB720400}"/>
              </a:ext>
            </a:extLst>
          </p:cNvPr>
          <p:cNvSpPr txBox="1"/>
          <p:nvPr userDrawn="1"/>
        </p:nvSpPr>
        <p:spPr>
          <a:xfrm>
            <a:off x="6949879" y="628167"/>
            <a:ext cx="2184356" cy="230832"/>
          </a:xfrm>
          <a:prstGeom prst="rect">
            <a:avLst/>
          </a:prstGeom>
          <a:noFill/>
        </p:spPr>
        <p:txBody>
          <a:bodyPr wrap="square" rtlCol="0">
            <a:spAutoFit/>
          </a:bodyPr>
          <a:lstStyle/>
          <a:p>
            <a:pPr algn="ctr"/>
            <a:r>
              <a:rPr lang="en-US" sz="900"/>
              <a:t>Gold sponsor</a:t>
            </a:r>
          </a:p>
        </p:txBody>
      </p:sp>
    </p:spTree>
    <p:extLst>
      <p:ext uri="{BB962C8B-B14F-4D97-AF65-F5344CB8AC3E}">
        <p14:creationId xmlns:p14="http://schemas.microsoft.com/office/powerpoint/2010/main" val="79100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p:txBody>
          <a:bodyPr/>
          <a:lstStyle/>
          <a:p>
            <a:fld id="{5B42D600-461E-4D15-98C0-8BB09BE54093}" type="datetime6">
              <a:rPr lang="en-GB" smtClean="0"/>
              <a:t>November 19</a:t>
            </a:fld>
            <a:endParaRPr lang="en-GB"/>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pic>
        <p:nvPicPr>
          <p:cNvPr id="35" name="Picture 34">
            <a:extLst>
              <a:ext uri="{FF2B5EF4-FFF2-40B4-BE49-F238E27FC236}">
                <a16:creationId xmlns:a16="http://schemas.microsoft.com/office/drawing/2014/main" id="{20F7F0C4-E062-B24E-9B91-6620A27AA8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70782" y="6180960"/>
            <a:ext cx="2710156" cy="332943"/>
          </a:xfrm>
          <a:prstGeom prst="rect">
            <a:avLst/>
          </a:prstGeom>
        </p:spPr>
      </p:pic>
      <p:sp>
        <p:nvSpPr>
          <p:cNvPr id="36" name="TextBox 35">
            <a:extLst>
              <a:ext uri="{FF2B5EF4-FFF2-40B4-BE49-F238E27FC236}">
                <a16:creationId xmlns:a16="http://schemas.microsoft.com/office/drawing/2014/main" id="{4BE72E09-A42A-DD40-BEF2-2F410F19179A}"/>
              </a:ext>
            </a:extLst>
          </p:cNvPr>
          <p:cNvSpPr txBox="1"/>
          <p:nvPr userDrawn="1"/>
        </p:nvSpPr>
        <p:spPr>
          <a:xfrm>
            <a:off x="9288244" y="5893904"/>
            <a:ext cx="2184356" cy="230832"/>
          </a:xfrm>
          <a:prstGeom prst="rect">
            <a:avLst/>
          </a:prstGeom>
          <a:noFill/>
        </p:spPr>
        <p:txBody>
          <a:bodyPr wrap="square" rtlCol="0">
            <a:spAutoFit/>
          </a:bodyPr>
          <a:lstStyle/>
          <a:p>
            <a:pPr algn="ctr"/>
            <a:r>
              <a:rPr lang="en-US" sz="900"/>
              <a:t>Gold sponsor</a:t>
            </a:r>
          </a:p>
        </p:txBody>
      </p:sp>
    </p:spTree>
    <p:extLst>
      <p:ext uri="{BB962C8B-B14F-4D97-AF65-F5344CB8AC3E}">
        <p14:creationId xmlns:p14="http://schemas.microsoft.com/office/powerpoint/2010/main" val="1732774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p:txBody>
          <a:bodyPr/>
          <a:lstStyle/>
          <a:p>
            <a:fld id="{15EF35FB-004C-443E-91F9-5140C321ADF5}" type="datetime6">
              <a:rPr lang="en-GB" smtClean="0"/>
              <a:t>November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a:t>Insert image here</a:t>
            </a:r>
          </a:p>
        </p:txBody>
      </p:sp>
      <p:pic>
        <p:nvPicPr>
          <p:cNvPr id="35" name="Picture 34">
            <a:extLst>
              <a:ext uri="{FF2B5EF4-FFF2-40B4-BE49-F238E27FC236}">
                <a16:creationId xmlns:a16="http://schemas.microsoft.com/office/drawing/2014/main" id="{34CE2551-CEC3-854F-A96A-2F0525F28C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9995" y="868423"/>
            <a:ext cx="2492702" cy="306229"/>
          </a:xfrm>
          <a:prstGeom prst="rect">
            <a:avLst/>
          </a:prstGeom>
        </p:spPr>
      </p:pic>
      <p:sp>
        <p:nvSpPr>
          <p:cNvPr id="36" name="TextBox 35">
            <a:extLst>
              <a:ext uri="{FF2B5EF4-FFF2-40B4-BE49-F238E27FC236}">
                <a16:creationId xmlns:a16="http://schemas.microsoft.com/office/drawing/2014/main" id="{A548A5BA-58C0-B64E-89FA-46AFE54720E9}"/>
              </a:ext>
            </a:extLst>
          </p:cNvPr>
          <p:cNvSpPr txBox="1"/>
          <p:nvPr userDrawn="1"/>
        </p:nvSpPr>
        <p:spPr>
          <a:xfrm>
            <a:off x="6949879" y="628167"/>
            <a:ext cx="2184356" cy="230832"/>
          </a:xfrm>
          <a:prstGeom prst="rect">
            <a:avLst/>
          </a:prstGeom>
          <a:noFill/>
        </p:spPr>
        <p:txBody>
          <a:bodyPr wrap="square" rtlCol="0">
            <a:spAutoFit/>
          </a:bodyPr>
          <a:lstStyle/>
          <a:p>
            <a:pPr algn="ctr"/>
            <a:r>
              <a:rPr lang="en-US" sz="900"/>
              <a:t>Gold sponsor</a:t>
            </a:r>
          </a:p>
        </p:txBody>
      </p:sp>
    </p:spTree>
    <p:extLst>
      <p:ext uri="{BB962C8B-B14F-4D97-AF65-F5344CB8AC3E}">
        <p14:creationId xmlns:p14="http://schemas.microsoft.com/office/powerpoint/2010/main" val="114744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81E737A2-2E9C-45B0-9CFA-1376F8C7F9AF}" type="datetime6">
              <a:rPr lang="en-GB" smtClean="0"/>
              <a:t>November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3" name="TextBox 32">
            <a:extLst>
              <a:ext uri="{FF2B5EF4-FFF2-40B4-BE49-F238E27FC236}">
                <a16:creationId xmlns:a16="http://schemas.microsoft.com/office/drawing/2014/main" id="{37772AA6-83DF-4DAC-BD51-81B89196ED81}"/>
              </a:ext>
            </a:extLst>
          </p:cNvPr>
          <p:cNvSpPr txBox="1"/>
          <p:nvPr userDrawn="1"/>
        </p:nvSpPr>
        <p:spPr>
          <a:xfrm>
            <a:off x="6949879" y="628167"/>
            <a:ext cx="2184356" cy="230832"/>
          </a:xfrm>
          <a:prstGeom prst="rect">
            <a:avLst/>
          </a:prstGeom>
          <a:noFill/>
        </p:spPr>
        <p:txBody>
          <a:bodyPr wrap="square" rtlCol="0">
            <a:spAutoFit/>
          </a:bodyPr>
          <a:lstStyle/>
          <a:p>
            <a:pPr algn="ctr"/>
            <a:r>
              <a:rPr lang="en-US" sz="900"/>
              <a:t>Gold sponsor</a:t>
            </a:r>
          </a:p>
        </p:txBody>
      </p:sp>
      <p:pic>
        <p:nvPicPr>
          <p:cNvPr id="34" name="Picture 33">
            <a:extLst>
              <a:ext uri="{FF2B5EF4-FFF2-40B4-BE49-F238E27FC236}">
                <a16:creationId xmlns:a16="http://schemas.microsoft.com/office/drawing/2014/main" id="{8399FA3D-D226-4E0E-A780-58CF40A82A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9995" y="868423"/>
            <a:ext cx="2492702" cy="306229"/>
          </a:xfrm>
          <a:prstGeom prst="rect">
            <a:avLst/>
          </a:prstGeom>
        </p:spPr>
      </p:pic>
    </p:spTree>
    <p:extLst>
      <p:ext uri="{BB962C8B-B14F-4D97-AF65-F5344CB8AC3E}">
        <p14:creationId xmlns:p14="http://schemas.microsoft.com/office/powerpoint/2010/main" val="252821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1DF70A67-7B46-4994-A7F9-F71D28767E31}" type="datetime6">
              <a:rPr lang="en-GB" smtClean="0"/>
              <a:t>November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a:t>Insert image here</a:t>
            </a:r>
          </a:p>
        </p:txBody>
      </p:sp>
      <p:pic>
        <p:nvPicPr>
          <p:cNvPr id="38" name="Picture 37">
            <a:extLst>
              <a:ext uri="{FF2B5EF4-FFF2-40B4-BE49-F238E27FC236}">
                <a16:creationId xmlns:a16="http://schemas.microsoft.com/office/drawing/2014/main" id="{10C5EB7C-45B4-DE41-B36D-3A8914BB4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9995" y="868423"/>
            <a:ext cx="2492702" cy="306229"/>
          </a:xfrm>
          <a:prstGeom prst="rect">
            <a:avLst/>
          </a:prstGeom>
        </p:spPr>
      </p:pic>
      <p:sp>
        <p:nvSpPr>
          <p:cNvPr id="39" name="TextBox 38">
            <a:extLst>
              <a:ext uri="{FF2B5EF4-FFF2-40B4-BE49-F238E27FC236}">
                <a16:creationId xmlns:a16="http://schemas.microsoft.com/office/drawing/2014/main" id="{9B04163B-015B-8C41-BA14-F84DAB720400}"/>
              </a:ext>
            </a:extLst>
          </p:cNvPr>
          <p:cNvSpPr txBox="1"/>
          <p:nvPr userDrawn="1"/>
        </p:nvSpPr>
        <p:spPr>
          <a:xfrm>
            <a:off x="6949879" y="628167"/>
            <a:ext cx="2184356" cy="230832"/>
          </a:xfrm>
          <a:prstGeom prst="rect">
            <a:avLst/>
          </a:prstGeom>
          <a:noFill/>
        </p:spPr>
        <p:txBody>
          <a:bodyPr wrap="square" rtlCol="0">
            <a:spAutoFit/>
          </a:bodyPr>
          <a:lstStyle/>
          <a:p>
            <a:pPr algn="ctr"/>
            <a:r>
              <a:rPr lang="en-US" sz="900"/>
              <a:t>Gold sponsor</a:t>
            </a:r>
          </a:p>
        </p:txBody>
      </p:sp>
    </p:spTree>
    <p:extLst>
      <p:ext uri="{BB962C8B-B14F-4D97-AF65-F5344CB8AC3E}">
        <p14:creationId xmlns:p14="http://schemas.microsoft.com/office/powerpoint/2010/main" val="367142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grpSp>
        <p:nvGrpSpPr>
          <p:cNvPr id="33" name="Group 4">
            <a:extLst>
              <a:ext uri="{FF2B5EF4-FFF2-40B4-BE49-F238E27FC236}">
                <a16:creationId xmlns:a16="http://schemas.microsoft.com/office/drawing/2014/main" id="{8196D64F-9C14-4C5A-BC40-D6EFA8D81599}"/>
              </a:ext>
            </a:extLst>
          </p:cNvPr>
          <p:cNvGrpSpPr>
            <a:grpSpLocks noChangeAspect="1"/>
          </p:cNvGrpSpPr>
          <p:nvPr userDrawn="1"/>
        </p:nvGrpSpPr>
        <p:grpSpPr bwMode="auto">
          <a:xfrm>
            <a:off x="4370389" y="0"/>
            <a:ext cx="7821618" cy="6859588"/>
            <a:chOff x="1377" y="5"/>
            <a:chExt cx="4927" cy="4321"/>
          </a:xfrm>
          <a:solidFill>
            <a:schemeClr val="bg1"/>
          </a:solidFill>
        </p:grpSpPr>
        <p:sp>
          <p:nvSpPr>
            <p:cNvPr id="34" name="Freeform 5">
              <a:extLst>
                <a:ext uri="{FF2B5EF4-FFF2-40B4-BE49-F238E27FC236}">
                  <a16:creationId xmlns:a16="http://schemas.microsoft.com/office/drawing/2014/main" id="{8475A483-AF90-409E-A81B-1D71B54A7183}"/>
                </a:ext>
              </a:extLst>
            </p:cNvPr>
            <p:cNvSpPr>
              <a:spLocks/>
            </p:cNvSpPr>
            <p:nvPr userDrawn="1"/>
          </p:nvSpPr>
          <p:spPr bwMode="auto">
            <a:xfrm>
              <a:off x="1781" y="5"/>
              <a:ext cx="4523" cy="4320"/>
            </a:xfrm>
            <a:custGeom>
              <a:avLst/>
              <a:gdLst>
                <a:gd name="T0" fmla="*/ 0 w 7544"/>
                <a:gd name="T1" fmla="*/ 0 h 7199"/>
                <a:gd name="T2" fmla="*/ 0 w 7544"/>
                <a:gd name="T3" fmla="*/ 0 h 7199"/>
                <a:gd name="T4" fmla="*/ 7544 w 7544"/>
                <a:gd name="T5" fmla="*/ 0 h 7199"/>
                <a:gd name="T6" fmla="*/ 7544 w 7544"/>
                <a:gd name="T7" fmla="*/ 7199 h 7199"/>
                <a:gd name="T8" fmla="*/ 0 w 7544"/>
                <a:gd name="T9" fmla="*/ 7199 h 7199"/>
                <a:gd name="T10" fmla="*/ 0 w 7544"/>
                <a:gd name="T11" fmla="*/ 0 h 7199"/>
              </a:gdLst>
              <a:ahLst/>
              <a:cxnLst>
                <a:cxn ang="0">
                  <a:pos x="T0" y="T1"/>
                </a:cxn>
                <a:cxn ang="0">
                  <a:pos x="T2" y="T3"/>
                </a:cxn>
                <a:cxn ang="0">
                  <a:pos x="T4" y="T5"/>
                </a:cxn>
                <a:cxn ang="0">
                  <a:pos x="T6" y="T7"/>
                </a:cxn>
                <a:cxn ang="0">
                  <a:pos x="T8" y="T9"/>
                </a:cxn>
                <a:cxn ang="0">
                  <a:pos x="T10" y="T11"/>
                </a:cxn>
              </a:cxnLst>
              <a:rect l="0" t="0" r="r" b="b"/>
              <a:pathLst>
                <a:path w="7544" h="7199">
                  <a:moveTo>
                    <a:pt x="0" y="0"/>
                  </a:moveTo>
                  <a:lnTo>
                    <a:pt x="0" y="0"/>
                  </a:lnTo>
                  <a:lnTo>
                    <a:pt x="7544" y="0"/>
                  </a:lnTo>
                  <a:lnTo>
                    <a:pt x="7544" y="7199"/>
                  </a:lnTo>
                  <a:lnTo>
                    <a:pt x="0" y="719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6">
              <a:extLst>
                <a:ext uri="{FF2B5EF4-FFF2-40B4-BE49-F238E27FC236}">
                  <a16:creationId xmlns:a16="http://schemas.microsoft.com/office/drawing/2014/main" id="{260CF6B4-3091-4E05-9017-141C5CAE362A}"/>
                </a:ext>
              </a:extLst>
            </p:cNvPr>
            <p:cNvSpPr>
              <a:spLocks/>
            </p:cNvSpPr>
            <p:nvPr/>
          </p:nvSpPr>
          <p:spPr bwMode="auto">
            <a:xfrm>
              <a:off x="1587" y="3969"/>
              <a:ext cx="168" cy="86"/>
            </a:xfrm>
            <a:custGeom>
              <a:avLst/>
              <a:gdLst>
                <a:gd name="T0" fmla="*/ 0 w 280"/>
                <a:gd name="T1" fmla="*/ 111 h 143"/>
                <a:gd name="T2" fmla="*/ 0 w 280"/>
                <a:gd name="T3" fmla="*/ 111 h 143"/>
                <a:gd name="T4" fmla="*/ 280 w 280"/>
                <a:gd name="T5" fmla="*/ 143 h 143"/>
                <a:gd name="T6" fmla="*/ 280 w 280"/>
                <a:gd name="T7" fmla="*/ 142 h 143"/>
                <a:gd name="T8" fmla="*/ 269 w 280"/>
                <a:gd name="T9" fmla="*/ 30 h 143"/>
                <a:gd name="T10" fmla="*/ 269 w 280"/>
                <a:gd name="T11" fmla="*/ 30 h 143"/>
                <a:gd name="T12" fmla="*/ 0 w 280"/>
                <a:gd name="T13" fmla="*/ 0 h 143"/>
                <a:gd name="T14" fmla="*/ 0 w 280"/>
                <a:gd name="T15" fmla="*/ 111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43">
                  <a:moveTo>
                    <a:pt x="0" y="111"/>
                  </a:moveTo>
                  <a:lnTo>
                    <a:pt x="0" y="111"/>
                  </a:lnTo>
                  <a:cubicBezTo>
                    <a:pt x="97" y="111"/>
                    <a:pt x="192" y="122"/>
                    <a:pt x="280" y="143"/>
                  </a:cubicBezTo>
                  <a:lnTo>
                    <a:pt x="280" y="142"/>
                  </a:lnTo>
                  <a:lnTo>
                    <a:pt x="269" y="30"/>
                  </a:lnTo>
                  <a:lnTo>
                    <a:pt x="269" y="30"/>
                  </a:lnTo>
                  <a:cubicBezTo>
                    <a:pt x="185" y="11"/>
                    <a:pt x="93" y="1"/>
                    <a:pt x="0" y="0"/>
                  </a:cubicBez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7">
              <a:extLst>
                <a:ext uri="{FF2B5EF4-FFF2-40B4-BE49-F238E27FC236}">
                  <a16:creationId xmlns:a16="http://schemas.microsoft.com/office/drawing/2014/main" id="{C60F9FA3-2627-4D16-9D02-5344635F7738}"/>
                </a:ext>
              </a:extLst>
            </p:cNvPr>
            <p:cNvSpPr>
              <a:spLocks/>
            </p:cNvSpPr>
            <p:nvPr/>
          </p:nvSpPr>
          <p:spPr bwMode="auto">
            <a:xfrm>
              <a:off x="1587" y="3837"/>
              <a:ext cx="155" cy="83"/>
            </a:xfrm>
            <a:custGeom>
              <a:avLst/>
              <a:gdLst>
                <a:gd name="T0" fmla="*/ 0 w 259"/>
                <a:gd name="T1" fmla="*/ 110 h 138"/>
                <a:gd name="T2" fmla="*/ 0 w 259"/>
                <a:gd name="T3" fmla="*/ 110 h 138"/>
                <a:gd name="T4" fmla="*/ 259 w 259"/>
                <a:gd name="T5" fmla="*/ 138 h 138"/>
                <a:gd name="T6" fmla="*/ 259 w 259"/>
                <a:gd name="T7" fmla="*/ 138 h 138"/>
                <a:gd name="T8" fmla="*/ 248 w 259"/>
                <a:gd name="T9" fmla="*/ 25 h 138"/>
                <a:gd name="T10" fmla="*/ 248 w 259"/>
                <a:gd name="T11" fmla="*/ 25 h 138"/>
                <a:gd name="T12" fmla="*/ 0 w 259"/>
                <a:gd name="T13" fmla="*/ 0 h 138"/>
                <a:gd name="T14" fmla="*/ 0 w 259"/>
                <a:gd name="T15" fmla="*/ 11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138">
                  <a:moveTo>
                    <a:pt x="0" y="110"/>
                  </a:moveTo>
                  <a:lnTo>
                    <a:pt x="0" y="110"/>
                  </a:lnTo>
                  <a:cubicBezTo>
                    <a:pt x="89" y="111"/>
                    <a:pt x="177" y="120"/>
                    <a:pt x="259" y="138"/>
                  </a:cubicBezTo>
                  <a:lnTo>
                    <a:pt x="259" y="138"/>
                  </a:lnTo>
                  <a:lnTo>
                    <a:pt x="248" y="25"/>
                  </a:lnTo>
                  <a:lnTo>
                    <a:pt x="248" y="25"/>
                  </a:lnTo>
                  <a:cubicBezTo>
                    <a:pt x="170" y="9"/>
                    <a:pt x="85"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8">
              <a:extLst>
                <a:ext uri="{FF2B5EF4-FFF2-40B4-BE49-F238E27FC236}">
                  <a16:creationId xmlns:a16="http://schemas.microsoft.com/office/drawing/2014/main" id="{C12FB8B2-4DAD-41DD-B31B-658CF3C5CF62}"/>
                </a:ext>
              </a:extLst>
            </p:cNvPr>
            <p:cNvSpPr>
              <a:spLocks/>
            </p:cNvSpPr>
            <p:nvPr/>
          </p:nvSpPr>
          <p:spPr bwMode="auto">
            <a:xfrm>
              <a:off x="1587" y="3705"/>
              <a:ext cx="143" cy="80"/>
            </a:xfrm>
            <a:custGeom>
              <a:avLst/>
              <a:gdLst>
                <a:gd name="T0" fmla="*/ 0 w 238"/>
                <a:gd name="T1" fmla="*/ 110 h 133"/>
                <a:gd name="T2" fmla="*/ 0 w 238"/>
                <a:gd name="T3" fmla="*/ 110 h 133"/>
                <a:gd name="T4" fmla="*/ 238 w 238"/>
                <a:gd name="T5" fmla="*/ 133 h 133"/>
                <a:gd name="T6" fmla="*/ 238 w 238"/>
                <a:gd name="T7" fmla="*/ 133 h 133"/>
                <a:gd name="T8" fmla="*/ 228 w 238"/>
                <a:gd name="T9" fmla="*/ 21 h 133"/>
                <a:gd name="T10" fmla="*/ 228 w 238"/>
                <a:gd name="T11" fmla="*/ 21 h 133"/>
                <a:gd name="T12" fmla="*/ 0 w 238"/>
                <a:gd name="T13" fmla="*/ 0 h 133"/>
                <a:gd name="T14" fmla="*/ 0 w 238"/>
                <a:gd name="T15" fmla="*/ 11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33">
                  <a:moveTo>
                    <a:pt x="0" y="110"/>
                  </a:moveTo>
                  <a:lnTo>
                    <a:pt x="0" y="110"/>
                  </a:lnTo>
                  <a:cubicBezTo>
                    <a:pt x="82" y="111"/>
                    <a:pt x="162" y="119"/>
                    <a:pt x="238" y="133"/>
                  </a:cubicBezTo>
                  <a:lnTo>
                    <a:pt x="238" y="133"/>
                  </a:lnTo>
                  <a:lnTo>
                    <a:pt x="228" y="21"/>
                  </a:lnTo>
                  <a:lnTo>
                    <a:pt x="228" y="21"/>
                  </a:lnTo>
                  <a:cubicBezTo>
                    <a:pt x="155" y="8"/>
                    <a:pt x="78"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9">
              <a:extLst>
                <a:ext uri="{FF2B5EF4-FFF2-40B4-BE49-F238E27FC236}">
                  <a16:creationId xmlns:a16="http://schemas.microsoft.com/office/drawing/2014/main" id="{E88E9B58-81CA-4DBC-96BE-A042C55984F5}"/>
                </a:ext>
              </a:extLst>
            </p:cNvPr>
            <p:cNvSpPr>
              <a:spLocks/>
            </p:cNvSpPr>
            <p:nvPr/>
          </p:nvSpPr>
          <p:spPr bwMode="auto">
            <a:xfrm>
              <a:off x="1587" y="4234"/>
              <a:ext cx="193" cy="92"/>
            </a:xfrm>
            <a:custGeom>
              <a:avLst/>
              <a:gdLst>
                <a:gd name="T0" fmla="*/ 0 w 322"/>
                <a:gd name="T1" fmla="*/ 110 h 153"/>
                <a:gd name="T2" fmla="*/ 0 w 322"/>
                <a:gd name="T3" fmla="*/ 110 h 153"/>
                <a:gd name="T4" fmla="*/ 322 w 322"/>
                <a:gd name="T5" fmla="*/ 153 h 153"/>
                <a:gd name="T6" fmla="*/ 322 w 322"/>
                <a:gd name="T7" fmla="*/ 152 h 153"/>
                <a:gd name="T8" fmla="*/ 311 w 322"/>
                <a:gd name="T9" fmla="*/ 40 h 153"/>
                <a:gd name="T10" fmla="*/ 311 w 322"/>
                <a:gd name="T11" fmla="*/ 40 h 153"/>
                <a:gd name="T12" fmla="*/ 0 w 322"/>
                <a:gd name="T13" fmla="*/ 0 h 153"/>
                <a:gd name="T14" fmla="*/ 0 w 322"/>
                <a:gd name="T15" fmla="*/ 110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53">
                  <a:moveTo>
                    <a:pt x="0" y="110"/>
                  </a:moveTo>
                  <a:lnTo>
                    <a:pt x="0" y="110"/>
                  </a:lnTo>
                  <a:cubicBezTo>
                    <a:pt x="112" y="111"/>
                    <a:pt x="223" y="125"/>
                    <a:pt x="322" y="153"/>
                  </a:cubicBezTo>
                  <a:lnTo>
                    <a:pt x="322" y="152"/>
                  </a:lnTo>
                  <a:lnTo>
                    <a:pt x="311" y="40"/>
                  </a:lnTo>
                  <a:lnTo>
                    <a:pt x="311" y="40"/>
                  </a:lnTo>
                  <a:cubicBezTo>
                    <a:pt x="215" y="14"/>
                    <a:pt x="108"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0">
              <a:extLst>
                <a:ext uri="{FF2B5EF4-FFF2-40B4-BE49-F238E27FC236}">
                  <a16:creationId xmlns:a16="http://schemas.microsoft.com/office/drawing/2014/main" id="{D0918644-84C1-4A86-B208-569E691BF867}"/>
                </a:ext>
              </a:extLst>
            </p:cNvPr>
            <p:cNvSpPr>
              <a:spLocks/>
            </p:cNvSpPr>
            <p:nvPr/>
          </p:nvSpPr>
          <p:spPr bwMode="auto">
            <a:xfrm>
              <a:off x="1587" y="4102"/>
              <a:ext cx="180" cy="88"/>
            </a:xfrm>
            <a:custGeom>
              <a:avLst/>
              <a:gdLst>
                <a:gd name="T0" fmla="*/ 0 w 301"/>
                <a:gd name="T1" fmla="*/ 110 h 147"/>
                <a:gd name="T2" fmla="*/ 0 w 301"/>
                <a:gd name="T3" fmla="*/ 110 h 147"/>
                <a:gd name="T4" fmla="*/ 301 w 301"/>
                <a:gd name="T5" fmla="*/ 147 h 147"/>
                <a:gd name="T6" fmla="*/ 301 w 301"/>
                <a:gd name="T7" fmla="*/ 147 h 147"/>
                <a:gd name="T8" fmla="*/ 290 w 301"/>
                <a:gd name="T9" fmla="*/ 34 h 147"/>
                <a:gd name="T10" fmla="*/ 290 w 301"/>
                <a:gd name="T11" fmla="*/ 34 h 147"/>
                <a:gd name="T12" fmla="*/ 0 w 301"/>
                <a:gd name="T13" fmla="*/ 0 h 147"/>
                <a:gd name="T14" fmla="*/ 0 w 301"/>
                <a:gd name="T15" fmla="*/ 110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147">
                  <a:moveTo>
                    <a:pt x="0" y="110"/>
                  </a:moveTo>
                  <a:lnTo>
                    <a:pt x="0" y="110"/>
                  </a:lnTo>
                  <a:cubicBezTo>
                    <a:pt x="104" y="110"/>
                    <a:pt x="207" y="123"/>
                    <a:pt x="301" y="147"/>
                  </a:cubicBezTo>
                  <a:lnTo>
                    <a:pt x="301" y="147"/>
                  </a:lnTo>
                  <a:lnTo>
                    <a:pt x="290" y="34"/>
                  </a:lnTo>
                  <a:lnTo>
                    <a:pt x="290" y="34"/>
                  </a:lnTo>
                  <a:cubicBezTo>
                    <a:pt x="200" y="12"/>
                    <a:pt x="101"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11">
              <a:extLst>
                <a:ext uri="{FF2B5EF4-FFF2-40B4-BE49-F238E27FC236}">
                  <a16:creationId xmlns:a16="http://schemas.microsoft.com/office/drawing/2014/main" id="{BD03A302-19C6-4245-AEC7-DD3AD8E7E4A7}"/>
                </a:ext>
              </a:extLst>
            </p:cNvPr>
            <p:cNvSpPr>
              <a:spLocks/>
            </p:cNvSpPr>
            <p:nvPr/>
          </p:nvSpPr>
          <p:spPr bwMode="auto">
            <a:xfrm>
              <a:off x="1587" y="3573"/>
              <a:ext cx="130" cy="78"/>
            </a:xfrm>
            <a:custGeom>
              <a:avLst/>
              <a:gdLst>
                <a:gd name="T0" fmla="*/ 0 w 217"/>
                <a:gd name="T1" fmla="*/ 110 h 129"/>
                <a:gd name="T2" fmla="*/ 0 w 217"/>
                <a:gd name="T3" fmla="*/ 110 h 129"/>
                <a:gd name="T4" fmla="*/ 217 w 217"/>
                <a:gd name="T5" fmla="*/ 129 h 129"/>
                <a:gd name="T6" fmla="*/ 217 w 217"/>
                <a:gd name="T7" fmla="*/ 129 h 129"/>
                <a:gd name="T8" fmla="*/ 207 w 217"/>
                <a:gd name="T9" fmla="*/ 17 h 129"/>
                <a:gd name="T10" fmla="*/ 207 w 217"/>
                <a:gd name="T11" fmla="*/ 17 h 129"/>
                <a:gd name="T12" fmla="*/ 0 w 217"/>
                <a:gd name="T13" fmla="*/ 0 h 129"/>
                <a:gd name="T14" fmla="*/ 0 w 217"/>
                <a:gd name="T15" fmla="*/ 11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29">
                  <a:moveTo>
                    <a:pt x="0" y="110"/>
                  </a:moveTo>
                  <a:lnTo>
                    <a:pt x="0" y="110"/>
                  </a:lnTo>
                  <a:cubicBezTo>
                    <a:pt x="74" y="110"/>
                    <a:pt x="148" y="117"/>
                    <a:pt x="217" y="129"/>
                  </a:cubicBezTo>
                  <a:lnTo>
                    <a:pt x="217" y="129"/>
                  </a:lnTo>
                  <a:lnTo>
                    <a:pt x="207" y="17"/>
                  </a:lnTo>
                  <a:lnTo>
                    <a:pt x="207" y="17"/>
                  </a:lnTo>
                  <a:cubicBezTo>
                    <a:pt x="140" y="6"/>
                    <a:pt x="70"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2">
              <a:extLst>
                <a:ext uri="{FF2B5EF4-FFF2-40B4-BE49-F238E27FC236}">
                  <a16:creationId xmlns:a16="http://schemas.microsoft.com/office/drawing/2014/main" id="{D8ADF316-4443-42EC-A343-2A366C5A4A9F}"/>
                </a:ext>
              </a:extLst>
            </p:cNvPr>
            <p:cNvSpPr>
              <a:spLocks/>
            </p:cNvSpPr>
            <p:nvPr/>
          </p:nvSpPr>
          <p:spPr bwMode="auto">
            <a:xfrm>
              <a:off x="1587" y="2648"/>
              <a:ext cx="44" cy="68"/>
            </a:xfrm>
            <a:custGeom>
              <a:avLst/>
              <a:gdLst>
                <a:gd name="T0" fmla="*/ 0 w 73"/>
                <a:gd name="T1" fmla="*/ 110 h 112"/>
                <a:gd name="T2" fmla="*/ 0 w 73"/>
                <a:gd name="T3" fmla="*/ 110 h 112"/>
                <a:gd name="T4" fmla="*/ 73 w 73"/>
                <a:gd name="T5" fmla="*/ 112 h 112"/>
                <a:gd name="T6" fmla="*/ 73 w 73"/>
                <a:gd name="T7" fmla="*/ 112 h 112"/>
                <a:gd name="T8" fmla="*/ 62 w 73"/>
                <a:gd name="T9" fmla="*/ 1 h 112"/>
                <a:gd name="T10" fmla="*/ 62 w 73"/>
                <a:gd name="T11" fmla="*/ 1 h 112"/>
                <a:gd name="T12" fmla="*/ 0 w 73"/>
                <a:gd name="T13" fmla="*/ 0 h 112"/>
                <a:gd name="T14" fmla="*/ 0 w 73"/>
                <a:gd name="T15" fmla="*/ 11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12">
                  <a:moveTo>
                    <a:pt x="0" y="110"/>
                  </a:moveTo>
                  <a:lnTo>
                    <a:pt x="0" y="110"/>
                  </a:lnTo>
                  <a:cubicBezTo>
                    <a:pt x="24" y="110"/>
                    <a:pt x="49" y="111"/>
                    <a:pt x="73" y="112"/>
                  </a:cubicBezTo>
                  <a:lnTo>
                    <a:pt x="73" y="112"/>
                  </a:lnTo>
                  <a:lnTo>
                    <a:pt x="62" y="1"/>
                  </a:lnTo>
                  <a:lnTo>
                    <a:pt x="62" y="1"/>
                  </a:lnTo>
                  <a:cubicBezTo>
                    <a:pt x="42" y="0"/>
                    <a:pt x="21"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13">
              <a:extLst>
                <a:ext uri="{FF2B5EF4-FFF2-40B4-BE49-F238E27FC236}">
                  <a16:creationId xmlns:a16="http://schemas.microsoft.com/office/drawing/2014/main" id="{67F8F442-30C7-4543-9306-C2F4F369AABB}"/>
                </a:ext>
              </a:extLst>
            </p:cNvPr>
            <p:cNvSpPr>
              <a:spLocks/>
            </p:cNvSpPr>
            <p:nvPr/>
          </p:nvSpPr>
          <p:spPr bwMode="auto">
            <a:xfrm>
              <a:off x="1587" y="2781"/>
              <a:ext cx="56" cy="68"/>
            </a:xfrm>
            <a:custGeom>
              <a:avLst/>
              <a:gdLst>
                <a:gd name="T0" fmla="*/ 0 w 93"/>
                <a:gd name="T1" fmla="*/ 110 h 114"/>
                <a:gd name="T2" fmla="*/ 0 w 93"/>
                <a:gd name="T3" fmla="*/ 110 h 114"/>
                <a:gd name="T4" fmla="*/ 93 w 93"/>
                <a:gd name="T5" fmla="*/ 114 h 114"/>
                <a:gd name="T6" fmla="*/ 93 w 93"/>
                <a:gd name="T7" fmla="*/ 114 h 114"/>
                <a:gd name="T8" fmla="*/ 83 w 93"/>
                <a:gd name="T9" fmla="*/ 3 h 114"/>
                <a:gd name="T10" fmla="*/ 83 w 93"/>
                <a:gd name="T11" fmla="*/ 3 h 114"/>
                <a:gd name="T12" fmla="*/ 0 w 93"/>
                <a:gd name="T13" fmla="*/ 0 h 114"/>
                <a:gd name="T14" fmla="*/ 0 w 93"/>
                <a:gd name="T15" fmla="*/ 110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14">
                  <a:moveTo>
                    <a:pt x="0" y="110"/>
                  </a:moveTo>
                  <a:lnTo>
                    <a:pt x="0" y="110"/>
                  </a:lnTo>
                  <a:cubicBezTo>
                    <a:pt x="31" y="110"/>
                    <a:pt x="62" y="111"/>
                    <a:pt x="93" y="114"/>
                  </a:cubicBezTo>
                  <a:lnTo>
                    <a:pt x="93" y="114"/>
                  </a:lnTo>
                  <a:lnTo>
                    <a:pt x="83" y="3"/>
                  </a:lnTo>
                  <a:lnTo>
                    <a:pt x="83" y="3"/>
                  </a:lnTo>
                  <a:cubicBezTo>
                    <a:pt x="55" y="1"/>
                    <a:pt x="28"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4">
              <a:extLst>
                <a:ext uri="{FF2B5EF4-FFF2-40B4-BE49-F238E27FC236}">
                  <a16:creationId xmlns:a16="http://schemas.microsoft.com/office/drawing/2014/main" id="{EC2E4D7B-5D7A-4FA2-94E8-6F0CED326AA1}"/>
                </a:ext>
              </a:extLst>
            </p:cNvPr>
            <p:cNvSpPr>
              <a:spLocks/>
            </p:cNvSpPr>
            <p:nvPr/>
          </p:nvSpPr>
          <p:spPr bwMode="auto">
            <a:xfrm>
              <a:off x="1587" y="2516"/>
              <a:ext cx="31" cy="67"/>
            </a:xfrm>
            <a:custGeom>
              <a:avLst/>
              <a:gdLst>
                <a:gd name="T0" fmla="*/ 0 w 52"/>
                <a:gd name="T1" fmla="*/ 110 h 112"/>
                <a:gd name="T2" fmla="*/ 0 w 52"/>
                <a:gd name="T3" fmla="*/ 110 h 112"/>
                <a:gd name="T4" fmla="*/ 52 w 52"/>
                <a:gd name="T5" fmla="*/ 112 h 112"/>
                <a:gd name="T6" fmla="*/ 52 w 52"/>
                <a:gd name="T7" fmla="*/ 112 h 112"/>
                <a:gd name="T8" fmla="*/ 42 w 52"/>
                <a:gd name="T9" fmla="*/ 1 h 112"/>
                <a:gd name="T10" fmla="*/ 42 w 52"/>
                <a:gd name="T11" fmla="*/ 1 h 112"/>
                <a:gd name="T12" fmla="*/ 0 w 52"/>
                <a:gd name="T13" fmla="*/ 0 h 112"/>
                <a:gd name="T14" fmla="*/ 0 w 52"/>
                <a:gd name="T15" fmla="*/ 11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12">
                  <a:moveTo>
                    <a:pt x="0" y="110"/>
                  </a:moveTo>
                  <a:lnTo>
                    <a:pt x="0" y="110"/>
                  </a:lnTo>
                  <a:cubicBezTo>
                    <a:pt x="17" y="111"/>
                    <a:pt x="35" y="111"/>
                    <a:pt x="52" y="112"/>
                  </a:cubicBezTo>
                  <a:lnTo>
                    <a:pt x="52" y="112"/>
                  </a:lnTo>
                  <a:lnTo>
                    <a:pt x="42" y="1"/>
                  </a:lnTo>
                  <a:lnTo>
                    <a:pt x="42" y="1"/>
                  </a:lnTo>
                  <a:cubicBezTo>
                    <a:pt x="28" y="1"/>
                    <a:pt x="14"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15">
              <a:extLst>
                <a:ext uri="{FF2B5EF4-FFF2-40B4-BE49-F238E27FC236}">
                  <a16:creationId xmlns:a16="http://schemas.microsoft.com/office/drawing/2014/main" id="{00991C16-CF7E-48B9-955A-A9105F7CC4AA}"/>
                </a:ext>
              </a:extLst>
            </p:cNvPr>
            <p:cNvSpPr>
              <a:spLocks/>
            </p:cNvSpPr>
            <p:nvPr/>
          </p:nvSpPr>
          <p:spPr bwMode="auto">
            <a:xfrm>
              <a:off x="1587" y="2384"/>
              <a:ext cx="19" cy="66"/>
            </a:xfrm>
            <a:custGeom>
              <a:avLst/>
              <a:gdLst>
                <a:gd name="T0" fmla="*/ 0 w 32"/>
                <a:gd name="T1" fmla="*/ 110 h 111"/>
                <a:gd name="T2" fmla="*/ 0 w 32"/>
                <a:gd name="T3" fmla="*/ 110 h 111"/>
                <a:gd name="T4" fmla="*/ 32 w 32"/>
                <a:gd name="T5" fmla="*/ 111 h 111"/>
                <a:gd name="T6" fmla="*/ 32 w 32"/>
                <a:gd name="T7" fmla="*/ 111 h 111"/>
                <a:gd name="T8" fmla="*/ 21 w 32"/>
                <a:gd name="T9" fmla="*/ 0 h 111"/>
                <a:gd name="T10" fmla="*/ 21 w 32"/>
                <a:gd name="T11" fmla="*/ 0 h 111"/>
                <a:gd name="T12" fmla="*/ 0 w 32"/>
                <a:gd name="T13" fmla="*/ 0 h 111"/>
                <a:gd name="T14" fmla="*/ 0 w 32"/>
                <a:gd name="T15" fmla="*/ 11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1">
                  <a:moveTo>
                    <a:pt x="0" y="110"/>
                  </a:moveTo>
                  <a:lnTo>
                    <a:pt x="0" y="110"/>
                  </a:lnTo>
                  <a:cubicBezTo>
                    <a:pt x="11" y="110"/>
                    <a:pt x="21" y="111"/>
                    <a:pt x="32" y="111"/>
                  </a:cubicBezTo>
                  <a:lnTo>
                    <a:pt x="32" y="111"/>
                  </a:lnTo>
                  <a:lnTo>
                    <a:pt x="21" y="0"/>
                  </a:lnTo>
                  <a:lnTo>
                    <a:pt x="21" y="0"/>
                  </a:lnTo>
                  <a:cubicBezTo>
                    <a:pt x="14" y="0"/>
                    <a:pt x="7"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a:extLst>
                <a:ext uri="{FF2B5EF4-FFF2-40B4-BE49-F238E27FC236}">
                  <a16:creationId xmlns:a16="http://schemas.microsoft.com/office/drawing/2014/main" id="{A5CD0F0B-EC9F-4DFC-AE02-60D9674D67CD}"/>
                </a:ext>
              </a:extLst>
            </p:cNvPr>
            <p:cNvSpPr>
              <a:spLocks/>
            </p:cNvSpPr>
            <p:nvPr/>
          </p:nvSpPr>
          <p:spPr bwMode="auto">
            <a:xfrm>
              <a:off x="1587" y="2913"/>
              <a:ext cx="68" cy="69"/>
            </a:xfrm>
            <a:custGeom>
              <a:avLst/>
              <a:gdLst>
                <a:gd name="T0" fmla="*/ 0 w 114"/>
                <a:gd name="T1" fmla="*/ 110 h 116"/>
                <a:gd name="T2" fmla="*/ 0 w 114"/>
                <a:gd name="T3" fmla="*/ 110 h 116"/>
                <a:gd name="T4" fmla="*/ 114 w 114"/>
                <a:gd name="T5" fmla="*/ 116 h 116"/>
                <a:gd name="T6" fmla="*/ 114 w 114"/>
                <a:gd name="T7" fmla="*/ 116 h 116"/>
                <a:gd name="T8" fmla="*/ 104 w 114"/>
                <a:gd name="T9" fmla="*/ 5 h 116"/>
                <a:gd name="T10" fmla="*/ 104 w 114"/>
                <a:gd name="T11" fmla="*/ 4 h 116"/>
                <a:gd name="T12" fmla="*/ 0 w 114"/>
                <a:gd name="T13" fmla="*/ 0 h 116"/>
                <a:gd name="T14" fmla="*/ 0 w 114"/>
                <a:gd name="T15" fmla="*/ 11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6">
                  <a:moveTo>
                    <a:pt x="0" y="110"/>
                  </a:moveTo>
                  <a:lnTo>
                    <a:pt x="0" y="110"/>
                  </a:lnTo>
                  <a:cubicBezTo>
                    <a:pt x="38" y="110"/>
                    <a:pt x="76" y="112"/>
                    <a:pt x="114" y="116"/>
                  </a:cubicBezTo>
                  <a:lnTo>
                    <a:pt x="114" y="116"/>
                  </a:lnTo>
                  <a:lnTo>
                    <a:pt x="104" y="5"/>
                  </a:lnTo>
                  <a:lnTo>
                    <a:pt x="104" y="4"/>
                  </a:lnTo>
                  <a:cubicBezTo>
                    <a:pt x="69" y="2"/>
                    <a:pt x="35"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7">
              <a:extLst>
                <a:ext uri="{FF2B5EF4-FFF2-40B4-BE49-F238E27FC236}">
                  <a16:creationId xmlns:a16="http://schemas.microsoft.com/office/drawing/2014/main" id="{9DA2DDA8-3AFA-4042-8767-03A00115FF8A}"/>
                </a:ext>
              </a:extLst>
            </p:cNvPr>
            <p:cNvSpPr>
              <a:spLocks/>
            </p:cNvSpPr>
            <p:nvPr/>
          </p:nvSpPr>
          <p:spPr bwMode="auto">
            <a:xfrm>
              <a:off x="1587" y="3177"/>
              <a:ext cx="93" cy="72"/>
            </a:xfrm>
            <a:custGeom>
              <a:avLst/>
              <a:gdLst>
                <a:gd name="T0" fmla="*/ 0 w 155"/>
                <a:gd name="T1" fmla="*/ 110 h 120"/>
                <a:gd name="T2" fmla="*/ 0 w 155"/>
                <a:gd name="T3" fmla="*/ 110 h 120"/>
                <a:gd name="T4" fmla="*/ 155 w 155"/>
                <a:gd name="T5" fmla="*/ 120 h 120"/>
                <a:gd name="T6" fmla="*/ 155 w 155"/>
                <a:gd name="T7" fmla="*/ 120 h 120"/>
                <a:gd name="T8" fmla="*/ 145 w 155"/>
                <a:gd name="T9" fmla="*/ 9 h 120"/>
                <a:gd name="T10" fmla="*/ 145 w 155"/>
                <a:gd name="T11" fmla="*/ 9 h 120"/>
                <a:gd name="T12" fmla="*/ 0 w 155"/>
                <a:gd name="T13" fmla="*/ 0 h 120"/>
                <a:gd name="T14" fmla="*/ 0 w 155"/>
                <a:gd name="T15" fmla="*/ 11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20">
                  <a:moveTo>
                    <a:pt x="0" y="110"/>
                  </a:moveTo>
                  <a:lnTo>
                    <a:pt x="0" y="110"/>
                  </a:lnTo>
                  <a:cubicBezTo>
                    <a:pt x="52" y="111"/>
                    <a:pt x="104" y="114"/>
                    <a:pt x="155" y="120"/>
                  </a:cubicBezTo>
                  <a:lnTo>
                    <a:pt x="155" y="120"/>
                  </a:lnTo>
                  <a:lnTo>
                    <a:pt x="145" y="9"/>
                  </a:lnTo>
                  <a:lnTo>
                    <a:pt x="145" y="9"/>
                  </a:lnTo>
                  <a:cubicBezTo>
                    <a:pt x="97" y="3"/>
                    <a:pt x="49"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a:extLst>
                <a:ext uri="{FF2B5EF4-FFF2-40B4-BE49-F238E27FC236}">
                  <a16:creationId xmlns:a16="http://schemas.microsoft.com/office/drawing/2014/main" id="{076ABABA-9E7C-46AF-8DF8-A53AAA5DD768}"/>
                </a:ext>
              </a:extLst>
            </p:cNvPr>
            <p:cNvSpPr>
              <a:spLocks/>
            </p:cNvSpPr>
            <p:nvPr/>
          </p:nvSpPr>
          <p:spPr bwMode="auto">
            <a:xfrm>
              <a:off x="1587" y="3309"/>
              <a:ext cx="105" cy="73"/>
            </a:xfrm>
            <a:custGeom>
              <a:avLst/>
              <a:gdLst>
                <a:gd name="T0" fmla="*/ 0 w 176"/>
                <a:gd name="T1" fmla="*/ 111 h 123"/>
                <a:gd name="T2" fmla="*/ 0 w 176"/>
                <a:gd name="T3" fmla="*/ 111 h 123"/>
                <a:gd name="T4" fmla="*/ 176 w 176"/>
                <a:gd name="T5" fmla="*/ 123 h 123"/>
                <a:gd name="T6" fmla="*/ 176 w 176"/>
                <a:gd name="T7" fmla="*/ 123 h 123"/>
                <a:gd name="T8" fmla="*/ 165 w 176"/>
                <a:gd name="T9" fmla="*/ 12 h 123"/>
                <a:gd name="T10" fmla="*/ 165 w 176"/>
                <a:gd name="T11" fmla="*/ 12 h 123"/>
                <a:gd name="T12" fmla="*/ 0 w 176"/>
                <a:gd name="T13" fmla="*/ 0 h 123"/>
                <a:gd name="T14" fmla="*/ 0 w 176"/>
                <a:gd name="T15" fmla="*/ 111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23">
                  <a:moveTo>
                    <a:pt x="0" y="111"/>
                  </a:moveTo>
                  <a:lnTo>
                    <a:pt x="0" y="111"/>
                  </a:lnTo>
                  <a:cubicBezTo>
                    <a:pt x="60" y="111"/>
                    <a:pt x="119" y="115"/>
                    <a:pt x="176" y="123"/>
                  </a:cubicBezTo>
                  <a:lnTo>
                    <a:pt x="176" y="123"/>
                  </a:lnTo>
                  <a:lnTo>
                    <a:pt x="165" y="12"/>
                  </a:lnTo>
                  <a:lnTo>
                    <a:pt x="165" y="12"/>
                  </a:lnTo>
                  <a:cubicBezTo>
                    <a:pt x="112" y="5"/>
                    <a:pt x="56" y="1"/>
                    <a:pt x="0" y="0"/>
                  </a:cubicBez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19">
              <a:extLst>
                <a:ext uri="{FF2B5EF4-FFF2-40B4-BE49-F238E27FC236}">
                  <a16:creationId xmlns:a16="http://schemas.microsoft.com/office/drawing/2014/main" id="{70D011DC-850E-4B8F-A2FA-D9CD1AB84D18}"/>
                </a:ext>
              </a:extLst>
            </p:cNvPr>
            <p:cNvSpPr>
              <a:spLocks/>
            </p:cNvSpPr>
            <p:nvPr/>
          </p:nvSpPr>
          <p:spPr bwMode="auto">
            <a:xfrm>
              <a:off x="1587" y="3045"/>
              <a:ext cx="80" cy="70"/>
            </a:xfrm>
            <a:custGeom>
              <a:avLst/>
              <a:gdLst>
                <a:gd name="T0" fmla="*/ 0 w 134"/>
                <a:gd name="T1" fmla="*/ 110 h 118"/>
                <a:gd name="T2" fmla="*/ 0 w 134"/>
                <a:gd name="T3" fmla="*/ 110 h 118"/>
                <a:gd name="T4" fmla="*/ 134 w 134"/>
                <a:gd name="T5" fmla="*/ 118 h 118"/>
                <a:gd name="T6" fmla="*/ 134 w 134"/>
                <a:gd name="T7" fmla="*/ 118 h 118"/>
                <a:gd name="T8" fmla="*/ 124 w 134"/>
                <a:gd name="T9" fmla="*/ 7 h 118"/>
                <a:gd name="T10" fmla="*/ 124 w 134"/>
                <a:gd name="T11" fmla="*/ 7 h 118"/>
                <a:gd name="T12" fmla="*/ 0 w 134"/>
                <a:gd name="T13" fmla="*/ 0 h 118"/>
                <a:gd name="T14" fmla="*/ 0 w 134"/>
                <a:gd name="T15" fmla="*/ 11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18">
                  <a:moveTo>
                    <a:pt x="0" y="110"/>
                  </a:moveTo>
                  <a:lnTo>
                    <a:pt x="0" y="110"/>
                  </a:lnTo>
                  <a:cubicBezTo>
                    <a:pt x="45" y="111"/>
                    <a:pt x="90" y="113"/>
                    <a:pt x="134" y="118"/>
                  </a:cubicBezTo>
                  <a:lnTo>
                    <a:pt x="134" y="118"/>
                  </a:lnTo>
                  <a:lnTo>
                    <a:pt x="124" y="7"/>
                  </a:lnTo>
                  <a:lnTo>
                    <a:pt x="124" y="7"/>
                  </a:lnTo>
                  <a:cubicBezTo>
                    <a:pt x="83" y="3"/>
                    <a:pt x="42"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20">
              <a:extLst>
                <a:ext uri="{FF2B5EF4-FFF2-40B4-BE49-F238E27FC236}">
                  <a16:creationId xmlns:a16="http://schemas.microsoft.com/office/drawing/2014/main" id="{FCA0CB8B-6302-4145-B875-4F6A976B27B6}"/>
                </a:ext>
              </a:extLst>
            </p:cNvPr>
            <p:cNvSpPr>
              <a:spLocks/>
            </p:cNvSpPr>
            <p:nvPr/>
          </p:nvSpPr>
          <p:spPr bwMode="auto">
            <a:xfrm>
              <a:off x="1742" y="3920"/>
              <a:ext cx="44" cy="77"/>
            </a:xfrm>
            <a:custGeom>
              <a:avLst/>
              <a:gdLst>
                <a:gd name="T0" fmla="*/ 73 w 73"/>
                <a:gd name="T1" fmla="*/ 128 h 128"/>
                <a:gd name="T2" fmla="*/ 73 w 73"/>
                <a:gd name="T3" fmla="*/ 128 h 128"/>
                <a:gd name="T4" fmla="*/ 73 w 73"/>
                <a:gd name="T5" fmla="*/ 18 h 128"/>
                <a:gd name="T6" fmla="*/ 0 w 73"/>
                <a:gd name="T7" fmla="*/ 0 h 128"/>
                <a:gd name="T8" fmla="*/ 10 w 73"/>
                <a:gd name="T9" fmla="*/ 112 h 128"/>
                <a:gd name="T10" fmla="*/ 73 w 73"/>
                <a:gd name="T11" fmla="*/ 128 h 128"/>
              </a:gdLst>
              <a:ahLst/>
              <a:cxnLst>
                <a:cxn ang="0">
                  <a:pos x="T0" y="T1"/>
                </a:cxn>
                <a:cxn ang="0">
                  <a:pos x="T2" y="T3"/>
                </a:cxn>
                <a:cxn ang="0">
                  <a:pos x="T4" y="T5"/>
                </a:cxn>
                <a:cxn ang="0">
                  <a:pos x="T6" y="T7"/>
                </a:cxn>
                <a:cxn ang="0">
                  <a:pos x="T8" y="T9"/>
                </a:cxn>
                <a:cxn ang="0">
                  <a:pos x="T10" y="T11"/>
                </a:cxn>
              </a:cxnLst>
              <a:rect l="0" t="0" r="r" b="b"/>
              <a:pathLst>
                <a:path w="73" h="128">
                  <a:moveTo>
                    <a:pt x="73" y="128"/>
                  </a:moveTo>
                  <a:lnTo>
                    <a:pt x="73" y="128"/>
                  </a:lnTo>
                  <a:lnTo>
                    <a:pt x="73" y="18"/>
                  </a:lnTo>
                  <a:cubicBezTo>
                    <a:pt x="49" y="11"/>
                    <a:pt x="25" y="5"/>
                    <a:pt x="0" y="0"/>
                  </a:cubicBezTo>
                  <a:lnTo>
                    <a:pt x="10" y="112"/>
                  </a:lnTo>
                  <a:cubicBezTo>
                    <a:pt x="32" y="117"/>
                    <a:pt x="53" y="122"/>
                    <a:pt x="73"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21">
              <a:extLst>
                <a:ext uri="{FF2B5EF4-FFF2-40B4-BE49-F238E27FC236}">
                  <a16:creationId xmlns:a16="http://schemas.microsoft.com/office/drawing/2014/main" id="{2E5376B5-2A8D-4D58-A11A-193051EF8E76}"/>
                </a:ext>
              </a:extLst>
            </p:cNvPr>
            <p:cNvSpPr>
              <a:spLocks/>
            </p:cNvSpPr>
            <p:nvPr/>
          </p:nvSpPr>
          <p:spPr bwMode="auto">
            <a:xfrm>
              <a:off x="1655" y="2982"/>
              <a:ext cx="131" cy="90"/>
            </a:xfrm>
            <a:custGeom>
              <a:avLst/>
              <a:gdLst>
                <a:gd name="T0" fmla="*/ 218 w 218"/>
                <a:gd name="T1" fmla="*/ 150 h 150"/>
                <a:gd name="T2" fmla="*/ 218 w 218"/>
                <a:gd name="T3" fmla="*/ 150 h 150"/>
                <a:gd name="T4" fmla="*/ 218 w 218"/>
                <a:gd name="T5" fmla="*/ 40 h 150"/>
                <a:gd name="T6" fmla="*/ 0 w 218"/>
                <a:gd name="T7" fmla="*/ 0 h 150"/>
                <a:gd name="T8" fmla="*/ 10 w 218"/>
                <a:gd name="T9" fmla="*/ 111 h 150"/>
                <a:gd name="T10" fmla="*/ 218 w 218"/>
                <a:gd name="T11" fmla="*/ 150 h 150"/>
              </a:gdLst>
              <a:ahLst/>
              <a:cxnLst>
                <a:cxn ang="0">
                  <a:pos x="T0" y="T1"/>
                </a:cxn>
                <a:cxn ang="0">
                  <a:pos x="T2" y="T3"/>
                </a:cxn>
                <a:cxn ang="0">
                  <a:pos x="T4" y="T5"/>
                </a:cxn>
                <a:cxn ang="0">
                  <a:pos x="T6" y="T7"/>
                </a:cxn>
                <a:cxn ang="0">
                  <a:pos x="T8" y="T9"/>
                </a:cxn>
                <a:cxn ang="0">
                  <a:pos x="T10" y="T11"/>
                </a:cxn>
              </a:cxnLst>
              <a:rect l="0" t="0" r="r" b="b"/>
              <a:pathLst>
                <a:path w="218" h="150">
                  <a:moveTo>
                    <a:pt x="218" y="150"/>
                  </a:moveTo>
                  <a:lnTo>
                    <a:pt x="218" y="150"/>
                  </a:lnTo>
                  <a:lnTo>
                    <a:pt x="218" y="40"/>
                  </a:lnTo>
                  <a:cubicBezTo>
                    <a:pt x="150" y="20"/>
                    <a:pt x="76" y="7"/>
                    <a:pt x="0" y="0"/>
                  </a:cubicBezTo>
                  <a:lnTo>
                    <a:pt x="10" y="111"/>
                  </a:lnTo>
                  <a:cubicBezTo>
                    <a:pt x="83" y="118"/>
                    <a:pt x="153" y="131"/>
                    <a:pt x="218" y="1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22">
              <a:extLst>
                <a:ext uri="{FF2B5EF4-FFF2-40B4-BE49-F238E27FC236}">
                  <a16:creationId xmlns:a16="http://schemas.microsoft.com/office/drawing/2014/main" id="{EA1C2701-7508-487A-B864-C4729C9FAB5D}"/>
                </a:ext>
              </a:extLst>
            </p:cNvPr>
            <p:cNvSpPr>
              <a:spLocks/>
            </p:cNvSpPr>
            <p:nvPr/>
          </p:nvSpPr>
          <p:spPr bwMode="auto">
            <a:xfrm>
              <a:off x="1680" y="3249"/>
              <a:ext cx="106" cy="87"/>
            </a:xfrm>
            <a:custGeom>
              <a:avLst/>
              <a:gdLst>
                <a:gd name="T0" fmla="*/ 177 w 177"/>
                <a:gd name="T1" fmla="*/ 146 h 146"/>
                <a:gd name="T2" fmla="*/ 177 w 177"/>
                <a:gd name="T3" fmla="*/ 146 h 146"/>
                <a:gd name="T4" fmla="*/ 177 w 177"/>
                <a:gd name="T5" fmla="*/ 36 h 146"/>
                <a:gd name="T6" fmla="*/ 0 w 177"/>
                <a:gd name="T7" fmla="*/ 0 h 146"/>
                <a:gd name="T8" fmla="*/ 10 w 177"/>
                <a:gd name="T9" fmla="*/ 112 h 146"/>
                <a:gd name="T10" fmla="*/ 177 w 177"/>
                <a:gd name="T11" fmla="*/ 146 h 146"/>
              </a:gdLst>
              <a:ahLst/>
              <a:cxnLst>
                <a:cxn ang="0">
                  <a:pos x="T0" y="T1"/>
                </a:cxn>
                <a:cxn ang="0">
                  <a:pos x="T2" y="T3"/>
                </a:cxn>
                <a:cxn ang="0">
                  <a:pos x="T4" y="T5"/>
                </a:cxn>
                <a:cxn ang="0">
                  <a:pos x="T6" y="T7"/>
                </a:cxn>
                <a:cxn ang="0">
                  <a:pos x="T8" y="T9"/>
                </a:cxn>
                <a:cxn ang="0">
                  <a:pos x="T10" y="T11"/>
                </a:cxn>
              </a:cxnLst>
              <a:rect l="0" t="0" r="r" b="b"/>
              <a:pathLst>
                <a:path w="177" h="146">
                  <a:moveTo>
                    <a:pt x="177" y="146"/>
                  </a:moveTo>
                  <a:lnTo>
                    <a:pt x="177" y="146"/>
                  </a:lnTo>
                  <a:lnTo>
                    <a:pt x="177" y="36"/>
                  </a:lnTo>
                  <a:cubicBezTo>
                    <a:pt x="121" y="20"/>
                    <a:pt x="62" y="8"/>
                    <a:pt x="0" y="0"/>
                  </a:cubicBezTo>
                  <a:lnTo>
                    <a:pt x="10" y="112"/>
                  </a:lnTo>
                  <a:cubicBezTo>
                    <a:pt x="68" y="119"/>
                    <a:pt x="124" y="131"/>
                    <a:pt x="177" y="1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23">
              <a:extLst>
                <a:ext uri="{FF2B5EF4-FFF2-40B4-BE49-F238E27FC236}">
                  <a16:creationId xmlns:a16="http://schemas.microsoft.com/office/drawing/2014/main" id="{D074951F-E1EC-469E-88C1-DF1C684BA65F}"/>
                </a:ext>
              </a:extLst>
            </p:cNvPr>
            <p:cNvSpPr>
              <a:spLocks/>
            </p:cNvSpPr>
            <p:nvPr/>
          </p:nvSpPr>
          <p:spPr bwMode="auto">
            <a:xfrm>
              <a:off x="1667" y="3115"/>
              <a:ext cx="119" cy="89"/>
            </a:xfrm>
            <a:custGeom>
              <a:avLst/>
              <a:gdLst>
                <a:gd name="T0" fmla="*/ 198 w 198"/>
                <a:gd name="T1" fmla="*/ 148 h 148"/>
                <a:gd name="T2" fmla="*/ 198 w 198"/>
                <a:gd name="T3" fmla="*/ 148 h 148"/>
                <a:gd name="T4" fmla="*/ 198 w 198"/>
                <a:gd name="T5" fmla="*/ 38 h 148"/>
                <a:gd name="T6" fmla="*/ 0 w 198"/>
                <a:gd name="T7" fmla="*/ 0 h 148"/>
                <a:gd name="T8" fmla="*/ 11 w 198"/>
                <a:gd name="T9" fmla="*/ 111 h 148"/>
                <a:gd name="T10" fmla="*/ 198 w 198"/>
                <a:gd name="T11" fmla="*/ 148 h 148"/>
              </a:gdLst>
              <a:ahLst/>
              <a:cxnLst>
                <a:cxn ang="0">
                  <a:pos x="T0" y="T1"/>
                </a:cxn>
                <a:cxn ang="0">
                  <a:pos x="T2" y="T3"/>
                </a:cxn>
                <a:cxn ang="0">
                  <a:pos x="T4" y="T5"/>
                </a:cxn>
                <a:cxn ang="0">
                  <a:pos x="T6" y="T7"/>
                </a:cxn>
                <a:cxn ang="0">
                  <a:pos x="T8" y="T9"/>
                </a:cxn>
                <a:cxn ang="0">
                  <a:pos x="T10" y="T11"/>
                </a:cxn>
              </a:cxnLst>
              <a:rect l="0" t="0" r="r" b="b"/>
              <a:pathLst>
                <a:path w="198" h="148">
                  <a:moveTo>
                    <a:pt x="198" y="148"/>
                  </a:moveTo>
                  <a:lnTo>
                    <a:pt x="198" y="148"/>
                  </a:lnTo>
                  <a:lnTo>
                    <a:pt x="198" y="38"/>
                  </a:lnTo>
                  <a:cubicBezTo>
                    <a:pt x="136" y="20"/>
                    <a:pt x="69" y="7"/>
                    <a:pt x="0" y="0"/>
                  </a:cubicBezTo>
                  <a:lnTo>
                    <a:pt x="11" y="111"/>
                  </a:lnTo>
                  <a:cubicBezTo>
                    <a:pt x="76" y="119"/>
                    <a:pt x="139" y="131"/>
                    <a:pt x="198" y="1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24">
              <a:extLst>
                <a:ext uri="{FF2B5EF4-FFF2-40B4-BE49-F238E27FC236}">
                  <a16:creationId xmlns:a16="http://schemas.microsoft.com/office/drawing/2014/main" id="{44C60BE2-BA5B-4F0B-A3AC-B5521101BB05}"/>
                </a:ext>
              </a:extLst>
            </p:cNvPr>
            <p:cNvSpPr>
              <a:spLocks/>
            </p:cNvSpPr>
            <p:nvPr/>
          </p:nvSpPr>
          <p:spPr bwMode="auto">
            <a:xfrm>
              <a:off x="1631" y="2716"/>
              <a:ext cx="155" cy="92"/>
            </a:xfrm>
            <a:custGeom>
              <a:avLst/>
              <a:gdLst>
                <a:gd name="T0" fmla="*/ 259 w 259"/>
                <a:gd name="T1" fmla="*/ 153 h 153"/>
                <a:gd name="T2" fmla="*/ 259 w 259"/>
                <a:gd name="T3" fmla="*/ 153 h 153"/>
                <a:gd name="T4" fmla="*/ 259 w 259"/>
                <a:gd name="T5" fmla="*/ 43 h 153"/>
                <a:gd name="T6" fmla="*/ 0 w 259"/>
                <a:gd name="T7" fmla="*/ 0 h 153"/>
                <a:gd name="T8" fmla="*/ 10 w 259"/>
                <a:gd name="T9" fmla="*/ 111 h 153"/>
                <a:gd name="T10" fmla="*/ 259 w 259"/>
                <a:gd name="T11" fmla="*/ 153 h 153"/>
              </a:gdLst>
              <a:ahLst/>
              <a:cxnLst>
                <a:cxn ang="0">
                  <a:pos x="T0" y="T1"/>
                </a:cxn>
                <a:cxn ang="0">
                  <a:pos x="T2" y="T3"/>
                </a:cxn>
                <a:cxn ang="0">
                  <a:pos x="T4" y="T5"/>
                </a:cxn>
                <a:cxn ang="0">
                  <a:pos x="T6" y="T7"/>
                </a:cxn>
                <a:cxn ang="0">
                  <a:pos x="T8" y="T9"/>
                </a:cxn>
                <a:cxn ang="0">
                  <a:pos x="T10" y="T11"/>
                </a:cxn>
              </a:cxnLst>
              <a:rect l="0" t="0" r="r" b="b"/>
              <a:pathLst>
                <a:path w="259" h="153">
                  <a:moveTo>
                    <a:pt x="259" y="153"/>
                  </a:moveTo>
                  <a:lnTo>
                    <a:pt x="259" y="153"/>
                  </a:lnTo>
                  <a:lnTo>
                    <a:pt x="259" y="43"/>
                  </a:lnTo>
                  <a:cubicBezTo>
                    <a:pt x="179" y="20"/>
                    <a:pt x="91" y="6"/>
                    <a:pt x="0" y="0"/>
                  </a:cubicBezTo>
                  <a:lnTo>
                    <a:pt x="10" y="111"/>
                  </a:lnTo>
                  <a:cubicBezTo>
                    <a:pt x="97" y="117"/>
                    <a:pt x="182" y="131"/>
                    <a:pt x="259" y="1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25">
              <a:extLst>
                <a:ext uri="{FF2B5EF4-FFF2-40B4-BE49-F238E27FC236}">
                  <a16:creationId xmlns:a16="http://schemas.microsoft.com/office/drawing/2014/main" id="{E04B76DC-FF4C-4A4F-BD41-AADC3A09DDC3}"/>
                </a:ext>
              </a:extLst>
            </p:cNvPr>
            <p:cNvSpPr>
              <a:spLocks/>
            </p:cNvSpPr>
            <p:nvPr/>
          </p:nvSpPr>
          <p:spPr bwMode="auto">
            <a:xfrm>
              <a:off x="1593" y="2318"/>
              <a:ext cx="193" cy="93"/>
            </a:xfrm>
            <a:custGeom>
              <a:avLst/>
              <a:gdLst>
                <a:gd name="T0" fmla="*/ 321 w 321"/>
                <a:gd name="T1" fmla="*/ 156 h 156"/>
                <a:gd name="T2" fmla="*/ 321 w 321"/>
                <a:gd name="T3" fmla="*/ 156 h 156"/>
                <a:gd name="T4" fmla="*/ 321 w 321"/>
                <a:gd name="T5" fmla="*/ 46 h 156"/>
                <a:gd name="T6" fmla="*/ 0 w 321"/>
                <a:gd name="T7" fmla="*/ 0 h 156"/>
                <a:gd name="T8" fmla="*/ 10 w 321"/>
                <a:gd name="T9" fmla="*/ 110 h 156"/>
                <a:gd name="T10" fmla="*/ 321 w 321"/>
                <a:gd name="T11" fmla="*/ 156 h 156"/>
              </a:gdLst>
              <a:ahLst/>
              <a:cxnLst>
                <a:cxn ang="0">
                  <a:pos x="T0" y="T1"/>
                </a:cxn>
                <a:cxn ang="0">
                  <a:pos x="T2" y="T3"/>
                </a:cxn>
                <a:cxn ang="0">
                  <a:pos x="T4" y="T5"/>
                </a:cxn>
                <a:cxn ang="0">
                  <a:pos x="T6" y="T7"/>
                </a:cxn>
                <a:cxn ang="0">
                  <a:pos x="T8" y="T9"/>
                </a:cxn>
                <a:cxn ang="0">
                  <a:pos x="T10" y="T11"/>
                </a:cxn>
              </a:cxnLst>
              <a:rect l="0" t="0" r="r" b="b"/>
              <a:pathLst>
                <a:path w="321" h="156">
                  <a:moveTo>
                    <a:pt x="321" y="156"/>
                  </a:moveTo>
                  <a:lnTo>
                    <a:pt x="321" y="156"/>
                  </a:lnTo>
                  <a:lnTo>
                    <a:pt x="321" y="46"/>
                  </a:lnTo>
                  <a:cubicBezTo>
                    <a:pt x="223" y="17"/>
                    <a:pt x="113" y="2"/>
                    <a:pt x="0" y="0"/>
                  </a:cubicBezTo>
                  <a:lnTo>
                    <a:pt x="10" y="110"/>
                  </a:lnTo>
                  <a:cubicBezTo>
                    <a:pt x="119" y="113"/>
                    <a:pt x="226" y="128"/>
                    <a:pt x="321" y="1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26">
              <a:extLst>
                <a:ext uri="{FF2B5EF4-FFF2-40B4-BE49-F238E27FC236}">
                  <a16:creationId xmlns:a16="http://schemas.microsoft.com/office/drawing/2014/main" id="{EF7EB8E6-384C-408A-ADA7-2CE1A34C9A51}"/>
                </a:ext>
              </a:extLst>
            </p:cNvPr>
            <p:cNvSpPr>
              <a:spLocks/>
            </p:cNvSpPr>
            <p:nvPr/>
          </p:nvSpPr>
          <p:spPr bwMode="auto">
            <a:xfrm>
              <a:off x="1606" y="2450"/>
              <a:ext cx="180" cy="93"/>
            </a:xfrm>
            <a:custGeom>
              <a:avLst/>
              <a:gdLst>
                <a:gd name="T0" fmla="*/ 300 w 300"/>
                <a:gd name="T1" fmla="*/ 155 h 155"/>
                <a:gd name="T2" fmla="*/ 300 w 300"/>
                <a:gd name="T3" fmla="*/ 155 h 155"/>
                <a:gd name="T4" fmla="*/ 300 w 300"/>
                <a:gd name="T5" fmla="*/ 45 h 155"/>
                <a:gd name="T6" fmla="*/ 0 w 300"/>
                <a:gd name="T7" fmla="*/ 0 h 155"/>
                <a:gd name="T8" fmla="*/ 10 w 300"/>
                <a:gd name="T9" fmla="*/ 110 h 155"/>
                <a:gd name="T10" fmla="*/ 300 w 300"/>
                <a:gd name="T11" fmla="*/ 155 h 155"/>
              </a:gdLst>
              <a:ahLst/>
              <a:cxnLst>
                <a:cxn ang="0">
                  <a:pos x="T0" y="T1"/>
                </a:cxn>
                <a:cxn ang="0">
                  <a:pos x="T2" y="T3"/>
                </a:cxn>
                <a:cxn ang="0">
                  <a:pos x="T4" y="T5"/>
                </a:cxn>
                <a:cxn ang="0">
                  <a:pos x="T6" y="T7"/>
                </a:cxn>
                <a:cxn ang="0">
                  <a:pos x="T8" y="T9"/>
                </a:cxn>
                <a:cxn ang="0">
                  <a:pos x="T10" y="T11"/>
                </a:cxn>
              </a:cxnLst>
              <a:rect l="0" t="0" r="r" b="b"/>
              <a:pathLst>
                <a:path w="300" h="155">
                  <a:moveTo>
                    <a:pt x="300" y="155"/>
                  </a:moveTo>
                  <a:lnTo>
                    <a:pt x="300" y="155"/>
                  </a:lnTo>
                  <a:lnTo>
                    <a:pt x="300" y="45"/>
                  </a:lnTo>
                  <a:cubicBezTo>
                    <a:pt x="208" y="18"/>
                    <a:pt x="105" y="3"/>
                    <a:pt x="0" y="0"/>
                  </a:cubicBezTo>
                  <a:lnTo>
                    <a:pt x="10" y="110"/>
                  </a:lnTo>
                  <a:cubicBezTo>
                    <a:pt x="112" y="114"/>
                    <a:pt x="211" y="129"/>
                    <a:pt x="300" y="1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27">
              <a:extLst>
                <a:ext uri="{FF2B5EF4-FFF2-40B4-BE49-F238E27FC236}">
                  <a16:creationId xmlns:a16="http://schemas.microsoft.com/office/drawing/2014/main" id="{0A313514-D08A-4886-B3B2-498F2F27D288}"/>
                </a:ext>
              </a:extLst>
            </p:cNvPr>
            <p:cNvSpPr>
              <a:spLocks/>
            </p:cNvSpPr>
            <p:nvPr/>
          </p:nvSpPr>
          <p:spPr bwMode="auto">
            <a:xfrm>
              <a:off x="1618" y="2583"/>
              <a:ext cx="168" cy="92"/>
            </a:xfrm>
            <a:custGeom>
              <a:avLst/>
              <a:gdLst>
                <a:gd name="T0" fmla="*/ 280 w 280"/>
                <a:gd name="T1" fmla="*/ 154 h 154"/>
                <a:gd name="T2" fmla="*/ 280 w 280"/>
                <a:gd name="T3" fmla="*/ 154 h 154"/>
                <a:gd name="T4" fmla="*/ 280 w 280"/>
                <a:gd name="T5" fmla="*/ 44 h 154"/>
                <a:gd name="T6" fmla="*/ 0 w 280"/>
                <a:gd name="T7" fmla="*/ 0 h 154"/>
                <a:gd name="T8" fmla="*/ 10 w 280"/>
                <a:gd name="T9" fmla="*/ 110 h 154"/>
                <a:gd name="T10" fmla="*/ 280 w 280"/>
                <a:gd name="T11" fmla="*/ 154 h 154"/>
              </a:gdLst>
              <a:ahLst/>
              <a:cxnLst>
                <a:cxn ang="0">
                  <a:pos x="T0" y="T1"/>
                </a:cxn>
                <a:cxn ang="0">
                  <a:pos x="T2" y="T3"/>
                </a:cxn>
                <a:cxn ang="0">
                  <a:pos x="T4" y="T5"/>
                </a:cxn>
                <a:cxn ang="0">
                  <a:pos x="T6" y="T7"/>
                </a:cxn>
                <a:cxn ang="0">
                  <a:pos x="T8" y="T9"/>
                </a:cxn>
                <a:cxn ang="0">
                  <a:pos x="T10" y="T11"/>
                </a:cxn>
              </a:cxnLst>
              <a:rect l="0" t="0" r="r" b="b"/>
              <a:pathLst>
                <a:path w="280" h="154">
                  <a:moveTo>
                    <a:pt x="280" y="154"/>
                  </a:moveTo>
                  <a:lnTo>
                    <a:pt x="280" y="154"/>
                  </a:lnTo>
                  <a:lnTo>
                    <a:pt x="280" y="44"/>
                  </a:lnTo>
                  <a:cubicBezTo>
                    <a:pt x="194" y="19"/>
                    <a:pt x="98" y="4"/>
                    <a:pt x="0" y="0"/>
                  </a:cubicBezTo>
                  <a:lnTo>
                    <a:pt x="10" y="110"/>
                  </a:lnTo>
                  <a:cubicBezTo>
                    <a:pt x="105" y="115"/>
                    <a:pt x="197" y="130"/>
                    <a:pt x="280" y="1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28">
              <a:extLst>
                <a:ext uri="{FF2B5EF4-FFF2-40B4-BE49-F238E27FC236}">
                  <a16:creationId xmlns:a16="http://schemas.microsoft.com/office/drawing/2014/main" id="{B63D68E9-076F-4570-BDBA-870068A0C61B}"/>
                </a:ext>
              </a:extLst>
            </p:cNvPr>
            <p:cNvSpPr>
              <a:spLocks/>
            </p:cNvSpPr>
            <p:nvPr/>
          </p:nvSpPr>
          <p:spPr bwMode="auto">
            <a:xfrm>
              <a:off x="1643" y="2849"/>
              <a:ext cx="143" cy="91"/>
            </a:xfrm>
            <a:custGeom>
              <a:avLst/>
              <a:gdLst>
                <a:gd name="T0" fmla="*/ 239 w 239"/>
                <a:gd name="T1" fmla="*/ 151 h 151"/>
                <a:gd name="T2" fmla="*/ 239 w 239"/>
                <a:gd name="T3" fmla="*/ 151 h 151"/>
                <a:gd name="T4" fmla="*/ 239 w 239"/>
                <a:gd name="T5" fmla="*/ 41 h 151"/>
                <a:gd name="T6" fmla="*/ 0 w 239"/>
                <a:gd name="T7" fmla="*/ 0 h 151"/>
                <a:gd name="T8" fmla="*/ 11 w 239"/>
                <a:gd name="T9" fmla="*/ 111 h 151"/>
                <a:gd name="T10" fmla="*/ 239 w 239"/>
                <a:gd name="T11" fmla="*/ 151 h 151"/>
              </a:gdLst>
              <a:ahLst/>
              <a:cxnLst>
                <a:cxn ang="0">
                  <a:pos x="T0" y="T1"/>
                </a:cxn>
                <a:cxn ang="0">
                  <a:pos x="T2" y="T3"/>
                </a:cxn>
                <a:cxn ang="0">
                  <a:pos x="T4" y="T5"/>
                </a:cxn>
                <a:cxn ang="0">
                  <a:pos x="T6" y="T7"/>
                </a:cxn>
                <a:cxn ang="0">
                  <a:pos x="T8" y="T9"/>
                </a:cxn>
                <a:cxn ang="0">
                  <a:pos x="T10" y="T11"/>
                </a:cxn>
              </a:cxnLst>
              <a:rect l="0" t="0" r="r" b="b"/>
              <a:pathLst>
                <a:path w="239" h="151">
                  <a:moveTo>
                    <a:pt x="239" y="151"/>
                  </a:moveTo>
                  <a:lnTo>
                    <a:pt x="239" y="151"/>
                  </a:lnTo>
                  <a:lnTo>
                    <a:pt x="239" y="41"/>
                  </a:lnTo>
                  <a:cubicBezTo>
                    <a:pt x="165" y="20"/>
                    <a:pt x="84" y="6"/>
                    <a:pt x="0" y="0"/>
                  </a:cubicBezTo>
                  <a:lnTo>
                    <a:pt x="11" y="111"/>
                  </a:lnTo>
                  <a:cubicBezTo>
                    <a:pt x="91" y="117"/>
                    <a:pt x="168" y="131"/>
                    <a:pt x="239" y="15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29">
              <a:extLst>
                <a:ext uri="{FF2B5EF4-FFF2-40B4-BE49-F238E27FC236}">
                  <a16:creationId xmlns:a16="http://schemas.microsoft.com/office/drawing/2014/main" id="{08BD8BC3-C1EF-40BC-91DC-15505AF70BDF}"/>
                </a:ext>
              </a:extLst>
            </p:cNvPr>
            <p:cNvSpPr>
              <a:spLocks/>
            </p:cNvSpPr>
            <p:nvPr/>
          </p:nvSpPr>
          <p:spPr bwMode="auto">
            <a:xfrm>
              <a:off x="1755" y="4055"/>
              <a:ext cx="31" cy="74"/>
            </a:xfrm>
            <a:custGeom>
              <a:avLst/>
              <a:gdLst>
                <a:gd name="T0" fmla="*/ 52 w 52"/>
                <a:gd name="T1" fmla="*/ 123 h 123"/>
                <a:gd name="T2" fmla="*/ 52 w 52"/>
                <a:gd name="T3" fmla="*/ 123 h 123"/>
                <a:gd name="T4" fmla="*/ 52 w 52"/>
                <a:gd name="T5" fmla="*/ 13 h 123"/>
                <a:gd name="T6" fmla="*/ 0 w 52"/>
                <a:gd name="T7" fmla="*/ 0 h 123"/>
                <a:gd name="T8" fmla="*/ 10 w 52"/>
                <a:gd name="T9" fmla="*/ 112 h 123"/>
                <a:gd name="T10" fmla="*/ 52 w 52"/>
                <a:gd name="T11" fmla="*/ 123 h 123"/>
              </a:gdLst>
              <a:ahLst/>
              <a:cxnLst>
                <a:cxn ang="0">
                  <a:pos x="T0" y="T1"/>
                </a:cxn>
                <a:cxn ang="0">
                  <a:pos x="T2" y="T3"/>
                </a:cxn>
                <a:cxn ang="0">
                  <a:pos x="T4" y="T5"/>
                </a:cxn>
                <a:cxn ang="0">
                  <a:pos x="T6" y="T7"/>
                </a:cxn>
                <a:cxn ang="0">
                  <a:pos x="T8" y="T9"/>
                </a:cxn>
                <a:cxn ang="0">
                  <a:pos x="T10" y="T11"/>
                </a:cxn>
              </a:cxnLst>
              <a:rect l="0" t="0" r="r" b="b"/>
              <a:pathLst>
                <a:path w="52" h="123">
                  <a:moveTo>
                    <a:pt x="52" y="123"/>
                  </a:moveTo>
                  <a:lnTo>
                    <a:pt x="52" y="123"/>
                  </a:lnTo>
                  <a:lnTo>
                    <a:pt x="52" y="13"/>
                  </a:lnTo>
                  <a:cubicBezTo>
                    <a:pt x="35" y="8"/>
                    <a:pt x="18" y="4"/>
                    <a:pt x="0" y="0"/>
                  </a:cubicBezTo>
                  <a:lnTo>
                    <a:pt x="10" y="112"/>
                  </a:lnTo>
                  <a:cubicBezTo>
                    <a:pt x="24" y="115"/>
                    <a:pt x="38" y="119"/>
                    <a:pt x="52" y="1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30">
              <a:extLst>
                <a:ext uri="{FF2B5EF4-FFF2-40B4-BE49-F238E27FC236}">
                  <a16:creationId xmlns:a16="http://schemas.microsoft.com/office/drawing/2014/main" id="{875BD185-4B7D-45E7-B016-F941F2E29519}"/>
                </a:ext>
              </a:extLst>
            </p:cNvPr>
            <p:cNvSpPr>
              <a:spLocks/>
            </p:cNvSpPr>
            <p:nvPr/>
          </p:nvSpPr>
          <p:spPr bwMode="auto">
            <a:xfrm>
              <a:off x="1767" y="4190"/>
              <a:ext cx="19" cy="71"/>
            </a:xfrm>
            <a:custGeom>
              <a:avLst/>
              <a:gdLst>
                <a:gd name="T0" fmla="*/ 31 w 31"/>
                <a:gd name="T1" fmla="*/ 118 h 118"/>
                <a:gd name="T2" fmla="*/ 31 w 31"/>
                <a:gd name="T3" fmla="*/ 118 h 118"/>
                <a:gd name="T4" fmla="*/ 31 w 31"/>
                <a:gd name="T5" fmla="*/ 8 h 118"/>
                <a:gd name="T6" fmla="*/ 0 w 31"/>
                <a:gd name="T7" fmla="*/ 0 h 118"/>
                <a:gd name="T8" fmla="*/ 10 w 31"/>
                <a:gd name="T9" fmla="*/ 113 h 118"/>
                <a:gd name="T10" fmla="*/ 31 w 31"/>
                <a:gd name="T11" fmla="*/ 118 h 118"/>
              </a:gdLst>
              <a:ahLst/>
              <a:cxnLst>
                <a:cxn ang="0">
                  <a:pos x="T0" y="T1"/>
                </a:cxn>
                <a:cxn ang="0">
                  <a:pos x="T2" y="T3"/>
                </a:cxn>
                <a:cxn ang="0">
                  <a:pos x="T4" y="T5"/>
                </a:cxn>
                <a:cxn ang="0">
                  <a:pos x="T6" y="T7"/>
                </a:cxn>
                <a:cxn ang="0">
                  <a:pos x="T8" y="T9"/>
                </a:cxn>
                <a:cxn ang="0">
                  <a:pos x="T10" y="T11"/>
                </a:cxn>
              </a:cxnLst>
              <a:rect l="0" t="0" r="r" b="b"/>
              <a:pathLst>
                <a:path w="31" h="118">
                  <a:moveTo>
                    <a:pt x="31" y="118"/>
                  </a:moveTo>
                  <a:lnTo>
                    <a:pt x="31" y="118"/>
                  </a:lnTo>
                  <a:lnTo>
                    <a:pt x="31" y="8"/>
                  </a:lnTo>
                  <a:cubicBezTo>
                    <a:pt x="21" y="5"/>
                    <a:pt x="10" y="2"/>
                    <a:pt x="0" y="0"/>
                  </a:cubicBezTo>
                  <a:lnTo>
                    <a:pt x="10" y="113"/>
                  </a:lnTo>
                  <a:cubicBezTo>
                    <a:pt x="17" y="114"/>
                    <a:pt x="24" y="116"/>
                    <a:pt x="31" y="1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31">
              <a:extLst>
                <a:ext uri="{FF2B5EF4-FFF2-40B4-BE49-F238E27FC236}">
                  <a16:creationId xmlns:a16="http://schemas.microsoft.com/office/drawing/2014/main" id="{8356C16E-E9E9-4645-96C9-C1D3334E6079}"/>
                </a:ext>
              </a:extLst>
            </p:cNvPr>
            <p:cNvSpPr>
              <a:spLocks/>
            </p:cNvSpPr>
            <p:nvPr/>
          </p:nvSpPr>
          <p:spPr bwMode="auto">
            <a:xfrm>
              <a:off x="1705" y="3517"/>
              <a:ext cx="81" cy="83"/>
            </a:xfrm>
            <a:custGeom>
              <a:avLst/>
              <a:gdLst>
                <a:gd name="T0" fmla="*/ 135 w 135"/>
                <a:gd name="T1" fmla="*/ 139 h 139"/>
                <a:gd name="T2" fmla="*/ 135 w 135"/>
                <a:gd name="T3" fmla="*/ 139 h 139"/>
                <a:gd name="T4" fmla="*/ 135 w 135"/>
                <a:gd name="T5" fmla="*/ 29 h 139"/>
                <a:gd name="T6" fmla="*/ 0 w 135"/>
                <a:gd name="T7" fmla="*/ 0 h 139"/>
                <a:gd name="T8" fmla="*/ 10 w 135"/>
                <a:gd name="T9" fmla="*/ 111 h 139"/>
                <a:gd name="T10" fmla="*/ 135 w 135"/>
                <a:gd name="T11" fmla="*/ 139 h 139"/>
              </a:gdLst>
              <a:ahLst/>
              <a:cxnLst>
                <a:cxn ang="0">
                  <a:pos x="T0" y="T1"/>
                </a:cxn>
                <a:cxn ang="0">
                  <a:pos x="T2" y="T3"/>
                </a:cxn>
                <a:cxn ang="0">
                  <a:pos x="T4" y="T5"/>
                </a:cxn>
                <a:cxn ang="0">
                  <a:pos x="T6" y="T7"/>
                </a:cxn>
                <a:cxn ang="0">
                  <a:pos x="T8" y="T9"/>
                </a:cxn>
                <a:cxn ang="0">
                  <a:pos x="T10" y="T11"/>
                </a:cxn>
              </a:cxnLst>
              <a:rect l="0" t="0" r="r" b="b"/>
              <a:pathLst>
                <a:path w="135" h="139">
                  <a:moveTo>
                    <a:pt x="135" y="139"/>
                  </a:moveTo>
                  <a:lnTo>
                    <a:pt x="135" y="139"/>
                  </a:lnTo>
                  <a:lnTo>
                    <a:pt x="135" y="29"/>
                  </a:lnTo>
                  <a:cubicBezTo>
                    <a:pt x="92" y="17"/>
                    <a:pt x="46" y="7"/>
                    <a:pt x="0" y="0"/>
                  </a:cubicBezTo>
                  <a:lnTo>
                    <a:pt x="10" y="111"/>
                  </a:lnTo>
                  <a:cubicBezTo>
                    <a:pt x="53" y="119"/>
                    <a:pt x="95" y="128"/>
                    <a:pt x="13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32">
              <a:extLst>
                <a:ext uri="{FF2B5EF4-FFF2-40B4-BE49-F238E27FC236}">
                  <a16:creationId xmlns:a16="http://schemas.microsoft.com/office/drawing/2014/main" id="{B895F828-0D6F-4429-BDCE-7A1B320E540C}"/>
                </a:ext>
              </a:extLst>
            </p:cNvPr>
            <p:cNvSpPr>
              <a:spLocks/>
            </p:cNvSpPr>
            <p:nvPr/>
          </p:nvSpPr>
          <p:spPr bwMode="auto">
            <a:xfrm>
              <a:off x="1692" y="3382"/>
              <a:ext cx="94" cy="86"/>
            </a:xfrm>
            <a:custGeom>
              <a:avLst/>
              <a:gdLst>
                <a:gd name="T0" fmla="*/ 156 w 156"/>
                <a:gd name="T1" fmla="*/ 143 h 143"/>
                <a:gd name="T2" fmla="*/ 156 w 156"/>
                <a:gd name="T3" fmla="*/ 143 h 143"/>
                <a:gd name="T4" fmla="*/ 156 w 156"/>
                <a:gd name="T5" fmla="*/ 33 h 143"/>
                <a:gd name="T6" fmla="*/ 0 w 156"/>
                <a:gd name="T7" fmla="*/ 0 h 143"/>
                <a:gd name="T8" fmla="*/ 10 w 156"/>
                <a:gd name="T9" fmla="*/ 112 h 143"/>
                <a:gd name="T10" fmla="*/ 156 w 156"/>
                <a:gd name="T11" fmla="*/ 143 h 143"/>
              </a:gdLst>
              <a:ahLst/>
              <a:cxnLst>
                <a:cxn ang="0">
                  <a:pos x="T0" y="T1"/>
                </a:cxn>
                <a:cxn ang="0">
                  <a:pos x="T2" y="T3"/>
                </a:cxn>
                <a:cxn ang="0">
                  <a:pos x="T4" y="T5"/>
                </a:cxn>
                <a:cxn ang="0">
                  <a:pos x="T6" y="T7"/>
                </a:cxn>
                <a:cxn ang="0">
                  <a:pos x="T8" y="T9"/>
                </a:cxn>
                <a:cxn ang="0">
                  <a:pos x="T10" y="T11"/>
                </a:cxn>
              </a:cxnLst>
              <a:rect l="0" t="0" r="r" b="b"/>
              <a:pathLst>
                <a:path w="156" h="143">
                  <a:moveTo>
                    <a:pt x="156" y="143"/>
                  </a:moveTo>
                  <a:lnTo>
                    <a:pt x="156" y="143"/>
                  </a:lnTo>
                  <a:lnTo>
                    <a:pt x="156" y="33"/>
                  </a:lnTo>
                  <a:cubicBezTo>
                    <a:pt x="107" y="19"/>
                    <a:pt x="54" y="8"/>
                    <a:pt x="0" y="0"/>
                  </a:cubicBezTo>
                  <a:lnTo>
                    <a:pt x="10" y="112"/>
                  </a:lnTo>
                  <a:cubicBezTo>
                    <a:pt x="61" y="119"/>
                    <a:pt x="110" y="130"/>
                    <a:pt x="156" y="1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33">
              <a:extLst>
                <a:ext uri="{FF2B5EF4-FFF2-40B4-BE49-F238E27FC236}">
                  <a16:creationId xmlns:a16="http://schemas.microsoft.com/office/drawing/2014/main" id="{29B629D8-6F21-46D0-8D47-7E9ABE6FCC9B}"/>
                </a:ext>
              </a:extLst>
            </p:cNvPr>
            <p:cNvSpPr>
              <a:spLocks/>
            </p:cNvSpPr>
            <p:nvPr/>
          </p:nvSpPr>
          <p:spPr bwMode="auto">
            <a:xfrm>
              <a:off x="1717" y="3651"/>
              <a:ext cx="69" cy="82"/>
            </a:xfrm>
            <a:custGeom>
              <a:avLst/>
              <a:gdLst>
                <a:gd name="T0" fmla="*/ 115 w 115"/>
                <a:gd name="T1" fmla="*/ 137 h 137"/>
                <a:gd name="T2" fmla="*/ 115 w 115"/>
                <a:gd name="T3" fmla="*/ 137 h 137"/>
                <a:gd name="T4" fmla="*/ 115 w 115"/>
                <a:gd name="T5" fmla="*/ 26 h 137"/>
                <a:gd name="T6" fmla="*/ 0 w 115"/>
                <a:gd name="T7" fmla="*/ 0 h 137"/>
                <a:gd name="T8" fmla="*/ 11 w 115"/>
                <a:gd name="T9" fmla="*/ 112 h 137"/>
                <a:gd name="T10" fmla="*/ 115 w 115"/>
                <a:gd name="T11" fmla="*/ 137 h 137"/>
              </a:gdLst>
              <a:ahLst/>
              <a:cxnLst>
                <a:cxn ang="0">
                  <a:pos x="T0" y="T1"/>
                </a:cxn>
                <a:cxn ang="0">
                  <a:pos x="T2" y="T3"/>
                </a:cxn>
                <a:cxn ang="0">
                  <a:pos x="T4" y="T5"/>
                </a:cxn>
                <a:cxn ang="0">
                  <a:pos x="T6" y="T7"/>
                </a:cxn>
                <a:cxn ang="0">
                  <a:pos x="T8" y="T9"/>
                </a:cxn>
                <a:cxn ang="0">
                  <a:pos x="T10" y="T11"/>
                </a:cxn>
              </a:cxnLst>
              <a:rect l="0" t="0" r="r" b="b"/>
              <a:pathLst>
                <a:path w="115" h="137">
                  <a:moveTo>
                    <a:pt x="115" y="137"/>
                  </a:moveTo>
                  <a:lnTo>
                    <a:pt x="115" y="137"/>
                  </a:lnTo>
                  <a:lnTo>
                    <a:pt x="115" y="26"/>
                  </a:lnTo>
                  <a:cubicBezTo>
                    <a:pt x="78" y="16"/>
                    <a:pt x="40" y="7"/>
                    <a:pt x="0" y="0"/>
                  </a:cubicBezTo>
                  <a:lnTo>
                    <a:pt x="11" y="112"/>
                  </a:lnTo>
                  <a:cubicBezTo>
                    <a:pt x="47" y="119"/>
                    <a:pt x="82" y="127"/>
                    <a:pt x="115" y="1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34">
              <a:extLst>
                <a:ext uri="{FF2B5EF4-FFF2-40B4-BE49-F238E27FC236}">
                  <a16:creationId xmlns:a16="http://schemas.microsoft.com/office/drawing/2014/main" id="{824AEC6D-6A59-4313-8BF6-1C80CA973493}"/>
                </a:ext>
              </a:extLst>
            </p:cNvPr>
            <p:cNvSpPr>
              <a:spLocks/>
            </p:cNvSpPr>
            <p:nvPr/>
          </p:nvSpPr>
          <p:spPr bwMode="auto">
            <a:xfrm>
              <a:off x="1730" y="3785"/>
              <a:ext cx="56" cy="80"/>
            </a:xfrm>
            <a:custGeom>
              <a:avLst/>
              <a:gdLst>
                <a:gd name="T0" fmla="*/ 94 w 94"/>
                <a:gd name="T1" fmla="*/ 133 h 133"/>
                <a:gd name="T2" fmla="*/ 94 w 94"/>
                <a:gd name="T3" fmla="*/ 133 h 133"/>
                <a:gd name="T4" fmla="*/ 94 w 94"/>
                <a:gd name="T5" fmla="*/ 23 h 133"/>
                <a:gd name="T6" fmla="*/ 0 w 94"/>
                <a:gd name="T7" fmla="*/ 0 h 133"/>
                <a:gd name="T8" fmla="*/ 10 w 94"/>
                <a:gd name="T9" fmla="*/ 112 h 133"/>
                <a:gd name="T10" fmla="*/ 94 w 94"/>
                <a:gd name="T11" fmla="*/ 133 h 133"/>
              </a:gdLst>
              <a:ahLst/>
              <a:cxnLst>
                <a:cxn ang="0">
                  <a:pos x="T0" y="T1"/>
                </a:cxn>
                <a:cxn ang="0">
                  <a:pos x="T2" y="T3"/>
                </a:cxn>
                <a:cxn ang="0">
                  <a:pos x="T4" y="T5"/>
                </a:cxn>
                <a:cxn ang="0">
                  <a:pos x="T6" y="T7"/>
                </a:cxn>
                <a:cxn ang="0">
                  <a:pos x="T8" y="T9"/>
                </a:cxn>
                <a:cxn ang="0">
                  <a:pos x="T10" y="T11"/>
                </a:cxn>
              </a:cxnLst>
              <a:rect l="0" t="0" r="r" b="b"/>
              <a:pathLst>
                <a:path w="94" h="133">
                  <a:moveTo>
                    <a:pt x="94" y="133"/>
                  </a:moveTo>
                  <a:lnTo>
                    <a:pt x="94" y="133"/>
                  </a:lnTo>
                  <a:lnTo>
                    <a:pt x="94" y="23"/>
                  </a:lnTo>
                  <a:cubicBezTo>
                    <a:pt x="64" y="14"/>
                    <a:pt x="32" y="7"/>
                    <a:pt x="0" y="0"/>
                  </a:cubicBezTo>
                  <a:lnTo>
                    <a:pt x="10" y="112"/>
                  </a:lnTo>
                  <a:cubicBezTo>
                    <a:pt x="39" y="118"/>
                    <a:pt x="67" y="125"/>
                    <a:pt x="9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35">
              <a:extLst>
                <a:ext uri="{FF2B5EF4-FFF2-40B4-BE49-F238E27FC236}">
                  <a16:creationId xmlns:a16="http://schemas.microsoft.com/office/drawing/2014/main" id="{87D53204-8721-4701-B387-313384D305D2}"/>
                </a:ext>
              </a:extLst>
            </p:cNvPr>
            <p:cNvSpPr>
              <a:spLocks/>
            </p:cNvSpPr>
            <p:nvPr/>
          </p:nvSpPr>
          <p:spPr bwMode="auto">
            <a:xfrm>
              <a:off x="1587" y="3441"/>
              <a:ext cx="118" cy="76"/>
            </a:xfrm>
            <a:custGeom>
              <a:avLst/>
              <a:gdLst>
                <a:gd name="T0" fmla="*/ 0 w 197"/>
                <a:gd name="T1" fmla="*/ 110 h 126"/>
                <a:gd name="T2" fmla="*/ 0 w 197"/>
                <a:gd name="T3" fmla="*/ 110 h 126"/>
                <a:gd name="T4" fmla="*/ 197 w 197"/>
                <a:gd name="T5" fmla="*/ 126 h 126"/>
                <a:gd name="T6" fmla="*/ 197 w 197"/>
                <a:gd name="T7" fmla="*/ 126 h 126"/>
                <a:gd name="T8" fmla="*/ 186 w 197"/>
                <a:gd name="T9" fmla="*/ 14 h 126"/>
                <a:gd name="T10" fmla="*/ 186 w 197"/>
                <a:gd name="T11" fmla="*/ 14 h 126"/>
                <a:gd name="T12" fmla="*/ 0 w 197"/>
                <a:gd name="T13" fmla="*/ 0 h 126"/>
                <a:gd name="T14" fmla="*/ 0 w 197"/>
                <a:gd name="T15" fmla="*/ 11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126">
                  <a:moveTo>
                    <a:pt x="0" y="110"/>
                  </a:moveTo>
                  <a:lnTo>
                    <a:pt x="0" y="110"/>
                  </a:lnTo>
                  <a:cubicBezTo>
                    <a:pt x="67" y="110"/>
                    <a:pt x="133" y="116"/>
                    <a:pt x="197" y="126"/>
                  </a:cubicBezTo>
                  <a:lnTo>
                    <a:pt x="197" y="126"/>
                  </a:lnTo>
                  <a:lnTo>
                    <a:pt x="186" y="14"/>
                  </a:lnTo>
                  <a:lnTo>
                    <a:pt x="186" y="14"/>
                  </a:lnTo>
                  <a:cubicBezTo>
                    <a:pt x="126" y="5"/>
                    <a:pt x="63"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36">
              <a:extLst>
                <a:ext uri="{FF2B5EF4-FFF2-40B4-BE49-F238E27FC236}">
                  <a16:creationId xmlns:a16="http://schemas.microsoft.com/office/drawing/2014/main" id="{34D81D55-B59B-4F82-895D-462D27F65AE6}"/>
                </a:ext>
              </a:extLst>
            </p:cNvPr>
            <p:cNvSpPr>
              <a:spLocks/>
            </p:cNvSpPr>
            <p:nvPr/>
          </p:nvSpPr>
          <p:spPr bwMode="auto">
            <a:xfrm>
              <a:off x="1520" y="2781"/>
              <a:ext cx="56" cy="68"/>
            </a:xfrm>
            <a:custGeom>
              <a:avLst/>
              <a:gdLst>
                <a:gd name="T0" fmla="*/ 0 w 94"/>
                <a:gd name="T1" fmla="*/ 114 h 114"/>
                <a:gd name="T2" fmla="*/ 0 w 94"/>
                <a:gd name="T3" fmla="*/ 114 h 114"/>
                <a:gd name="T4" fmla="*/ 0 w 94"/>
                <a:gd name="T5" fmla="*/ 114 h 114"/>
                <a:gd name="T6" fmla="*/ 94 w 94"/>
                <a:gd name="T7" fmla="*/ 110 h 114"/>
                <a:gd name="T8" fmla="*/ 94 w 94"/>
                <a:gd name="T9" fmla="*/ 0 h 114"/>
                <a:gd name="T10" fmla="*/ 11 w 94"/>
                <a:gd name="T11" fmla="*/ 3 h 114"/>
                <a:gd name="T12" fmla="*/ 11 w 94"/>
                <a:gd name="T13" fmla="*/ 3 h 114"/>
                <a:gd name="T14" fmla="*/ 0 w 94"/>
                <a:gd name="T15" fmla="*/ 1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4">
                  <a:moveTo>
                    <a:pt x="0" y="114"/>
                  </a:moveTo>
                  <a:lnTo>
                    <a:pt x="0" y="114"/>
                  </a:lnTo>
                  <a:lnTo>
                    <a:pt x="0" y="114"/>
                  </a:lnTo>
                  <a:cubicBezTo>
                    <a:pt x="31" y="111"/>
                    <a:pt x="62" y="110"/>
                    <a:pt x="94" y="110"/>
                  </a:cubicBezTo>
                  <a:lnTo>
                    <a:pt x="94" y="0"/>
                  </a:lnTo>
                  <a:cubicBezTo>
                    <a:pt x="66" y="0"/>
                    <a:pt x="38" y="1"/>
                    <a:pt x="11" y="3"/>
                  </a:cubicBezTo>
                  <a:lnTo>
                    <a:pt x="11" y="3"/>
                  </a:lnTo>
                  <a:lnTo>
                    <a:pt x="0" y="1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37">
              <a:extLst>
                <a:ext uri="{FF2B5EF4-FFF2-40B4-BE49-F238E27FC236}">
                  <a16:creationId xmlns:a16="http://schemas.microsoft.com/office/drawing/2014/main" id="{8EF8B7C5-BD4F-4794-8690-16454F597653}"/>
                </a:ext>
              </a:extLst>
            </p:cNvPr>
            <p:cNvSpPr>
              <a:spLocks/>
            </p:cNvSpPr>
            <p:nvPr/>
          </p:nvSpPr>
          <p:spPr bwMode="auto">
            <a:xfrm>
              <a:off x="1377" y="2849"/>
              <a:ext cx="143" cy="91"/>
            </a:xfrm>
            <a:custGeom>
              <a:avLst/>
              <a:gdLst>
                <a:gd name="T0" fmla="*/ 0 w 238"/>
                <a:gd name="T1" fmla="*/ 151 h 151"/>
                <a:gd name="T2" fmla="*/ 0 w 238"/>
                <a:gd name="T3" fmla="*/ 151 h 151"/>
                <a:gd name="T4" fmla="*/ 228 w 238"/>
                <a:gd name="T5" fmla="*/ 110 h 151"/>
                <a:gd name="T6" fmla="*/ 238 w 238"/>
                <a:gd name="T7" fmla="*/ 0 h 151"/>
                <a:gd name="T8" fmla="*/ 0 w 238"/>
                <a:gd name="T9" fmla="*/ 41 h 151"/>
                <a:gd name="T10" fmla="*/ 0 w 238"/>
                <a:gd name="T11" fmla="*/ 151 h 151"/>
              </a:gdLst>
              <a:ahLst/>
              <a:cxnLst>
                <a:cxn ang="0">
                  <a:pos x="T0" y="T1"/>
                </a:cxn>
                <a:cxn ang="0">
                  <a:pos x="T2" y="T3"/>
                </a:cxn>
                <a:cxn ang="0">
                  <a:pos x="T4" y="T5"/>
                </a:cxn>
                <a:cxn ang="0">
                  <a:pos x="T6" y="T7"/>
                </a:cxn>
                <a:cxn ang="0">
                  <a:pos x="T8" y="T9"/>
                </a:cxn>
                <a:cxn ang="0">
                  <a:pos x="T10" y="T11"/>
                </a:cxn>
              </a:cxnLst>
              <a:rect l="0" t="0" r="r" b="b"/>
              <a:pathLst>
                <a:path w="238" h="151">
                  <a:moveTo>
                    <a:pt x="0" y="151"/>
                  </a:moveTo>
                  <a:lnTo>
                    <a:pt x="0" y="151"/>
                  </a:lnTo>
                  <a:cubicBezTo>
                    <a:pt x="71" y="131"/>
                    <a:pt x="148" y="117"/>
                    <a:pt x="228" y="110"/>
                  </a:cubicBezTo>
                  <a:lnTo>
                    <a:pt x="238" y="0"/>
                  </a:lnTo>
                  <a:cubicBezTo>
                    <a:pt x="155" y="6"/>
                    <a:pt x="74" y="20"/>
                    <a:pt x="0" y="41"/>
                  </a:cubicBezTo>
                  <a:lnTo>
                    <a:pt x="0" y="1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38">
              <a:extLst>
                <a:ext uri="{FF2B5EF4-FFF2-40B4-BE49-F238E27FC236}">
                  <a16:creationId xmlns:a16="http://schemas.microsoft.com/office/drawing/2014/main" id="{FA658CB0-6BAA-49A5-853D-BA7B2D333400}"/>
                </a:ext>
              </a:extLst>
            </p:cNvPr>
            <p:cNvSpPr>
              <a:spLocks/>
            </p:cNvSpPr>
            <p:nvPr/>
          </p:nvSpPr>
          <p:spPr bwMode="auto">
            <a:xfrm>
              <a:off x="1377" y="2716"/>
              <a:ext cx="155" cy="92"/>
            </a:xfrm>
            <a:custGeom>
              <a:avLst/>
              <a:gdLst>
                <a:gd name="T0" fmla="*/ 0 w 259"/>
                <a:gd name="T1" fmla="*/ 153 h 153"/>
                <a:gd name="T2" fmla="*/ 0 w 259"/>
                <a:gd name="T3" fmla="*/ 153 h 153"/>
                <a:gd name="T4" fmla="*/ 249 w 259"/>
                <a:gd name="T5" fmla="*/ 111 h 153"/>
                <a:gd name="T6" fmla="*/ 259 w 259"/>
                <a:gd name="T7" fmla="*/ 0 h 153"/>
                <a:gd name="T8" fmla="*/ 0 w 259"/>
                <a:gd name="T9" fmla="*/ 43 h 153"/>
                <a:gd name="T10" fmla="*/ 0 w 259"/>
                <a:gd name="T11" fmla="*/ 153 h 153"/>
              </a:gdLst>
              <a:ahLst/>
              <a:cxnLst>
                <a:cxn ang="0">
                  <a:pos x="T0" y="T1"/>
                </a:cxn>
                <a:cxn ang="0">
                  <a:pos x="T2" y="T3"/>
                </a:cxn>
                <a:cxn ang="0">
                  <a:pos x="T4" y="T5"/>
                </a:cxn>
                <a:cxn ang="0">
                  <a:pos x="T6" y="T7"/>
                </a:cxn>
                <a:cxn ang="0">
                  <a:pos x="T8" y="T9"/>
                </a:cxn>
                <a:cxn ang="0">
                  <a:pos x="T10" y="T11"/>
                </a:cxn>
              </a:cxnLst>
              <a:rect l="0" t="0" r="r" b="b"/>
              <a:pathLst>
                <a:path w="259" h="153">
                  <a:moveTo>
                    <a:pt x="0" y="153"/>
                  </a:moveTo>
                  <a:lnTo>
                    <a:pt x="0" y="153"/>
                  </a:lnTo>
                  <a:cubicBezTo>
                    <a:pt x="77" y="131"/>
                    <a:pt x="161" y="117"/>
                    <a:pt x="249" y="111"/>
                  </a:cubicBezTo>
                  <a:lnTo>
                    <a:pt x="259" y="0"/>
                  </a:lnTo>
                  <a:cubicBezTo>
                    <a:pt x="168" y="6"/>
                    <a:pt x="80" y="20"/>
                    <a:pt x="0" y="43"/>
                  </a:cubicBezTo>
                  <a:lnTo>
                    <a:pt x="0"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39">
              <a:extLst>
                <a:ext uri="{FF2B5EF4-FFF2-40B4-BE49-F238E27FC236}">
                  <a16:creationId xmlns:a16="http://schemas.microsoft.com/office/drawing/2014/main" id="{438B501E-286C-41F3-A332-CE4A0D1D936E}"/>
                </a:ext>
              </a:extLst>
            </p:cNvPr>
            <p:cNvSpPr>
              <a:spLocks/>
            </p:cNvSpPr>
            <p:nvPr/>
          </p:nvSpPr>
          <p:spPr bwMode="auto">
            <a:xfrm>
              <a:off x="1508" y="2913"/>
              <a:ext cx="68" cy="69"/>
            </a:xfrm>
            <a:custGeom>
              <a:avLst/>
              <a:gdLst>
                <a:gd name="T0" fmla="*/ 0 w 114"/>
                <a:gd name="T1" fmla="*/ 116 h 116"/>
                <a:gd name="T2" fmla="*/ 0 w 114"/>
                <a:gd name="T3" fmla="*/ 116 h 116"/>
                <a:gd name="T4" fmla="*/ 0 w 114"/>
                <a:gd name="T5" fmla="*/ 116 h 116"/>
                <a:gd name="T6" fmla="*/ 114 w 114"/>
                <a:gd name="T7" fmla="*/ 110 h 116"/>
                <a:gd name="T8" fmla="*/ 114 w 114"/>
                <a:gd name="T9" fmla="*/ 0 h 116"/>
                <a:gd name="T10" fmla="*/ 10 w 114"/>
                <a:gd name="T11" fmla="*/ 5 h 116"/>
                <a:gd name="T12" fmla="*/ 10 w 114"/>
                <a:gd name="T13" fmla="*/ 5 h 116"/>
                <a:gd name="T14" fmla="*/ 0 w 114"/>
                <a:gd name="T15" fmla="*/ 11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6">
                  <a:moveTo>
                    <a:pt x="0" y="116"/>
                  </a:moveTo>
                  <a:lnTo>
                    <a:pt x="0" y="116"/>
                  </a:lnTo>
                  <a:lnTo>
                    <a:pt x="0" y="116"/>
                  </a:lnTo>
                  <a:cubicBezTo>
                    <a:pt x="37" y="112"/>
                    <a:pt x="75" y="110"/>
                    <a:pt x="114" y="110"/>
                  </a:cubicBezTo>
                  <a:lnTo>
                    <a:pt x="114" y="0"/>
                  </a:lnTo>
                  <a:cubicBezTo>
                    <a:pt x="79" y="0"/>
                    <a:pt x="44" y="2"/>
                    <a:pt x="10" y="5"/>
                  </a:cubicBezTo>
                  <a:lnTo>
                    <a:pt x="10" y="5"/>
                  </a:lnTo>
                  <a:lnTo>
                    <a:pt x="0"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40">
              <a:extLst>
                <a:ext uri="{FF2B5EF4-FFF2-40B4-BE49-F238E27FC236}">
                  <a16:creationId xmlns:a16="http://schemas.microsoft.com/office/drawing/2014/main" id="{C76AD12E-B126-4538-83D8-0C679A881710}"/>
                </a:ext>
              </a:extLst>
            </p:cNvPr>
            <p:cNvSpPr>
              <a:spLocks/>
            </p:cNvSpPr>
            <p:nvPr/>
          </p:nvSpPr>
          <p:spPr bwMode="auto">
            <a:xfrm>
              <a:off x="1377" y="3115"/>
              <a:ext cx="118" cy="89"/>
            </a:xfrm>
            <a:custGeom>
              <a:avLst/>
              <a:gdLst>
                <a:gd name="T0" fmla="*/ 0 w 197"/>
                <a:gd name="T1" fmla="*/ 148 h 148"/>
                <a:gd name="T2" fmla="*/ 0 w 197"/>
                <a:gd name="T3" fmla="*/ 148 h 148"/>
                <a:gd name="T4" fmla="*/ 187 w 197"/>
                <a:gd name="T5" fmla="*/ 111 h 148"/>
                <a:gd name="T6" fmla="*/ 197 w 197"/>
                <a:gd name="T7" fmla="*/ 0 h 148"/>
                <a:gd name="T8" fmla="*/ 0 w 197"/>
                <a:gd name="T9" fmla="*/ 38 h 148"/>
                <a:gd name="T10" fmla="*/ 0 w 197"/>
                <a:gd name="T11" fmla="*/ 148 h 148"/>
              </a:gdLst>
              <a:ahLst/>
              <a:cxnLst>
                <a:cxn ang="0">
                  <a:pos x="T0" y="T1"/>
                </a:cxn>
                <a:cxn ang="0">
                  <a:pos x="T2" y="T3"/>
                </a:cxn>
                <a:cxn ang="0">
                  <a:pos x="T4" y="T5"/>
                </a:cxn>
                <a:cxn ang="0">
                  <a:pos x="T6" y="T7"/>
                </a:cxn>
                <a:cxn ang="0">
                  <a:pos x="T8" y="T9"/>
                </a:cxn>
                <a:cxn ang="0">
                  <a:pos x="T10" y="T11"/>
                </a:cxn>
              </a:cxnLst>
              <a:rect l="0" t="0" r="r" b="b"/>
              <a:pathLst>
                <a:path w="197" h="148">
                  <a:moveTo>
                    <a:pt x="0" y="148"/>
                  </a:moveTo>
                  <a:lnTo>
                    <a:pt x="0" y="148"/>
                  </a:lnTo>
                  <a:cubicBezTo>
                    <a:pt x="58" y="131"/>
                    <a:pt x="121" y="119"/>
                    <a:pt x="187" y="111"/>
                  </a:cubicBezTo>
                  <a:lnTo>
                    <a:pt x="197" y="0"/>
                  </a:lnTo>
                  <a:cubicBezTo>
                    <a:pt x="128" y="7"/>
                    <a:pt x="61" y="20"/>
                    <a:pt x="0" y="38"/>
                  </a:cubicBezTo>
                  <a:lnTo>
                    <a:pt x="0"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41">
              <a:extLst>
                <a:ext uri="{FF2B5EF4-FFF2-40B4-BE49-F238E27FC236}">
                  <a16:creationId xmlns:a16="http://schemas.microsoft.com/office/drawing/2014/main" id="{66FF65A0-7A93-4BAF-8516-CC2E0D7DB652}"/>
                </a:ext>
              </a:extLst>
            </p:cNvPr>
            <p:cNvSpPr>
              <a:spLocks/>
            </p:cNvSpPr>
            <p:nvPr/>
          </p:nvSpPr>
          <p:spPr bwMode="auto">
            <a:xfrm>
              <a:off x="1483" y="3177"/>
              <a:ext cx="93" cy="72"/>
            </a:xfrm>
            <a:custGeom>
              <a:avLst/>
              <a:gdLst>
                <a:gd name="T0" fmla="*/ 0 w 156"/>
                <a:gd name="T1" fmla="*/ 120 h 120"/>
                <a:gd name="T2" fmla="*/ 0 w 156"/>
                <a:gd name="T3" fmla="*/ 120 h 120"/>
                <a:gd name="T4" fmla="*/ 0 w 156"/>
                <a:gd name="T5" fmla="*/ 120 h 120"/>
                <a:gd name="T6" fmla="*/ 156 w 156"/>
                <a:gd name="T7" fmla="*/ 110 h 120"/>
                <a:gd name="T8" fmla="*/ 156 w 156"/>
                <a:gd name="T9" fmla="*/ 0 h 120"/>
                <a:gd name="T10" fmla="*/ 11 w 156"/>
                <a:gd name="T11" fmla="*/ 9 h 120"/>
                <a:gd name="T12" fmla="*/ 11 w 156"/>
                <a:gd name="T13" fmla="*/ 9 h 120"/>
                <a:gd name="T14" fmla="*/ 0 w 156"/>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20">
                  <a:moveTo>
                    <a:pt x="0" y="120"/>
                  </a:moveTo>
                  <a:lnTo>
                    <a:pt x="0" y="120"/>
                  </a:lnTo>
                  <a:lnTo>
                    <a:pt x="0" y="120"/>
                  </a:lnTo>
                  <a:cubicBezTo>
                    <a:pt x="51" y="114"/>
                    <a:pt x="103" y="111"/>
                    <a:pt x="156" y="110"/>
                  </a:cubicBezTo>
                  <a:lnTo>
                    <a:pt x="156" y="0"/>
                  </a:lnTo>
                  <a:cubicBezTo>
                    <a:pt x="107" y="1"/>
                    <a:pt x="58" y="3"/>
                    <a:pt x="11" y="9"/>
                  </a:cubicBezTo>
                  <a:lnTo>
                    <a:pt x="11" y="9"/>
                  </a:lnTo>
                  <a:lnTo>
                    <a:pt x="0"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42">
              <a:extLst>
                <a:ext uri="{FF2B5EF4-FFF2-40B4-BE49-F238E27FC236}">
                  <a16:creationId xmlns:a16="http://schemas.microsoft.com/office/drawing/2014/main" id="{3CAC1294-BE50-4DC1-9446-5E54A8D48C71}"/>
                </a:ext>
              </a:extLst>
            </p:cNvPr>
            <p:cNvSpPr>
              <a:spLocks/>
            </p:cNvSpPr>
            <p:nvPr/>
          </p:nvSpPr>
          <p:spPr bwMode="auto">
            <a:xfrm>
              <a:off x="1377" y="2982"/>
              <a:ext cx="131" cy="90"/>
            </a:xfrm>
            <a:custGeom>
              <a:avLst/>
              <a:gdLst>
                <a:gd name="T0" fmla="*/ 0 w 218"/>
                <a:gd name="T1" fmla="*/ 150 h 150"/>
                <a:gd name="T2" fmla="*/ 0 w 218"/>
                <a:gd name="T3" fmla="*/ 150 h 150"/>
                <a:gd name="T4" fmla="*/ 207 w 218"/>
                <a:gd name="T5" fmla="*/ 111 h 150"/>
                <a:gd name="T6" fmla="*/ 218 w 218"/>
                <a:gd name="T7" fmla="*/ 0 h 150"/>
                <a:gd name="T8" fmla="*/ 0 w 218"/>
                <a:gd name="T9" fmla="*/ 40 h 150"/>
                <a:gd name="T10" fmla="*/ 0 w 218"/>
                <a:gd name="T11" fmla="*/ 150 h 150"/>
              </a:gdLst>
              <a:ahLst/>
              <a:cxnLst>
                <a:cxn ang="0">
                  <a:pos x="T0" y="T1"/>
                </a:cxn>
                <a:cxn ang="0">
                  <a:pos x="T2" y="T3"/>
                </a:cxn>
                <a:cxn ang="0">
                  <a:pos x="T4" y="T5"/>
                </a:cxn>
                <a:cxn ang="0">
                  <a:pos x="T6" y="T7"/>
                </a:cxn>
                <a:cxn ang="0">
                  <a:pos x="T8" y="T9"/>
                </a:cxn>
                <a:cxn ang="0">
                  <a:pos x="T10" y="T11"/>
                </a:cxn>
              </a:cxnLst>
              <a:rect l="0" t="0" r="r" b="b"/>
              <a:pathLst>
                <a:path w="218" h="150">
                  <a:moveTo>
                    <a:pt x="0" y="150"/>
                  </a:moveTo>
                  <a:lnTo>
                    <a:pt x="0" y="150"/>
                  </a:lnTo>
                  <a:cubicBezTo>
                    <a:pt x="64" y="131"/>
                    <a:pt x="135" y="118"/>
                    <a:pt x="207" y="111"/>
                  </a:cubicBezTo>
                  <a:lnTo>
                    <a:pt x="218" y="0"/>
                  </a:lnTo>
                  <a:cubicBezTo>
                    <a:pt x="141" y="7"/>
                    <a:pt x="67" y="20"/>
                    <a:pt x="0" y="40"/>
                  </a:cubicBezTo>
                  <a:lnTo>
                    <a:pt x="0" y="15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43">
              <a:extLst>
                <a:ext uri="{FF2B5EF4-FFF2-40B4-BE49-F238E27FC236}">
                  <a16:creationId xmlns:a16="http://schemas.microsoft.com/office/drawing/2014/main" id="{1A0504A8-50A9-4335-8E4D-79B37976B7F9}"/>
                </a:ext>
              </a:extLst>
            </p:cNvPr>
            <p:cNvSpPr>
              <a:spLocks/>
            </p:cNvSpPr>
            <p:nvPr/>
          </p:nvSpPr>
          <p:spPr bwMode="auto">
            <a:xfrm>
              <a:off x="1495" y="3045"/>
              <a:ext cx="81" cy="70"/>
            </a:xfrm>
            <a:custGeom>
              <a:avLst/>
              <a:gdLst>
                <a:gd name="T0" fmla="*/ 0 w 135"/>
                <a:gd name="T1" fmla="*/ 118 h 118"/>
                <a:gd name="T2" fmla="*/ 0 w 135"/>
                <a:gd name="T3" fmla="*/ 118 h 118"/>
                <a:gd name="T4" fmla="*/ 0 w 135"/>
                <a:gd name="T5" fmla="*/ 118 h 118"/>
                <a:gd name="T6" fmla="*/ 135 w 135"/>
                <a:gd name="T7" fmla="*/ 110 h 118"/>
                <a:gd name="T8" fmla="*/ 135 w 135"/>
                <a:gd name="T9" fmla="*/ 0 h 118"/>
                <a:gd name="T10" fmla="*/ 10 w 135"/>
                <a:gd name="T11" fmla="*/ 7 h 118"/>
                <a:gd name="T12" fmla="*/ 10 w 135"/>
                <a:gd name="T13" fmla="*/ 7 h 118"/>
                <a:gd name="T14" fmla="*/ 0 w 135"/>
                <a:gd name="T15" fmla="*/ 11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8">
                  <a:moveTo>
                    <a:pt x="0" y="118"/>
                  </a:moveTo>
                  <a:lnTo>
                    <a:pt x="0" y="118"/>
                  </a:lnTo>
                  <a:lnTo>
                    <a:pt x="0" y="118"/>
                  </a:lnTo>
                  <a:cubicBezTo>
                    <a:pt x="44" y="113"/>
                    <a:pt x="89" y="111"/>
                    <a:pt x="135" y="110"/>
                  </a:cubicBezTo>
                  <a:lnTo>
                    <a:pt x="135" y="0"/>
                  </a:lnTo>
                  <a:cubicBezTo>
                    <a:pt x="93" y="0"/>
                    <a:pt x="51" y="3"/>
                    <a:pt x="10" y="7"/>
                  </a:cubicBezTo>
                  <a:lnTo>
                    <a:pt x="10" y="7"/>
                  </a:lnTo>
                  <a:lnTo>
                    <a:pt x="0" y="1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44">
              <a:extLst>
                <a:ext uri="{FF2B5EF4-FFF2-40B4-BE49-F238E27FC236}">
                  <a16:creationId xmlns:a16="http://schemas.microsoft.com/office/drawing/2014/main" id="{85928810-9C94-402C-AB42-8017E8DF114D}"/>
                </a:ext>
              </a:extLst>
            </p:cNvPr>
            <p:cNvSpPr>
              <a:spLocks/>
            </p:cNvSpPr>
            <p:nvPr/>
          </p:nvSpPr>
          <p:spPr bwMode="auto">
            <a:xfrm>
              <a:off x="1532" y="2648"/>
              <a:ext cx="44" cy="68"/>
            </a:xfrm>
            <a:custGeom>
              <a:avLst/>
              <a:gdLst>
                <a:gd name="T0" fmla="*/ 0 w 73"/>
                <a:gd name="T1" fmla="*/ 112 h 112"/>
                <a:gd name="T2" fmla="*/ 0 w 73"/>
                <a:gd name="T3" fmla="*/ 112 h 112"/>
                <a:gd name="T4" fmla="*/ 0 w 73"/>
                <a:gd name="T5" fmla="*/ 112 h 112"/>
                <a:gd name="T6" fmla="*/ 73 w 73"/>
                <a:gd name="T7" fmla="*/ 110 h 112"/>
                <a:gd name="T8" fmla="*/ 73 w 73"/>
                <a:gd name="T9" fmla="*/ 0 h 112"/>
                <a:gd name="T10" fmla="*/ 10 w 73"/>
                <a:gd name="T11" fmla="*/ 1 h 112"/>
                <a:gd name="T12" fmla="*/ 10 w 73"/>
                <a:gd name="T13" fmla="*/ 1 h 112"/>
                <a:gd name="T14" fmla="*/ 0 w 73"/>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12">
                  <a:moveTo>
                    <a:pt x="0" y="112"/>
                  </a:moveTo>
                  <a:lnTo>
                    <a:pt x="0" y="112"/>
                  </a:lnTo>
                  <a:lnTo>
                    <a:pt x="0" y="112"/>
                  </a:lnTo>
                  <a:cubicBezTo>
                    <a:pt x="24" y="111"/>
                    <a:pt x="48" y="110"/>
                    <a:pt x="73" y="110"/>
                  </a:cubicBezTo>
                  <a:lnTo>
                    <a:pt x="73" y="0"/>
                  </a:lnTo>
                  <a:cubicBezTo>
                    <a:pt x="52" y="0"/>
                    <a:pt x="31" y="0"/>
                    <a:pt x="10" y="1"/>
                  </a:cubicBezTo>
                  <a:lnTo>
                    <a:pt x="10" y="1"/>
                  </a:lnTo>
                  <a:lnTo>
                    <a:pt x="0"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45">
              <a:extLst>
                <a:ext uri="{FF2B5EF4-FFF2-40B4-BE49-F238E27FC236}">
                  <a16:creationId xmlns:a16="http://schemas.microsoft.com/office/drawing/2014/main" id="{BA9E821B-46D2-4AF1-BC71-2BCF59AA16CF}"/>
                </a:ext>
              </a:extLst>
            </p:cNvPr>
            <p:cNvSpPr>
              <a:spLocks/>
            </p:cNvSpPr>
            <p:nvPr/>
          </p:nvSpPr>
          <p:spPr bwMode="auto">
            <a:xfrm>
              <a:off x="1377" y="2186"/>
              <a:ext cx="204" cy="93"/>
            </a:xfrm>
            <a:custGeom>
              <a:avLst/>
              <a:gdLst>
                <a:gd name="T0" fmla="*/ 0 w 341"/>
                <a:gd name="T1" fmla="*/ 45 h 155"/>
                <a:gd name="T2" fmla="*/ 0 w 341"/>
                <a:gd name="T3" fmla="*/ 45 h 155"/>
                <a:gd name="T4" fmla="*/ 0 w 341"/>
                <a:gd name="T5" fmla="*/ 155 h 155"/>
                <a:gd name="T6" fmla="*/ 331 w 341"/>
                <a:gd name="T7" fmla="*/ 110 h 155"/>
                <a:gd name="T8" fmla="*/ 341 w 341"/>
                <a:gd name="T9" fmla="*/ 0 h 155"/>
                <a:gd name="T10" fmla="*/ 0 w 341"/>
                <a:gd name="T11" fmla="*/ 45 h 155"/>
              </a:gdLst>
              <a:ahLst/>
              <a:cxnLst>
                <a:cxn ang="0">
                  <a:pos x="T0" y="T1"/>
                </a:cxn>
                <a:cxn ang="0">
                  <a:pos x="T2" y="T3"/>
                </a:cxn>
                <a:cxn ang="0">
                  <a:pos x="T4" y="T5"/>
                </a:cxn>
                <a:cxn ang="0">
                  <a:pos x="T6" y="T7"/>
                </a:cxn>
                <a:cxn ang="0">
                  <a:pos x="T8" y="T9"/>
                </a:cxn>
                <a:cxn ang="0">
                  <a:pos x="T10" y="T11"/>
                </a:cxn>
              </a:cxnLst>
              <a:rect l="0" t="0" r="r" b="b"/>
              <a:pathLst>
                <a:path w="341" h="155">
                  <a:moveTo>
                    <a:pt x="0" y="45"/>
                  </a:moveTo>
                  <a:lnTo>
                    <a:pt x="0" y="45"/>
                  </a:lnTo>
                  <a:lnTo>
                    <a:pt x="0" y="155"/>
                  </a:lnTo>
                  <a:cubicBezTo>
                    <a:pt x="101" y="126"/>
                    <a:pt x="214" y="111"/>
                    <a:pt x="331" y="110"/>
                  </a:cubicBezTo>
                  <a:lnTo>
                    <a:pt x="341" y="0"/>
                  </a:lnTo>
                  <a:cubicBezTo>
                    <a:pt x="221" y="0"/>
                    <a:pt x="104" y="16"/>
                    <a:pt x="0"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46">
              <a:extLst>
                <a:ext uri="{FF2B5EF4-FFF2-40B4-BE49-F238E27FC236}">
                  <a16:creationId xmlns:a16="http://schemas.microsoft.com/office/drawing/2014/main" id="{BF0F451F-C568-4C07-B66F-8B880CDFA37D}"/>
                </a:ext>
              </a:extLst>
            </p:cNvPr>
            <p:cNvSpPr>
              <a:spLocks/>
            </p:cNvSpPr>
            <p:nvPr/>
          </p:nvSpPr>
          <p:spPr bwMode="auto">
            <a:xfrm>
              <a:off x="1569" y="2252"/>
              <a:ext cx="24" cy="66"/>
            </a:xfrm>
            <a:custGeom>
              <a:avLst/>
              <a:gdLst>
                <a:gd name="T0" fmla="*/ 11 w 41"/>
                <a:gd name="T1" fmla="*/ 0 h 110"/>
                <a:gd name="T2" fmla="*/ 11 w 41"/>
                <a:gd name="T3" fmla="*/ 0 h 110"/>
                <a:gd name="T4" fmla="*/ 11 w 41"/>
                <a:gd name="T5" fmla="*/ 0 h 110"/>
                <a:gd name="T6" fmla="*/ 0 w 41"/>
                <a:gd name="T7" fmla="*/ 110 h 110"/>
                <a:gd name="T8" fmla="*/ 0 w 41"/>
                <a:gd name="T9" fmla="*/ 110 h 110"/>
                <a:gd name="T10" fmla="*/ 21 w 41"/>
                <a:gd name="T11" fmla="*/ 110 h 110"/>
                <a:gd name="T12" fmla="*/ 41 w 41"/>
                <a:gd name="T13" fmla="*/ 110 h 110"/>
                <a:gd name="T14" fmla="*/ 41 w 41"/>
                <a:gd name="T15" fmla="*/ 110 h 110"/>
                <a:gd name="T16" fmla="*/ 31 w 41"/>
                <a:gd name="T17" fmla="*/ 0 h 110"/>
                <a:gd name="T18" fmla="*/ 31 w 41"/>
                <a:gd name="T19" fmla="*/ 0 h 110"/>
                <a:gd name="T20" fmla="*/ 21 w 41"/>
                <a:gd name="T21" fmla="*/ 0 h 110"/>
                <a:gd name="T22" fmla="*/ 11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11" y="0"/>
                  </a:moveTo>
                  <a:lnTo>
                    <a:pt x="11" y="0"/>
                  </a:lnTo>
                  <a:lnTo>
                    <a:pt x="11" y="0"/>
                  </a:lnTo>
                  <a:lnTo>
                    <a:pt x="0" y="110"/>
                  </a:lnTo>
                  <a:lnTo>
                    <a:pt x="0" y="110"/>
                  </a:lnTo>
                  <a:cubicBezTo>
                    <a:pt x="7" y="110"/>
                    <a:pt x="14" y="110"/>
                    <a:pt x="21" y="110"/>
                  </a:cubicBezTo>
                  <a:cubicBezTo>
                    <a:pt x="28" y="110"/>
                    <a:pt x="34" y="110"/>
                    <a:pt x="41" y="110"/>
                  </a:cubicBezTo>
                  <a:lnTo>
                    <a:pt x="41" y="110"/>
                  </a:lnTo>
                  <a:lnTo>
                    <a:pt x="31" y="0"/>
                  </a:lnTo>
                  <a:lnTo>
                    <a:pt x="31" y="0"/>
                  </a:lnTo>
                  <a:cubicBezTo>
                    <a:pt x="28" y="0"/>
                    <a:pt x="24" y="0"/>
                    <a:pt x="21" y="0"/>
                  </a:cubicBezTo>
                  <a:cubicBezTo>
                    <a:pt x="17" y="0"/>
                    <a:pt x="14" y="0"/>
                    <a:pt x="1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47">
              <a:extLst>
                <a:ext uri="{FF2B5EF4-FFF2-40B4-BE49-F238E27FC236}">
                  <a16:creationId xmlns:a16="http://schemas.microsoft.com/office/drawing/2014/main" id="{BDE5D147-D1C1-4EDE-A2E6-7DF8810DDF3D}"/>
                </a:ext>
              </a:extLst>
            </p:cNvPr>
            <p:cNvSpPr>
              <a:spLocks/>
            </p:cNvSpPr>
            <p:nvPr/>
          </p:nvSpPr>
          <p:spPr bwMode="auto">
            <a:xfrm>
              <a:off x="1377" y="2318"/>
              <a:ext cx="192" cy="93"/>
            </a:xfrm>
            <a:custGeom>
              <a:avLst/>
              <a:gdLst>
                <a:gd name="T0" fmla="*/ 0 w 320"/>
                <a:gd name="T1" fmla="*/ 156 h 156"/>
                <a:gd name="T2" fmla="*/ 0 w 320"/>
                <a:gd name="T3" fmla="*/ 156 h 156"/>
                <a:gd name="T4" fmla="*/ 310 w 320"/>
                <a:gd name="T5" fmla="*/ 110 h 156"/>
                <a:gd name="T6" fmla="*/ 320 w 320"/>
                <a:gd name="T7" fmla="*/ 0 h 156"/>
                <a:gd name="T8" fmla="*/ 0 w 320"/>
                <a:gd name="T9" fmla="*/ 46 h 156"/>
                <a:gd name="T10" fmla="*/ 0 w 320"/>
                <a:gd name="T11" fmla="*/ 156 h 156"/>
              </a:gdLst>
              <a:ahLst/>
              <a:cxnLst>
                <a:cxn ang="0">
                  <a:pos x="T0" y="T1"/>
                </a:cxn>
                <a:cxn ang="0">
                  <a:pos x="T2" y="T3"/>
                </a:cxn>
                <a:cxn ang="0">
                  <a:pos x="T4" y="T5"/>
                </a:cxn>
                <a:cxn ang="0">
                  <a:pos x="T6" y="T7"/>
                </a:cxn>
                <a:cxn ang="0">
                  <a:pos x="T8" y="T9"/>
                </a:cxn>
                <a:cxn ang="0">
                  <a:pos x="T10" y="T11"/>
                </a:cxn>
              </a:cxnLst>
              <a:rect l="0" t="0" r="r" b="b"/>
              <a:pathLst>
                <a:path w="320" h="156">
                  <a:moveTo>
                    <a:pt x="0" y="156"/>
                  </a:moveTo>
                  <a:lnTo>
                    <a:pt x="0" y="156"/>
                  </a:lnTo>
                  <a:cubicBezTo>
                    <a:pt x="95" y="128"/>
                    <a:pt x="201" y="113"/>
                    <a:pt x="310" y="110"/>
                  </a:cubicBezTo>
                  <a:lnTo>
                    <a:pt x="320" y="0"/>
                  </a:lnTo>
                  <a:cubicBezTo>
                    <a:pt x="208" y="2"/>
                    <a:pt x="98" y="17"/>
                    <a:pt x="0" y="46"/>
                  </a:cubicBezTo>
                  <a:lnTo>
                    <a:pt x="0" y="1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48">
              <a:extLst>
                <a:ext uri="{FF2B5EF4-FFF2-40B4-BE49-F238E27FC236}">
                  <a16:creationId xmlns:a16="http://schemas.microsoft.com/office/drawing/2014/main" id="{529BA29D-AB11-40B2-9D75-7DD854E2D0DF}"/>
                </a:ext>
              </a:extLst>
            </p:cNvPr>
            <p:cNvSpPr>
              <a:spLocks/>
            </p:cNvSpPr>
            <p:nvPr/>
          </p:nvSpPr>
          <p:spPr bwMode="auto">
            <a:xfrm>
              <a:off x="1581" y="2186"/>
              <a:ext cx="205" cy="93"/>
            </a:xfrm>
            <a:custGeom>
              <a:avLst/>
              <a:gdLst>
                <a:gd name="T0" fmla="*/ 341 w 341"/>
                <a:gd name="T1" fmla="*/ 45 h 155"/>
                <a:gd name="T2" fmla="*/ 341 w 341"/>
                <a:gd name="T3" fmla="*/ 45 h 155"/>
                <a:gd name="T4" fmla="*/ 0 w 341"/>
                <a:gd name="T5" fmla="*/ 0 h 155"/>
                <a:gd name="T6" fmla="*/ 10 w 341"/>
                <a:gd name="T7" fmla="*/ 110 h 155"/>
                <a:gd name="T8" fmla="*/ 341 w 341"/>
                <a:gd name="T9" fmla="*/ 155 h 155"/>
                <a:gd name="T10" fmla="*/ 341 w 341"/>
                <a:gd name="T11" fmla="*/ 45 h 155"/>
              </a:gdLst>
              <a:ahLst/>
              <a:cxnLst>
                <a:cxn ang="0">
                  <a:pos x="T0" y="T1"/>
                </a:cxn>
                <a:cxn ang="0">
                  <a:pos x="T2" y="T3"/>
                </a:cxn>
                <a:cxn ang="0">
                  <a:pos x="T4" y="T5"/>
                </a:cxn>
                <a:cxn ang="0">
                  <a:pos x="T6" y="T7"/>
                </a:cxn>
                <a:cxn ang="0">
                  <a:pos x="T8" y="T9"/>
                </a:cxn>
                <a:cxn ang="0">
                  <a:pos x="T10" y="T11"/>
                </a:cxn>
              </a:cxnLst>
              <a:rect l="0" t="0" r="r" b="b"/>
              <a:pathLst>
                <a:path w="341" h="155">
                  <a:moveTo>
                    <a:pt x="341" y="45"/>
                  </a:moveTo>
                  <a:lnTo>
                    <a:pt x="341" y="45"/>
                  </a:lnTo>
                  <a:cubicBezTo>
                    <a:pt x="237" y="16"/>
                    <a:pt x="119" y="0"/>
                    <a:pt x="0" y="0"/>
                  </a:cubicBezTo>
                  <a:lnTo>
                    <a:pt x="10" y="110"/>
                  </a:lnTo>
                  <a:cubicBezTo>
                    <a:pt x="126" y="111"/>
                    <a:pt x="240" y="126"/>
                    <a:pt x="341" y="155"/>
                  </a:cubicBezTo>
                  <a:lnTo>
                    <a:pt x="341" y="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49">
              <a:extLst>
                <a:ext uri="{FF2B5EF4-FFF2-40B4-BE49-F238E27FC236}">
                  <a16:creationId xmlns:a16="http://schemas.microsoft.com/office/drawing/2014/main" id="{D7E57275-4F02-4E8C-9C12-08D2A68ADBCC}"/>
                </a:ext>
              </a:extLst>
            </p:cNvPr>
            <p:cNvSpPr>
              <a:spLocks/>
            </p:cNvSpPr>
            <p:nvPr/>
          </p:nvSpPr>
          <p:spPr bwMode="auto">
            <a:xfrm>
              <a:off x="1377" y="2583"/>
              <a:ext cx="167" cy="92"/>
            </a:xfrm>
            <a:custGeom>
              <a:avLst/>
              <a:gdLst>
                <a:gd name="T0" fmla="*/ 0 w 279"/>
                <a:gd name="T1" fmla="*/ 154 h 154"/>
                <a:gd name="T2" fmla="*/ 0 w 279"/>
                <a:gd name="T3" fmla="*/ 154 h 154"/>
                <a:gd name="T4" fmla="*/ 269 w 279"/>
                <a:gd name="T5" fmla="*/ 110 h 154"/>
                <a:gd name="T6" fmla="*/ 279 w 279"/>
                <a:gd name="T7" fmla="*/ 0 h 154"/>
                <a:gd name="T8" fmla="*/ 0 w 279"/>
                <a:gd name="T9" fmla="*/ 44 h 154"/>
                <a:gd name="T10" fmla="*/ 0 w 279"/>
                <a:gd name="T11" fmla="*/ 154 h 154"/>
              </a:gdLst>
              <a:ahLst/>
              <a:cxnLst>
                <a:cxn ang="0">
                  <a:pos x="T0" y="T1"/>
                </a:cxn>
                <a:cxn ang="0">
                  <a:pos x="T2" y="T3"/>
                </a:cxn>
                <a:cxn ang="0">
                  <a:pos x="T4" y="T5"/>
                </a:cxn>
                <a:cxn ang="0">
                  <a:pos x="T6" y="T7"/>
                </a:cxn>
                <a:cxn ang="0">
                  <a:pos x="T8" y="T9"/>
                </a:cxn>
                <a:cxn ang="0">
                  <a:pos x="T10" y="T11"/>
                </a:cxn>
              </a:cxnLst>
              <a:rect l="0" t="0" r="r" b="b"/>
              <a:pathLst>
                <a:path w="279" h="154">
                  <a:moveTo>
                    <a:pt x="0" y="154"/>
                  </a:moveTo>
                  <a:lnTo>
                    <a:pt x="0" y="154"/>
                  </a:lnTo>
                  <a:cubicBezTo>
                    <a:pt x="83" y="130"/>
                    <a:pt x="174" y="115"/>
                    <a:pt x="269" y="110"/>
                  </a:cubicBezTo>
                  <a:lnTo>
                    <a:pt x="279" y="0"/>
                  </a:lnTo>
                  <a:cubicBezTo>
                    <a:pt x="181" y="4"/>
                    <a:pt x="86" y="19"/>
                    <a:pt x="0" y="44"/>
                  </a:cubicBezTo>
                  <a:lnTo>
                    <a:pt x="0" y="1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50">
              <a:extLst>
                <a:ext uri="{FF2B5EF4-FFF2-40B4-BE49-F238E27FC236}">
                  <a16:creationId xmlns:a16="http://schemas.microsoft.com/office/drawing/2014/main" id="{3C1C5129-8CAB-4AAA-B5D4-8E35397E91A6}"/>
                </a:ext>
              </a:extLst>
            </p:cNvPr>
            <p:cNvSpPr>
              <a:spLocks/>
            </p:cNvSpPr>
            <p:nvPr/>
          </p:nvSpPr>
          <p:spPr bwMode="auto">
            <a:xfrm>
              <a:off x="1544" y="2516"/>
              <a:ext cx="32" cy="67"/>
            </a:xfrm>
            <a:custGeom>
              <a:avLst/>
              <a:gdLst>
                <a:gd name="T0" fmla="*/ 0 w 53"/>
                <a:gd name="T1" fmla="*/ 112 h 112"/>
                <a:gd name="T2" fmla="*/ 0 w 53"/>
                <a:gd name="T3" fmla="*/ 112 h 112"/>
                <a:gd name="T4" fmla="*/ 0 w 53"/>
                <a:gd name="T5" fmla="*/ 112 h 112"/>
                <a:gd name="T6" fmla="*/ 53 w 53"/>
                <a:gd name="T7" fmla="*/ 110 h 112"/>
                <a:gd name="T8" fmla="*/ 53 w 53"/>
                <a:gd name="T9" fmla="*/ 0 h 112"/>
                <a:gd name="T10" fmla="*/ 11 w 53"/>
                <a:gd name="T11" fmla="*/ 1 h 112"/>
                <a:gd name="T12" fmla="*/ 11 w 53"/>
                <a:gd name="T13" fmla="*/ 1 h 112"/>
                <a:gd name="T14" fmla="*/ 0 w 53"/>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12">
                  <a:moveTo>
                    <a:pt x="0" y="112"/>
                  </a:moveTo>
                  <a:lnTo>
                    <a:pt x="0" y="112"/>
                  </a:lnTo>
                  <a:lnTo>
                    <a:pt x="0" y="112"/>
                  </a:lnTo>
                  <a:cubicBezTo>
                    <a:pt x="18" y="111"/>
                    <a:pt x="35" y="111"/>
                    <a:pt x="53" y="110"/>
                  </a:cubicBezTo>
                  <a:lnTo>
                    <a:pt x="53" y="0"/>
                  </a:lnTo>
                  <a:cubicBezTo>
                    <a:pt x="39" y="0"/>
                    <a:pt x="25" y="1"/>
                    <a:pt x="11" y="1"/>
                  </a:cubicBezTo>
                  <a:lnTo>
                    <a:pt x="11" y="1"/>
                  </a:lnTo>
                  <a:lnTo>
                    <a:pt x="0"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51">
              <a:extLst>
                <a:ext uri="{FF2B5EF4-FFF2-40B4-BE49-F238E27FC236}">
                  <a16:creationId xmlns:a16="http://schemas.microsoft.com/office/drawing/2014/main" id="{D67F634A-B6EA-41A5-8313-E97FB17947BA}"/>
                </a:ext>
              </a:extLst>
            </p:cNvPr>
            <p:cNvSpPr>
              <a:spLocks/>
            </p:cNvSpPr>
            <p:nvPr/>
          </p:nvSpPr>
          <p:spPr bwMode="auto">
            <a:xfrm>
              <a:off x="1377" y="2450"/>
              <a:ext cx="180" cy="93"/>
            </a:xfrm>
            <a:custGeom>
              <a:avLst/>
              <a:gdLst>
                <a:gd name="T0" fmla="*/ 0 w 300"/>
                <a:gd name="T1" fmla="*/ 155 h 155"/>
                <a:gd name="T2" fmla="*/ 0 w 300"/>
                <a:gd name="T3" fmla="*/ 155 h 155"/>
                <a:gd name="T4" fmla="*/ 290 w 300"/>
                <a:gd name="T5" fmla="*/ 110 h 155"/>
                <a:gd name="T6" fmla="*/ 300 w 300"/>
                <a:gd name="T7" fmla="*/ 0 h 155"/>
                <a:gd name="T8" fmla="*/ 0 w 300"/>
                <a:gd name="T9" fmla="*/ 45 h 155"/>
                <a:gd name="T10" fmla="*/ 0 w 300"/>
                <a:gd name="T11" fmla="*/ 155 h 155"/>
              </a:gdLst>
              <a:ahLst/>
              <a:cxnLst>
                <a:cxn ang="0">
                  <a:pos x="T0" y="T1"/>
                </a:cxn>
                <a:cxn ang="0">
                  <a:pos x="T2" y="T3"/>
                </a:cxn>
                <a:cxn ang="0">
                  <a:pos x="T4" y="T5"/>
                </a:cxn>
                <a:cxn ang="0">
                  <a:pos x="T6" y="T7"/>
                </a:cxn>
                <a:cxn ang="0">
                  <a:pos x="T8" y="T9"/>
                </a:cxn>
                <a:cxn ang="0">
                  <a:pos x="T10" y="T11"/>
                </a:cxn>
              </a:cxnLst>
              <a:rect l="0" t="0" r="r" b="b"/>
              <a:pathLst>
                <a:path w="300" h="155">
                  <a:moveTo>
                    <a:pt x="0" y="155"/>
                  </a:moveTo>
                  <a:lnTo>
                    <a:pt x="0" y="155"/>
                  </a:lnTo>
                  <a:cubicBezTo>
                    <a:pt x="89" y="129"/>
                    <a:pt x="188" y="114"/>
                    <a:pt x="290" y="110"/>
                  </a:cubicBezTo>
                  <a:lnTo>
                    <a:pt x="300" y="0"/>
                  </a:lnTo>
                  <a:cubicBezTo>
                    <a:pt x="194" y="3"/>
                    <a:pt x="92" y="18"/>
                    <a:pt x="0" y="45"/>
                  </a:cubicBezTo>
                  <a:lnTo>
                    <a:pt x="0" y="1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52">
              <a:extLst>
                <a:ext uri="{FF2B5EF4-FFF2-40B4-BE49-F238E27FC236}">
                  <a16:creationId xmlns:a16="http://schemas.microsoft.com/office/drawing/2014/main" id="{220A67B7-D722-41EB-8182-1DBFD5E17FE5}"/>
                </a:ext>
              </a:extLst>
            </p:cNvPr>
            <p:cNvSpPr>
              <a:spLocks/>
            </p:cNvSpPr>
            <p:nvPr/>
          </p:nvSpPr>
          <p:spPr bwMode="auto">
            <a:xfrm>
              <a:off x="1557" y="2384"/>
              <a:ext cx="19" cy="66"/>
            </a:xfrm>
            <a:custGeom>
              <a:avLst/>
              <a:gdLst>
                <a:gd name="T0" fmla="*/ 0 w 32"/>
                <a:gd name="T1" fmla="*/ 111 h 111"/>
                <a:gd name="T2" fmla="*/ 0 w 32"/>
                <a:gd name="T3" fmla="*/ 111 h 111"/>
                <a:gd name="T4" fmla="*/ 0 w 32"/>
                <a:gd name="T5" fmla="*/ 111 h 111"/>
                <a:gd name="T6" fmla="*/ 32 w 32"/>
                <a:gd name="T7" fmla="*/ 110 h 111"/>
                <a:gd name="T8" fmla="*/ 32 w 32"/>
                <a:gd name="T9" fmla="*/ 0 h 111"/>
                <a:gd name="T10" fmla="*/ 10 w 32"/>
                <a:gd name="T11" fmla="*/ 0 h 111"/>
                <a:gd name="T12" fmla="*/ 10 w 32"/>
                <a:gd name="T13" fmla="*/ 0 h 111"/>
                <a:gd name="T14" fmla="*/ 0 w 32"/>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1">
                  <a:moveTo>
                    <a:pt x="0" y="111"/>
                  </a:moveTo>
                  <a:lnTo>
                    <a:pt x="0" y="111"/>
                  </a:lnTo>
                  <a:lnTo>
                    <a:pt x="0" y="111"/>
                  </a:lnTo>
                  <a:cubicBezTo>
                    <a:pt x="10" y="111"/>
                    <a:pt x="21" y="110"/>
                    <a:pt x="32" y="110"/>
                  </a:cubicBezTo>
                  <a:lnTo>
                    <a:pt x="32" y="0"/>
                  </a:lnTo>
                  <a:cubicBezTo>
                    <a:pt x="24" y="0"/>
                    <a:pt x="17" y="0"/>
                    <a:pt x="10" y="0"/>
                  </a:cubicBezTo>
                  <a:lnTo>
                    <a:pt x="10" y="0"/>
                  </a:ln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53">
              <a:extLst>
                <a:ext uri="{FF2B5EF4-FFF2-40B4-BE49-F238E27FC236}">
                  <a16:creationId xmlns:a16="http://schemas.microsoft.com/office/drawing/2014/main" id="{00D9D3B3-5BA5-43DA-80ED-503825C66D87}"/>
                </a:ext>
              </a:extLst>
            </p:cNvPr>
            <p:cNvSpPr>
              <a:spLocks/>
            </p:cNvSpPr>
            <p:nvPr/>
          </p:nvSpPr>
          <p:spPr bwMode="auto">
            <a:xfrm>
              <a:off x="1377" y="3249"/>
              <a:ext cx="106" cy="87"/>
            </a:xfrm>
            <a:custGeom>
              <a:avLst/>
              <a:gdLst>
                <a:gd name="T0" fmla="*/ 0 w 176"/>
                <a:gd name="T1" fmla="*/ 146 h 146"/>
                <a:gd name="T2" fmla="*/ 0 w 176"/>
                <a:gd name="T3" fmla="*/ 146 h 146"/>
                <a:gd name="T4" fmla="*/ 166 w 176"/>
                <a:gd name="T5" fmla="*/ 112 h 146"/>
                <a:gd name="T6" fmla="*/ 176 w 176"/>
                <a:gd name="T7" fmla="*/ 0 h 146"/>
                <a:gd name="T8" fmla="*/ 0 w 176"/>
                <a:gd name="T9" fmla="*/ 36 h 146"/>
                <a:gd name="T10" fmla="*/ 0 w 176"/>
                <a:gd name="T11" fmla="*/ 146 h 146"/>
              </a:gdLst>
              <a:ahLst/>
              <a:cxnLst>
                <a:cxn ang="0">
                  <a:pos x="T0" y="T1"/>
                </a:cxn>
                <a:cxn ang="0">
                  <a:pos x="T2" y="T3"/>
                </a:cxn>
                <a:cxn ang="0">
                  <a:pos x="T4" y="T5"/>
                </a:cxn>
                <a:cxn ang="0">
                  <a:pos x="T6" y="T7"/>
                </a:cxn>
                <a:cxn ang="0">
                  <a:pos x="T8" y="T9"/>
                </a:cxn>
                <a:cxn ang="0">
                  <a:pos x="T10" y="T11"/>
                </a:cxn>
              </a:cxnLst>
              <a:rect l="0" t="0" r="r" b="b"/>
              <a:pathLst>
                <a:path w="176" h="146">
                  <a:moveTo>
                    <a:pt x="0" y="146"/>
                  </a:moveTo>
                  <a:lnTo>
                    <a:pt x="0" y="146"/>
                  </a:lnTo>
                  <a:cubicBezTo>
                    <a:pt x="52" y="131"/>
                    <a:pt x="108" y="119"/>
                    <a:pt x="166" y="112"/>
                  </a:cubicBezTo>
                  <a:lnTo>
                    <a:pt x="176" y="0"/>
                  </a:lnTo>
                  <a:cubicBezTo>
                    <a:pt x="115" y="8"/>
                    <a:pt x="55" y="20"/>
                    <a:pt x="0" y="36"/>
                  </a:cubicBezTo>
                  <a:lnTo>
                    <a:pt x="0" y="1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54">
              <a:extLst>
                <a:ext uri="{FF2B5EF4-FFF2-40B4-BE49-F238E27FC236}">
                  <a16:creationId xmlns:a16="http://schemas.microsoft.com/office/drawing/2014/main" id="{57C89FE5-244F-4571-BF82-8A92DD8E5C60}"/>
                </a:ext>
              </a:extLst>
            </p:cNvPr>
            <p:cNvSpPr>
              <a:spLocks/>
            </p:cNvSpPr>
            <p:nvPr/>
          </p:nvSpPr>
          <p:spPr bwMode="auto">
            <a:xfrm>
              <a:off x="1377" y="3920"/>
              <a:ext cx="44" cy="77"/>
            </a:xfrm>
            <a:custGeom>
              <a:avLst/>
              <a:gdLst>
                <a:gd name="T0" fmla="*/ 0 w 73"/>
                <a:gd name="T1" fmla="*/ 128 h 128"/>
                <a:gd name="T2" fmla="*/ 0 w 73"/>
                <a:gd name="T3" fmla="*/ 128 h 128"/>
                <a:gd name="T4" fmla="*/ 62 w 73"/>
                <a:gd name="T5" fmla="*/ 112 h 128"/>
                <a:gd name="T6" fmla="*/ 73 w 73"/>
                <a:gd name="T7" fmla="*/ 0 h 128"/>
                <a:gd name="T8" fmla="*/ 0 w 73"/>
                <a:gd name="T9" fmla="*/ 18 h 128"/>
                <a:gd name="T10" fmla="*/ 0 w 73"/>
                <a:gd name="T11" fmla="*/ 128 h 128"/>
              </a:gdLst>
              <a:ahLst/>
              <a:cxnLst>
                <a:cxn ang="0">
                  <a:pos x="T0" y="T1"/>
                </a:cxn>
                <a:cxn ang="0">
                  <a:pos x="T2" y="T3"/>
                </a:cxn>
                <a:cxn ang="0">
                  <a:pos x="T4" y="T5"/>
                </a:cxn>
                <a:cxn ang="0">
                  <a:pos x="T6" y="T7"/>
                </a:cxn>
                <a:cxn ang="0">
                  <a:pos x="T8" y="T9"/>
                </a:cxn>
                <a:cxn ang="0">
                  <a:pos x="T10" y="T11"/>
                </a:cxn>
              </a:cxnLst>
              <a:rect l="0" t="0" r="r" b="b"/>
              <a:pathLst>
                <a:path w="73" h="128">
                  <a:moveTo>
                    <a:pt x="0" y="128"/>
                  </a:moveTo>
                  <a:lnTo>
                    <a:pt x="0" y="128"/>
                  </a:lnTo>
                  <a:cubicBezTo>
                    <a:pt x="20" y="122"/>
                    <a:pt x="41" y="117"/>
                    <a:pt x="62" y="112"/>
                  </a:cubicBezTo>
                  <a:lnTo>
                    <a:pt x="73" y="0"/>
                  </a:lnTo>
                  <a:cubicBezTo>
                    <a:pt x="48" y="5"/>
                    <a:pt x="23" y="11"/>
                    <a:pt x="0" y="18"/>
                  </a:cubicBezTo>
                  <a:lnTo>
                    <a:pt x="0" y="1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55">
              <a:extLst>
                <a:ext uri="{FF2B5EF4-FFF2-40B4-BE49-F238E27FC236}">
                  <a16:creationId xmlns:a16="http://schemas.microsoft.com/office/drawing/2014/main" id="{3309B5BE-FC51-49D2-B438-5A6E4BC4A6F2}"/>
                </a:ext>
              </a:extLst>
            </p:cNvPr>
            <p:cNvSpPr>
              <a:spLocks/>
            </p:cNvSpPr>
            <p:nvPr/>
          </p:nvSpPr>
          <p:spPr bwMode="auto">
            <a:xfrm>
              <a:off x="1408" y="3969"/>
              <a:ext cx="168" cy="86"/>
            </a:xfrm>
            <a:custGeom>
              <a:avLst/>
              <a:gdLst>
                <a:gd name="T0" fmla="*/ 0 w 280"/>
                <a:gd name="T1" fmla="*/ 142 h 143"/>
                <a:gd name="T2" fmla="*/ 0 w 280"/>
                <a:gd name="T3" fmla="*/ 142 h 143"/>
                <a:gd name="T4" fmla="*/ 0 w 280"/>
                <a:gd name="T5" fmla="*/ 143 h 143"/>
                <a:gd name="T6" fmla="*/ 280 w 280"/>
                <a:gd name="T7" fmla="*/ 111 h 143"/>
                <a:gd name="T8" fmla="*/ 280 w 280"/>
                <a:gd name="T9" fmla="*/ 0 h 143"/>
                <a:gd name="T10" fmla="*/ 10 w 280"/>
                <a:gd name="T11" fmla="*/ 30 h 143"/>
                <a:gd name="T12" fmla="*/ 10 w 280"/>
                <a:gd name="T13" fmla="*/ 30 h 143"/>
                <a:gd name="T14" fmla="*/ 0 w 280"/>
                <a:gd name="T15" fmla="*/ 142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43">
                  <a:moveTo>
                    <a:pt x="0" y="142"/>
                  </a:moveTo>
                  <a:lnTo>
                    <a:pt x="0" y="142"/>
                  </a:lnTo>
                  <a:lnTo>
                    <a:pt x="0" y="143"/>
                  </a:lnTo>
                  <a:cubicBezTo>
                    <a:pt x="87" y="122"/>
                    <a:pt x="183" y="111"/>
                    <a:pt x="280" y="111"/>
                  </a:cubicBezTo>
                  <a:lnTo>
                    <a:pt x="280" y="0"/>
                  </a:lnTo>
                  <a:cubicBezTo>
                    <a:pt x="187" y="1"/>
                    <a:pt x="95" y="11"/>
                    <a:pt x="10" y="30"/>
                  </a:cubicBezTo>
                  <a:lnTo>
                    <a:pt x="10" y="30"/>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56">
              <a:extLst>
                <a:ext uri="{FF2B5EF4-FFF2-40B4-BE49-F238E27FC236}">
                  <a16:creationId xmlns:a16="http://schemas.microsoft.com/office/drawing/2014/main" id="{C5A105C6-11BF-46E1-A4DB-8F80C33EB039}"/>
                </a:ext>
              </a:extLst>
            </p:cNvPr>
            <p:cNvSpPr>
              <a:spLocks/>
            </p:cNvSpPr>
            <p:nvPr/>
          </p:nvSpPr>
          <p:spPr bwMode="auto">
            <a:xfrm>
              <a:off x="1421" y="3837"/>
              <a:ext cx="155" cy="83"/>
            </a:xfrm>
            <a:custGeom>
              <a:avLst/>
              <a:gdLst>
                <a:gd name="T0" fmla="*/ 0 w 259"/>
                <a:gd name="T1" fmla="*/ 138 h 138"/>
                <a:gd name="T2" fmla="*/ 0 w 259"/>
                <a:gd name="T3" fmla="*/ 138 h 138"/>
                <a:gd name="T4" fmla="*/ 0 w 259"/>
                <a:gd name="T5" fmla="*/ 138 h 138"/>
                <a:gd name="T6" fmla="*/ 259 w 259"/>
                <a:gd name="T7" fmla="*/ 110 h 138"/>
                <a:gd name="T8" fmla="*/ 259 w 259"/>
                <a:gd name="T9" fmla="*/ 0 h 138"/>
                <a:gd name="T10" fmla="*/ 10 w 259"/>
                <a:gd name="T11" fmla="*/ 25 h 138"/>
                <a:gd name="T12" fmla="*/ 10 w 259"/>
                <a:gd name="T13" fmla="*/ 25 h 138"/>
                <a:gd name="T14" fmla="*/ 0 w 259"/>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138">
                  <a:moveTo>
                    <a:pt x="0" y="138"/>
                  </a:moveTo>
                  <a:lnTo>
                    <a:pt x="0" y="138"/>
                  </a:lnTo>
                  <a:lnTo>
                    <a:pt x="0" y="138"/>
                  </a:lnTo>
                  <a:cubicBezTo>
                    <a:pt x="82" y="120"/>
                    <a:pt x="169" y="111"/>
                    <a:pt x="259" y="110"/>
                  </a:cubicBezTo>
                  <a:lnTo>
                    <a:pt x="259" y="0"/>
                  </a:lnTo>
                  <a:cubicBezTo>
                    <a:pt x="173" y="1"/>
                    <a:pt x="89" y="9"/>
                    <a:pt x="10" y="25"/>
                  </a:cubicBezTo>
                  <a:lnTo>
                    <a:pt x="10" y="25"/>
                  </a:lnTo>
                  <a:lnTo>
                    <a:pt x="0" y="13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57">
              <a:extLst>
                <a:ext uri="{FF2B5EF4-FFF2-40B4-BE49-F238E27FC236}">
                  <a16:creationId xmlns:a16="http://schemas.microsoft.com/office/drawing/2014/main" id="{7CB95E9B-72DD-45FA-BEC7-EF280B2E15BB}"/>
                </a:ext>
              </a:extLst>
            </p:cNvPr>
            <p:cNvSpPr>
              <a:spLocks/>
            </p:cNvSpPr>
            <p:nvPr/>
          </p:nvSpPr>
          <p:spPr bwMode="auto">
            <a:xfrm>
              <a:off x="1377" y="4055"/>
              <a:ext cx="31" cy="74"/>
            </a:xfrm>
            <a:custGeom>
              <a:avLst/>
              <a:gdLst>
                <a:gd name="T0" fmla="*/ 0 w 52"/>
                <a:gd name="T1" fmla="*/ 123 h 123"/>
                <a:gd name="T2" fmla="*/ 0 w 52"/>
                <a:gd name="T3" fmla="*/ 123 h 123"/>
                <a:gd name="T4" fmla="*/ 41 w 52"/>
                <a:gd name="T5" fmla="*/ 112 h 123"/>
                <a:gd name="T6" fmla="*/ 52 w 52"/>
                <a:gd name="T7" fmla="*/ 0 h 123"/>
                <a:gd name="T8" fmla="*/ 0 w 52"/>
                <a:gd name="T9" fmla="*/ 13 h 123"/>
                <a:gd name="T10" fmla="*/ 0 w 52"/>
                <a:gd name="T11" fmla="*/ 123 h 123"/>
              </a:gdLst>
              <a:ahLst/>
              <a:cxnLst>
                <a:cxn ang="0">
                  <a:pos x="T0" y="T1"/>
                </a:cxn>
                <a:cxn ang="0">
                  <a:pos x="T2" y="T3"/>
                </a:cxn>
                <a:cxn ang="0">
                  <a:pos x="T4" y="T5"/>
                </a:cxn>
                <a:cxn ang="0">
                  <a:pos x="T6" y="T7"/>
                </a:cxn>
                <a:cxn ang="0">
                  <a:pos x="T8" y="T9"/>
                </a:cxn>
                <a:cxn ang="0">
                  <a:pos x="T10" y="T11"/>
                </a:cxn>
              </a:cxnLst>
              <a:rect l="0" t="0" r="r" b="b"/>
              <a:pathLst>
                <a:path w="52" h="123">
                  <a:moveTo>
                    <a:pt x="0" y="123"/>
                  </a:moveTo>
                  <a:lnTo>
                    <a:pt x="0" y="123"/>
                  </a:lnTo>
                  <a:cubicBezTo>
                    <a:pt x="13" y="119"/>
                    <a:pt x="27" y="115"/>
                    <a:pt x="41" y="112"/>
                  </a:cubicBezTo>
                  <a:lnTo>
                    <a:pt x="52" y="0"/>
                  </a:lnTo>
                  <a:cubicBezTo>
                    <a:pt x="34" y="4"/>
                    <a:pt x="17" y="8"/>
                    <a:pt x="0" y="13"/>
                  </a:cubicBezTo>
                  <a:lnTo>
                    <a:pt x="0"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58">
              <a:extLst>
                <a:ext uri="{FF2B5EF4-FFF2-40B4-BE49-F238E27FC236}">
                  <a16:creationId xmlns:a16="http://schemas.microsoft.com/office/drawing/2014/main" id="{887DB809-E109-4105-8E97-484EFB9C3AA8}"/>
                </a:ext>
              </a:extLst>
            </p:cNvPr>
            <p:cNvSpPr>
              <a:spLocks/>
            </p:cNvSpPr>
            <p:nvPr/>
          </p:nvSpPr>
          <p:spPr bwMode="auto">
            <a:xfrm>
              <a:off x="1396" y="4102"/>
              <a:ext cx="180" cy="88"/>
            </a:xfrm>
            <a:custGeom>
              <a:avLst/>
              <a:gdLst>
                <a:gd name="T0" fmla="*/ 0 w 301"/>
                <a:gd name="T1" fmla="*/ 147 h 147"/>
                <a:gd name="T2" fmla="*/ 0 w 301"/>
                <a:gd name="T3" fmla="*/ 147 h 147"/>
                <a:gd name="T4" fmla="*/ 0 w 301"/>
                <a:gd name="T5" fmla="*/ 147 h 147"/>
                <a:gd name="T6" fmla="*/ 301 w 301"/>
                <a:gd name="T7" fmla="*/ 110 h 147"/>
                <a:gd name="T8" fmla="*/ 301 w 301"/>
                <a:gd name="T9" fmla="*/ 0 h 147"/>
                <a:gd name="T10" fmla="*/ 10 w 301"/>
                <a:gd name="T11" fmla="*/ 34 h 147"/>
                <a:gd name="T12" fmla="*/ 10 w 301"/>
                <a:gd name="T13" fmla="*/ 34 h 147"/>
                <a:gd name="T14" fmla="*/ 0 w 301"/>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147">
                  <a:moveTo>
                    <a:pt x="0" y="147"/>
                  </a:moveTo>
                  <a:lnTo>
                    <a:pt x="0" y="147"/>
                  </a:lnTo>
                  <a:lnTo>
                    <a:pt x="0" y="147"/>
                  </a:lnTo>
                  <a:cubicBezTo>
                    <a:pt x="93" y="123"/>
                    <a:pt x="196" y="110"/>
                    <a:pt x="301" y="110"/>
                  </a:cubicBezTo>
                  <a:lnTo>
                    <a:pt x="301" y="0"/>
                  </a:lnTo>
                  <a:cubicBezTo>
                    <a:pt x="200" y="0"/>
                    <a:pt x="101" y="12"/>
                    <a:pt x="10" y="34"/>
                  </a:cubicBezTo>
                  <a:lnTo>
                    <a:pt x="10" y="34"/>
                  </a:lnTo>
                  <a:lnTo>
                    <a:pt x="0" y="1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59">
              <a:extLst>
                <a:ext uri="{FF2B5EF4-FFF2-40B4-BE49-F238E27FC236}">
                  <a16:creationId xmlns:a16="http://schemas.microsoft.com/office/drawing/2014/main" id="{5CC19D04-245B-4CBA-B323-76193968A75D}"/>
                </a:ext>
              </a:extLst>
            </p:cNvPr>
            <p:cNvSpPr>
              <a:spLocks/>
            </p:cNvSpPr>
            <p:nvPr/>
          </p:nvSpPr>
          <p:spPr bwMode="auto">
            <a:xfrm>
              <a:off x="1383" y="4234"/>
              <a:ext cx="193" cy="91"/>
            </a:xfrm>
            <a:custGeom>
              <a:avLst/>
              <a:gdLst>
                <a:gd name="T0" fmla="*/ 0 w 322"/>
                <a:gd name="T1" fmla="*/ 152 h 152"/>
                <a:gd name="T2" fmla="*/ 0 w 322"/>
                <a:gd name="T3" fmla="*/ 152 h 152"/>
                <a:gd name="T4" fmla="*/ 0 w 322"/>
                <a:gd name="T5" fmla="*/ 152 h 152"/>
                <a:gd name="T6" fmla="*/ 322 w 322"/>
                <a:gd name="T7" fmla="*/ 110 h 152"/>
                <a:gd name="T8" fmla="*/ 322 w 322"/>
                <a:gd name="T9" fmla="*/ 0 h 152"/>
                <a:gd name="T10" fmla="*/ 10 w 322"/>
                <a:gd name="T11" fmla="*/ 39 h 152"/>
                <a:gd name="T12" fmla="*/ 10 w 322"/>
                <a:gd name="T13" fmla="*/ 40 h 152"/>
                <a:gd name="T14" fmla="*/ 0 w 322"/>
                <a:gd name="T15" fmla="*/ 15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52">
                  <a:moveTo>
                    <a:pt x="0" y="152"/>
                  </a:moveTo>
                  <a:lnTo>
                    <a:pt x="0" y="152"/>
                  </a:lnTo>
                  <a:lnTo>
                    <a:pt x="0" y="152"/>
                  </a:lnTo>
                  <a:cubicBezTo>
                    <a:pt x="99" y="125"/>
                    <a:pt x="209" y="111"/>
                    <a:pt x="322" y="110"/>
                  </a:cubicBezTo>
                  <a:lnTo>
                    <a:pt x="322" y="0"/>
                  </a:lnTo>
                  <a:cubicBezTo>
                    <a:pt x="213" y="0"/>
                    <a:pt x="107" y="14"/>
                    <a:pt x="10" y="39"/>
                  </a:cubicBezTo>
                  <a:lnTo>
                    <a:pt x="10" y="40"/>
                  </a:lnTo>
                  <a:lnTo>
                    <a:pt x="0" y="1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60">
              <a:extLst>
                <a:ext uri="{FF2B5EF4-FFF2-40B4-BE49-F238E27FC236}">
                  <a16:creationId xmlns:a16="http://schemas.microsoft.com/office/drawing/2014/main" id="{DDFDD38A-B70C-4EDC-8F91-4344C52F973E}"/>
                </a:ext>
              </a:extLst>
            </p:cNvPr>
            <p:cNvSpPr>
              <a:spLocks/>
            </p:cNvSpPr>
            <p:nvPr/>
          </p:nvSpPr>
          <p:spPr bwMode="auto">
            <a:xfrm>
              <a:off x="1377" y="4190"/>
              <a:ext cx="19" cy="71"/>
            </a:xfrm>
            <a:custGeom>
              <a:avLst/>
              <a:gdLst>
                <a:gd name="T0" fmla="*/ 0 w 31"/>
                <a:gd name="T1" fmla="*/ 118 h 118"/>
                <a:gd name="T2" fmla="*/ 0 w 31"/>
                <a:gd name="T3" fmla="*/ 118 h 118"/>
                <a:gd name="T4" fmla="*/ 20 w 31"/>
                <a:gd name="T5" fmla="*/ 112 h 118"/>
                <a:gd name="T6" fmla="*/ 31 w 31"/>
                <a:gd name="T7" fmla="*/ 0 h 118"/>
                <a:gd name="T8" fmla="*/ 0 w 31"/>
                <a:gd name="T9" fmla="*/ 8 h 118"/>
                <a:gd name="T10" fmla="*/ 0 w 31"/>
                <a:gd name="T11" fmla="*/ 118 h 118"/>
              </a:gdLst>
              <a:ahLst/>
              <a:cxnLst>
                <a:cxn ang="0">
                  <a:pos x="T0" y="T1"/>
                </a:cxn>
                <a:cxn ang="0">
                  <a:pos x="T2" y="T3"/>
                </a:cxn>
                <a:cxn ang="0">
                  <a:pos x="T4" y="T5"/>
                </a:cxn>
                <a:cxn ang="0">
                  <a:pos x="T6" y="T7"/>
                </a:cxn>
                <a:cxn ang="0">
                  <a:pos x="T8" y="T9"/>
                </a:cxn>
                <a:cxn ang="0">
                  <a:pos x="T10" y="T11"/>
                </a:cxn>
              </a:cxnLst>
              <a:rect l="0" t="0" r="r" b="b"/>
              <a:pathLst>
                <a:path w="31" h="118">
                  <a:moveTo>
                    <a:pt x="0" y="118"/>
                  </a:moveTo>
                  <a:lnTo>
                    <a:pt x="0" y="118"/>
                  </a:lnTo>
                  <a:cubicBezTo>
                    <a:pt x="6" y="116"/>
                    <a:pt x="13" y="114"/>
                    <a:pt x="20" y="112"/>
                  </a:cubicBezTo>
                  <a:lnTo>
                    <a:pt x="31" y="0"/>
                  </a:lnTo>
                  <a:cubicBezTo>
                    <a:pt x="20" y="2"/>
                    <a:pt x="10" y="5"/>
                    <a:pt x="0" y="8"/>
                  </a:cubicBezTo>
                  <a:lnTo>
                    <a:pt x="0" y="1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61">
              <a:extLst>
                <a:ext uri="{FF2B5EF4-FFF2-40B4-BE49-F238E27FC236}">
                  <a16:creationId xmlns:a16="http://schemas.microsoft.com/office/drawing/2014/main" id="{A4551F54-5135-4654-A98D-B02F8E802527}"/>
                </a:ext>
              </a:extLst>
            </p:cNvPr>
            <p:cNvSpPr>
              <a:spLocks/>
            </p:cNvSpPr>
            <p:nvPr/>
          </p:nvSpPr>
          <p:spPr bwMode="auto">
            <a:xfrm>
              <a:off x="1377" y="3785"/>
              <a:ext cx="56" cy="80"/>
            </a:xfrm>
            <a:custGeom>
              <a:avLst/>
              <a:gdLst>
                <a:gd name="T0" fmla="*/ 0 w 93"/>
                <a:gd name="T1" fmla="*/ 133 h 133"/>
                <a:gd name="T2" fmla="*/ 0 w 93"/>
                <a:gd name="T3" fmla="*/ 133 h 133"/>
                <a:gd name="T4" fmla="*/ 83 w 93"/>
                <a:gd name="T5" fmla="*/ 112 h 133"/>
                <a:gd name="T6" fmla="*/ 93 w 93"/>
                <a:gd name="T7" fmla="*/ 0 h 133"/>
                <a:gd name="T8" fmla="*/ 0 w 93"/>
                <a:gd name="T9" fmla="*/ 23 h 133"/>
                <a:gd name="T10" fmla="*/ 0 w 93"/>
                <a:gd name="T11" fmla="*/ 133 h 133"/>
              </a:gdLst>
              <a:ahLst/>
              <a:cxnLst>
                <a:cxn ang="0">
                  <a:pos x="T0" y="T1"/>
                </a:cxn>
                <a:cxn ang="0">
                  <a:pos x="T2" y="T3"/>
                </a:cxn>
                <a:cxn ang="0">
                  <a:pos x="T4" y="T5"/>
                </a:cxn>
                <a:cxn ang="0">
                  <a:pos x="T6" y="T7"/>
                </a:cxn>
                <a:cxn ang="0">
                  <a:pos x="T8" y="T9"/>
                </a:cxn>
                <a:cxn ang="0">
                  <a:pos x="T10" y="T11"/>
                </a:cxn>
              </a:cxnLst>
              <a:rect l="0" t="0" r="r" b="b"/>
              <a:pathLst>
                <a:path w="93" h="133">
                  <a:moveTo>
                    <a:pt x="0" y="133"/>
                  </a:moveTo>
                  <a:lnTo>
                    <a:pt x="0" y="133"/>
                  </a:lnTo>
                  <a:cubicBezTo>
                    <a:pt x="27" y="125"/>
                    <a:pt x="54" y="118"/>
                    <a:pt x="83" y="112"/>
                  </a:cubicBezTo>
                  <a:lnTo>
                    <a:pt x="93" y="0"/>
                  </a:lnTo>
                  <a:cubicBezTo>
                    <a:pt x="61" y="7"/>
                    <a:pt x="30" y="14"/>
                    <a:pt x="0" y="23"/>
                  </a:cubicBezTo>
                  <a:lnTo>
                    <a:pt x="0" y="1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62">
              <a:extLst>
                <a:ext uri="{FF2B5EF4-FFF2-40B4-BE49-F238E27FC236}">
                  <a16:creationId xmlns:a16="http://schemas.microsoft.com/office/drawing/2014/main" id="{A9061182-2A85-48A4-BA09-99F8E66FB2A6}"/>
                </a:ext>
              </a:extLst>
            </p:cNvPr>
            <p:cNvSpPr>
              <a:spLocks/>
            </p:cNvSpPr>
            <p:nvPr/>
          </p:nvSpPr>
          <p:spPr bwMode="auto">
            <a:xfrm>
              <a:off x="1458" y="3441"/>
              <a:ext cx="118" cy="76"/>
            </a:xfrm>
            <a:custGeom>
              <a:avLst/>
              <a:gdLst>
                <a:gd name="T0" fmla="*/ 0 w 197"/>
                <a:gd name="T1" fmla="*/ 126 h 126"/>
                <a:gd name="T2" fmla="*/ 0 w 197"/>
                <a:gd name="T3" fmla="*/ 126 h 126"/>
                <a:gd name="T4" fmla="*/ 0 w 197"/>
                <a:gd name="T5" fmla="*/ 126 h 126"/>
                <a:gd name="T6" fmla="*/ 197 w 197"/>
                <a:gd name="T7" fmla="*/ 110 h 126"/>
                <a:gd name="T8" fmla="*/ 197 w 197"/>
                <a:gd name="T9" fmla="*/ 0 h 126"/>
                <a:gd name="T10" fmla="*/ 10 w 197"/>
                <a:gd name="T11" fmla="*/ 14 h 126"/>
                <a:gd name="T12" fmla="*/ 10 w 197"/>
                <a:gd name="T13" fmla="*/ 14 h 126"/>
                <a:gd name="T14" fmla="*/ 0 w 197"/>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126">
                  <a:moveTo>
                    <a:pt x="0" y="126"/>
                  </a:moveTo>
                  <a:lnTo>
                    <a:pt x="0" y="126"/>
                  </a:lnTo>
                  <a:lnTo>
                    <a:pt x="0" y="126"/>
                  </a:lnTo>
                  <a:cubicBezTo>
                    <a:pt x="63" y="116"/>
                    <a:pt x="130" y="110"/>
                    <a:pt x="197" y="110"/>
                  </a:cubicBezTo>
                  <a:lnTo>
                    <a:pt x="197" y="0"/>
                  </a:lnTo>
                  <a:cubicBezTo>
                    <a:pt x="133" y="0"/>
                    <a:pt x="71" y="5"/>
                    <a:pt x="10" y="14"/>
                  </a:cubicBezTo>
                  <a:lnTo>
                    <a:pt x="10" y="14"/>
                  </a:lnTo>
                  <a:lnTo>
                    <a:pt x="0" y="1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63">
              <a:extLst>
                <a:ext uri="{FF2B5EF4-FFF2-40B4-BE49-F238E27FC236}">
                  <a16:creationId xmlns:a16="http://schemas.microsoft.com/office/drawing/2014/main" id="{E6479855-F1AE-47FF-9F9E-5189C4F0F665}"/>
                </a:ext>
              </a:extLst>
            </p:cNvPr>
            <p:cNvSpPr>
              <a:spLocks/>
            </p:cNvSpPr>
            <p:nvPr/>
          </p:nvSpPr>
          <p:spPr bwMode="auto">
            <a:xfrm>
              <a:off x="1433" y="3705"/>
              <a:ext cx="143" cy="80"/>
            </a:xfrm>
            <a:custGeom>
              <a:avLst/>
              <a:gdLst>
                <a:gd name="T0" fmla="*/ 0 w 239"/>
                <a:gd name="T1" fmla="*/ 133 h 133"/>
                <a:gd name="T2" fmla="*/ 0 w 239"/>
                <a:gd name="T3" fmla="*/ 133 h 133"/>
                <a:gd name="T4" fmla="*/ 0 w 239"/>
                <a:gd name="T5" fmla="*/ 133 h 133"/>
                <a:gd name="T6" fmla="*/ 239 w 239"/>
                <a:gd name="T7" fmla="*/ 110 h 133"/>
                <a:gd name="T8" fmla="*/ 239 w 239"/>
                <a:gd name="T9" fmla="*/ 0 h 133"/>
                <a:gd name="T10" fmla="*/ 11 w 239"/>
                <a:gd name="T11" fmla="*/ 21 h 133"/>
                <a:gd name="T12" fmla="*/ 11 w 239"/>
                <a:gd name="T13" fmla="*/ 21 h 133"/>
                <a:gd name="T14" fmla="*/ 0 w 239"/>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133">
                  <a:moveTo>
                    <a:pt x="0" y="133"/>
                  </a:moveTo>
                  <a:lnTo>
                    <a:pt x="0" y="133"/>
                  </a:lnTo>
                  <a:lnTo>
                    <a:pt x="0" y="133"/>
                  </a:lnTo>
                  <a:cubicBezTo>
                    <a:pt x="76" y="119"/>
                    <a:pt x="157" y="111"/>
                    <a:pt x="239" y="110"/>
                  </a:cubicBezTo>
                  <a:lnTo>
                    <a:pt x="239" y="0"/>
                  </a:lnTo>
                  <a:cubicBezTo>
                    <a:pt x="161" y="1"/>
                    <a:pt x="84" y="8"/>
                    <a:pt x="11" y="21"/>
                  </a:cubicBezTo>
                  <a:lnTo>
                    <a:pt x="11" y="21"/>
                  </a:lnTo>
                  <a:lnTo>
                    <a:pt x="0" y="1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64">
              <a:extLst>
                <a:ext uri="{FF2B5EF4-FFF2-40B4-BE49-F238E27FC236}">
                  <a16:creationId xmlns:a16="http://schemas.microsoft.com/office/drawing/2014/main" id="{4EE1B4AE-1B2B-4D2E-AFE4-ED571DE207C8}"/>
                </a:ext>
              </a:extLst>
            </p:cNvPr>
            <p:cNvSpPr>
              <a:spLocks/>
            </p:cNvSpPr>
            <p:nvPr/>
          </p:nvSpPr>
          <p:spPr bwMode="auto">
            <a:xfrm>
              <a:off x="1471" y="3309"/>
              <a:ext cx="105" cy="73"/>
            </a:xfrm>
            <a:custGeom>
              <a:avLst/>
              <a:gdLst>
                <a:gd name="T0" fmla="*/ 0 w 176"/>
                <a:gd name="T1" fmla="*/ 123 h 123"/>
                <a:gd name="T2" fmla="*/ 0 w 176"/>
                <a:gd name="T3" fmla="*/ 123 h 123"/>
                <a:gd name="T4" fmla="*/ 0 w 176"/>
                <a:gd name="T5" fmla="*/ 123 h 123"/>
                <a:gd name="T6" fmla="*/ 176 w 176"/>
                <a:gd name="T7" fmla="*/ 111 h 123"/>
                <a:gd name="T8" fmla="*/ 176 w 176"/>
                <a:gd name="T9" fmla="*/ 0 h 123"/>
                <a:gd name="T10" fmla="*/ 10 w 176"/>
                <a:gd name="T11" fmla="*/ 12 h 123"/>
                <a:gd name="T12" fmla="*/ 10 w 176"/>
                <a:gd name="T13" fmla="*/ 12 h 123"/>
                <a:gd name="T14" fmla="*/ 0 w 17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23">
                  <a:moveTo>
                    <a:pt x="0" y="123"/>
                  </a:moveTo>
                  <a:lnTo>
                    <a:pt x="0" y="123"/>
                  </a:lnTo>
                  <a:lnTo>
                    <a:pt x="0" y="123"/>
                  </a:lnTo>
                  <a:cubicBezTo>
                    <a:pt x="57" y="115"/>
                    <a:pt x="116" y="111"/>
                    <a:pt x="176" y="111"/>
                  </a:cubicBezTo>
                  <a:lnTo>
                    <a:pt x="176" y="0"/>
                  </a:lnTo>
                  <a:cubicBezTo>
                    <a:pt x="120" y="1"/>
                    <a:pt x="64" y="5"/>
                    <a:pt x="10" y="12"/>
                  </a:cubicBezTo>
                  <a:lnTo>
                    <a:pt x="10" y="12"/>
                  </a:lnTo>
                  <a:lnTo>
                    <a:pt x="0"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65">
              <a:extLst>
                <a:ext uri="{FF2B5EF4-FFF2-40B4-BE49-F238E27FC236}">
                  <a16:creationId xmlns:a16="http://schemas.microsoft.com/office/drawing/2014/main" id="{B83F15B3-AC52-4180-BC24-66F3F4970A23}"/>
                </a:ext>
              </a:extLst>
            </p:cNvPr>
            <p:cNvSpPr>
              <a:spLocks/>
            </p:cNvSpPr>
            <p:nvPr/>
          </p:nvSpPr>
          <p:spPr bwMode="auto">
            <a:xfrm>
              <a:off x="1377" y="3382"/>
              <a:ext cx="94" cy="86"/>
            </a:xfrm>
            <a:custGeom>
              <a:avLst/>
              <a:gdLst>
                <a:gd name="T0" fmla="*/ 0 w 156"/>
                <a:gd name="T1" fmla="*/ 143 h 143"/>
                <a:gd name="T2" fmla="*/ 0 w 156"/>
                <a:gd name="T3" fmla="*/ 143 h 143"/>
                <a:gd name="T4" fmla="*/ 145 w 156"/>
                <a:gd name="T5" fmla="*/ 112 h 143"/>
                <a:gd name="T6" fmla="*/ 156 w 156"/>
                <a:gd name="T7" fmla="*/ 0 h 143"/>
                <a:gd name="T8" fmla="*/ 0 w 156"/>
                <a:gd name="T9" fmla="*/ 33 h 143"/>
                <a:gd name="T10" fmla="*/ 0 w 156"/>
                <a:gd name="T11" fmla="*/ 143 h 143"/>
              </a:gdLst>
              <a:ahLst/>
              <a:cxnLst>
                <a:cxn ang="0">
                  <a:pos x="T0" y="T1"/>
                </a:cxn>
                <a:cxn ang="0">
                  <a:pos x="T2" y="T3"/>
                </a:cxn>
                <a:cxn ang="0">
                  <a:pos x="T4" y="T5"/>
                </a:cxn>
                <a:cxn ang="0">
                  <a:pos x="T6" y="T7"/>
                </a:cxn>
                <a:cxn ang="0">
                  <a:pos x="T8" y="T9"/>
                </a:cxn>
                <a:cxn ang="0">
                  <a:pos x="T10" y="T11"/>
                </a:cxn>
              </a:cxnLst>
              <a:rect l="0" t="0" r="r" b="b"/>
              <a:pathLst>
                <a:path w="156" h="143">
                  <a:moveTo>
                    <a:pt x="0" y="143"/>
                  </a:moveTo>
                  <a:lnTo>
                    <a:pt x="0" y="143"/>
                  </a:lnTo>
                  <a:cubicBezTo>
                    <a:pt x="46" y="130"/>
                    <a:pt x="95" y="119"/>
                    <a:pt x="145" y="112"/>
                  </a:cubicBezTo>
                  <a:lnTo>
                    <a:pt x="156" y="0"/>
                  </a:lnTo>
                  <a:cubicBezTo>
                    <a:pt x="101" y="8"/>
                    <a:pt x="49" y="19"/>
                    <a:pt x="0" y="33"/>
                  </a:cubicBez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66">
              <a:extLst>
                <a:ext uri="{FF2B5EF4-FFF2-40B4-BE49-F238E27FC236}">
                  <a16:creationId xmlns:a16="http://schemas.microsoft.com/office/drawing/2014/main" id="{ABD6E240-62BD-45AC-B85F-99DD2B071335}"/>
                </a:ext>
              </a:extLst>
            </p:cNvPr>
            <p:cNvSpPr>
              <a:spLocks/>
            </p:cNvSpPr>
            <p:nvPr/>
          </p:nvSpPr>
          <p:spPr bwMode="auto">
            <a:xfrm>
              <a:off x="1377" y="3651"/>
              <a:ext cx="68" cy="81"/>
            </a:xfrm>
            <a:custGeom>
              <a:avLst/>
              <a:gdLst>
                <a:gd name="T0" fmla="*/ 0 w 114"/>
                <a:gd name="T1" fmla="*/ 136 h 136"/>
                <a:gd name="T2" fmla="*/ 0 w 114"/>
                <a:gd name="T3" fmla="*/ 136 h 136"/>
                <a:gd name="T4" fmla="*/ 104 w 114"/>
                <a:gd name="T5" fmla="*/ 112 h 136"/>
                <a:gd name="T6" fmla="*/ 114 w 114"/>
                <a:gd name="T7" fmla="*/ 0 h 136"/>
                <a:gd name="T8" fmla="*/ 0 w 114"/>
                <a:gd name="T9" fmla="*/ 26 h 136"/>
                <a:gd name="T10" fmla="*/ 0 w 114"/>
                <a:gd name="T11" fmla="*/ 136 h 136"/>
              </a:gdLst>
              <a:ahLst/>
              <a:cxnLst>
                <a:cxn ang="0">
                  <a:pos x="T0" y="T1"/>
                </a:cxn>
                <a:cxn ang="0">
                  <a:pos x="T2" y="T3"/>
                </a:cxn>
                <a:cxn ang="0">
                  <a:pos x="T4" y="T5"/>
                </a:cxn>
                <a:cxn ang="0">
                  <a:pos x="T6" y="T7"/>
                </a:cxn>
                <a:cxn ang="0">
                  <a:pos x="T8" y="T9"/>
                </a:cxn>
                <a:cxn ang="0">
                  <a:pos x="T10" y="T11"/>
                </a:cxn>
              </a:cxnLst>
              <a:rect l="0" t="0" r="r" b="b"/>
              <a:pathLst>
                <a:path w="114" h="136">
                  <a:moveTo>
                    <a:pt x="0" y="136"/>
                  </a:moveTo>
                  <a:lnTo>
                    <a:pt x="0" y="136"/>
                  </a:lnTo>
                  <a:cubicBezTo>
                    <a:pt x="33" y="127"/>
                    <a:pt x="68" y="119"/>
                    <a:pt x="104" y="112"/>
                  </a:cubicBezTo>
                  <a:lnTo>
                    <a:pt x="114" y="0"/>
                  </a:lnTo>
                  <a:cubicBezTo>
                    <a:pt x="75" y="7"/>
                    <a:pt x="36" y="16"/>
                    <a:pt x="0" y="26"/>
                  </a:cubicBezTo>
                  <a:lnTo>
                    <a:pt x="0" y="13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67">
              <a:extLst>
                <a:ext uri="{FF2B5EF4-FFF2-40B4-BE49-F238E27FC236}">
                  <a16:creationId xmlns:a16="http://schemas.microsoft.com/office/drawing/2014/main" id="{C092324F-1EDD-475D-9461-FD53C69D5F2A}"/>
                </a:ext>
              </a:extLst>
            </p:cNvPr>
            <p:cNvSpPr>
              <a:spLocks/>
            </p:cNvSpPr>
            <p:nvPr/>
          </p:nvSpPr>
          <p:spPr bwMode="auto">
            <a:xfrm>
              <a:off x="1377" y="3517"/>
              <a:ext cx="81" cy="83"/>
            </a:xfrm>
            <a:custGeom>
              <a:avLst/>
              <a:gdLst>
                <a:gd name="T0" fmla="*/ 0 w 135"/>
                <a:gd name="T1" fmla="*/ 139 h 139"/>
                <a:gd name="T2" fmla="*/ 0 w 135"/>
                <a:gd name="T3" fmla="*/ 139 h 139"/>
                <a:gd name="T4" fmla="*/ 125 w 135"/>
                <a:gd name="T5" fmla="*/ 111 h 139"/>
                <a:gd name="T6" fmla="*/ 135 w 135"/>
                <a:gd name="T7" fmla="*/ 0 h 139"/>
                <a:gd name="T8" fmla="*/ 0 w 135"/>
                <a:gd name="T9" fmla="*/ 29 h 139"/>
                <a:gd name="T10" fmla="*/ 0 w 135"/>
                <a:gd name="T11" fmla="*/ 139 h 139"/>
              </a:gdLst>
              <a:ahLst/>
              <a:cxnLst>
                <a:cxn ang="0">
                  <a:pos x="T0" y="T1"/>
                </a:cxn>
                <a:cxn ang="0">
                  <a:pos x="T2" y="T3"/>
                </a:cxn>
                <a:cxn ang="0">
                  <a:pos x="T4" y="T5"/>
                </a:cxn>
                <a:cxn ang="0">
                  <a:pos x="T6" y="T7"/>
                </a:cxn>
                <a:cxn ang="0">
                  <a:pos x="T8" y="T9"/>
                </a:cxn>
                <a:cxn ang="0">
                  <a:pos x="T10" y="T11"/>
                </a:cxn>
              </a:cxnLst>
              <a:rect l="0" t="0" r="r" b="b"/>
              <a:pathLst>
                <a:path w="135" h="139">
                  <a:moveTo>
                    <a:pt x="0" y="139"/>
                  </a:moveTo>
                  <a:lnTo>
                    <a:pt x="0" y="139"/>
                  </a:lnTo>
                  <a:cubicBezTo>
                    <a:pt x="39" y="128"/>
                    <a:pt x="81" y="118"/>
                    <a:pt x="125" y="111"/>
                  </a:cubicBezTo>
                  <a:lnTo>
                    <a:pt x="135" y="0"/>
                  </a:lnTo>
                  <a:cubicBezTo>
                    <a:pt x="88" y="7"/>
                    <a:pt x="43" y="17"/>
                    <a:pt x="0" y="29"/>
                  </a:cubicBezTo>
                  <a:lnTo>
                    <a:pt x="0" y="1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68">
              <a:extLst>
                <a:ext uri="{FF2B5EF4-FFF2-40B4-BE49-F238E27FC236}">
                  <a16:creationId xmlns:a16="http://schemas.microsoft.com/office/drawing/2014/main" id="{B858DF75-CA00-4B42-80CD-3B0AA5D3305B}"/>
                </a:ext>
              </a:extLst>
            </p:cNvPr>
            <p:cNvSpPr>
              <a:spLocks/>
            </p:cNvSpPr>
            <p:nvPr/>
          </p:nvSpPr>
          <p:spPr bwMode="auto">
            <a:xfrm>
              <a:off x="1445" y="3573"/>
              <a:ext cx="131" cy="78"/>
            </a:xfrm>
            <a:custGeom>
              <a:avLst/>
              <a:gdLst>
                <a:gd name="T0" fmla="*/ 0 w 218"/>
                <a:gd name="T1" fmla="*/ 129 h 129"/>
                <a:gd name="T2" fmla="*/ 0 w 218"/>
                <a:gd name="T3" fmla="*/ 129 h 129"/>
                <a:gd name="T4" fmla="*/ 0 w 218"/>
                <a:gd name="T5" fmla="*/ 129 h 129"/>
                <a:gd name="T6" fmla="*/ 218 w 218"/>
                <a:gd name="T7" fmla="*/ 110 h 129"/>
                <a:gd name="T8" fmla="*/ 218 w 218"/>
                <a:gd name="T9" fmla="*/ 0 h 129"/>
                <a:gd name="T10" fmla="*/ 11 w 218"/>
                <a:gd name="T11" fmla="*/ 17 h 129"/>
                <a:gd name="T12" fmla="*/ 11 w 218"/>
                <a:gd name="T13" fmla="*/ 17 h 129"/>
                <a:gd name="T14" fmla="*/ 0 w 218"/>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129">
                  <a:moveTo>
                    <a:pt x="0" y="129"/>
                  </a:moveTo>
                  <a:lnTo>
                    <a:pt x="0" y="129"/>
                  </a:lnTo>
                  <a:lnTo>
                    <a:pt x="0" y="129"/>
                  </a:lnTo>
                  <a:cubicBezTo>
                    <a:pt x="70" y="117"/>
                    <a:pt x="143" y="110"/>
                    <a:pt x="218" y="110"/>
                  </a:cubicBezTo>
                  <a:lnTo>
                    <a:pt x="218" y="0"/>
                  </a:lnTo>
                  <a:cubicBezTo>
                    <a:pt x="147" y="0"/>
                    <a:pt x="77" y="6"/>
                    <a:pt x="11" y="17"/>
                  </a:cubicBezTo>
                  <a:lnTo>
                    <a:pt x="11" y="17"/>
                  </a:lnTo>
                  <a:lnTo>
                    <a:pt x="0"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69">
              <a:extLst>
                <a:ext uri="{FF2B5EF4-FFF2-40B4-BE49-F238E27FC236}">
                  <a16:creationId xmlns:a16="http://schemas.microsoft.com/office/drawing/2014/main" id="{F4EC1113-DDF2-469D-8AFC-7C53708E96EA}"/>
                </a:ext>
              </a:extLst>
            </p:cNvPr>
            <p:cNvSpPr>
              <a:spLocks/>
            </p:cNvSpPr>
            <p:nvPr/>
          </p:nvSpPr>
          <p:spPr bwMode="auto">
            <a:xfrm>
              <a:off x="1587" y="1788"/>
              <a:ext cx="168" cy="86"/>
            </a:xfrm>
            <a:custGeom>
              <a:avLst/>
              <a:gdLst>
                <a:gd name="T0" fmla="*/ 0 w 280"/>
                <a:gd name="T1" fmla="*/ 110 h 142"/>
                <a:gd name="T2" fmla="*/ 0 w 280"/>
                <a:gd name="T3" fmla="*/ 110 h 142"/>
                <a:gd name="T4" fmla="*/ 280 w 280"/>
                <a:gd name="T5" fmla="*/ 142 h 142"/>
                <a:gd name="T6" fmla="*/ 280 w 280"/>
                <a:gd name="T7" fmla="*/ 142 h 142"/>
                <a:gd name="T8" fmla="*/ 269 w 280"/>
                <a:gd name="T9" fmla="*/ 30 h 142"/>
                <a:gd name="T10" fmla="*/ 269 w 280"/>
                <a:gd name="T11" fmla="*/ 30 h 142"/>
                <a:gd name="T12" fmla="*/ 0 w 280"/>
                <a:gd name="T13" fmla="*/ 0 h 142"/>
                <a:gd name="T14" fmla="*/ 0 w 280"/>
                <a:gd name="T15" fmla="*/ 11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42">
                  <a:moveTo>
                    <a:pt x="0" y="110"/>
                  </a:moveTo>
                  <a:lnTo>
                    <a:pt x="0" y="110"/>
                  </a:lnTo>
                  <a:cubicBezTo>
                    <a:pt x="97" y="111"/>
                    <a:pt x="192" y="122"/>
                    <a:pt x="280" y="142"/>
                  </a:cubicBezTo>
                  <a:lnTo>
                    <a:pt x="280" y="142"/>
                  </a:lnTo>
                  <a:lnTo>
                    <a:pt x="269" y="30"/>
                  </a:lnTo>
                  <a:lnTo>
                    <a:pt x="269" y="30"/>
                  </a:lnTo>
                  <a:cubicBezTo>
                    <a:pt x="185" y="11"/>
                    <a:pt x="93"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70">
              <a:extLst>
                <a:ext uri="{FF2B5EF4-FFF2-40B4-BE49-F238E27FC236}">
                  <a16:creationId xmlns:a16="http://schemas.microsoft.com/office/drawing/2014/main" id="{8EB45371-15F6-4802-8DC3-17B6971F03D3}"/>
                </a:ext>
              </a:extLst>
            </p:cNvPr>
            <p:cNvSpPr>
              <a:spLocks/>
            </p:cNvSpPr>
            <p:nvPr/>
          </p:nvSpPr>
          <p:spPr bwMode="auto">
            <a:xfrm>
              <a:off x="1587" y="1656"/>
              <a:ext cx="155" cy="83"/>
            </a:xfrm>
            <a:custGeom>
              <a:avLst/>
              <a:gdLst>
                <a:gd name="T0" fmla="*/ 0 w 259"/>
                <a:gd name="T1" fmla="*/ 110 h 137"/>
                <a:gd name="T2" fmla="*/ 0 w 259"/>
                <a:gd name="T3" fmla="*/ 110 h 137"/>
                <a:gd name="T4" fmla="*/ 259 w 259"/>
                <a:gd name="T5" fmla="*/ 137 h 137"/>
                <a:gd name="T6" fmla="*/ 259 w 259"/>
                <a:gd name="T7" fmla="*/ 137 h 137"/>
                <a:gd name="T8" fmla="*/ 248 w 259"/>
                <a:gd name="T9" fmla="*/ 25 h 137"/>
                <a:gd name="T10" fmla="*/ 248 w 259"/>
                <a:gd name="T11" fmla="*/ 25 h 137"/>
                <a:gd name="T12" fmla="*/ 0 w 259"/>
                <a:gd name="T13" fmla="*/ 0 h 137"/>
                <a:gd name="T14" fmla="*/ 0 w 259"/>
                <a:gd name="T15" fmla="*/ 110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137">
                  <a:moveTo>
                    <a:pt x="0" y="110"/>
                  </a:moveTo>
                  <a:lnTo>
                    <a:pt x="0" y="110"/>
                  </a:lnTo>
                  <a:cubicBezTo>
                    <a:pt x="89" y="111"/>
                    <a:pt x="177" y="120"/>
                    <a:pt x="259" y="137"/>
                  </a:cubicBezTo>
                  <a:lnTo>
                    <a:pt x="259" y="137"/>
                  </a:lnTo>
                  <a:lnTo>
                    <a:pt x="248" y="25"/>
                  </a:lnTo>
                  <a:lnTo>
                    <a:pt x="248" y="25"/>
                  </a:lnTo>
                  <a:cubicBezTo>
                    <a:pt x="170" y="9"/>
                    <a:pt x="85"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71">
              <a:extLst>
                <a:ext uri="{FF2B5EF4-FFF2-40B4-BE49-F238E27FC236}">
                  <a16:creationId xmlns:a16="http://schemas.microsoft.com/office/drawing/2014/main" id="{0B07320A-B31B-42AA-A2DC-BDB3A4072207}"/>
                </a:ext>
              </a:extLst>
            </p:cNvPr>
            <p:cNvSpPr>
              <a:spLocks/>
            </p:cNvSpPr>
            <p:nvPr/>
          </p:nvSpPr>
          <p:spPr bwMode="auto">
            <a:xfrm>
              <a:off x="1587" y="1524"/>
              <a:ext cx="143" cy="80"/>
            </a:xfrm>
            <a:custGeom>
              <a:avLst/>
              <a:gdLst>
                <a:gd name="T0" fmla="*/ 0 w 238"/>
                <a:gd name="T1" fmla="*/ 110 h 133"/>
                <a:gd name="T2" fmla="*/ 0 w 238"/>
                <a:gd name="T3" fmla="*/ 110 h 133"/>
                <a:gd name="T4" fmla="*/ 238 w 238"/>
                <a:gd name="T5" fmla="*/ 133 h 133"/>
                <a:gd name="T6" fmla="*/ 238 w 238"/>
                <a:gd name="T7" fmla="*/ 133 h 133"/>
                <a:gd name="T8" fmla="*/ 228 w 238"/>
                <a:gd name="T9" fmla="*/ 21 h 133"/>
                <a:gd name="T10" fmla="*/ 228 w 238"/>
                <a:gd name="T11" fmla="*/ 21 h 133"/>
                <a:gd name="T12" fmla="*/ 0 w 238"/>
                <a:gd name="T13" fmla="*/ 0 h 133"/>
                <a:gd name="T14" fmla="*/ 0 w 238"/>
                <a:gd name="T15" fmla="*/ 11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33">
                  <a:moveTo>
                    <a:pt x="0" y="110"/>
                  </a:moveTo>
                  <a:lnTo>
                    <a:pt x="0" y="110"/>
                  </a:lnTo>
                  <a:cubicBezTo>
                    <a:pt x="82" y="110"/>
                    <a:pt x="162" y="118"/>
                    <a:pt x="238" y="133"/>
                  </a:cubicBezTo>
                  <a:lnTo>
                    <a:pt x="238" y="133"/>
                  </a:lnTo>
                  <a:lnTo>
                    <a:pt x="228" y="21"/>
                  </a:lnTo>
                  <a:lnTo>
                    <a:pt x="228" y="21"/>
                  </a:lnTo>
                  <a:cubicBezTo>
                    <a:pt x="155" y="7"/>
                    <a:pt x="78"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72">
              <a:extLst>
                <a:ext uri="{FF2B5EF4-FFF2-40B4-BE49-F238E27FC236}">
                  <a16:creationId xmlns:a16="http://schemas.microsoft.com/office/drawing/2014/main" id="{70ABF745-4EFD-44D3-89D4-CAB539D16AC4}"/>
                </a:ext>
              </a:extLst>
            </p:cNvPr>
            <p:cNvSpPr>
              <a:spLocks/>
            </p:cNvSpPr>
            <p:nvPr/>
          </p:nvSpPr>
          <p:spPr bwMode="auto">
            <a:xfrm>
              <a:off x="1587" y="2053"/>
              <a:ext cx="193" cy="91"/>
            </a:xfrm>
            <a:custGeom>
              <a:avLst/>
              <a:gdLst>
                <a:gd name="T0" fmla="*/ 0 w 322"/>
                <a:gd name="T1" fmla="*/ 111 h 153"/>
                <a:gd name="T2" fmla="*/ 0 w 322"/>
                <a:gd name="T3" fmla="*/ 111 h 153"/>
                <a:gd name="T4" fmla="*/ 322 w 322"/>
                <a:gd name="T5" fmla="*/ 153 h 153"/>
                <a:gd name="T6" fmla="*/ 322 w 322"/>
                <a:gd name="T7" fmla="*/ 153 h 153"/>
                <a:gd name="T8" fmla="*/ 311 w 322"/>
                <a:gd name="T9" fmla="*/ 40 h 153"/>
                <a:gd name="T10" fmla="*/ 311 w 322"/>
                <a:gd name="T11" fmla="*/ 40 h 153"/>
                <a:gd name="T12" fmla="*/ 0 w 322"/>
                <a:gd name="T13" fmla="*/ 0 h 153"/>
                <a:gd name="T14" fmla="*/ 0 w 322"/>
                <a:gd name="T15" fmla="*/ 111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53">
                  <a:moveTo>
                    <a:pt x="0" y="111"/>
                  </a:moveTo>
                  <a:lnTo>
                    <a:pt x="0" y="111"/>
                  </a:lnTo>
                  <a:cubicBezTo>
                    <a:pt x="112" y="111"/>
                    <a:pt x="223" y="126"/>
                    <a:pt x="322" y="153"/>
                  </a:cubicBezTo>
                  <a:lnTo>
                    <a:pt x="322" y="153"/>
                  </a:lnTo>
                  <a:lnTo>
                    <a:pt x="311" y="40"/>
                  </a:lnTo>
                  <a:lnTo>
                    <a:pt x="311" y="40"/>
                  </a:lnTo>
                  <a:cubicBezTo>
                    <a:pt x="215" y="15"/>
                    <a:pt x="108" y="1"/>
                    <a:pt x="0" y="0"/>
                  </a:cubicBez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73">
              <a:extLst>
                <a:ext uri="{FF2B5EF4-FFF2-40B4-BE49-F238E27FC236}">
                  <a16:creationId xmlns:a16="http://schemas.microsoft.com/office/drawing/2014/main" id="{3499A5AD-907A-4EC2-9346-417325059AFC}"/>
                </a:ext>
              </a:extLst>
            </p:cNvPr>
            <p:cNvSpPr>
              <a:spLocks/>
            </p:cNvSpPr>
            <p:nvPr/>
          </p:nvSpPr>
          <p:spPr bwMode="auto">
            <a:xfrm>
              <a:off x="1587" y="1920"/>
              <a:ext cx="180" cy="89"/>
            </a:xfrm>
            <a:custGeom>
              <a:avLst/>
              <a:gdLst>
                <a:gd name="T0" fmla="*/ 0 w 301"/>
                <a:gd name="T1" fmla="*/ 110 h 148"/>
                <a:gd name="T2" fmla="*/ 0 w 301"/>
                <a:gd name="T3" fmla="*/ 110 h 148"/>
                <a:gd name="T4" fmla="*/ 301 w 301"/>
                <a:gd name="T5" fmla="*/ 148 h 148"/>
                <a:gd name="T6" fmla="*/ 301 w 301"/>
                <a:gd name="T7" fmla="*/ 147 h 148"/>
                <a:gd name="T8" fmla="*/ 290 w 301"/>
                <a:gd name="T9" fmla="*/ 35 h 148"/>
                <a:gd name="T10" fmla="*/ 290 w 301"/>
                <a:gd name="T11" fmla="*/ 35 h 148"/>
                <a:gd name="T12" fmla="*/ 0 w 301"/>
                <a:gd name="T13" fmla="*/ 0 h 148"/>
                <a:gd name="T14" fmla="*/ 0 w 301"/>
                <a:gd name="T15" fmla="*/ 110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148">
                  <a:moveTo>
                    <a:pt x="0" y="110"/>
                  </a:moveTo>
                  <a:lnTo>
                    <a:pt x="0" y="110"/>
                  </a:lnTo>
                  <a:cubicBezTo>
                    <a:pt x="104" y="111"/>
                    <a:pt x="207" y="124"/>
                    <a:pt x="301" y="148"/>
                  </a:cubicBezTo>
                  <a:lnTo>
                    <a:pt x="301" y="147"/>
                  </a:lnTo>
                  <a:lnTo>
                    <a:pt x="290" y="35"/>
                  </a:lnTo>
                  <a:lnTo>
                    <a:pt x="290" y="35"/>
                  </a:lnTo>
                  <a:cubicBezTo>
                    <a:pt x="200" y="13"/>
                    <a:pt x="101"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74">
              <a:extLst>
                <a:ext uri="{FF2B5EF4-FFF2-40B4-BE49-F238E27FC236}">
                  <a16:creationId xmlns:a16="http://schemas.microsoft.com/office/drawing/2014/main" id="{7576ED2B-60D7-4D97-A5C4-73C3E8CA9E08}"/>
                </a:ext>
              </a:extLst>
            </p:cNvPr>
            <p:cNvSpPr>
              <a:spLocks/>
            </p:cNvSpPr>
            <p:nvPr/>
          </p:nvSpPr>
          <p:spPr bwMode="auto">
            <a:xfrm>
              <a:off x="1587" y="1392"/>
              <a:ext cx="130" cy="78"/>
            </a:xfrm>
            <a:custGeom>
              <a:avLst/>
              <a:gdLst>
                <a:gd name="T0" fmla="*/ 0 w 217"/>
                <a:gd name="T1" fmla="*/ 110 h 129"/>
                <a:gd name="T2" fmla="*/ 0 w 217"/>
                <a:gd name="T3" fmla="*/ 110 h 129"/>
                <a:gd name="T4" fmla="*/ 217 w 217"/>
                <a:gd name="T5" fmla="*/ 129 h 129"/>
                <a:gd name="T6" fmla="*/ 217 w 217"/>
                <a:gd name="T7" fmla="*/ 129 h 129"/>
                <a:gd name="T8" fmla="*/ 207 w 217"/>
                <a:gd name="T9" fmla="*/ 17 h 129"/>
                <a:gd name="T10" fmla="*/ 207 w 217"/>
                <a:gd name="T11" fmla="*/ 17 h 129"/>
                <a:gd name="T12" fmla="*/ 0 w 217"/>
                <a:gd name="T13" fmla="*/ 0 h 129"/>
                <a:gd name="T14" fmla="*/ 0 w 217"/>
                <a:gd name="T15" fmla="*/ 11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29">
                  <a:moveTo>
                    <a:pt x="0" y="110"/>
                  </a:moveTo>
                  <a:lnTo>
                    <a:pt x="0" y="110"/>
                  </a:lnTo>
                  <a:cubicBezTo>
                    <a:pt x="74" y="110"/>
                    <a:pt x="148" y="117"/>
                    <a:pt x="217" y="129"/>
                  </a:cubicBezTo>
                  <a:lnTo>
                    <a:pt x="217" y="129"/>
                  </a:lnTo>
                  <a:lnTo>
                    <a:pt x="207" y="17"/>
                  </a:lnTo>
                  <a:lnTo>
                    <a:pt x="207" y="17"/>
                  </a:lnTo>
                  <a:cubicBezTo>
                    <a:pt x="140" y="6"/>
                    <a:pt x="70"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75">
              <a:extLst>
                <a:ext uri="{FF2B5EF4-FFF2-40B4-BE49-F238E27FC236}">
                  <a16:creationId xmlns:a16="http://schemas.microsoft.com/office/drawing/2014/main" id="{E976887C-D27C-4533-8E51-F7D5C5D44577}"/>
                </a:ext>
              </a:extLst>
            </p:cNvPr>
            <p:cNvSpPr>
              <a:spLocks/>
            </p:cNvSpPr>
            <p:nvPr/>
          </p:nvSpPr>
          <p:spPr bwMode="auto">
            <a:xfrm>
              <a:off x="1587" y="467"/>
              <a:ext cx="44" cy="68"/>
            </a:xfrm>
            <a:custGeom>
              <a:avLst/>
              <a:gdLst>
                <a:gd name="T0" fmla="*/ 0 w 73"/>
                <a:gd name="T1" fmla="*/ 110 h 113"/>
                <a:gd name="T2" fmla="*/ 0 w 73"/>
                <a:gd name="T3" fmla="*/ 110 h 113"/>
                <a:gd name="T4" fmla="*/ 73 w 73"/>
                <a:gd name="T5" fmla="*/ 113 h 113"/>
                <a:gd name="T6" fmla="*/ 73 w 73"/>
                <a:gd name="T7" fmla="*/ 113 h 113"/>
                <a:gd name="T8" fmla="*/ 62 w 73"/>
                <a:gd name="T9" fmla="*/ 2 h 113"/>
                <a:gd name="T10" fmla="*/ 62 w 73"/>
                <a:gd name="T11" fmla="*/ 2 h 113"/>
                <a:gd name="T12" fmla="*/ 0 w 73"/>
                <a:gd name="T13" fmla="*/ 0 h 113"/>
                <a:gd name="T14" fmla="*/ 0 w 73"/>
                <a:gd name="T15" fmla="*/ 11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13">
                  <a:moveTo>
                    <a:pt x="0" y="110"/>
                  </a:moveTo>
                  <a:lnTo>
                    <a:pt x="0" y="110"/>
                  </a:lnTo>
                  <a:cubicBezTo>
                    <a:pt x="24" y="111"/>
                    <a:pt x="49" y="111"/>
                    <a:pt x="73" y="113"/>
                  </a:cubicBezTo>
                  <a:lnTo>
                    <a:pt x="73" y="113"/>
                  </a:lnTo>
                  <a:lnTo>
                    <a:pt x="62" y="2"/>
                  </a:lnTo>
                  <a:lnTo>
                    <a:pt x="62" y="2"/>
                  </a:lnTo>
                  <a:cubicBezTo>
                    <a:pt x="42" y="1"/>
                    <a:pt x="21"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76">
              <a:extLst>
                <a:ext uri="{FF2B5EF4-FFF2-40B4-BE49-F238E27FC236}">
                  <a16:creationId xmlns:a16="http://schemas.microsoft.com/office/drawing/2014/main" id="{68D1CE7E-F23C-4463-A6FB-0B187E19EEF3}"/>
                </a:ext>
              </a:extLst>
            </p:cNvPr>
            <p:cNvSpPr>
              <a:spLocks/>
            </p:cNvSpPr>
            <p:nvPr/>
          </p:nvSpPr>
          <p:spPr bwMode="auto">
            <a:xfrm>
              <a:off x="1587" y="599"/>
              <a:ext cx="56" cy="68"/>
            </a:xfrm>
            <a:custGeom>
              <a:avLst/>
              <a:gdLst>
                <a:gd name="T0" fmla="*/ 0 w 93"/>
                <a:gd name="T1" fmla="*/ 111 h 114"/>
                <a:gd name="T2" fmla="*/ 0 w 93"/>
                <a:gd name="T3" fmla="*/ 111 h 114"/>
                <a:gd name="T4" fmla="*/ 93 w 93"/>
                <a:gd name="T5" fmla="*/ 114 h 114"/>
                <a:gd name="T6" fmla="*/ 93 w 93"/>
                <a:gd name="T7" fmla="*/ 114 h 114"/>
                <a:gd name="T8" fmla="*/ 83 w 93"/>
                <a:gd name="T9" fmla="*/ 4 h 114"/>
                <a:gd name="T10" fmla="*/ 83 w 93"/>
                <a:gd name="T11" fmla="*/ 3 h 114"/>
                <a:gd name="T12" fmla="*/ 0 w 93"/>
                <a:gd name="T13" fmla="*/ 0 h 114"/>
                <a:gd name="T14" fmla="*/ 0 w 93"/>
                <a:gd name="T15" fmla="*/ 111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14">
                  <a:moveTo>
                    <a:pt x="0" y="111"/>
                  </a:moveTo>
                  <a:lnTo>
                    <a:pt x="0" y="111"/>
                  </a:lnTo>
                  <a:cubicBezTo>
                    <a:pt x="31" y="111"/>
                    <a:pt x="62" y="112"/>
                    <a:pt x="93" y="114"/>
                  </a:cubicBezTo>
                  <a:lnTo>
                    <a:pt x="93" y="114"/>
                  </a:lnTo>
                  <a:lnTo>
                    <a:pt x="83" y="4"/>
                  </a:lnTo>
                  <a:lnTo>
                    <a:pt x="83" y="3"/>
                  </a:lnTo>
                  <a:cubicBezTo>
                    <a:pt x="55" y="2"/>
                    <a:pt x="28" y="1"/>
                    <a:pt x="0" y="0"/>
                  </a:cubicBez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77">
              <a:extLst>
                <a:ext uri="{FF2B5EF4-FFF2-40B4-BE49-F238E27FC236}">
                  <a16:creationId xmlns:a16="http://schemas.microsoft.com/office/drawing/2014/main" id="{3463093E-E304-441B-B59B-4224E52E8361}"/>
                </a:ext>
              </a:extLst>
            </p:cNvPr>
            <p:cNvSpPr>
              <a:spLocks/>
            </p:cNvSpPr>
            <p:nvPr/>
          </p:nvSpPr>
          <p:spPr bwMode="auto">
            <a:xfrm>
              <a:off x="1587" y="335"/>
              <a:ext cx="31" cy="67"/>
            </a:xfrm>
            <a:custGeom>
              <a:avLst/>
              <a:gdLst>
                <a:gd name="T0" fmla="*/ 0 w 52"/>
                <a:gd name="T1" fmla="*/ 110 h 111"/>
                <a:gd name="T2" fmla="*/ 0 w 52"/>
                <a:gd name="T3" fmla="*/ 110 h 111"/>
                <a:gd name="T4" fmla="*/ 52 w 52"/>
                <a:gd name="T5" fmla="*/ 111 h 111"/>
                <a:gd name="T6" fmla="*/ 52 w 52"/>
                <a:gd name="T7" fmla="*/ 111 h 111"/>
                <a:gd name="T8" fmla="*/ 42 w 52"/>
                <a:gd name="T9" fmla="*/ 1 h 111"/>
                <a:gd name="T10" fmla="*/ 42 w 52"/>
                <a:gd name="T11" fmla="*/ 1 h 111"/>
                <a:gd name="T12" fmla="*/ 0 w 52"/>
                <a:gd name="T13" fmla="*/ 0 h 111"/>
                <a:gd name="T14" fmla="*/ 0 w 52"/>
                <a:gd name="T15" fmla="*/ 11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11">
                  <a:moveTo>
                    <a:pt x="0" y="110"/>
                  </a:moveTo>
                  <a:lnTo>
                    <a:pt x="0" y="110"/>
                  </a:lnTo>
                  <a:cubicBezTo>
                    <a:pt x="17" y="110"/>
                    <a:pt x="35" y="111"/>
                    <a:pt x="52" y="111"/>
                  </a:cubicBezTo>
                  <a:lnTo>
                    <a:pt x="52" y="111"/>
                  </a:lnTo>
                  <a:lnTo>
                    <a:pt x="42" y="1"/>
                  </a:lnTo>
                  <a:lnTo>
                    <a:pt x="42" y="1"/>
                  </a:lnTo>
                  <a:cubicBezTo>
                    <a:pt x="28" y="0"/>
                    <a:pt x="14"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78">
              <a:extLst>
                <a:ext uri="{FF2B5EF4-FFF2-40B4-BE49-F238E27FC236}">
                  <a16:creationId xmlns:a16="http://schemas.microsoft.com/office/drawing/2014/main" id="{8E2E22CF-2692-452F-8BC6-721C6CEBF363}"/>
                </a:ext>
              </a:extLst>
            </p:cNvPr>
            <p:cNvSpPr>
              <a:spLocks/>
            </p:cNvSpPr>
            <p:nvPr/>
          </p:nvSpPr>
          <p:spPr bwMode="auto">
            <a:xfrm>
              <a:off x="1587" y="203"/>
              <a:ext cx="19" cy="66"/>
            </a:xfrm>
            <a:custGeom>
              <a:avLst/>
              <a:gdLst>
                <a:gd name="T0" fmla="*/ 0 w 32"/>
                <a:gd name="T1" fmla="*/ 110 h 111"/>
                <a:gd name="T2" fmla="*/ 0 w 32"/>
                <a:gd name="T3" fmla="*/ 110 h 111"/>
                <a:gd name="T4" fmla="*/ 32 w 32"/>
                <a:gd name="T5" fmla="*/ 111 h 111"/>
                <a:gd name="T6" fmla="*/ 32 w 32"/>
                <a:gd name="T7" fmla="*/ 110 h 111"/>
                <a:gd name="T8" fmla="*/ 21 w 32"/>
                <a:gd name="T9" fmla="*/ 0 h 111"/>
                <a:gd name="T10" fmla="*/ 21 w 32"/>
                <a:gd name="T11" fmla="*/ 0 h 111"/>
                <a:gd name="T12" fmla="*/ 0 w 32"/>
                <a:gd name="T13" fmla="*/ 0 h 111"/>
                <a:gd name="T14" fmla="*/ 0 w 32"/>
                <a:gd name="T15" fmla="*/ 11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1">
                  <a:moveTo>
                    <a:pt x="0" y="110"/>
                  </a:moveTo>
                  <a:lnTo>
                    <a:pt x="0" y="110"/>
                  </a:lnTo>
                  <a:cubicBezTo>
                    <a:pt x="11" y="110"/>
                    <a:pt x="21" y="110"/>
                    <a:pt x="32" y="111"/>
                  </a:cubicBezTo>
                  <a:lnTo>
                    <a:pt x="32" y="110"/>
                  </a:lnTo>
                  <a:lnTo>
                    <a:pt x="21" y="0"/>
                  </a:lnTo>
                  <a:lnTo>
                    <a:pt x="21" y="0"/>
                  </a:lnTo>
                  <a:cubicBezTo>
                    <a:pt x="14" y="0"/>
                    <a:pt x="7"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79">
              <a:extLst>
                <a:ext uri="{FF2B5EF4-FFF2-40B4-BE49-F238E27FC236}">
                  <a16:creationId xmlns:a16="http://schemas.microsoft.com/office/drawing/2014/main" id="{EC19488B-2258-46FC-AC50-2E5353EECB9F}"/>
                </a:ext>
              </a:extLst>
            </p:cNvPr>
            <p:cNvSpPr>
              <a:spLocks/>
            </p:cNvSpPr>
            <p:nvPr/>
          </p:nvSpPr>
          <p:spPr bwMode="auto">
            <a:xfrm>
              <a:off x="1587" y="732"/>
              <a:ext cx="68" cy="69"/>
            </a:xfrm>
            <a:custGeom>
              <a:avLst/>
              <a:gdLst>
                <a:gd name="T0" fmla="*/ 0 w 114"/>
                <a:gd name="T1" fmla="*/ 110 h 115"/>
                <a:gd name="T2" fmla="*/ 0 w 114"/>
                <a:gd name="T3" fmla="*/ 110 h 115"/>
                <a:gd name="T4" fmla="*/ 114 w 114"/>
                <a:gd name="T5" fmla="*/ 115 h 115"/>
                <a:gd name="T6" fmla="*/ 114 w 114"/>
                <a:gd name="T7" fmla="*/ 115 h 115"/>
                <a:gd name="T8" fmla="*/ 104 w 114"/>
                <a:gd name="T9" fmla="*/ 4 h 115"/>
                <a:gd name="T10" fmla="*/ 104 w 114"/>
                <a:gd name="T11" fmla="*/ 4 h 115"/>
                <a:gd name="T12" fmla="*/ 0 w 114"/>
                <a:gd name="T13" fmla="*/ 0 h 115"/>
                <a:gd name="T14" fmla="*/ 0 w 114"/>
                <a:gd name="T15" fmla="*/ 11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5">
                  <a:moveTo>
                    <a:pt x="0" y="110"/>
                  </a:moveTo>
                  <a:lnTo>
                    <a:pt x="0" y="110"/>
                  </a:lnTo>
                  <a:cubicBezTo>
                    <a:pt x="38" y="110"/>
                    <a:pt x="76" y="112"/>
                    <a:pt x="114" y="115"/>
                  </a:cubicBezTo>
                  <a:lnTo>
                    <a:pt x="114" y="115"/>
                  </a:lnTo>
                  <a:lnTo>
                    <a:pt x="104" y="4"/>
                  </a:lnTo>
                  <a:lnTo>
                    <a:pt x="104" y="4"/>
                  </a:lnTo>
                  <a:cubicBezTo>
                    <a:pt x="69" y="1"/>
                    <a:pt x="35"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80">
              <a:extLst>
                <a:ext uri="{FF2B5EF4-FFF2-40B4-BE49-F238E27FC236}">
                  <a16:creationId xmlns:a16="http://schemas.microsoft.com/office/drawing/2014/main" id="{33B5B710-3E5C-4844-8FF4-070320E1797A}"/>
                </a:ext>
              </a:extLst>
            </p:cNvPr>
            <p:cNvSpPr>
              <a:spLocks/>
            </p:cNvSpPr>
            <p:nvPr/>
          </p:nvSpPr>
          <p:spPr bwMode="auto">
            <a:xfrm>
              <a:off x="1587" y="996"/>
              <a:ext cx="93" cy="72"/>
            </a:xfrm>
            <a:custGeom>
              <a:avLst/>
              <a:gdLst>
                <a:gd name="T0" fmla="*/ 0 w 155"/>
                <a:gd name="T1" fmla="*/ 110 h 120"/>
                <a:gd name="T2" fmla="*/ 0 w 155"/>
                <a:gd name="T3" fmla="*/ 110 h 120"/>
                <a:gd name="T4" fmla="*/ 155 w 155"/>
                <a:gd name="T5" fmla="*/ 120 h 120"/>
                <a:gd name="T6" fmla="*/ 155 w 155"/>
                <a:gd name="T7" fmla="*/ 120 h 120"/>
                <a:gd name="T8" fmla="*/ 145 w 155"/>
                <a:gd name="T9" fmla="*/ 9 h 120"/>
                <a:gd name="T10" fmla="*/ 145 w 155"/>
                <a:gd name="T11" fmla="*/ 9 h 120"/>
                <a:gd name="T12" fmla="*/ 0 w 155"/>
                <a:gd name="T13" fmla="*/ 0 h 120"/>
                <a:gd name="T14" fmla="*/ 0 w 155"/>
                <a:gd name="T15" fmla="*/ 11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20">
                  <a:moveTo>
                    <a:pt x="0" y="110"/>
                  </a:moveTo>
                  <a:lnTo>
                    <a:pt x="0" y="110"/>
                  </a:lnTo>
                  <a:cubicBezTo>
                    <a:pt x="52" y="110"/>
                    <a:pt x="104" y="114"/>
                    <a:pt x="155" y="120"/>
                  </a:cubicBezTo>
                  <a:lnTo>
                    <a:pt x="155" y="120"/>
                  </a:lnTo>
                  <a:lnTo>
                    <a:pt x="145" y="9"/>
                  </a:lnTo>
                  <a:lnTo>
                    <a:pt x="145" y="9"/>
                  </a:lnTo>
                  <a:cubicBezTo>
                    <a:pt x="97" y="3"/>
                    <a:pt x="49"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81">
              <a:extLst>
                <a:ext uri="{FF2B5EF4-FFF2-40B4-BE49-F238E27FC236}">
                  <a16:creationId xmlns:a16="http://schemas.microsoft.com/office/drawing/2014/main" id="{FA28FBC1-70E8-403F-8712-3CEA24A347A7}"/>
                </a:ext>
              </a:extLst>
            </p:cNvPr>
            <p:cNvSpPr>
              <a:spLocks/>
            </p:cNvSpPr>
            <p:nvPr/>
          </p:nvSpPr>
          <p:spPr bwMode="auto">
            <a:xfrm>
              <a:off x="1587" y="1128"/>
              <a:ext cx="105" cy="74"/>
            </a:xfrm>
            <a:custGeom>
              <a:avLst/>
              <a:gdLst>
                <a:gd name="T0" fmla="*/ 0 w 176"/>
                <a:gd name="T1" fmla="*/ 110 h 123"/>
                <a:gd name="T2" fmla="*/ 0 w 176"/>
                <a:gd name="T3" fmla="*/ 110 h 123"/>
                <a:gd name="T4" fmla="*/ 176 w 176"/>
                <a:gd name="T5" fmla="*/ 123 h 123"/>
                <a:gd name="T6" fmla="*/ 176 w 176"/>
                <a:gd name="T7" fmla="*/ 123 h 123"/>
                <a:gd name="T8" fmla="*/ 165 w 176"/>
                <a:gd name="T9" fmla="*/ 11 h 123"/>
                <a:gd name="T10" fmla="*/ 165 w 176"/>
                <a:gd name="T11" fmla="*/ 11 h 123"/>
                <a:gd name="T12" fmla="*/ 0 w 176"/>
                <a:gd name="T13" fmla="*/ 0 h 123"/>
                <a:gd name="T14" fmla="*/ 0 w 176"/>
                <a:gd name="T15" fmla="*/ 11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23">
                  <a:moveTo>
                    <a:pt x="0" y="110"/>
                  </a:moveTo>
                  <a:lnTo>
                    <a:pt x="0" y="110"/>
                  </a:lnTo>
                  <a:cubicBezTo>
                    <a:pt x="60" y="111"/>
                    <a:pt x="119" y="115"/>
                    <a:pt x="176" y="123"/>
                  </a:cubicBezTo>
                  <a:lnTo>
                    <a:pt x="176" y="123"/>
                  </a:lnTo>
                  <a:lnTo>
                    <a:pt x="165" y="11"/>
                  </a:lnTo>
                  <a:lnTo>
                    <a:pt x="165" y="11"/>
                  </a:lnTo>
                  <a:cubicBezTo>
                    <a:pt x="112" y="4"/>
                    <a:pt x="56"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82">
              <a:extLst>
                <a:ext uri="{FF2B5EF4-FFF2-40B4-BE49-F238E27FC236}">
                  <a16:creationId xmlns:a16="http://schemas.microsoft.com/office/drawing/2014/main" id="{891355A2-65A8-4543-B44D-B6A3DD2F99ED}"/>
                </a:ext>
              </a:extLst>
            </p:cNvPr>
            <p:cNvSpPr>
              <a:spLocks/>
            </p:cNvSpPr>
            <p:nvPr/>
          </p:nvSpPr>
          <p:spPr bwMode="auto">
            <a:xfrm>
              <a:off x="1587" y="864"/>
              <a:ext cx="80" cy="70"/>
            </a:xfrm>
            <a:custGeom>
              <a:avLst/>
              <a:gdLst>
                <a:gd name="T0" fmla="*/ 0 w 134"/>
                <a:gd name="T1" fmla="*/ 110 h 118"/>
                <a:gd name="T2" fmla="*/ 0 w 134"/>
                <a:gd name="T3" fmla="*/ 110 h 118"/>
                <a:gd name="T4" fmla="*/ 134 w 134"/>
                <a:gd name="T5" fmla="*/ 118 h 118"/>
                <a:gd name="T6" fmla="*/ 134 w 134"/>
                <a:gd name="T7" fmla="*/ 117 h 118"/>
                <a:gd name="T8" fmla="*/ 124 w 134"/>
                <a:gd name="T9" fmla="*/ 6 h 118"/>
                <a:gd name="T10" fmla="*/ 124 w 134"/>
                <a:gd name="T11" fmla="*/ 6 h 118"/>
                <a:gd name="T12" fmla="*/ 0 w 134"/>
                <a:gd name="T13" fmla="*/ 0 h 118"/>
                <a:gd name="T14" fmla="*/ 0 w 134"/>
                <a:gd name="T15" fmla="*/ 11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18">
                  <a:moveTo>
                    <a:pt x="0" y="110"/>
                  </a:moveTo>
                  <a:lnTo>
                    <a:pt x="0" y="110"/>
                  </a:lnTo>
                  <a:cubicBezTo>
                    <a:pt x="45" y="110"/>
                    <a:pt x="90" y="113"/>
                    <a:pt x="134" y="118"/>
                  </a:cubicBezTo>
                  <a:lnTo>
                    <a:pt x="134" y="117"/>
                  </a:lnTo>
                  <a:lnTo>
                    <a:pt x="124" y="6"/>
                  </a:lnTo>
                  <a:lnTo>
                    <a:pt x="124" y="6"/>
                  </a:lnTo>
                  <a:cubicBezTo>
                    <a:pt x="83" y="2"/>
                    <a:pt x="42" y="0"/>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83">
              <a:extLst>
                <a:ext uri="{FF2B5EF4-FFF2-40B4-BE49-F238E27FC236}">
                  <a16:creationId xmlns:a16="http://schemas.microsoft.com/office/drawing/2014/main" id="{14831A16-F404-4099-A210-705C590ADDA8}"/>
                </a:ext>
              </a:extLst>
            </p:cNvPr>
            <p:cNvSpPr>
              <a:spLocks/>
            </p:cNvSpPr>
            <p:nvPr/>
          </p:nvSpPr>
          <p:spPr bwMode="auto">
            <a:xfrm>
              <a:off x="1742" y="1739"/>
              <a:ext cx="44" cy="77"/>
            </a:xfrm>
            <a:custGeom>
              <a:avLst/>
              <a:gdLst>
                <a:gd name="T0" fmla="*/ 73 w 73"/>
                <a:gd name="T1" fmla="*/ 129 h 129"/>
                <a:gd name="T2" fmla="*/ 73 w 73"/>
                <a:gd name="T3" fmla="*/ 129 h 129"/>
                <a:gd name="T4" fmla="*/ 73 w 73"/>
                <a:gd name="T5" fmla="*/ 19 h 129"/>
                <a:gd name="T6" fmla="*/ 0 w 73"/>
                <a:gd name="T7" fmla="*/ 0 h 129"/>
                <a:gd name="T8" fmla="*/ 10 w 73"/>
                <a:gd name="T9" fmla="*/ 113 h 129"/>
                <a:gd name="T10" fmla="*/ 73 w 73"/>
                <a:gd name="T11" fmla="*/ 129 h 129"/>
              </a:gdLst>
              <a:ahLst/>
              <a:cxnLst>
                <a:cxn ang="0">
                  <a:pos x="T0" y="T1"/>
                </a:cxn>
                <a:cxn ang="0">
                  <a:pos x="T2" y="T3"/>
                </a:cxn>
                <a:cxn ang="0">
                  <a:pos x="T4" y="T5"/>
                </a:cxn>
                <a:cxn ang="0">
                  <a:pos x="T6" y="T7"/>
                </a:cxn>
                <a:cxn ang="0">
                  <a:pos x="T8" y="T9"/>
                </a:cxn>
                <a:cxn ang="0">
                  <a:pos x="T10" y="T11"/>
                </a:cxn>
              </a:cxnLst>
              <a:rect l="0" t="0" r="r" b="b"/>
              <a:pathLst>
                <a:path w="73" h="129">
                  <a:moveTo>
                    <a:pt x="73" y="129"/>
                  </a:moveTo>
                  <a:lnTo>
                    <a:pt x="73" y="129"/>
                  </a:lnTo>
                  <a:lnTo>
                    <a:pt x="73" y="19"/>
                  </a:lnTo>
                  <a:cubicBezTo>
                    <a:pt x="49" y="12"/>
                    <a:pt x="25" y="6"/>
                    <a:pt x="0" y="0"/>
                  </a:cubicBezTo>
                  <a:lnTo>
                    <a:pt x="10" y="113"/>
                  </a:lnTo>
                  <a:cubicBezTo>
                    <a:pt x="32" y="117"/>
                    <a:pt x="53" y="123"/>
                    <a:pt x="73"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84">
              <a:extLst>
                <a:ext uri="{FF2B5EF4-FFF2-40B4-BE49-F238E27FC236}">
                  <a16:creationId xmlns:a16="http://schemas.microsoft.com/office/drawing/2014/main" id="{C00490C7-903C-4E41-8558-7548F2718E6D}"/>
                </a:ext>
              </a:extLst>
            </p:cNvPr>
            <p:cNvSpPr>
              <a:spLocks/>
            </p:cNvSpPr>
            <p:nvPr/>
          </p:nvSpPr>
          <p:spPr bwMode="auto">
            <a:xfrm>
              <a:off x="1655" y="801"/>
              <a:ext cx="131" cy="90"/>
            </a:xfrm>
            <a:custGeom>
              <a:avLst/>
              <a:gdLst>
                <a:gd name="T0" fmla="*/ 218 w 218"/>
                <a:gd name="T1" fmla="*/ 150 h 150"/>
                <a:gd name="T2" fmla="*/ 218 w 218"/>
                <a:gd name="T3" fmla="*/ 150 h 150"/>
                <a:gd name="T4" fmla="*/ 218 w 218"/>
                <a:gd name="T5" fmla="*/ 40 h 150"/>
                <a:gd name="T6" fmla="*/ 0 w 218"/>
                <a:gd name="T7" fmla="*/ 0 h 150"/>
                <a:gd name="T8" fmla="*/ 10 w 218"/>
                <a:gd name="T9" fmla="*/ 111 h 150"/>
                <a:gd name="T10" fmla="*/ 218 w 218"/>
                <a:gd name="T11" fmla="*/ 150 h 150"/>
              </a:gdLst>
              <a:ahLst/>
              <a:cxnLst>
                <a:cxn ang="0">
                  <a:pos x="T0" y="T1"/>
                </a:cxn>
                <a:cxn ang="0">
                  <a:pos x="T2" y="T3"/>
                </a:cxn>
                <a:cxn ang="0">
                  <a:pos x="T4" y="T5"/>
                </a:cxn>
                <a:cxn ang="0">
                  <a:pos x="T6" y="T7"/>
                </a:cxn>
                <a:cxn ang="0">
                  <a:pos x="T8" y="T9"/>
                </a:cxn>
                <a:cxn ang="0">
                  <a:pos x="T10" y="T11"/>
                </a:cxn>
              </a:cxnLst>
              <a:rect l="0" t="0" r="r" b="b"/>
              <a:pathLst>
                <a:path w="218" h="150">
                  <a:moveTo>
                    <a:pt x="218" y="150"/>
                  </a:moveTo>
                  <a:lnTo>
                    <a:pt x="218" y="150"/>
                  </a:lnTo>
                  <a:lnTo>
                    <a:pt x="218" y="40"/>
                  </a:lnTo>
                  <a:cubicBezTo>
                    <a:pt x="150" y="21"/>
                    <a:pt x="76" y="7"/>
                    <a:pt x="0" y="0"/>
                  </a:cubicBezTo>
                  <a:lnTo>
                    <a:pt x="10" y="111"/>
                  </a:lnTo>
                  <a:cubicBezTo>
                    <a:pt x="83" y="119"/>
                    <a:pt x="153" y="132"/>
                    <a:pt x="218" y="1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85">
              <a:extLst>
                <a:ext uri="{FF2B5EF4-FFF2-40B4-BE49-F238E27FC236}">
                  <a16:creationId xmlns:a16="http://schemas.microsoft.com/office/drawing/2014/main" id="{CD175D86-469E-4E4D-A58B-7B3F8D999599}"/>
                </a:ext>
              </a:extLst>
            </p:cNvPr>
            <p:cNvSpPr>
              <a:spLocks/>
            </p:cNvSpPr>
            <p:nvPr/>
          </p:nvSpPr>
          <p:spPr bwMode="auto">
            <a:xfrm>
              <a:off x="1680" y="1068"/>
              <a:ext cx="106" cy="87"/>
            </a:xfrm>
            <a:custGeom>
              <a:avLst/>
              <a:gdLst>
                <a:gd name="T0" fmla="*/ 177 w 177"/>
                <a:gd name="T1" fmla="*/ 146 h 146"/>
                <a:gd name="T2" fmla="*/ 177 w 177"/>
                <a:gd name="T3" fmla="*/ 146 h 146"/>
                <a:gd name="T4" fmla="*/ 177 w 177"/>
                <a:gd name="T5" fmla="*/ 36 h 146"/>
                <a:gd name="T6" fmla="*/ 0 w 177"/>
                <a:gd name="T7" fmla="*/ 0 h 146"/>
                <a:gd name="T8" fmla="*/ 10 w 177"/>
                <a:gd name="T9" fmla="*/ 111 h 146"/>
                <a:gd name="T10" fmla="*/ 177 w 177"/>
                <a:gd name="T11" fmla="*/ 146 h 146"/>
              </a:gdLst>
              <a:ahLst/>
              <a:cxnLst>
                <a:cxn ang="0">
                  <a:pos x="T0" y="T1"/>
                </a:cxn>
                <a:cxn ang="0">
                  <a:pos x="T2" y="T3"/>
                </a:cxn>
                <a:cxn ang="0">
                  <a:pos x="T4" y="T5"/>
                </a:cxn>
                <a:cxn ang="0">
                  <a:pos x="T6" y="T7"/>
                </a:cxn>
                <a:cxn ang="0">
                  <a:pos x="T8" y="T9"/>
                </a:cxn>
                <a:cxn ang="0">
                  <a:pos x="T10" y="T11"/>
                </a:cxn>
              </a:cxnLst>
              <a:rect l="0" t="0" r="r" b="b"/>
              <a:pathLst>
                <a:path w="177" h="146">
                  <a:moveTo>
                    <a:pt x="177" y="146"/>
                  </a:moveTo>
                  <a:lnTo>
                    <a:pt x="177" y="146"/>
                  </a:lnTo>
                  <a:lnTo>
                    <a:pt x="177" y="36"/>
                  </a:lnTo>
                  <a:cubicBezTo>
                    <a:pt x="121" y="20"/>
                    <a:pt x="62" y="8"/>
                    <a:pt x="0" y="0"/>
                  </a:cubicBezTo>
                  <a:lnTo>
                    <a:pt x="10" y="111"/>
                  </a:lnTo>
                  <a:cubicBezTo>
                    <a:pt x="68" y="119"/>
                    <a:pt x="124" y="131"/>
                    <a:pt x="177" y="1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86">
              <a:extLst>
                <a:ext uri="{FF2B5EF4-FFF2-40B4-BE49-F238E27FC236}">
                  <a16:creationId xmlns:a16="http://schemas.microsoft.com/office/drawing/2014/main" id="{E83E203A-1ED2-489F-B98D-DE982D5495D7}"/>
                </a:ext>
              </a:extLst>
            </p:cNvPr>
            <p:cNvSpPr>
              <a:spLocks/>
            </p:cNvSpPr>
            <p:nvPr/>
          </p:nvSpPr>
          <p:spPr bwMode="auto">
            <a:xfrm>
              <a:off x="1667" y="934"/>
              <a:ext cx="119" cy="89"/>
            </a:xfrm>
            <a:custGeom>
              <a:avLst/>
              <a:gdLst>
                <a:gd name="T0" fmla="*/ 198 w 198"/>
                <a:gd name="T1" fmla="*/ 147 h 147"/>
                <a:gd name="T2" fmla="*/ 198 w 198"/>
                <a:gd name="T3" fmla="*/ 147 h 147"/>
                <a:gd name="T4" fmla="*/ 198 w 198"/>
                <a:gd name="T5" fmla="*/ 37 h 147"/>
                <a:gd name="T6" fmla="*/ 0 w 198"/>
                <a:gd name="T7" fmla="*/ 0 h 147"/>
                <a:gd name="T8" fmla="*/ 11 w 198"/>
                <a:gd name="T9" fmla="*/ 111 h 147"/>
                <a:gd name="T10" fmla="*/ 198 w 198"/>
                <a:gd name="T11" fmla="*/ 147 h 147"/>
              </a:gdLst>
              <a:ahLst/>
              <a:cxnLst>
                <a:cxn ang="0">
                  <a:pos x="T0" y="T1"/>
                </a:cxn>
                <a:cxn ang="0">
                  <a:pos x="T2" y="T3"/>
                </a:cxn>
                <a:cxn ang="0">
                  <a:pos x="T4" y="T5"/>
                </a:cxn>
                <a:cxn ang="0">
                  <a:pos x="T6" y="T7"/>
                </a:cxn>
                <a:cxn ang="0">
                  <a:pos x="T8" y="T9"/>
                </a:cxn>
                <a:cxn ang="0">
                  <a:pos x="T10" y="T11"/>
                </a:cxn>
              </a:cxnLst>
              <a:rect l="0" t="0" r="r" b="b"/>
              <a:pathLst>
                <a:path w="198" h="147">
                  <a:moveTo>
                    <a:pt x="198" y="147"/>
                  </a:moveTo>
                  <a:lnTo>
                    <a:pt x="198" y="147"/>
                  </a:lnTo>
                  <a:lnTo>
                    <a:pt x="198" y="37"/>
                  </a:lnTo>
                  <a:cubicBezTo>
                    <a:pt x="136" y="20"/>
                    <a:pt x="69" y="7"/>
                    <a:pt x="0" y="0"/>
                  </a:cubicBezTo>
                  <a:lnTo>
                    <a:pt x="11" y="111"/>
                  </a:lnTo>
                  <a:cubicBezTo>
                    <a:pt x="76" y="118"/>
                    <a:pt x="139" y="131"/>
                    <a:pt x="198" y="1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87">
              <a:extLst>
                <a:ext uri="{FF2B5EF4-FFF2-40B4-BE49-F238E27FC236}">
                  <a16:creationId xmlns:a16="http://schemas.microsoft.com/office/drawing/2014/main" id="{7AFD7817-5911-43E8-A3EE-3965BBFB17D8}"/>
                </a:ext>
              </a:extLst>
            </p:cNvPr>
            <p:cNvSpPr>
              <a:spLocks/>
            </p:cNvSpPr>
            <p:nvPr/>
          </p:nvSpPr>
          <p:spPr bwMode="auto">
            <a:xfrm>
              <a:off x="1631" y="535"/>
              <a:ext cx="155" cy="92"/>
            </a:xfrm>
            <a:custGeom>
              <a:avLst/>
              <a:gdLst>
                <a:gd name="T0" fmla="*/ 259 w 259"/>
                <a:gd name="T1" fmla="*/ 153 h 153"/>
                <a:gd name="T2" fmla="*/ 259 w 259"/>
                <a:gd name="T3" fmla="*/ 153 h 153"/>
                <a:gd name="T4" fmla="*/ 259 w 259"/>
                <a:gd name="T5" fmla="*/ 43 h 153"/>
                <a:gd name="T6" fmla="*/ 0 w 259"/>
                <a:gd name="T7" fmla="*/ 0 h 153"/>
                <a:gd name="T8" fmla="*/ 10 w 259"/>
                <a:gd name="T9" fmla="*/ 110 h 153"/>
                <a:gd name="T10" fmla="*/ 259 w 259"/>
                <a:gd name="T11" fmla="*/ 153 h 153"/>
              </a:gdLst>
              <a:ahLst/>
              <a:cxnLst>
                <a:cxn ang="0">
                  <a:pos x="T0" y="T1"/>
                </a:cxn>
                <a:cxn ang="0">
                  <a:pos x="T2" y="T3"/>
                </a:cxn>
                <a:cxn ang="0">
                  <a:pos x="T4" y="T5"/>
                </a:cxn>
                <a:cxn ang="0">
                  <a:pos x="T6" y="T7"/>
                </a:cxn>
                <a:cxn ang="0">
                  <a:pos x="T8" y="T9"/>
                </a:cxn>
                <a:cxn ang="0">
                  <a:pos x="T10" y="T11"/>
                </a:cxn>
              </a:cxnLst>
              <a:rect l="0" t="0" r="r" b="b"/>
              <a:pathLst>
                <a:path w="259" h="153">
                  <a:moveTo>
                    <a:pt x="259" y="153"/>
                  </a:moveTo>
                  <a:lnTo>
                    <a:pt x="259" y="153"/>
                  </a:lnTo>
                  <a:lnTo>
                    <a:pt x="259" y="43"/>
                  </a:lnTo>
                  <a:cubicBezTo>
                    <a:pt x="179" y="20"/>
                    <a:pt x="91" y="5"/>
                    <a:pt x="0" y="0"/>
                  </a:cubicBezTo>
                  <a:lnTo>
                    <a:pt x="10" y="110"/>
                  </a:lnTo>
                  <a:cubicBezTo>
                    <a:pt x="97" y="116"/>
                    <a:pt x="182" y="131"/>
                    <a:pt x="259" y="1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8">
              <a:extLst>
                <a:ext uri="{FF2B5EF4-FFF2-40B4-BE49-F238E27FC236}">
                  <a16:creationId xmlns:a16="http://schemas.microsoft.com/office/drawing/2014/main" id="{3D7D8186-61D6-4B5B-BD85-9C391FC0DE5D}"/>
                </a:ext>
              </a:extLst>
            </p:cNvPr>
            <p:cNvSpPr>
              <a:spLocks/>
            </p:cNvSpPr>
            <p:nvPr/>
          </p:nvSpPr>
          <p:spPr bwMode="auto">
            <a:xfrm>
              <a:off x="1593" y="137"/>
              <a:ext cx="193" cy="93"/>
            </a:xfrm>
            <a:custGeom>
              <a:avLst/>
              <a:gdLst>
                <a:gd name="T0" fmla="*/ 321 w 321"/>
                <a:gd name="T1" fmla="*/ 155 h 155"/>
                <a:gd name="T2" fmla="*/ 321 w 321"/>
                <a:gd name="T3" fmla="*/ 155 h 155"/>
                <a:gd name="T4" fmla="*/ 321 w 321"/>
                <a:gd name="T5" fmla="*/ 45 h 155"/>
                <a:gd name="T6" fmla="*/ 0 w 321"/>
                <a:gd name="T7" fmla="*/ 0 h 155"/>
                <a:gd name="T8" fmla="*/ 10 w 321"/>
                <a:gd name="T9" fmla="*/ 110 h 155"/>
                <a:gd name="T10" fmla="*/ 321 w 321"/>
                <a:gd name="T11" fmla="*/ 155 h 155"/>
              </a:gdLst>
              <a:ahLst/>
              <a:cxnLst>
                <a:cxn ang="0">
                  <a:pos x="T0" y="T1"/>
                </a:cxn>
                <a:cxn ang="0">
                  <a:pos x="T2" y="T3"/>
                </a:cxn>
                <a:cxn ang="0">
                  <a:pos x="T4" y="T5"/>
                </a:cxn>
                <a:cxn ang="0">
                  <a:pos x="T6" y="T7"/>
                </a:cxn>
                <a:cxn ang="0">
                  <a:pos x="T8" y="T9"/>
                </a:cxn>
                <a:cxn ang="0">
                  <a:pos x="T10" y="T11"/>
                </a:cxn>
              </a:cxnLst>
              <a:rect l="0" t="0" r="r" b="b"/>
              <a:pathLst>
                <a:path w="321" h="155">
                  <a:moveTo>
                    <a:pt x="321" y="155"/>
                  </a:moveTo>
                  <a:lnTo>
                    <a:pt x="321" y="155"/>
                  </a:lnTo>
                  <a:lnTo>
                    <a:pt x="321" y="45"/>
                  </a:lnTo>
                  <a:cubicBezTo>
                    <a:pt x="223" y="17"/>
                    <a:pt x="113" y="2"/>
                    <a:pt x="0" y="0"/>
                  </a:cubicBezTo>
                  <a:lnTo>
                    <a:pt x="10" y="110"/>
                  </a:lnTo>
                  <a:cubicBezTo>
                    <a:pt x="119" y="113"/>
                    <a:pt x="226" y="128"/>
                    <a:pt x="321" y="1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9">
              <a:extLst>
                <a:ext uri="{FF2B5EF4-FFF2-40B4-BE49-F238E27FC236}">
                  <a16:creationId xmlns:a16="http://schemas.microsoft.com/office/drawing/2014/main" id="{441B30E8-51C3-4658-A38B-F94D83635DC8}"/>
                </a:ext>
              </a:extLst>
            </p:cNvPr>
            <p:cNvSpPr>
              <a:spLocks/>
            </p:cNvSpPr>
            <p:nvPr/>
          </p:nvSpPr>
          <p:spPr bwMode="auto">
            <a:xfrm>
              <a:off x="1606" y="269"/>
              <a:ext cx="180" cy="93"/>
            </a:xfrm>
            <a:custGeom>
              <a:avLst/>
              <a:gdLst>
                <a:gd name="T0" fmla="*/ 300 w 300"/>
                <a:gd name="T1" fmla="*/ 155 h 155"/>
                <a:gd name="T2" fmla="*/ 300 w 300"/>
                <a:gd name="T3" fmla="*/ 155 h 155"/>
                <a:gd name="T4" fmla="*/ 300 w 300"/>
                <a:gd name="T5" fmla="*/ 44 h 155"/>
                <a:gd name="T6" fmla="*/ 0 w 300"/>
                <a:gd name="T7" fmla="*/ 0 h 155"/>
                <a:gd name="T8" fmla="*/ 10 w 300"/>
                <a:gd name="T9" fmla="*/ 110 h 155"/>
                <a:gd name="T10" fmla="*/ 300 w 300"/>
                <a:gd name="T11" fmla="*/ 155 h 155"/>
              </a:gdLst>
              <a:ahLst/>
              <a:cxnLst>
                <a:cxn ang="0">
                  <a:pos x="T0" y="T1"/>
                </a:cxn>
                <a:cxn ang="0">
                  <a:pos x="T2" y="T3"/>
                </a:cxn>
                <a:cxn ang="0">
                  <a:pos x="T4" y="T5"/>
                </a:cxn>
                <a:cxn ang="0">
                  <a:pos x="T6" y="T7"/>
                </a:cxn>
                <a:cxn ang="0">
                  <a:pos x="T8" y="T9"/>
                </a:cxn>
                <a:cxn ang="0">
                  <a:pos x="T10" y="T11"/>
                </a:cxn>
              </a:cxnLst>
              <a:rect l="0" t="0" r="r" b="b"/>
              <a:pathLst>
                <a:path w="300" h="155">
                  <a:moveTo>
                    <a:pt x="300" y="155"/>
                  </a:moveTo>
                  <a:lnTo>
                    <a:pt x="300" y="155"/>
                  </a:lnTo>
                  <a:lnTo>
                    <a:pt x="300" y="44"/>
                  </a:lnTo>
                  <a:cubicBezTo>
                    <a:pt x="208" y="18"/>
                    <a:pt x="105" y="3"/>
                    <a:pt x="0" y="0"/>
                  </a:cubicBezTo>
                  <a:lnTo>
                    <a:pt x="10" y="110"/>
                  </a:lnTo>
                  <a:cubicBezTo>
                    <a:pt x="112" y="114"/>
                    <a:pt x="211" y="129"/>
                    <a:pt x="300" y="1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 name="Freeform 90">
              <a:extLst>
                <a:ext uri="{FF2B5EF4-FFF2-40B4-BE49-F238E27FC236}">
                  <a16:creationId xmlns:a16="http://schemas.microsoft.com/office/drawing/2014/main" id="{7931A694-B393-42A9-AA6D-C9EAD00AD53D}"/>
                </a:ext>
              </a:extLst>
            </p:cNvPr>
            <p:cNvSpPr>
              <a:spLocks/>
            </p:cNvSpPr>
            <p:nvPr/>
          </p:nvSpPr>
          <p:spPr bwMode="auto">
            <a:xfrm>
              <a:off x="1618" y="402"/>
              <a:ext cx="168" cy="93"/>
            </a:xfrm>
            <a:custGeom>
              <a:avLst/>
              <a:gdLst>
                <a:gd name="T0" fmla="*/ 280 w 280"/>
                <a:gd name="T1" fmla="*/ 154 h 154"/>
                <a:gd name="T2" fmla="*/ 280 w 280"/>
                <a:gd name="T3" fmla="*/ 154 h 154"/>
                <a:gd name="T4" fmla="*/ 280 w 280"/>
                <a:gd name="T5" fmla="*/ 44 h 154"/>
                <a:gd name="T6" fmla="*/ 0 w 280"/>
                <a:gd name="T7" fmla="*/ 0 h 154"/>
                <a:gd name="T8" fmla="*/ 10 w 280"/>
                <a:gd name="T9" fmla="*/ 110 h 154"/>
                <a:gd name="T10" fmla="*/ 280 w 280"/>
                <a:gd name="T11" fmla="*/ 154 h 154"/>
              </a:gdLst>
              <a:ahLst/>
              <a:cxnLst>
                <a:cxn ang="0">
                  <a:pos x="T0" y="T1"/>
                </a:cxn>
                <a:cxn ang="0">
                  <a:pos x="T2" y="T3"/>
                </a:cxn>
                <a:cxn ang="0">
                  <a:pos x="T4" y="T5"/>
                </a:cxn>
                <a:cxn ang="0">
                  <a:pos x="T6" y="T7"/>
                </a:cxn>
                <a:cxn ang="0">
                  <a:pos x="T8" y="T9"/>
                </a:cxn>
                <a:cxn ang="0">
                  <a:pos x="T10" y="T11"/>
                </a:cxn>
              </a:cxnLst>
              <a:rect l="0" t="0" r="r" b="b"/>
              <a:pathLst>
                <a:path w="280" h="154">
                  <a:moveTo>
                    <a:pt x="280" y="154"/>
                  </a:moveTo>
                  <a:lnTo>
                    <a:pt x="280" y="154"/>
                  </a:lnTo>
                  <a:lnTo>
                    <a:pt x="280" y="44"/>
                  </a:lnTo>
                  <a:cubicBezTo>
                    <a:pt x="194" y="19"/>
                    <a:pt x="98" y="4"/>
                    <a:pt x="0" y="0"/>
                  </a:cubicBezTo>
                  <a:lnTo>
                    <a:pt x="10" y="110"/>
                  </a:lnTo>
                  <a:cubicBezTo>
                    <a:pt x="105" y="115"/>
                    <a:pt x="197" y="130"/>
                    <a:pt x="280" y="1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91">
              <a:extLst>
                <a:ext uri="{FF2B5EF4-FFF2-40B4-BE49-F238E27FC236}">
                  <a16:creationId xmlns:a16="http://schemas.microsoft.com/office/drawing/2014/main" id="{1C45CCB0-3FF7-4238-924B-3CD6F980ED29}"/>
                </a:ext>
              </a:extLst>
            </p:cNvPr>
            <p:cNvSpPr>
              <a:spLocks/>
            </p:cNvSpPr>
            <p:nvPr/>
          </p:nvSpPr>
          <p:spPr bwMode="auto">
            <a:xfrm>
              <a:off x="1643" y="667"/>
              <a:ext cx="143" cy="92"/>
            </a:xfrm>
            <a:custGeom>
              <a:avLst/>
              <a:gdLst>
                <a:gd name="T0" fmla="*/ 239 w 239"/>
                <a:gd name="T1" fmla="*/ 152 h 152"/>
                <a:gd name="T2" fmla="*/ 239 w 239"/>
                <a:gd name="T3" fmla="*/ 152 h 152"/>
                <a:gd name="T4" fmla="*/ 239 w 239"/>
                <a:gd name="T5" fmla="*/ 42 h 152"/>
                <a:gd name="T6" fmla="*/ 0 w 239"/>
                <a:gd name="T7" fmla="*/ 0 h 152"/>
                <a:gd name="T8" fmla="*/ 11 w 239"/>
                <a:gd name="T9" fmla="*/ 111 h 152"/>
                <a:gd name="T10" fmla="*/ 239 w 239"/>
                <a:gd name="T11" fmla="*/ 152 h 152"/>
              </a:gdLst>
              <a:ahLst/>
              <a:cxnLst>
                <a:cxn ang="0">
                  <a:pos x="T0" y="T1"/>
                </a:cxn>
                <a:cxn ang="0">
                  <a:pos x="T2" y="T3"/>
                </a:cxn>
                <a:cxn ang="0">
                  <a:pos x="T4" y="T5"/>
                </a:cxn>
                <a:cxn ang="0">
                  <a:pos x="T6" y="T7"/>
                </a:cxn>
                <a:cxn ang="0">
                  <a:pos x="T8" y="T9"/>
                </a:cxn>
                <a:cxn ang="0">
                  <a:pos x="T10" y="T11"/>
                </a:cxn>
              </a:cxnLst>
              <a:rect l="0" t="0" r="r" b="b"/>
              <a:pathLst>
                <a:path w="239" h="152">
                  <a:moveTo>
                    <a:pt x="239" y="152"/>
                  </a:moveTo>
                  <a:lnTo>
                    <a:pt x="239" y="152"/>
                  </a:lnTo>
                  <a:lnTo>
                    <a:pt x="239" y="42"/>
                  </a:lnTo>
                  <a:cubicBezTo>
                    <a:pt x="165" y="21"/>
                    <a:pt x="84" y="7"/>
                    <a:pt x="0" y="0"/>
                  </a:cubicBezTo>
                  <a:lnTo>
                    <a:pt x="11" y="111"/>
                  </a:lnTo>
                  <a:cubicBezTo>
                    <a:pt x="91" y="118"/>
                    <a:pt x="168" y="132"/>
                    <a:pt x="239" y="15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Freeform 92">
              <a:extLst>
                <a:ext uri="{FF2B5EF4-FFF2-40B4-BE49-F238E27FC236}">
                  <a16:creationId xmlns:a16="http://schemas.microsoft.com/office/drawing/2014/main" id="{D6486065-2202-4D9F-912F-C7DDA0607B45}"/>
                </a:ext>
              </a:extLst>
            </p:cNvPr>
            <p:cNvSpPr>
              <a:spLocks/>
            </p:cNvSpPr>
            <p:nvPr/>
          </p:nvSpPr>
          <p:spPr bwMode="auto">
            <a:xfrm>
              <a:off x="1755" y="1874"/>
              <a:ext cx="31" cy="74"/>
            </a:xfrm>
            <a:custGeom>
              <a:avLst/>
              <a:gdLst>
                <a:gd name="T0" fmla="*/ 52 w 52"/>
                <a:gd name="T1" fmla="*/ 124 h 124"/>
                <a:gd name="T2" fmla="*/ 52 w 52"/>
                <a:gd name="T3" fmla="*/ 124 h 124"/>
                <a:gd name="T4" fmla="*/ 52 w 52"/>
                <a:gd name="T5" fmla="*/ 14 h 124"/>
                <a:gd name="T6" fmla="*/ 0 w 52"/>
                <a:gd name="T7" fmla="*/ 0 h 124"/>
                <a:gd name="T8" fmla="*/ 10 w 52"/>
                <a:gd name="T9" fmla="*/ 113 h 124"/>
                <a:gd name="T10" fmla="*/ 52 w 52"/>
                <a:gd name="T11" fmla="*/ 124 h 124"/>
              </a:gdLst>
              <a:ahLst/>
              <a:cxnLst>
                <a:cxn ang="0">
                  <a:pos x="T0" y="T1"/>
                </a:cxn>
                <a:cxn ang="0">
                  <a:pos x="T2" y="T3"/>
                </a:cxn>
                <a:cxn ang="0">
                  <a:pos x="T4" y="T5"/>
                </a:cxn>
                <a:cxn ang="0">
                  <a:pos x="T6" y="T7"/>
                </a:cxn>
                <a:cxn ang="0">
                  <a:pos x="T8" y="T9"/>
                </a:cxn>
                <a:cxn ang="0">
                  <a:pos x="T10" y="T11"/>
                </a:cxn>
              </a:cxnLst>
              <a:rect l="0" t="0" r="r" b="b"/>
              <a:pathLst>
                <a:path w="52" h="124">
                  <a:moveTo>
                    <a:pt x="52" y="124"/>
                  </a:moveTo>
                  <a:lnTo>
                    <a:pt x="52" y="124"/>
                  </a:lnTo>
                  <a:lnTo>
                    <a:pt x="52" y="14"/>
                  </a:lnTo>
                  <a:cubicBezTo>
                    <a:pt x="35" y="9"/>
                    <a:pt x="18" y="4"/>
                    <a:pt x="0" y="0"/>
                  </a:cubicBezTo>
                  <a:lnTo>
                    <a:pt x="10" y="113"/>
                  </a:lnTo>
                  <a:cubicBezTo>
                    <a:pt x="24" y="116"/>
                    <a:pt x="38" y="120"/>
                    <a:pt x="52" y="1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Freeform 93">
              <a:extLst>
                <a:ext uri="{FF2B5EF4-FFF2-40B4-BE49-F238E27FC236}">
                  <a16:creationId xmlns:a16="http://schemas.microsoft.com/office/drawing/2014/main" id="{3D3CAE3E-04E7-4960-ABF5-B1D3BD6C0E1E}"/>
                </a:ext>
              </a:extLst>
            </p:cNvPr>
            <p:cNvSpPr>
              <a:spLocks/>
            </p:cNvSpPr>
            <p:nvPr/>
          </p:nvSpPr>
          <p:spPr bwMode="auto">
            <a:xfrm>
              <a:off x="1767" y="2009"/>
              <a:ext cx="19" cy="71"/>
            </a:xfrm>
            <a:custGeom>
              <a:avLst/>
              <a:gdLst>
                <a:gd name="T0" fmla="*/ 31 w 31"/>
                <a:gd name="T1" fmla="*/ 118 h 118"/>
                <a:gd name="T2" fmla="*/ 31 w 31"/>
                <a:gd name="T3" fmla="*/ 118 h 118"/>
                <a:gd name="T4" fmla="*/ 31 w 31"/>
                <a:gd name="T5" fmla="*/ 8 h 118"/>
                <a:gd name="T6" fmla="*/ 0 w 31"/>
                <a:gd name="T7" fmla="*/ 0 h 118"/>
                <a:gd name="T8" fmla="*/ 10 w 31"/>
                <a:gd name="T9" fmla="*/ 112 h 118"/>
                <a:gd name="T10" fmla="*/ 31 w 31"/>
                <a:gd name="T11" fmla="*/ 118 h 118"/>
              </a:gdLst>
              <a:ahLst/>
              <a:cxnLst>
                <a:cxn ang="0">
                  <a:pos x="T0" y="T1"/>
                </a:cxn>
                <a:cxn ang="0">
                  <a:pos x="T2" y="T3"/>
                </a:cxn>
                <a:cxn ang="0">
                  <a:pos x="T4" y="T5"/>
                </a:cxn>
                <a:cxn ang="0">
                  <a:pos x="T6" y="T7"/>
                </a:cxn>
                <a:cxn ang="0">
                  <a:pos x="T8" y="T9"/>
                </a:cxn>
                <a:cxn ang="0">
                  <a:pos x="T10" y="T11"/>
                </a:cxn>
              </a:cxnLst>
              <a:rect l="0" t="0" r="r" b="b"/>
              <a:pathLst>
                <a:path w="31" h="118">
                  <a:moveTo>
                    <a:pt x="31" y="118"/>
                  </a:moveTo>
                  <a:lnTo>
                    <a:pt x="31" y="118"/>
                  </a:lnTo>
                  <a:lnTo>
                    <a:pt x="31" y="8"/>
                  </a:lnTo>
                  <a:cubicBezTo>
                    <a:pt x="21" y="5"/>
                    <a:pt x="10" y="2"/>
                    <a:pt x="0" y="0"/>
                  </a:cubicBezTo>
                  <a:lnTo>
                    <a:pt x="10" y="112"/>
                  </a:lnTo>
                  <a:cubicBezTo>
                    <a:pt x="17" y="114"/>
                    <a:pt x="24" y="116"/>
                    <a:pt x="31" y="1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 name="Freeform 94">
              <a:extLst>
                <a:ext uri="{FF2B5EF4-FFF2-40B4-BE49-F238E27FC236}">
                  <a16:creationId xmlns:a16="http://schemas.microsoft.com/office/drawing/2014/main" id="{839AC9B7-5035-48D7-9AA6-455531D6F014}"/>
                </a:ext>
              </a:extLst>
            </p:cNvPr>
            <p:cNvSpPr>
              <a:spLocks/>
            </p:cNvSpPr>
            <p:nvPr/>
          </p:nvSpPr>
          <p:spPr bwMode="auto">
            <a:xfrm>
              <a:off x="1705" y="1335"/>
              <a:ext cx="81" cy="84"/>
            </a:xfrm>
            <a:custGeom>
              <a:avLst/>
              <a:gdLst>
                <a:gd name="T0" fmla="*/ 135 w 135"/>
                <a:gd name="T1" fmla="*/ 140 h 140"/>
                <a:gd name="T2" fmla="*/ 135 w 135"/>
                <a:gd name="T3" fmla="*/ 140 h 140"/>
                <a:gd name="T4" fmla="*/ 135 w 135"/>
                <a:gd name="T5" fmla="*/ 30 h 140"/>
                <a:gd name="T6" fmla="*/ 0 w 135"/>
                <a:gd name="T7" fmla="*/ 0 h 140"/>
                <a:gd name="T8" fmla="*/ 10 w 135"/>
                <a:gd name="T9" fmla="*/ 112 h 140"/>
                <a:gd name="T10" fmla="*/ 135 w 135"/>
                <a:gd name="T11" fmla="*/ 140 h 140"/>
              </a:gdLst>
              <a:ahLst/>
              <a:cxnLst>
                <a:cxn ang="0">
                  <a:pos x="T0" y="T1"/>
                </a:cxn>
                <a:cxn ang="0">
                  <a:pos x="T2" y="T3"/>
                </a:cxn>
                <a:cxn ang="0">
                  <a:pos x="T4" y="T5"/>
                </a:cxn>
                <a:cxn ang="0">
                  <a:pos x="T6" y="T7"/>
                </a:cxn>
                <a:cxn ang="0">
                  <a:pos x="T8" y="T9"/>
                </a:cxn>
                <a:cxn ang="0">
                  <a:pos x="T10" y="T11"/>
                </a:cxn>
              </a:cxnLst>
              <a:rect l="0" t="0" r="r" b="b"/>
              <a:pathLst>
                <a:path w="135" h="140">
                  <a:moveTo>
                    <a:pt x="135" y="140"/>
                  </a:moveTo>
                  <a:lnTo>
                    <a:pt x="135" y="140"/>
                  </a:lnTo>
                  <a:lnTo>
                    <a:pt x="135" y="30"/>
                  </a:lnTo>
                  <a:cubicBezTo>
                    <a:pt x="92" y="18"/>
                    <a:pt x="46" y="8"/>
                    <a:pt x="0" y="0"/>
                  </a:cubicBezTo>
                  <a:lnTo>
                    <a:pt x="10" y="112"/>
                  </a:lnTo>
                  <a:cubicBezTo>
                    <a:pt x="53" y="119"/>
                    <a:pt x="95" y="129"/>
                    <a:pt x="135" y="1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Freeform 95">
              <a:extLst>
                <a:ext uri="{FF2B5EF4-FFF2-40B4-BE49-F238E27FC236}">
                  <a16:creationId xmlns:a16="http://schemas.microsoft.com/office/drawing/2014/main" id="{1B9BA54B-144B-4E47-8067-7680237A48F4}"/>
                </a:ext>
              </a:extLst>
            </p:cNvPr>
            <p:cNvSpPr>
              <a:spLocks/>
            </p:cNvSpPr>
            <p:nvPr/>
          </p:nvSpPr>
          <p:spPr bwMode="auto">
            <a:xfrm>
              <a:off x="1692" y="1202"/>
              <a:ext cx="94" cy="85"/>
            </a:xfrm>
            <a:custGeom>
              <a:avLst/>
              <a:gdLst>
                <a:gd name="T0" fmla="*/ 156 w 156"/>
                <a:gd name="T1" fmla="*/ 143 h 143"/>
                <a:gd name="T2" fmla="*/ 156 w 156"/>
                <a:gd name="T3" fmla="*/ 143 h 143"/>
                <a:gd name="T4" fmla="*/ 156 w 156"/>
                <a:gd name="T5" fmla="*/ 33 h 143"/>
                <a:gd name="T6" fmla="*/ 0 w 156"/>
                <a:gd name="T7" fmla="*/ 0 h 143"/>
                <a:gd name="T8" fmla="*/ 10 w 156"/>
                <a:gd name="T9" fmla="*/ 112 h 143"/>
                <a:gd name="T10" fmla="*/ 156 w 156"/>
                <a:gd name="T11" fmla="*/ 143 h 143"/>
              </a:gdLst>
              <a:ahLst/>
              <a:cxnLst>
                <a:cxn ang="0">
                  <a:pos x="T0" y="T1"/>
                </a:cxn>
                <a:cxn ang="0">
                  <a:pos x="T2" y="T3"/>
                </a:cxn>
                <a:cxn ang="0">
                  <a:pos x="T4" y="T5"/>
                </a:cxn>
                <a:cxn ang="0">
                  <a:pos x="T6" y="T7"/>
                </a:cxn>
                <a:cxn ang="0">
                  <a:pos x="T8" y="T9"/>
                </a:cxn>
                <a:cxn ang="0">
                  <a:pos x="T10" y="T11"/>
                </a:cxn>
              </a:cxnLst>
              <a:rect l="0" t="0" r="r" b="b"/>
              <a:pathLst>
                <a:path w="156" h="143">
                  <a:moveTo>
                    <a:pt x="156" y="143"/>
                  </a:moveTo>
                  <a:lnTo>
                    <a:pt x="156" y="143"/>
                  </a:lnTo>
                  <a:lnTo>
                    <a:pt x="156" y="33"/>
                  </a:lnTo>
                  <a:cubicBezTo>
                    <a:pt x="107" y="19"/>
                    <a:pt x="54" y="8"/>
                    <a:pt x="0" y="0"/>
                  </a:cubicBezTo>
                  <a:lnTo>
                    <a:pt x="10" y="112"/>
                  </a:lnTo>
                  <a:cubicBezTo>
                    <a:pt x="61" y="119"/>
                    <a:pt x="110" y="130"/>
                    <a:pt x="156" y="1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96">
              <a:extLst>
                <a:ext uri="{FF2B5EF4-FFF2-40B4-BE49-F238E27FC236}">
                  <a16:creationId xmlns:a16="http://schemas.microsoft.com/office/drawing/2014/main" id="{D93C52CF-9FBA-494B-8D82-5D6926F1D019}"/>
                </a:ext>
              </a:extLst>
            </p:cNvPr>
            <p:cNvSpPr>
              <a:spLocks/>
            </p:cNvSpPr>
            <p:nvPr/>
          </p:nvSpPr>
          <p:spPr bwMode="auto">
            <a:xfrm>
              <a:off x="1717" y="1470"/>
              <a:ext cx="69" cy="81"/>
            </a:xfrm>
            <a:custGeom>
              <a:avLst/>
              <a:gdLst>
                <a:gd name="T0" fmla="*/ 115 w 115"/>
                <a:gd name="T1" fmla="*/ 136 h 136"/>
                <a:gd name="T2" fmla="*/ 115 w 115"/>
                <a:gd name="T3" fmla="*/ 136 h 136"/>
                <a:gd name="T4" fmla="*/ 115 w 115"/>
                <a:gd name="T5" fmla="*/ 26 h 136"/>
                <a:gd name="T6" fmla="*/ 0 w 115"/>
                <a:gd name="T7" fmla="*/ 0 h 136"/>
                <a:gd name="T8" fmla="*/ 11 w 115"/>
                <a:gd name="T9" fmla="*/ 112 h 136"/>
                <a:gd name="T10" fmla="*/ 115 w 115"/>
                <a:gd name="T11" fmla="*/ 136 h 136"/>
              </a:gdLst>
              <a:ahLst/>
              <a:cxnLst>
                <a:cxn ang="0">
                  <a:pos x="T0" y="T1"/>
                </a:cxn>
                <a:cxn ang="0">
                  <a:pos x="T2" y="T3"/>
                </a:cxn>
                <a:cxn ang="0">
                  <a:pos x="T4" y="T5"/>
                </a:cxn>
                <a:cxn ang="0">
                  <a:pos x="T6" y="T7"/>
                </a:cxn>
                <a:cxn ang="0">
                  <a:pos x="T8" y="T9"/>
                </a:cxn>
                <a:cxn ang="0">
                  <a:pos x="T10" y="T11"/>
                </a:cxn>
              </a:cxnLst>
              <a:rect l="0" t="0" r="r" b="b"/>
              <a:pathLst>
                <a:path w="115" h="136">
                  <a:moveTo>
                    <a:pt x="115" y="136"/>
                  </a:moveTo>
                  <a:lnTo>
                    <a:pt x="115" y="136"/>
                  </a:lnTo>
                  <a:lnTo>
                    <a:pt x="115" y="26"/>
                  </a:lnTo>
                  <a:cubicBezTo>
                    <a:pt x="78" y="16"/>
                    <a:pt x="40" y="7"/>
                    <a:pt x="0" y="0"/>
                  </a:cubicBezTo>
                  <a:lnTo>
                    <a:pt x="11" y="112"/>
                  </a:lnTo>
                  <a:cubicBezTo>
                    <a:pt x="47" y="118"/>
                    <a:pt x="82" y="127"/>
                    <a:pt x="115"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97">
              <a:extLst>
                <a:ext uri="{FF2B5EF4-FFF2-40B4-BE49-F238E27FC236}">
                  <a16:creationId xmlns:a16="http://schemas.microsoft.com/office/drawing/2014/main" id="{2B3115D3-55BD-4722-A21C-1AE57C337437}"/>
                </a:ext>
              </a:extLst>
            </p:cNvPr>
            <p:cNvSpPr>
              <a:spLocks/>
            </p:cNvSpPr>
            <p:nvPr/>
          </p:nvSpPr>
          <p:spPr bwMode="auto">
            <a:xfrm>
              <a:off x="1730" y="1604"/>
              <a:ext cx="56" cy="79"/>
            </a:xfrm>
            <a:custGeom>
              <a:avLst/>
              <a:gdLst>
                <a:gd name="T0" fmla="*/ 94 w 94"/>
                <a:gd name="T1" fmla="*/ 132 h 132"/>
                <a:gd name="T2" fmla="*/ 94 w 94"/>
                <a:gd name="T3" fmla="*/ 132 h 132"/>
                <a:gd name="T4" fmla="*/ 94 w 94"/>
                <a:gd name="T5" fmla="*/ 22 h 132"/>
                <a:gd name="T6" fmla="*/ 0 w 94"/>
                <a:gd name="T7" fmla="*/ 0 h 132"/>
                <a:gd name="T8" fmla="*/ 10 w 94"/>
                <a:gd name="T9" fmla="*/ 112 h 132"/>
                <a:gd name="T10" fmla="*/ 94 w 94"/>
                <a:gd name="T11" fmla="*/ 132 h 132"/>
              </a:gdLst>
              <a:ahLst/>
              <a:cxnLst>
                <a:cxn ang="0">
                  <a:pos x="T0" y="T1"/>
                </a:cxn>
                <a:cxn ang="0">
                  <a:pos x="T2" y="T3"/>
                </a:cxn>
                <a:cxn ang="0">
                  <a:pos x="T4" y="T5"/>
                </a:cxn>
                <a:cxn ang="0">
                  <a:pos x="T6" y="T7"/>
                </a:cxn>
                <a:cxn ang="0">
                  <a:pos x="T8" y="T9"/>
                </a:cxn>
                <a:cxn ang="0">
                  <a:pos x="T10" y="T11"/>
                </a:cxn>
              </a:cxnLst>
              <a:rect l="0" t="0" r="r" b="b"/>
              <a:pathLst>
                <a:path w="94" h="132">
                  <a:moveTo>
                    <a:pt x="94" y="132"/>
                  </a:moveTo>
                  <a:lnTo>
                    <a:pt x="94" y="132"/>
                  </a:lnTo>
                  <a:lnTo>
                    <a:pt x="94" y="22"/>
                  </a:lnTo>
                  <a:cubicBezTo>
                    <a:pt x="64" y="14"/>
                    <a:pt x="32" y="6"/>
                    <a:pt x="0" y="0"/>
                  </a:cubicBezTo>
                  <a:lnTo>
                    <a:pt x="10" y="112"/>
                  </a:lnTo>
                  <a:cubicBezTo>
                    <a:pt x="39" y="118"/>
                    <a:pt x="67" y="125"/>
                    <a:pt x="94" y="1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98">
              <a:extLst>
                <a:ext uri="{FF2B5EF4-FFF2-40B4-BE49-F238E27FC236}">
                  <a16:creationId xmlns:a16="http://schemas.microsoft.com/office/drawing/2014/main" id="{F8906F0A-B3B3-4EB4-A1C7-74D0152343FD}"/>
                </a:ext>
              </a:extLst>
            </p:cNvPr>
            <p:cNvSpPr>
              <a:spLocks/>
            </p:cNvSpPr>
            <p:nvPr/>
          </p:nvSpPr>
          <p:spPr bwMode="auto">
            <a:xfrm>
              <a:off x="1587" y="1260"/>
              <a:ext cx="118" cy="75"/>
            </a:xfrm>
            <a:custGeom>
              <a:avLst/>
              <a:gdLst>
                <a:gd name="T0" fmla="*/ 0 w 197"/>
                <a:gd name="T1" fmla="*/ 110 h 126"/>
                <a:gd name="T2" fmla="*/ 0 w 197"/>
                <a:gd name="T3" fmla="*/ 110 h 126"/>
                <a:gd name="T4" fmla="*/ 197 w 197"/>
                <a:gd name="T5" fmla="*/ 126 h 126"/>
                <a:gd name="T6" fmla="*/ 197 w 197"/>
                <a:gd name="T7" fmla="*/ 126 h 126"/>
                <a:gd name="T8" fmla="*/ 186 w 197"/>
                <a:gd name="T9" fmla="*/ 15 h 126"/>
                <a:gd name="T10" fmla="*/ 186 w 197"/>
                <a:gd name="T11" fmla="*/ 15 h 126"/>
                <a:gd name="T12" fmla="*/ 0 w 197"/>
                <a:gd name="T13" fmla="*/ 0 h 126"/>
                <a:gd name="T14" fmla="*/ 0 w 197"/>
                <a:gd name="T15" fmla="*/ 11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126">
                  <a:moveTo>
                    <a:pt x="0" y="110"/>
                  </a:moveTo>
                  <a:lnTo>
                    <a:pt x="0" y="110"/>
                  </a:lnTo>
                  <a:cubicBezTo>
                    <a:pt x="67" y="111"/>
                    <a:pt x="133" y="116"/>
                    <a:pt x="197" y="126"/>
                  </a:cubicBezTo>
                  <a:lnTo>
                    <a:pt x="197" y="126"/>
                  </a:lnTo>
                  <a:lnTo>
                    <a:pt x="186" y="15"/>
                  </a:lnTo>
                  <a:lnTo>
                    <a:pt x="186" y="15"/>
                  </a:lnTo>
                  <a:cubicBezTo>
                    <a:pt x="126" y="6"/>
                    <a:pt x="63" y="1"/>
                    <a:pt x="0" y="0"/>
                  </a:cubicBez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99">
              <a:extLst>
                <a:ext uri="{FF2B5EF4-FFF2-40B4-BE49-F238E27FC236}">
                  <a16:creationId xmlns:a16="http://schemas.microsoft.com/office/drawing/2014/main" id="{F0956FAA-2B21-40E4-BF13-134258E4013E}"/>
                </a:ext>
              </a:extLst>
            </p:cNvPr>
            <p:cNvSpPr>
              <a:spLocks/>
            </p:cNvSpPr>
            <p:nvPr/>
          </p:nvSpPr>
          <p:spPr bwMode="auto">
            <a:xfrm>
              <a:off x="1520" y="599"/>
              <a:ext cx="56" cy="68"/>
            </a:xfrm>
            <a:custGeom>
              <a:avLst/>
              <a:gdLst>
                <a:gd name="T0" fmla="*/ 0 w 94"/>
                <a:gd name="T1" fmla="*/ 114 h 114"/>
                <a:gd name="T2" fmla="*/ 0 w 94"/>
                <a:gd name="T3" fmla="*/ 114 h 114"/>
                <a:gd name="T4" fmla="*/ 0 w 94"/>
                <a:gd name="T5" fmla="*/ 114 h 114"/>
                <a:gd name="T6" fmla="*/ 94 w 94"/>
                <a:gd name="T7" fmla="*/ 111 h 114"/>
                <a:gd name="T8" fmla="*/ 94 w 94"/>
                <a:gd name="T9" fmla="*/ 0 h 114"/>
                <a:gd name="T10" fmla="*/ 11 w 94"/>
                <a:gd name="T11" fmla="*/ 3 h 114"/>
                <a:gd name="T12" fmla="*/ 11 w 94"/>
                <a:gd name="T13" fmla="*/ 4 h 114"/>
                <a:gd name="T14" fmla="*/ 0 w 94"/>
                <a:gd name="T15" fmla="*/ 1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4">
                  <a:moveTo>
                    <a:pt x="0" y="114"/>
                  </a:moveTo>
                  <a:lnTo>
                    <a:pt x="0" y="114"/>
                  </a:lnTo>
                  <a:lnTo>
                    <a:pt x="0" y="114"/>
                  </a:lnTo>
                  <a:cubicBezTo>
                    <a:pt x="31" y="112"/>
                    <a:pt x="62" y="111"/>
                    <a:pt x="94" y="111"/>
                  </a:cubicBezTo>
                  <a:lnTo>
                    <a:pt x="94" y="0"/>
                  </a:lnTo>
                  <a:cubicBezTo>
                    <a:pt x="66" y="1"/>
                    <a:pt x="38" y="2"/>
                    <a:pt x="11" y="3"/>
                  </a:cubicBezTo>
                  <a:lnTo>
                    <a:pt x="11" y="4"/>
                  </a:lnTo>
                  <a:lnTo>
                    <a:pt x="0" y="1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00">
              <a:extLst>
                <a:ext uri="{FF2B5EF4-FFF2-40B4-BE49-F238E27FC236}">
                  <a16:creationId xmlns:a16="http://schemas.microsoft.com/office/drawing/2014/main" id="{B846184E-14A7-404F-92DA-6FFA31931953}"/>
                </a:ext>
              </a:extLst>
            </p:cNvPr>
            <p:cNvSpPr>
              <a:spLocks/>
            </p:cNvSpPr>
            <p:nvPr/>
          </p:nvSpPr>
          <p:spPr bwMode="auto">
            <a:xfrm>
              <a:off x="1377" y="667"/>
              <a:ext cx="143" cy="92"/>
            </a:xfrm>
            <a:custGeom>
              <a:avLst/>
              <a:gdLst>
                <a:gd name="T0" fmla="*/ 0 w 238"/>
                <a:gd name="T1" fmla="*/ 152 h 152"/>
                <a:gd name="T2" fmla="*/ 0 w 238"/>
                <a:gd name="T3" fmla="*/ 152 h 152"/>
                <a:gd name="T4" fmla="*/ 228 w 238"/>
                <a:gd name="T5" fmla="*/ 111 h 152"/>
                <a:gd name="T6" fmla="*/ 238 w 238"/>
                <a:gd name="T7" fmla="*/ 0 h 152"/>
                <a:gd name="T8" fmla="*/ 0 w 238"/>
                <a:gd name="T9" fmla="*/ 42 h 152"/>
                <a:gd name="T10" fmla="*/ 0 w 238"/>
                <a:gd name="T11" fmla="*/ 152 h 152"/>
              </a:gdLst>
              <a:ahLst/>
              <a:cxnLst>
                <a:cxn ang="0">
                  <a:pos x="T0" y="T1"/>
                </a:cxn>
                <a:cxn ang="0">
                  <a:pos x="T2" y="T3"/>
                </a:cxn>
                <a:cxn ang="0">
                  <a:pos x="T4" y="T5"/>
                </a:cxn>
                <a:cxn ang="0">
                  <a:pos x="T6" y="T7"/>
                </a:cxn>
                <a:cxn ang="0">
                  <a:pos x="T8" y="T9"/>
                </a:cxn>
                <a:cxn ang="0">
                  <a:pos x="T10" y="T11"/>
                </a:cxn>
              </a:cxnLst>
              <a:rect l="0" t="0" r="r" b="b"/>
              <a:pathLst>
                <a:path w="238" h="152">
                  <a:moveTo>
                    <a:pt x="0" y="152"/>
                  </a:moveTo>
                  <a:lnTo>
                    <a:pt x="0" y="152"/>
                  </a:lnTo>
                  <a:cubicBezTo>
                    <a:pt x="71" y="132"/>
                    <a:pt x="148" y="118"/>
                    <a:pt x="228" y="111"/>
                  </a:cubicBezTo>
                  <a:lnTo>
                    <a:pt x="238" y="0"/>
                  </a:lnTo>
                  <a:cubicBezTo>
                    <a:pt x="155" y="7"/>
                    <a:pt x="74" y="21"/>
                    <a:pt x="0" y="42"/>
                  </a:cubicBezTo>
                  <a:lnTo>
                    <a:pt x="0" y="1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01">
              <a:extLst>
                <a:ext uri="{FF2B5EF4-FFF2-40B4-BE49-F238E27FC236}">
                  <a16:creationId xmlns:a16="http://schemas.microsoft.com/office/drawing/2014/main" id="{E2EFBC29-C221-44AC-B8D1-4D7694E890BE}"/>
                </a:ext>
              </a:extLst>
            </p:cNvPr>
            <p:cNvSpPr>
              <a:spLocks/>
            </p:cNvSpPr>
            <p:nvPr/>
          </p:nvSpPr>
          <p:spPr bwMode="auto">
            <a:xfrm>
              <a:off x="1377" y="535"/>
              <a:ext cx="155" cy="92"/>
            </a:xfrm>
            <a:custGeom>
              <a:avLst/>
              <a:gdLst>
                <a:gd name="T0" fmla="*/ 0 w 259"/>
                <a:gd name="T1" fmla="*/ 153 h 153"/>
                <a:gd name="T2" fmla="*/ 0 w 259"/>
                <a:gd name="T3" fmla="*/ 153 h 153"/>
                <a:gd name="T4" fmla="*/ 249 w 259"/>
                <a:gd name="T5" fmla="*/ 110 h 153"/>
                <a:gd name="T6" fmla="*/ 259 w 259"/>
                <a:gd name="T7" fmla="*/ 0 h 153"/>
                <a:gd name="T8" fmla="*/ 0 w 259"/>
                <a:gd name="T9" fmla="*/ 43 h 153"/>
                <a:gd name="T10" fmla="*/ 0 w 259"/>
                <a:gd name="T11" fmla="*/ 153 h 153"/>
              </a:gdLst>
              <a:ahLst/>
              <a:cxnLst>
                <a:cxn ang="0">
                  <a:pos x="T0" y="T1"/>
                </a:cxn>
                <a:cxn ang="0">
                  <a:pos x="T2" y="T3"/>
                </a:cxn>
                <a:cxn ang="0">
                  <a:pos x="T4" y="T5"/>
                </a:cxn>
                <a:cxn ang="0">
                  <a:pos x="T6" y="T7"/>
                </a:cxn>
                <a:cxn ang="0">
                  <a:pos x="T8" y="T9"/>
                </a:cxn>
                <a:cxn ang="0">
                  <a:pos x="T10" y="T11"/>
                </a:cxn>
              </a:cxnLst>
              <a:rect l="0" t="0" r="r" b="b"/>
              <a:pathLst>
                <a:path w="259" h="153">
                  <a:moveTo>
                    <a:pt x="0" y="153"/>
                  </a:moveTo>
                  <a:lnTo>
                    <a:pt x="0" y="153"/>
                  </a:lnTo>
                  <a:cubicBezTo>
                    <a:pt x="77" y="131"/>
                    <a:pt x="161" y="116"/>
                    <a:pt x="249" y="110"/>
                  </a:cubicBezTo>
                  <a:lnTo>
                    <a:pt x="259" y="0"/>
                  </a:lnTo>
                  <a:cubicBezTo>
                    <a:pt x="168" y="5"/>
                    <a:pt x="80" y="20"/>
                    <a:pt x="0" y="43"/>
                  </a:cubicBezTo>
                  <a:lnTo>
                    <a:pt x="0"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102">
              <a:extLst>
                <a:ext uri="{FF2B5EF4-FFF2-40B4-BE49-F238E27FC236}">
                  <a16:creationId xmlns:a16="http://schemas.microsoft.com/office/drawing/2014/main" id="{F95E1288-10D3-4D8A-91F2-B10F7922FAF1}"/>
                </a:ext>
              </a:extLst>
            </p:cNvPr>
            <p:cNvSpPr>
              <a:spLocks/>
            </p:cNvSpPr>
            <p:nvPr/>
          </p:nvSpPr>
          <p:spPr bwMode="auto">
            <a:xfrm>
              <a:off x="1508" y="732"/>
              <a:ext cx="68" cy="69"/>
            </a:xfrm>
            <a:custGeom>
              <a:avLst/>
              <a:gdLst>
                <a:gd name="T0" fmla="*/ 0 w 114"/>
                <a:gd name="T1" fmla="*/ 115 h 115"/>
                <a:gd name="T2" fmla="*/ 0 w 114"/>
                <a:gd name="T3" fmla="*/ 115 h 115"/>
                <a:gd name="T4" fmla="*/ 0 w 114"/>
                <a:gd name="T5" fmla="*/ 115 h 115"/>
                <a:gd name="T6" fmla="*/ 114 w 114"/>
                <a:gd name="T7" fmla="*/ 110 h 115"/>
                <a:gd name="T8" fmla="*/ 114 w 114"/>
                <a:gd name="T9" fmla="*/ 0 h 115"/>
                <a:gd name="T10" fmla="*/ 10 w 114"/>
                <a:gd name="T11" fmla="*/ 4 h 115"/>
                <a:gd name="T12" fmla="*/ 10 w 114"/>
                <a:gd name="T13" fmla="*/ 4 h 115"/>
                <a:gd name="T14" fmla="*/ 0 w 114"/>
                <a:gd name="T15" fmla="*/ 115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5">
                  <a:moveTo>
                    <a:pt x="0" y="115"/>
                  </a:moveTo>
                  <a:lnTo>
                    <a:pt x="0" y="115"/>
                  </a:lnTo>
                  <a:lnTo>
                    <a:pt x="0" y="115"/>
                  </a:lnTo>
                  <a:cubicBezTo>
                    <a:pt x="37" y="112"/>
                    <a:pt x="75" y="110"/>
                    <a:pt x="114" y="110"/>
                  </a:cubicBezTo>
                  <a:lnTo>
                    <a:pt x="114" y="0"/>
                  </a:lnTo>
                  <a:cubicBezTo>
                    <a:pt x="79" y="0"/>
                    <a:pt x="44" y="1"/>
                    <a:pt x="10" y="4"/>
                  </a:cubicBezTo>
                  <a:lnTo>
                    <a:pt x="10" y="4"/>
                  </a:lnTo>
                  <a:lnTo>
                    <a:pt x="0" y="1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103">
              <a:extLst>
                <a:ext uri="{FF2B5EF4-FFF2-40B4-BE49-F238E27FC236}">
                  <a16:creationId xmlns:a16="http://schemas.microsoft.com/office/drawing/2014/main" id="{460FB3C9-3056-4D82-9DBB-4CB492F72C5F}"/>
                </a:ext>
              </a:extLst>
            </p:cNvPr>
            <p:cNvSpPr>
              <a:spLocks/>
            </p:cNvSpPr>
            <p:nvPr/>
          </p:nvSpPr>
          <p:spPr bwMode="auto">
            <a:xfrm>
              <a:off x="1377" y="934"/>
              <a:ext cx="118" cy="89"/>
            </a:xfrm>
            <a:custGeom>
              <a:avLst/>
              <a:gdLst>
                <a:gd name="T0" fmla="*/ 0 w 197"/>
                <a:gd name="T1" fmla="*/ 147 h 147"/>
                <a:gd name="T2" fmla="*/ 0 w 197"/>
                <a:gd name="T3" fmla="*/ 147 h 147"/>
                <a:gd name="T4" fmla="*/ 187 w 197"/>
                <a:gd name="T5" fmla="*/ 111 h 147"/>
                <a:gd name="T6" fmla="*/ 197 w 197"/>
                <a:gd name="T7" fmla="*/ 0 h 147"/>
                <a:gd name="T8" fmla="*/ 0 w 197"/>
                <a:gd name="T9" fmla="*/ 37 h 147"/>
                <a:gd name="T10" fmla="*/ 0 w 197"/>
                <a:gd name="T11" fmla="*/ 147 h 147"/>
              </a:gdLst>
              <a:ahLst/>
              <a:cxnLst>
                <a:cxn ang="0">
                  <a:pos x="T0" y="T1"/>
                </a:cxn>
                <a:cxn ang="0">
                  <a:pos x="T2" y="T3"/>
                </a:cxn>
                <a:cxn ang="0">
                  <a:pos x="T4" y="T5"/>
                </a:cxn>
                <a:cxn ang="0">
                  <a:pos x="T6" y="T7"/>
                </a:cxn>
                <a:cxn ang="0">
                  <a:pos x="T8" y="T9"/>
                </a:cxn>
                <a:cxn ang="0">
                  <a:pos x="T10" y="T11"/>
                </a:cxn>
              </a:cxnLst>
              <a:rect l="0" t="0" r="r" b="b"/>
              <a:pathLst>
                <a:path w="197" h="147">
                  <a:moveTo>
                    <a:pt x="0" y="147"/>
                  </a:moveTo>
                  <a:lnTo>
                    <a:pt x="0" y="147"/>
                  </a:lnTo>
                  <a:cubicBezTo>
                    <a:pt x="58" y="131"/>
                    <a:pt x="121" y="118"/>
                    <a:pt x="187" y="111"/>
                  </a:cubicBezTo>
                  <a:lnTo>
                    <a:pt x="197" y="0"/>
                  </a:lnTo>
                  <a:cubicBezTo>
                    <a:pt x="128" y="7"/>
                    <a:pt x="61" y="20"/>
                    <a:pt x="0" y="37"/>
                  </a:cubicBezTo>
                  <a:lnTo>
                    <a:pt x="0" y="1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104">
              <a:extLst>
                <a:ext uri="{FF2B5EF4-FFF2-40B4-BE49-F238E27FC236}">
                  <a16:creationId xmlns:a16="http://schemas.microsoft.com/office/drawing/2014/main" id="{E2BF622E-9634-45B5-9FE3-81002FC1ABAE}"/>
                </a:ext>
              </a:extLst>
            </p:cNvPr>
            <p:cNvSpPr>
              <a:spLocks/>
            </p:cNvSpPr>
            <p:nvPr/>
          </p:nvSpPr>
          <p:spPr bwMode="auto">
            <a:xfrm>
              <a:off x="1483" y="996"/>
              <a:ext cx="93" cy="72"/>
            </a:xfrm>
            <a:custGeom>
              <a:avLst/>
              <a:gdLst>
                <a:gd name="T0" fmla="*/ 0 w 156"/>
                <a:gd name="T1" fmla="*/ 120 h 120"/>
                <a:gd name="T2" fmla="*/ 0 w 156"/>
                <a:gd name="T3" fmla="*/ 120 h 120"/>
                <a:gd name="T4" fmla="*/ 0 w 156"/>
                <a:gd name="T5" fmla="*/ 120 h 120"/>
                <a:gd name="T6" fmla="*/ 156 w 156"/>
                <a:gd name="T7" fmla="*/ 110 h 120"/>
                <a:gd name="T8" fmla="*/ 156 w 156"/>
                <a:gd name="T9" fmla="*/ 0 h 120"/>
                <a:gd name="T10" fmla="*/ 11 w 156"/>
                <a:gd name="T11" fmla="*/ 9 h 120"/>
                <a:gd name="T12" fmla="*/ 11 w 156"/>
                <a:gd name="T13" fmla="*/ 9 h 120"/>
                <a:gd name="T14" fmla="*/ 0 w 156"/>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20">
                  <a:moveTo>
                    <a:pt x="0" y="120"/>
                  </a:moveTo>
                  <a:lnTo>
                    <a:pt x="0" y="120"/>
                  </a:lnTo>
                  <a:lnTo>
                    <a:pt x="0" y="120"/>
                  </a:lnTo>
                  <a:cubicBezTo>
                    <a:pt x="51" y="114"/>
                    <a:pt x="103" y="110"/>
                    <a:pt x="156" y="110"/>
                  </a:cubicBezTo>
                  <a:lnTo>
                    <a:pt x="156" y="0"/>
                  </a:lnTo>
                  <a:cubicBezTo>
                    <a:pt x="107" y="0"/>
                    <a:pt x="58" y="3"/>
                    <a:pt x="11" y="9"/>
                  </a:cubicBezTo>
                  <a:lnTo>
                    <a:pt x="11" y="9"/>
                  </a:lnTo>
                  <a:lnTo>
                    <a:pt x="0"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105">
              <a:extLst>
                <a:ext uri="{FF2B5EF4-FFF2-40B4-BE49-F238E27FC236}">
                  <a16:creationId xmlns:a16="http://schemas.microsoft.com/office/drawing/2014/main" id="{62D42502-0041-4BD9-BA0B-7D91835D69E9}"/>
                </a:ext>
              </a:extLst>
            </p:cNvPr>
            <p:cNvSpPr>
              <a:spLocks/>
            </p:cNvSpPr>
            <p:nvPr/>
          </p:nvSpPr>
          <p:spPr bwMode="auto">
            <a:xfrm>
              <a:off x="1377" y="801"/>
              <a:ext cx="131" cy="90"/>
            </a:xfrm>
            <a:custGeom>
              <a:avLst/>
              <a:gdLst>
                <a:gd name="T0" fmla="*/ 0 w 218"/>
                <a:gd name="T1" fmla="*/ 150 h 150"/>
                <a:gd name="T2" fmla="*/ 0 w 218"/>
                <a:gd name="T3" fmla="*/ 150 h 150"/>
                <a:gd name="T4" fmla="*/ 207 w 218"/>
                <a:gd name="T5" fmla="*/ 111 h 150"/>
                <a:gd name="T6" fmla="*/ 218 w 218"/>
                <a:gd name="T7" fmla="*/ 0 h 150"/>
                <a:gd name="T8" fmla="*/ 0 w 218"/>
                <a:gd name="T9" fmla="*/ 40 h 150"/>
                <a:gd name="T10" fmla="*/ 0 w 218"/>
                <a:gd name="T11" fmla="*/ 150 h 150"/>
              </a:gdLst>
              <a:ahLst/>
              <a:cxnLst>
                <a:cxn ang="0">
                  <a:pos x="T0" y="T1"/>
                </a:cxn>
                <a:cxn ang="0">
                  <a:pos x="T2" y="T3"/>
                </a:cxn>
                <a:cxn ang="0">
                  <a:pos x="T4" y="T5"/>
                </a:cxn>
                <a:cxn ang="0">
                  <a:pos x="T6" y="T7"/>
                </a:cxn>
                <a:cxn ang="0">
                  <a:pos x="T8" y="T9"/>
                </a:cxn>
                <a:cxn ang="0">
                  <a:pos x="T10" y="T11"/>
                </a:cxn>
              </a:cxnLst>
              <a:rect l="0" t="0" r="r" b="b"/>
              <a:pathLst>
                <a:path w="218" h="150">
                  <a:moveTo>
                    <a:pt x="0" y="150"/>
                  </a:moveTo>
                  <a:lnTo>
                    <a:pt x="0" y="150"/>
                  </a:lnTo>
                  <a:cubicBezTo>
                    <a:pt x="64" y="132"/>
                    <a:pt x="135" y="119"/>
                    <a:pt x="207" y="111"/>
                  </a:cubicBezTo>
                  <a:lnTo>
                    <a:pt x="218" y="0"/>
                  </a:lnTo>
                  <a:cubicBezTo>
                    <a:pt x="141" y="7"/>
                    <a:pt x="67" y="21"/>
                    <a:pt x="0" y="40"/>
                  </a:cubicBezTo>
                  <a:lnTo>
                    <a:pt x="0" y="15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 name="Freeform 106">
              <a:extLst>
                <a:ext uri="{FF2B5EF4-FFF2-40B4-BE49-F238E27FC236}">
                  <a16:creationId xmlns:a16="http://schemas.microsoft.com/office/drawing/2014/main" id="{5529DD46-B4E3-4071-9D4D-28D5A2C17E7A}"/>
                </a:ext>
              </a:extLst>
            </p:cNvPr>
            <p:cNvSpPr>
              <a:spLocks/>
            </p:cNvSpPr>
            <p:nvPr/>
          </p:nvSpPr>
          <p:spPr bwMode="auto">
            <a:xfrm>
              <a:off x="1495" y="864"/>
              <a:ext cx="81" cy="70"/>
            </a:xfrm>
            <a:custGeom>
              <a:avLst/>
              <a:gdLst>
                <a:gd name="T0" fmla="*/ 0 w 135"/>
                <a:gd name="T1" fmla="*/ 117 h 118"/>
                <a:gd name="T2" fmla="*/ 0 w 135"/>
                <a:gd name="T3" fmla="*/ 117 h 118"/>
                <a:gd name="T4" fmla="*/ 0 w 135"/>
                <a:gd name="T5" fmla="*/ 118 h 118"/>
                <a:gd name="T6" fmla="*/ 135 w 135"/>
                <a:gd name="T7" fmla="*/ 110 h 118"/>
                <a:gd name="T8" fmla="*/ 135 w 135"/>
                <a:gd name="T9" fmla="*/ 0 h 118"/>
                <a:gd name="T10" fmla="*/ 10 w 135"/>
                <a:gd name="T11" fmla="*/ 6 h 118"/>
                <a:gd name="T12" fmla="*/ 10 w 135"/>
                <a:gd name="T13" fmla="*/ 6 h 118"/>
                <a:gd name="T14" fmla="*/ 0 w 135"/>
                <a:gd name="T15" fmla="*/ 117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8">
                  <a:moveTo>
                    <a:pt x="0" y="117"/>
                  </a:moveTo>
                  <a:lnTo>
                    <a:pt x="0" y="117"/>
                  </a:lnTo>
                  <a:lnTo>
                    <a:pt x="0" y="118"/>
                  </a:lnTo>
                  <a:cubicBezTo>
                    <a:pt x="44" y="113"/>
                    <a:pt x="89" y="110"/>
                    <a:pt x="135" y="110"/>
                  </a:cubicBezTo>
                  <a:lnTo>
                    <a:pt x="135" y="0"/>
                  </a:lnTo>
                  <a:cubicBezTo>
                    <a:pt x="93" y="0"/>
                    <a:pt x="51" y="2"/>
                    <a:pt x="10" y="6"/>
                  </a:cubicBezTo>
                  <a:lnTo>
                    <a:pt x="10" y="6"/>
                  </a:lnTo>
                  <a:lnTo>
                    <a:pt x="0" y="1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Freeform 107">
              <a:extLst>
                <a:ext uri="{FF2B5EF4-FFF2-40B4-BE49-F238E27FC236}">
                  <a16:creationId xmlns:a16="http://schemas.microsoft.com/office/drawing/2014/main" id="{7A626E97-FC25-43B2-AE45-A817858A9452}"/>
                </a:ext>
              </a:extLst>
            </p:cNvPr>
            <p:cNvSpPr>
              <a:spLocks/>
            </p:cNvSpPr>
            <p:nvPr/>
          </p:nvSpPr>
          <p:spPr bwMode="auto">
            <a:xfrm>
              <a:off x="1532" y="467"/>
              <a:ext cx="44" cy="68"/>
            </a:xfrm>
            <a:custGeom>
              <a:avLst/>
              <a:gdLst>
                <a:gd name="T0" fmla="*/ 0 w 73"/>
                <a:gd name="T1" fmla="*/ 113 h 113"/>
                <a:gd name="T2" fmla="*/ 0 w 73"/>
                <a:gd name="T3" fmla="*/ 113 h 113"/>
                <a:gd name="T4" fmla="*/ 0 w 73"/>
                <a:gd name="T5" fmla="*/ 113 h 113"/>
                <a:gd name="T6" fmla="*/ 73 w 73"/>
                <a:gd name="T7" fmla="*/ 110 h 113"/>
                <a:gd name="T8" fmla="*/ 73 w 73"/>
                <a:gd name="T9" fmla="*/ 0 h 113"/>
                <a:gd name="T10" fmla="*/ 10 w 73"/>
                <a:gd name="T11" fmla="*/ 2 h 113"/>
                <a:gd name="T12" fmla="*/ 10 w 73"/>
                <a:gd name="T13" fmla="*/ 2 h 113"/>
                <a:gd name="T14" fmla="*/ 0 w 73"/>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13">
                  <a:moveTo>
                    <a:pt x="0" y="113"/>
                  </a:moveTo>
                  <a:lnTo>
                    <a:pt x="0" y="113"/>
                  </a:lnTo>
                  <a:lnTo>
                    <a:pt x="0" y="113"/>
                  </a:lnTo>
                  <a:cubicBezTo>
                    <a:pt x="24" y="111"/>
                    <a:pt x="48" y="111"/>
                    <a:pt x="73" y="110"/>
                  </a:cubicBezTo>
                  <a:lnTo>
                    <a:pt x="73" y="0"/>
                  </a:lnTo>
                  <a:cubicBezTo>
                    <a:pt x="52" y="0"/>
                    <a:pt x="31" y="1"/>
                    <a:pt x="10" y="2"/>
                  </a:cubicBezTo>
                  <a:lnTo>
                    <a:pt x="10" y="2"/>
                  </a:lnTo>
                  <a:lnTo>
                    <a:pt x="0" y="1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108">
              <a:extLst>
                <a:ext uri="{FF2B5EF4-FFF2-40B4-BE49-F238E27FC236}">
                  <a16:creationId xmlns:a16="http://schemas.microsoft.com/office/drawing/2014/main" id="{E6A5A9F1-52E1-4263-A4F5-38C9650DCB0A}"/>
                </a:ext>
              </a:extLst>
            </p:cNvPr>
            <p:cNvSpPr>
              <a:spLocks/>
            </p:cNvSpPr>
            <p:nvPr/>
          </p:nvSpPr>
          <p:spPr bwMode="auto">
            <a:xfrm>
              <a:off x="1377" y="5"/>
              <a:ext cx="204" cy="93"/>
            </a:xfrm>
            <a:custGeom>
              <a:avLst/>
              <a:gdLst>
                <a:gd name="T0" fmla="*/ 0 w 341"/>
                <a:gd name="T1" fmla="*/ 45 h 155"/>
                <a:gd name="T2" fmla="*/ 0 w 341"/>
                <a:gd name="T3" fmla="*/ 45 h 155"/>
                <a:gd name="T4" fmla="*/ 0 w 341"/>
                <a:gd name="T5" fmla="*/ 155 h 155"/>
                <a:gd name="T6" fmla="*/ 331 w 341"/>
                <a:gd name="T7" fmla="*/ 110 h 155"/>
                <a:gd name="T8" fmla="*/ 341 w 341"/>
                <a:gd name="T9" fmla="*/ 0 h 155"/>
                <a:gd name="T10" fmla="*/ 0 w 341"/>
                <a:gd name="T11" fmla="*/ 45 h 155"/>
              </a:gdLst>
              <a:ahLst/>
              <a:cxnLst>
                <a:cxn ang="0">
                  <a:pos x="T0" y="T1"/>
                </a:cxn>
                <a:cxn ang="0">
                  <a:pos x="T2" y="T3"/>
                </a:cxn>
                <a:cxn ang="0">
                  <a:pos x="T4" y="T5"/>
                </a:cxn>
                <a:cxn ang="0">
                  <a:pos x="T6" y="T7"/>
                </a:cxn>
                <a:cxn ang="0">
                  <a:pos x="T8" y="T9"/>
                </a:cxn>
                <a:cxn ang="0">
                  <a:pos x="T10" y="T11"/>
                </a:cxn>
              </a:cxnLst>
              <a:rect l="0" t="0" r="r" b="b"/>
              <a:pathLst>
                <a:path w="341" h="155">
                  <a:moveTo>
                    <a:pt x="0" y="45"/>
                  </a:moveTo>
                  <a:lnTo>
                    <a:pt x="0" y="45"/>
                  </a:lnTo>
                  <a:lnTo>
                    <a:pt x="0" y="155"/>
                  </a:lnTo>
                  <a:cubicBezTo>
                    <a:pt x="101" y="126"/>
                    <a:pt x="214" y="110"/>
                    <a:pt x="331" y="110"/>
                  </a:cubicBezTo>
                  <a:lnTo>
                    <a:pt x="341" y="0"/>
                  </a:lnTo>
                  <a:cubicBezTo>
                    <a:pt x="221" y="0"/>
                    <a:pt x="104" y="15"/>
                    <a:pt x="0"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109">
              <a:extLst>
                <a:ext uri="{FF2B5EF4-FFF2-40B4-BE49-F238E27FC236}">
                  <a16:creationId xmlns:a16="http://schemas.microsoft.com/office/drawing/2014/main" id="{C2054F5B-88B5-4C55-9884-0ECB0EEAA8D5}"/>
                </a:ext>
              </a:extLst>
            </p:cNvPr>
            <p:cNvSpPr>
              <a:spLocks/>
            </p:cNvSpPr>
            <p:nvPr/>
          </p:nvSpPr>
          <p:spPr bwMode="auto">
            <a:xfrm>
              <a:off x="1569" y="71"/>
              <a:ext cx="24" cy="66"/>
            </a:xfrm>
            <a:custGeom>
              <a:avLst/>
              <a:gdLst>
                <a:gd name="T0" fmla="*/ 11 w 41"/>
                <a:gd name="T1" fmla="*/ 0 h 110"/>
                <a:gd name="T2" fmla="*/ 11 w 41"/>
                <a:gd name="T3" fmla="*/ 0 h 110"/>
                <a:gd name="T4" fmla="*/ 11 w 41"/>
                <a:gd name="T5" fmla="*/ 0 h 110"/>
                <a:gd name="T6" fmla="*/ 0 w 41"/>
                <a:gd name="T7" fmla="*/ 110 h 110"/>
                <a:gd name="T8" fmla="*/ 0 w 41"/>
                <a:gd name="T9" fmla="*/ 110 h 110"/>
                <a:gd name="T10" fmla="*/ 21 w 41"/>
                <a:gd name="T11" fmla="*/ 110 h 110"/>
                <a:gd name="T12" fmla="*/ 41 w 41"/>
                <a:gd name="T13" fmla="*/ 110 h 110"/>
                <a:gd name="T14" fmla="*/ 41 w 41"/>
                <a:gd name="T15" fmla="*/ 110 h 110"/>
                <a:gd name="T16" fmla="*/ 31 w 41"/>
                <a:gd name="T17" fmla="*/ 0 h 110"/>
                <a:gd name="T18" fmla="*/ 31 w 41"/>
                <a:gd name="T19" fmla="*/ 0 h 110"/>
                <a:gd name="T20" fmla="*/ 21 w 41"/>
                <a:gd name="T21" fmla="*/ 0 h 110"/>
                <a:gd name="T22" fmla="*/ 11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11" y="0"/>
                  </a:moveTo>
                  <a:lnTo>
                    <a:pt x="11" y="0"/>
                  </a:lnTo>
                  <a:lnTo>
                    <a:pt x="11" y="0"/>
                  </a:lnTo>
                  <a:lnTo>
                    <a:pt x="0" y="110"/>
                  </a:lnTo>
                  <a:lnTo>
                    <a:pt x="0" y="110"/>
                  </a:lnTo>
                  <a:cubicBezTo>
                    <a:pt x="7" y="110"/>
                    <a:pt x="14" y="110"/>
                    <a:pt x="21" y="110"/>
                  </a:cubicBezTo>
                  <a:cubicBezTo>
                    <a:pt x="28" y="110"/>
                    <a:pt x="34" y="110"/>
                    <a:pt x="41" y="110"/>
                  </a:cubicBezTo>
                  <a:lnTo>
                    <a:pt x="41" y="110"/>
                  </a:lnTo>
                  <a:lnTo>
                    <a:pt x="31" y="0"/>
                  </a:lnTo>
                  <a:lnTo>
                    <a:pt x="31" y="0"/>
                  </a:lnTo>
                  <a:cubicBezTo>
                    <a:pt x="28" y="0"/>
                    <a:pt x="24" y="0"/>
                    <a:pt x="21" y="0"/>
                  </a:cubicBezTo>
                  <a:cubicBezTo>
                    <a:pt x="17" y="0"/>
                    <a:pt x="14" y="0"/>
                    <a:pt x="1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110">
              <a:extLst>
                <a:ext uri="{FF2B5EF4-FFF2-40B4-BE49-F238E27FC236}">
                  <a16:creationId xmlns:a16="http://schemas.microsoft.com/office/drawing/2014/main" id="{AE9229EA-4AA7-4681-9174-E54D71BF9CC5}"/>
                </a:ext>
              </a:extLst>
            </p:cNvPr>
            <p:cNvSpPr>
              <a:spLocks/>
            </p:cNvSpPr>
            <p:nvPr/>
          </p:nvSpPr>
          <p:spPr bwMode="auto">
            <a:xfrm>
              <a:off x="1377" y="137"/>
              <a:ext cx="192" cy="93"/>
            </a:xfrm>
            <a:custGeom>
              <a:avLst/>
              <a:gdLst>
                <a:gd name="T0" fmla="*/ 0 w 320"/>
                <a:gd name="T1" fmla="*/ 155 h 155"/>
                <a:gd name="T2" fmla="*/ 0 w 320"/>
                <a:gd name="T3" fmla="*/ 155 h 155"/>
                <a:gd name="T4" fmla="*/ 310 w 320"/>
                <a:gd name="T5" fmla="*/ 110 h 155"/>
                <a:gd name="T6" fmla="*/ 320 w 320"/>
                <a:gd name="T7" fmla="*/ 0 h 155"/>
                <a:gd name="T8" fmla="*/ 0 w 320"/>
                <a:gd name="T9" fmla="*/ 45 h 155"/>
                <a:gd name="T10" fmla="*/ 0 w 320"/>
                <a:gd name="T11" fmla="*/ 155 h 155"/>
              </a:gdLst>
              <a:ahLst/>
              <a:cxnLst>
                <a:cxn ang="0">
                  <a:pos x="T0" y="T1"/>
                </a:cxn>
                <a:cxn ang="0">
                  <a:pos x="T2" y="T3"/>
                </a:cxn>
                <a:cxn ang="0">
                  <a:pos x="T4" y="T5"/>
                </a:cxn>
                <a:cxn ang="0">
                  <a:pos x="T6" y="T7"/>
                </a:cxn>
                <a:cxn ang="0">
                  <a:pos x="T8" y="T9"/>
                </a:cxn>
                <a:cxn ang="0">
                  <a:pos x="T10" y="T11"/>
                </a:cxn>
              </a:cxnLst>
              <a:rect l="0" t="0" r="r" b="b"/>
              <a:pathLst>
                <a:path w="320" h="155">
                  <a:moveTo>
                    <a:pt x="0" y="155"/>
                  </a:moveTo>
                  <a:lnTo>
                    <a:pt x="0" y="155"/>
                  </a:lnTo>
                  <a:cubicBezTo>
                    <a:pt x="95" y="128"/>
                    <a:pt x="201" y="113"/>
                    <a:pt x="310" y="110"/>
                  </a:cubicBezTo>
                  <a:lnTo>
                    <a:pt x="320" y="0"/>
                  </a:lnTo>
                  <a:cubicBezTo>
                    <a:pt x="208" y="2"/>
                    <a:pt x="98" y="17"/>
                    <a:pt x="0" y="45"/>
                  </a:cubicBezTo>
                  <a:lnTo>
                    <a:pt x="0" y="1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111">
              <a:extLst>
                <a:ext uri="{FF2B5EF4-FFF2-40B4-BE49-F238E27FC236}">
                  <a16:creationId xmlns:a16="http://schemas.microsoft.com/office/drawing/2014/main" id="{A47D59D6-B72B-450E-A87A-ED57ACE56622}"/>
                </a:ext>
              </a:extLst>
            </p:cNvPr>
            <p:cNvSpPr>
              <a:spLocks/>
            </p:cNvSpPr>
            <p:nvPr/>
          </p:nvSpPr>
          <p:spPr bwMode="auto">
            <a:xfrm>
              <a:off x="1581" y="5"/>
              <a:ext cx="205" cy="93"/>
            </a:xfrm>
            <a:custGeom>
              <a:avLst/>
              <a:gdLst>
                <a:gd name="T0" fmla="*/ 341 w 341"/>
                <a:gd name="T1" fmla="*/ 45 h 155"/>
                <a:gd name="T2" fmla="*/ 341 w 341"/>
                <a:gd name="T3" fmla="*/ 45 h 155"/>
                <a:gd name="T4" fmla="*/ 0 w 341"/>
                <a:gd name="T5" fmla="*/ 0 h 155"/>
                <a:gd name="T6" fmla="*/ 10 w 341"/>
                <a:gd name="T7" fmla="*/ 110 h 155"/>
                <a:gd name="T8" fmla="*/ 341 w 341"/>
                <a:gd name="T9" fmla="*/ 155 h 155"/>
                <a:gd name="T10" fmla="*/ 341 w 341"/>
                <a:gd name="T11" fmla="*/ 45 h 155"/>
              </a:gdLst>
              <a:ahLst/>
              <a:cxnLst>
                <a:cxn ang="0">
                  <a:pos x="T0" y="T1"/>
                </a:cxn>
                <a:cxn ang="0">
                  <a:pos x="T2" y="T3"/>
                </a:cxn>
                <a:cxn ang="0">
                  <a:pos x="T4" y="T5"/>
                </a:cxn>
                <a:cxn ang="0">
                  <a:pos x="T6" y="T7"/>
                </a:cxn>
                <a:cxn ang="0">
                  <a:pos x="T8" y="T9"/>
                </a:cxn>
                <a:cxn ang="0">
                  <a:pos x="T10" y="T11"/>
                </a:cxn>
              </a:cxnLst>
              <a:rect l="0" t="0" r="r" b="b"/>
              <a:pathLst>
                <a:path w="341" h="155">
                  <a:moveTo>
                    <a:pt x="341" y="45"/>
                  </a:moveTo>
                  <a:lnTo>
                    <a:pt x="341" y="45"/>
                  </a:lnTo>
                  <a:cubicBezTo>
                    <a:pt x="237" y="15"/>
                    <a:pt x="119" y="0"/>
                    <a:pt x="0" y="0"/>
                  </a:cubicBezTo>
                  <a:lnTo>
                    <a:pt x="10" y="110"/>
                  </a:lnTo>
                  <a:cubicBezTo>
                    <a:pt x="126" y="110"/>
                    <a:pt x="240" y="126"/>
                    <a:pt x="341" y="155"/>
                  </a:cubicBezTo>
                  <a:lnTo>
                    <a:pt x="341" y="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112">
              <a:extLst>
                <a:ext uri="{FF2B5EF4-FFF2-40B4-BE49-F238E27FC236}">
                  <a16:creationId xmlns:a16="http://schemas.microsoft.com/office/drawing/2014/main" id="{8F06A84D-4F0F-497D-946E-7DFD99736C2C}"/>
                </a:ext>
              </a:extLst>
            </p:cNvPr>
            <p:cNvSpPr>
              <a:spLocks/>
            </p:cNvSpPr>
            <p:nvPr/>
          </p:nvSpPr>
          <p:spPr bwMode="auto">
            <a:xfrm>
              <a:off x="1377" y="402"/>
              <a:ext cx="167" cy="93"/>
            </a:xfrm>
            <a:custGeom>
              <a:avLst/>
              <a:gdLst>
                <a:gd name="T0" fmla="*/ 0 w 279"/>
                <a:gd name="T1" fmla="*/ 154 h 154"/>
                <a:gd name="T2" fmla="*/ 0 w 279"/>
                <a:gd name="T3" fmla="*/ 154 h 154"/>
                <a:gd name="T4" fmla="*/ 269 w 279"/>
                <a:gd name="T5" fmla="*/ 110 h 154"/>
                <a:gd name="T6" fmla="*/ 279 w 279"/>
                <a:gd name="T7" fmla="*/ 0 h 154"/>
                <a:gd name="T8" fmla="*/ 0 w 279"/>
                <a:gd name="T9" fmla="*/ 44 h 154"/>
                <a:gd name="T10" fmla="*/ 0 w 279"/>
                <a:gd name="T11" fmla="*/ 154 h 154"/>
              </a:gdLst>
              <a:ahLst/>
              <a:cxnLst>
                <a:cxn ang="0">
                  <a:pos x="T0" y="T1"/>
                </a:cxn>
                <a:cxn ang="0">
                  <a:pos x="T2" y="T3"/>
                </a:cxn>
                <a:cxn ang="0">
                  <a:pos x="T4" y="T5"/>
                </a:cxn>
                <a:cxn ang="0">
                  <a:pos x="T6" y="T7"/>
                </a:cxn>
                <a:cxn ang="0">
                  <a:pos x="T8" y="T9"/>
                </a:cxn>
                <a:cxn ang="0">
                  <a:pos x="T10" y="T11"/>
                </a:cxn>
              </a:cxnLst>
              <a:rect l="0" t="0" r="r" b="b"/>
              <a:pathLst>
                <a:path w="279" h="154">
                  <a:moveTo>
                    <a:pt x="0" y="154"/>
                  </a:moveTo>
                  <a:lnTo>
                    <a:pt x="0" y="154"/>
                  </a:lnTo>
                  <a:cubicBezTo>
                    <a:pt x="83" y="130"/>
                    <a:pt x="174" y="115"/>
                    <a:pt x="269" y="110"/>
                  </a:cubicBezTo>
                  <a:lnTo>
                    <a:pt x="279" y="0"/>
                  </a:lnTo>
                  <a:cubicBezTo>
                    <a:pt x="181" y="4"/>
                    <a:pt x="86" y="19"/>
                    <a:pt x="0" y="44"/>
                  </a:cubicBezTo>
                  <a:lnTo>
                    <a:pt x="0" y="1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113">
              <a:extLst>
                <a:ext uri="{FF2B5EF4-FFF2-40B4-BE49-F238E27FC236}">
                  <a16:creationId xmlns:a16="http://schemas.microsoft.com/office/drawing/2014/main" id="{BB752A37-F18D-48A8-B840-1493B6093807}"/>
                </a:ext>
              </a:extLst>
            </p:cNvPr>
            <p:cNvSpPr>
              <a:spLocks/>
            </p:cNvSpPr>
            <p:nvPr/>
          </p:nvSpPr>
          <p:spPr bwMode="auto">
            <a:xfrm>
              <a:off x="1544" y="335"/>
              <a:ext cx="32" cy="67"/>
            </a:xfrm>
            <a:custGeom>
              <a:avLst/>
              <a:gdLst>
                <a:gd name="T0" fmla="*/ 0 w 53"/>
                <a:gd name="T1" fmla="*/ 111 h 112"/>
                <a:gd name="T2" fmla="*/ 0 w 53"/>
                <a:gd name="T3" fmla="*/ 111 h 112"/>
                <a:gd name="T4" fmla="*/ 0 w 53"/>
                <a:gd name="T5" fmla="*/ 112 h 112"/>
                <a:gd name="T6" fmla="*/ 53 w 53"/>
                <a:gd name="T7" fmla="*/ 110 h 112"/>
                <a:gd name="T8" fmla="*/ 53 w 53"/>
                <a:gd name="T9" fmla="*/ 0 h 112"/>
                <a:gd name="T10" fmla="*/ 11 w 53"/>
                <a:gd name="T11" fmla="*/ 1 h 112"/>
                <a:gd name="T12" fmla="*/ 11 w 53"/>
                <a:gd name="T13" fmla="*/ 1 h 112"/>
                <a:gd name="T14" fmla="*/ 0 w 53"/>
                <a:gd name="T15" fmla="*/ 111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12">
                  <a:moveTo>
                    <a:pt x="0" y="111"/>
                  </a:moveTo>
                  <a:lnTo>
                    <a:pt x="0" y="111"/>
                  </a:lnTo>
                  <a:lnTo>
                    <a:pt x="0" y="112"/>
                  </a:lnTo>
                  <a:cubicBezTo>
                    <a:pt x="18" y="111"/>
                    <a:pt x="35" y="110"/>
                    <a:pt x="53" y="110"/>
                  </a:cubicBezTo>
                  <a:lnTo>
                    <a:pt x="53" y="0"/>
                  </a:lnTo>
                  <a:cubicBezTo>
                    <a:pt x="39" y="0"/>
                    <a:pt x="25" y="0"/>
                    <a:pt x="11" y="1"/>
                  </a:cubicBezTo>
                  <a:lnTo>
                    <a:pt x="11" y="1"/>
                  </a:lnTo>
                  <a:lnTo>
                    <a:pt x="0"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114">
              <a:extLst>
                <a:ext uri="{FF2B5EF4-FFF2-40B4-BE49-F238E27FC236}">
                  <a16:creationId xmlns:a16="http://schemas.microsoft.com/office/drawing/2014/main" id="{A8EA609A-775A-45F5-8A8E-D57255D83114}"/>
                </a:ext>
              </a:extLst>
            </p:cNvPr>
            <p:cNvSpPr>
              <a:spLocks/>
            </p:cNvSpPr>
            <p:nvPr/>
          </p:nvSpPr>
          <p:spPr bwMode="auto">
            <a:xfrm>
              <a:off x="1377" y="269"/>
              <a:ext cx="180" cy="93"/>
            </a:xfrm>
            <a:custGeom>
              <a:avLst/>
              <a:gdLst>
                <a:gd name="T0" fmla="*/ 0 w 300"/>
                <a:gd name="T1" fmla="*/ 154 h 154"/>
                <a:gd name="T2" fmla="*/ 0 w 300"/>
                <a:gd name="T3" fmla="*/ 154 h 154"/>
                <a:gd name="T4" fmla="*/ 290 w 300"/>
                <a:gd name="T5" fmla="*/ 110 h 154"/>
                <a:gd name="T6" fmla="*/ 300 w 300"/>
                <a:gd name="T7" fmla="*/ 0 h 154"/>
                <a:gd name="T8" fmla="*/ 0 w 300"/>
                <a:gd name="T9" fmla="*/ 44 h 154"/>
                <a:gd name="T10" fmla="*/ 0 w 300"/>
                <a:gd name="T11" fmla="*/ 154 h 154"/>
              </a:gdLst>
              <a:ahLst/>
              <a:cxnLst>
                <a:cxn ang="0">
                  <a:pos x="T0" y="T1"/>
                </a:cxn>
                <a:cxn ang="0">
                  <a:pos x="T2" y="T3"/>
                </a:cxn>
                <a:cxn ang="0">
                  <a:pos x="T4" y="T5"/>
                </a:cxn>
                <a:cxn ang="0">
                  <a:pos x="T6" y="T7"/>
                </a:cxn>
                <a:cxn ang="0">
                  <a:pos x="T8" y="T9"/>
                </a:cxn>
                <a:cxn ang="0">
                  <a:pos x="T10" y="T11"/>
                </a:cxn>
              </a:cxnLst>
              <a:rect l="0" t="0" r="r" b="b"/>
              <a:pathLst>
                <a:path w="300" h="154">
                  <a:moveTo>
                    <a:pt x="0" y="154"/>
                  </a:moveTo>
                  <a:lnTo>
                    <a:pt x="0" y="154"/>
                  </a:lnTo>
                  <a:cubicBezTo>
                    <a:pt x="89" y="129"/>
                    <a:pt x="188" y="114"/>
                    <a:pt x="290" y="110"/>
                  </a:cubicBezTo>
                  <a:lnTo>
                    <a:pt x="300" y="0"/>
                  </a:lnTo>
                  <a:cubicBezTo>
                    <a:pt x="194" y="3"/>
                    <a:pt x="92" y="18"/>
                    <a:pt x="0" y="44"/>
                  </a:cubicBezTo>
                  <a:lnTo>
                    <a:pt x="0" y="1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115">
              <a:extLst>
                <a:ext uri="{FF2B5EF4-FFF2-40B4-BE49-F238E27FC236}">
                  <a16:creationId xmlns:a16="http://schemas.microsoft.com/office/drawing/2014/main" id="{AF514218-FE68-4EAC-9101-A75D654E4D86}"/>
                </a:ext>
              </a:extLst>
            </p:cNvPr>
            <p:cNvSpPr>
              <a:spLocks/>
            </p:cNvSpPr>
            <p:nvPr/>
          </p:nvSpPr>
          <p:spPr bwMode="auto">
            <a:xfrm>
              <a:off x="1557" y="203"/>
              <a:ext cx="19" cy="66"/>
            </a:xfrm>
            <a:custGeom>
              <a:avLst/>
              <a:gdLst>
                <a:gd name="T0" fmla="*/ 0 w 32"/>
                <a:gd name="T1" fmla="*/ 110 h 111"/>
                <a:gd name="T2" fmla="*/ 0 w 32"/>
                <a:gd name="T3" fmla="*/ 110 h 111"/>
                <a:gd name="T4" fmla="*/ 0 w 32"/>
                <a:gd name="T5" fmla="*/ 111 h 111"/>
                <a:gd name="T6" fmla="*/ 32 w 32"/>
                <a:gd name="T7" fmla="*/ 110 h 111"/>
                <a:gd name="T8" fmla="*/ 32 w 32"/>
                <a:gd name="T9" fmla="*/ 0 h 111"/>
                <a:gd name="T10" fmla="*/ 10 w 32"/>
                <a:gd name="T11" fmla="*/ 0 h 111"/>
                <a:gd name="T12" fmla="*/ 10 w 32"/>
                <a:gd name="T13" fmla="*/ 0 h 111"/>
                <a:gd name="T14" fmla="*/ 0 w 32"/>
                <a:gd name="T15" fmla="*/ 11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1">
                  <a:moveTo>
                    <a:pt x="0" y="110"/>
                  </a:moveTo>
                  <a:lnTo>
                    <a:pt x="0" y="110"/>
                  </a:lnTo>
                  <a:lnTo>
                    <a:pt x="0" y="111"/>
                  </a:lnTo>
                  <a:cubicBezTo>
                    <a:pt x="10" y="110"/>
                    <a:pt x="21" y="110"/>
                    <a:pt x="32" y="110"/>
                  </a:cubicBezTo>
                  <a:lnTo>
                    <a:pt x="32" y="0"/>
                  </a:lnTo>
                  <a:cubicBezTo>
                    <a:pt x="24" y="0"/>
                    <a:pt x="17" y="0"/>
                    <a:pt x="10" y="0"/>
                  </a:cubicBezTo>
                  <a:lnTo>
                    <a:pt x="10" y="0"/>
                  </a:lnTo>
                  <a:lnTo>
                    <a:pt x="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116">
              <a:extLst>
                <a:ext uri="{FF2B5EF4-FFF2-40B4-BE49-F238E27FC236}">
                  <a16:creationId xmlns:a16="http://schemas.microsoft.com/office/drawing/2014/main" id="{9A7FCC69-F19C-43AE-BD0F-524DC5E89D64}"/>
                </a:ext>
              </a:extLst>
            </p:cNvPr>
            <p:cNvSpPr>
              <a:spLocks/>
            </p:cNvSpPr>
            <p:nvPr/>
          </p:nvSpPr>
          <p:spPr bwMode="auto">
            <a:xfrm>
              <a:off x="1377" y="1068"/>
              <a:ext cx="106" cy="87"/>
            </a:xfrm>
            <a:custGeom>
              <a:avLst/>
              <a:gdLst>
                <a:gd name="T0" fmla="*/ 0 w 176"/>
                <a:gd name="T1" fmla="*/ 146 h 146"/>
                <a:gd name="T2" fmla="*/ 0 w 176"/>
                <a:gd name="T3" fmla="*/ 146 h 146"/>
                <a:gd name="T4" fmla="*/ 166 w 176"/>
                <a:gd name="T5" fmla="*/ 111 h 146"/>
                <a:gd name="T6" fmla="*/ 176 w 176"/>
                <a:gd name="T7" fmla="*/ 0 h 146"/>
                <a:gd name="T8" fmla="*/ 0 w 176"/>
                <a:gd name="T9" fmla="*/ 36 h 146"/>
                <a:gd name="T10" fmla="*/ 0 w 176"/>
                <a:gd name="T11" fmla="*/ 146 h 146"/>
              </a:gdLst>
              <a:ahLst/>
              <a:cxnLst>
                <a:cxn ang="0">
                  <a:pos x="T0" y="T1"/>
                </a:cxn>
                <a:cxn ang="0">
                  <a:pos x="T2" y="T3"/>
                </a:cxn>
                <a:cxn ang="0">
                  <a:pos x="T4" y="T5"/>
                </a:cxn>
                <a:cxn ang="0">
                  <a:pos x="T6" y="T7"/>
                </a:cxn>
                <a:cxn ang="0">
                  <a:pos x="T8" y="T9"/>
                </a:cxn>
                <a:cxn ang="0">
                  <a:pos x="T10" y="T11"/>
                </a:cxn>
              </a:cxnLst>
              <a:rect l="0" t="0" r="r" b="b"/>
              <a:pathLst>
                <a:path w="176" h="146">
                  <a:moveTo>
                    <a:pt x="0" y="146"/>
                  </a:moveTo>
                  <a:lnTo>
                    <a:pt x="0" y="146"/>
                  </a:lnTo>
                  <a:cubicBezTo>
                    <a:pt x="52" y="131"/>
                    <a:pt x="108" y="119"/>
                    <a:pt x="166" y="111"/>
                  </a:cubicBezTo>
                  <a:lnTo>
                    <a:pt x="176" y="0"/>
                  </a:lnTo>
                  <a:cubicBezTo>
                    <a:pt x="115" y="8"/>
                    <a:pt x="55" y="20"/>
                    <a:pt x="0" y="36"/>
                  </a:cubicBezTo>
                  <a:lnTo>
                    <a:pt x="0" y="1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117">
              <a:extLst>
                <a:ext uri="{FF2B5EF4-FFF2-40B4-BE49-F238E27FC236}">
                  <a16:creationId xmlns:a16="http://schemas.microsoft.com/office/drawing/2014/main" id="{A2C0A275-A6FB-4C67-A427-0A7879A67958}"/>
                </a:ext>
              </a:extLst>
            </p:cNvPr>
            <p:cNvSpPr>
              <a:spLocks/>
            </p:cNvSpPr>
            <p:nvPr/>
          </p:nvSpPr>
          <p:spPr bwMode="auto">
            <a:xfrm>
              <a:off x="1377" y="1739"/>
              <a:ext cx="44" cy="77"/>
            </a:xfrm>
            <a:custGeom>
              <a:avLst/>
              <a:gdLst>
                <a:gd name="T0" fmla="*/ 0 w 73"/>
                <a:gd name="T1" fmla="*/ 129 h 129"/>
                <a:gd name="T2" fmla="*/ 0 w 73"/>
                <a:gd name="T3" fmla="*/ 129 h 129"/>
                <a:gd name="T4" fmla="*/ 62 w 73"/>
                <a:gd name="T5" fmla="*/ 113 h 129"/>
                <a:gd name="T6" fmla="*/ 73 w 73"/>
                <a:gd name="T7" fmla="*/ 0 h 129"/>
                <a:gd name="T8" fmla="*/ 0 w 73"/>
                <a:gd name="T9" fmla="*/ 19 h 129"/>
                <a:gd name="T10" fmla="*/ 0 w 73"/>
                <a:gd name="T11" fmla="*/ 129 h 129"/>
              </a:gdLst>
              <a:ahLst/>
              <a:cxnLst>
                <a:cxn ang="0">
                  <a:pos x="T0" y="T1"/>
                </a:cxn>
                <a:cxn ang="0">
                  <a:pos x="T2" y="T3"/>
                </a:cxn>
                <a:cxn ang="0">
                  <a:pos x="T4" y="T5"/>
                </a:cxn>
                <a:cxn ang="0">
                  <a:pos x="T6" y="T7"/>
                </a:cxn>
                <a:cxn ang="0">
                  <a:pos x="T8" y="T9"/>
                </a:cxn>
                <a:cxn ang="0">
                  <a:pos x="T10" y="T11"/>
                </a:cxn>
              </a:cxnLst>
              <a:rect l="0" t="0" r="r" b="b"/>
              <a:pathLst>
                <a:path w="73" h="129">
                  <a:moveTo>
                    <a:pt x="0" y="129"/>
                  </a:moveTo>
                  <a:lnTo>
                    <a:pt x="0" y="129"/>
                  </a:lnTo>
                  <a:cubicBezTo>
                    <a:pt x="20" y="123"/>
                    <a:pt x="41" y="117"/>
                    <a:pt x="62" y="113"/>
                  </a:cubicBezTo>
                  <a:lnTo>
                    <a:pt x="73" y="0"/>
                  </a:lnTo>
                  <a:cubicBezTo>
                    <a:pt x="48" y="6"/>
                    <a:pt x="23" y="12"/>
                    <a:pt x="0" y="19"/>
                  </a:cubicBezTo>
                  <a:lnTo>
                    <a:pt x="0"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118">
              <a:extLst>
                <a:ext uri="{FF2B5EF4-FFF2-40B4-BE49-F238E27FC236}">
                  <a16:creationId xmlns:a16="http://schemas.microsoft.com/office/drawing/2014/main" id="{18B33D4F-A977-4A19-A587-8AE43FE8C768}"/>
                </a:ext>
              </a:extLst>
            </p:cNvPr>
            <p:cNvSpPr>
              <a:spLocks/>
            </p:cNvSpPr>
            <p:nvPr/>
          </p:nvSpPr>
          <p:spPr bwMode="auto">
            <a:xfrm>
              <a:off x="1408" y="1788"/>
              <a:ext cx="168" cy="86"/>
            </a:xfrm>
            <a:custGeom>
              <a:avLst/>
              <a:gdLst>
                <a:gd name="T0" fmla="*/ 0 w 280"/>
                <a:gd name="T1" fmla="*/ 142 h 142"/>
                <a:gd name="T2" fmla="*/ 0 w 280"/>
                <a:gd name="T3" fmla="*/ 142 h 142"/>
                <a:gd name="T4" fmla="*/ 0 w 280"/>
                <a:gd name="T5" fmla="*/ 142 h 142"/>
                <a:gd name="T6" fmla="*/ 280 w 280"/>
                <a:gd name="T7" fmla="*/ 110 h 142"/>
                <a:gd name="T8" fmla="*/ 280 w 280"/>
                <a:gd name="T9" fmla="*/ 0 h 142"/>
                <a:gd name="T10" fmla="*/ 10 w 280"/>
                <a:gd name="T11" fmla="*/ 30 h 142"/>
                <a:gd name="T12" fmla="*/ 10 w 280"/>
                <a:gd name="T13" fmla="*/ 30 h 142"/>
                <a:gd name="T14" fmla="*/ 0 w 280"/>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42">
                  <a:moveTo>
                    <a:pt x="0" y="142"/>
                  </a:moveTo>
                  <a:lnTo>
                    <a:pt x="0" y="142"/>
                  </a:lnTo>
                  <a:lnTo>
                    <a:pt x="0" y="142"/>
                  </a:lnTo>
                  <a:cubicBezTo>
                    <a:pt x="87" y="122"/>
                    <a:pt x="183" y="111"/>
                    <a:pt x="280" y="110"/>
                  </a:cubicBezTo>
                  <a:lnTo>
                    <a:pt x="280" y="0"/>
                  </a:lnTo>
                  <a:cubicBezTo>
                    <a:pt x="187" y="1"/>
                    <a:pt x="95" y="11"/>
                    <a:pt x="10" y="30"/>
                  </a:cubicBezTo>
                  <a:lnTo>
                    <a:pt x="10" y="30"/>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119">
              <a:extLst>
                <a:ext uri="{FF2B5EF4-FFF2-40B4-BE49-F238E27FC236}">
                  <a16:creationId xmlns:a16="http://schemas.microsoft.com/office/drawing/2014/main" id="{EAFF5914-5F5D-4E5B-A9D2-2DCB2E7ECFCD}"/>
                </a:ext>
              </a:extLst>
            </p:cNvPr>
            <p:cNvSpPr>
              <a:spLocks/>
            </p:cNvSpPr>
            <p:nvPr/>
          </p:nvSpPr>
          <p:spPr bwMode="auto">
            <a:xfrm>
              <a:off x="1421" y="1656"/>
              <a:ext cx="155" cy="83"/>
            </a:xfrm>
            <a:custGeom>
              <a:avLst/>
              <a:gdLst>
                <a:gd name="T0" fmla="*/ 0 w 259"/>
                <a:gd name="T1" fmla="*/ 137 h 137"/>
                <a:gd name="T2" fmla="*/ 0 w 259"/>
                <a:gd name="T3" fmla="*/ 137 h 137"/>
                <a:gd name="T4" fmla="*/ 0 w 259"/>
                <a:gd name="T5" fmla="*/ 137 h 137"/>
                <a:gd name="T6" fmla="*/ 259 w 259"/>
                <a:gd name="T7" fmla="*/ 110 h 137"/>
                <a:gd name="T8" fmla="*/ 259 w 259"/>
                <a:gd name="T9" fmla="*/ 0 h 137"/>
                <a:gd name="T10" fmla="*/ 10 w 259"/>
                <a:gd name="T11" fmla="*/ 25 h 137"/>
                <a:gd name="T12" fmla="*/ 10 w 259"/>
                <a:gd name="T13" fmla="*/ 25 h 137"/>
                <a:gd name="T14" fmla="*/ 0 w 259"/>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137">
                  <a:moveTo>
                    <a:pt x="0" y="137"/>
                  </a:moveTo>
                  <a:lnTo>
                    <a:pt x="0" y="137"/>
                  </a:lnTo>
                  <a:lnTo>
                    <a:pt x="0" y="137"/>
                  </a:lnTo>
                  <a:cubicBezTo>
                    <a:pt x="82" y="120"/>
                    <a:pt x="169" y="111"/>
                    <a:pt x="259" y="110"/>
                  </a:cubicBezTo>
                  <a:lnTo>
                    <a:pt x="259" y="0"/>
                  </a:lnTo>
                  <a:cubicBezTo>
                    <a:pt x="173" y="1"/>
                    <a:pt x="89" y="9"/>
                    <a:pt x="10" y="25"/>
                  </a:cubicBezTo>
                  <a:lnTo>
                    <a:pt x="10" y="25"/>
                  </a:lnTo>
                  <a:lnTo>
                    <a:pt x="0" y="1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120">
              <a:extLst>
                <a:ext uri="{FF2B5EF4-FFF2-40B4-BE49-F238E27FC236}">
                  <a16:creationId xmlns:a16="http://schemas.microsoft.com/office/drawing/2014/main" id="{66CB0D8C-3C33-4733-93E8-DA7E636A75E8}"/>
                </a:ext>
              </a:extLst>
            </p:cNvPr>
            <p:cNvSpPr>
              <a:spLocks/>
            </p:cNvSpPr>
            <p:nvPr/>
          </p:nvSpPr>
          <p:spPr bwMode="auto">
            <a:xfrm>
              <a:off x="1377" y="1874"/>
              <a:ext cx="31" cy="74"/>
            </a:xfrm>
            <a:custGeom>
              <a:avLst/>
              <a:gdLst>
                <a:gd name="T0" fmla="*/ 0 w 52"/>
                <a:gd name="T1" fmla="*/ 124 h 124"/>
                <a:gd name="T2" fmla="*/ 0 w 52"/>
                <a:gd name="T3" fmla="*/ 124 h 124"/>
                <a:gd name="T4" fmla="*/ 41 w 52"/>
                <a:gd name="T5" fmla="*/ 113 h 124"/>
                <a:gd name="T6" fmla="*/ 52 w 52"/>
                <a:gd name="T7" fmla="*/ 0 h 124"/>
                <a:gd name="T8" fmla="*/ 0 w 52"/>
                <a:gd name="T9" fmla="*/ 14 h 124"/>
                <a:gd name="T10" fmla="*/ 0 w 52"/>
                <a:gd name="T11" fmla="*/ 124 h 124"/>
              </a:gdLst>
              <a:ahLst/>
              <a:cxnLst>
                <a:cxn ang="0">
                  <a:pos x="T0" y="T1"/>
                </a:cxn>
                <a:cxn ang="0">
                  <a:pos x="T2" y="T3"/>
                </a:cxn>
                <a:cxn ang="0">
                  <a:pos x="T4" y="T5"/>
                </a:cxn>
                <a:cxn ang="0">
                  <a:pos x="T6" y="T7"/>
                </a:cxn>
                <a:cxn ang="0">
                  <a:pos x="T8" y="T9"/>
                </a:cxn>
                <a:cxn ang="0">
                  <a:pos x="T10" y="T11"/>
                </a:cxn>
              </a:cxnLst>
              <a:rect l="0" t="0" r="r" b="b"/>
              <a:pathLst>
                <a:path w="52" h="124">
                  <a:moveTo>
                    <a:pt x="0" y="124"/>
                  </a:moveTo>
                  <a:lnTo>
                    <a:pt x="0" y="124"/>
                  </a:lnTo>
                  <a:cubicBezTo>
                    <a:pt x="13" y="120"/>
                    <a:pt x="27" y="116"/>
                    <a:pt x="41" y="113"/>
                  </a:cubicBezTo>
                  <a:lnTo>
                    <a:pt x="52" y="0"/>
                  </a:lnTo>
                  <a:cubicBezTo>
                    <a:pt x="34" y="4"/>
                    <a:pt x="17" y="9"/>
                    <a:pt x="0" y="14"/>
                  </a:cubicBezTo>
                  <a:lnTo>
                    <a:pt x="0" y="12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121">
              <a:extLst>
                <a:ext uri="{FF2B5EF4-FFF2-40B4-BE49-F238E27FC236}">
                  <a16:creationId xmlns:a16="http://schemas.microsoft.com/office/drawing/2014/main" id="{52F59ECF-1693-4533-AF08-80D0353C3D5B}"/>
                </a:ext>
              </a:extLst>
            </p:cNvPr>
            <p:cNvSpPr>
              <a:spLocks/>
            </p:cNvSpPr>
            <p:nvPr/>
          </p:nvSpPr>
          <p:spPr bwMode="auto">
            <a:xfrm>
              <a:off x="1396" y="1920"/>
              <a:ext cx="180" cy="89"/>
            </a:xfrm>
            <a:custGeom>
              <a:avLst/>
              <a:gdLst>
                <a:gd name="T0" fmla="*/ 0 w 301"/>
                <a:gd name="T1" fmla="*/ 147 h 148"/>
                <a:gd name="T2" fmla="*/ 0 w 301"/>
                <a:gd name="T3" fmla="*/ 147 h 148"/>
                <a:gd name="T4" fmla="*/ 0 w 301"/>
                <a:gd name="T5" fmla="*/ 148 h 148"/>
                <a:gd name="T6" fmla="*/ 301 w 301"/>
                <a:gd name="T7" fmla="*/ 110 h 148"/>
                <a:gd name="T8" fmla="*/ 301 w 301"/>
                <a:gd name="T9" fmla="*/ 0 h 148"/>
                <a:gd name="T10" fmla="*/ 10 w 301"/>
                <a:gd name="T11" fmla="*/ 35 h 148"/>
                <a:gd name="T12" fmla="*/ 10 w 301"/>
                <a:gd name="T13" fmla="*/ 35 h 148"/>
                <a:gd name="T14" fmla="*/ 0 w 301"/>
                <a:gd name="T15" fmla="*/ 147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148">
                  <a:moveTo>
                    <a:pt x="0" y="147"/>
                  </a:moveTo>
                  <a:lnTo>
                    <a:pt x="0" y="147"/>
                  </a:lnTo>
                  <a:lnTo>
                    <a:pt x="0" y="148"/>
                  </a:lnTo>
                  <a:cubicBezTo>
                    <a:pt x="93" y="124"/>
                    <a:pt x="196" y="111"/>
                    <a:pt x="301" y="110"/>
                  </a:cubicBezTo>
                  <a:lnTo>
                    <a:pt x="301" y="0"/>
                  </a:lnTo>
                  <a:cubicBezTo>
                    <a:pt x="200" y="1"/>
                    <a:pt x="101" y="13"/>
                    <a:pt x="10" y="35"/>
                  </a:cubicBezTo>
                  <a:lnTo>
                    <a:pt x="10" y="35"/>
                  </a:lnTo>
                  <a:lnTo>
                    <a:pt x="0" y="1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122">
              <a:extLst>
                <a:ext uri="{FF2B5EF4-FFF2-40B4-BE49-F238E27FC236}">
                  <a16:creationId xmlns:a16="http://schemas.microsoft.com/office/drawing/2014/main" id="{CAF66C9E-FC84-4DEB-99D5-79D43CAC1CF1}"/>
                </a:ext>
              </a:extLst>
            </p:cNvPr>
            <p:cNvSpPr>
              <a:spLocks/>
            </p:cNvSpPr>
            <p:nvPr/>
          </p:nvSpPr>
          <p:spPr bwMode="auto">
            <a:xfrm>
              <a:off x="1383" y="2053"/>
              <a:ext cx="193" cy="91"/>
            </a:xfrm>
            <a:custGeom>
              <a:avLst/>
              <a:gdLst>
                <a:gd name="T0" fmla="*/ 0 w 322"/>
                <a:gd name="T1" fmla="*/ 153 h 153"/>
                <a:gd name="T2" fmla="*/ 0 w 322"/>
                <a:gd name="T3" fmla="*/ 153 h 153"/>
                <a:gd name="T4" fmla="*/ 0 w 322"/>
                <a:gd name="T5" fmla="*/ 153 h 153"/>
                <a:gd name="T6" fmla="*/ 322 w 322"/>
                <a:gd name="T7" fmla="*/ 111 h 153"/>
                <a:gd name="T8" fmla="*/ 322 w 322"/>
                <a:gd name="T9" fmla="*/ 0 h 153"/>
                <a:gd name="T10" fmla="*/ 10 w 322"/>
                <a:gd name="T11" fmla="*/ 40 h 153"/>
                <a:gd name="T12" fmla="*/ 10 w 322"/>
                <a:gd name="T13" fmla="*/ 40 h 153"/>
                <a:gd name="T14" fmla="*/ 0 w 322"/>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53">
                  <a:moveTo>
                    <a:pt x="0" y="153"/>
                  </a:moveTo>
                  <a:lnTo>
                    <a:pt x="0" y="153"/>
                  </a:lnTo>
                  <a:lnTo>
                    <a:pt x="0" y="153"/>
                  </a:lnTo>
                  <a:cubicBezTo>
                    <a:pt x="99" y="126"/>
                    <a:pt x="209" y="111"/>
                    <a:pt x="322" y="111"/>
                  </a:cubicBezTo>
                  <a:lnTo>
                    <a:pt x="322" y="0"/>
                  </a:lnTo>
                  <a:cubicBezTo>
                    <a:pt x="213" y="1"/>
                    <a:pt x="107" y="15"/>
                    <a:pt x="10" y="40"/>
                  </a:cubicBezTo>
                  <a:lnTo>
                    <a:pt x="10" y="40"/>
                  </a:lnTo>
                  <a:lnTo>
                    <a:pt x="0"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123">
              <a:extLst>
                <a:ext uri="{FF2B5EF4-FFF2-40B4-BE49-F238E27FC236}">
                  <a16:creationId xmlns:a16="http://schemas.microsoft.com/office/drawing/2014/main" id="{3526B30B-138E-4782-B221-CFE876E50B74}"/>
                </a:ext>
              </a:extLst>
            </p:cNvPr>
            <p:cNvSpPr>
              <a:spLocks/>
            </p:cNvSpPr>
            <p:nvPr/>
          </p:nvSpPr>
          <p:spPr bwMode="auto">
            <a:xfrm>
              <a:off x="1377" y="2009"/>
              <a:ext cx="19" cy="71"/>
            </a:xfrm>
            <a:custGeom>
              <a:avLst/>
              <a:gdLst>
                <a:gd name="T0" fmla="*/ 0 w 31"/>
                <a:gd name="T1" fmla="*/ 119 h 119"/>
                <a:gd name="T2" fmla="*/ 0 w 31"/>
                <a:gd name="T3" fmla="*/ 119 h 119"/>
                <a:gd name="T4" fmla="*/ 20 w 31"/>
                <a:gd name="T5" fmla="*/ 113 h 119"/>
                <a:gd name="T6" fmla="*/ 31 w 31"/>
                <a:gd name="T7" fmla="*/ 0 h 119"/>
                <a:gd name="T8" fmla="*/ 0 w 31"/>
                <a:gd name="T9" fmla="*/ 9 h 119"/>
                <a:gd name="T10" fmla="*/ 0 w 31"/>
                <a:gd name="T11" fmla="*/ 119 h 119"/>
              </a:gdLst>
              <a:ahLst/>
              <a:cxnLst>
                <a:cxn ang="0">
                  <a:pos x="T0" y="T1"/>
                </a:cxn>
                <a:cxn ang="0">
                  <a:pos x="T2" y="T3"/>
                </a:cxn>
                <a:cxn ang="0">
                  <a:pos x="T4" y="T5"/>
                </a:cxn>
                <a:cxn ang="0">
                  <a:pos x="T6" y="T7"/>
                </a:cxn>
                <a:cxn ang="0">
                  <a:pos x="T8" y="T9"/>
                </a:cxn>
                <a:cxn ang="0">
                  <a:pos x="T10" y="T11"/>
                </a:cxn>
              </a:cxnLst>
              <a:rect l="0" t="0" r="r" b="b"/>
              <a:pathLst>
                <a:path w="31" h="119">
                  <a:moveTo>
                    <a:pt x="0" y="119"/>
                  </a:moveTo>
                  <a:lnTo>
                    <a:pt x="0" y="119"/>
                  </a:lnTo>
                  <a:cubicBezTo>
                    <a:pt x="6" y="117"/>
                    <a:pt x="13" y="115"/>
                    <a:pt x="20" y="113"/>
                  </a:cubicBezTo>
                  <a:lnTo>
                    <a:pt x="31" y="0"/>
                  </a:lnTo>
                  <a:cubicBezTo>
                    <a:pt x="20" y="3"/>
                    <a:pt x="10" y="6"/>
                    <a:pt x="0" y="9"/>
                  </a:cubicBezTo>
                  <a:lnTo>
                    <a:pt x="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24">
              <a:extLst>
                <a:ext uri="{FF2B5EF4-FFF2-40B4-BE49-F238E27FC236}">
                  <a16:creationId xmlns:a16="http://schemas.microsoft.com/office/drawing/2014/main" id="{349B5824-C638-4FA7-A507-DAA576D1A0FF}"/>
                </a:ext>
              </a:extLst>
            </p:cNvPr>
            <p:cNvSpPr>
              <a:spLocks/>
            </p:cNvSpPr>
            <p:nvPr/>
          </p:nvSpPr>
          <p:spPr bwMode="auto">
            <a:xfrm>
              <a:off x="1377" y="1604"/>
              <a:ext cx="56" cy="79"/>
            </a:xfrm>
            <a:custGeom>
              <a:avLst/>
              <a:gdLst>
                <a:gd name="T0" fmla="*/ 0 w 93"/>
                <a:gd name="T1" fmla="*/ 132 h 132"/>
                <a:gd name="T2" fmla="*/ 0 w 93"/>
                <a:gd name="T3" fmla="*/ 132 h 132"/>
                <a:gd name="T4" fmla="*/ 83 w 93"/>
                <a:gd name="T5" fmla="*/ 112 h 132"/>
                <a:gd name="T6" fmla="*/ 93 w 93"/>
                <a:gd name="T7" fmla="*/ 0 h 132"/>
                <a:gd name="T8" fmla="*/ 0 w 93"/>
                <a:gd name="T9" fmla="*/ 22 h 132"/>
                <a:gd name="T10" fmla="*/ 0 w 93"/>
                <a:gd name="T11" fmla="*/ 132 h 132"/>
              </a:gdLst>
              <a:ahLst/>
              <a:cxnLst>
                <a:cxn ang="0">
                  <a:pos x="T0" y="T1"/>
                </a:cxn>
                <a:cxn ang="0">
                  <a:pos x="T2" y="T3"/>
                </a:cxn>
                <a:cxn ang="0">
                  <a:pos x="T4" y="T5"/>
                </a:cxn>
                <a:cxn ang="0">
                  <a:pos x="T6" y="T7"/>
                </a:cxn>
                <a:cxn ang="0">
                  <a:pos x="T8" y="T9"/>
                </a:cxn>
                <a:cxn ang="0">
                  <a:pos x="T10" y="T11"/>
                </a:cxn>
              </a:cxnLst>
              <a:rect l="0" t="0" r="r" b="b"/>
              <a:pathLst>
                <a:path w="93" h="132">
                  <a:moveTo>
                    <a:pt x="0" y="132"/>
                  </a:moveTo>
                  <a:lnTo>
                    <a:pt x="0" y="132"/>
                  </a:lnTo>
                  <a:cubicBezTo>
                    <a:pt x="27" y="125"/>
                    <a:pt x="54" y="118"/>
                    <a:pt x="83" y="112"/>
                  </a:cubicBezTo>
                  <a:lnTo>
                    <a:pt x="93" y="0"/>
                  </a:lnTo>
                  <a:cubicBezTo>
                    <a:pt x="61" y="6"/>
                    <a:pt x="30" y="14"/>
                    <a:pt x="0" y="22"/>
                  </a:cubicBezTo>
                  <a:lnTo>
                    <a:pt x="0" y="13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125">
              <a:extLst>
                <a:ext uri="{FF2B5EF4-FFF2-40B4-BE49-F238E27FC236}">
                  <a16:creationId xmlns:a16="http://schemas.microsoft.com/office/drawing/2014/main" id="{08BCCE40-D7D0-4C09-B838-AA6A11D18C7B}"/>
                </a:ext>
              </a:extLst>
            </p:cNvPr>
            <p:cNvSpPr>
              <a:spLocks/>
            </p:cNvSpPr>
            <p:nvPr/>
          </p:nvSpPr>
          <p:spPr bwMode="auto">
            <a:xfrm>
              <a:off x="1458" y="1260"/>
              <a:ext cx="118" cy="75"/>
            </a:xfrm>
            <a:custGeom>
              <a:avLst/>
              <a:gdLst>
                <a:gd name="T0" fmla="*/ 0 w 197"/>
                <a:gd name="T1" fmla="*/ 126 h 126"/>
                <a:gd name="T2" fmla="*/ 0 w 197"/>
                <a:gd name="T3" fmla="*/ 126 h 126"/>
                <a:gd name="T4" fmla="*/ 0 w 197"/>
                <a:gd name="T5" fmla="*/ 126 h 126"/>
                <a:gd name="T6" fmla="*/ 197 w 197"/>
                <a:gd name="T7" fmla="*/ 110 h 126"/>
                <a:gd name="T8" fmla="*/ 197 w 197"/>
                <a:gd name="T9" fmla="*/ 0 h 126"/>
                <a:gd name="T10" fmla="*/ 10 w 197"/>
                <a:gd name="T11" fmla="*/ 15 h 126"/>
                <a:gd name="T12" fmla="*/ 10 w 197"/>
                <a:gd name="T13" fmla="*/ 15 h 126"/>
                <a:gd name="T14" fmla="*/ 0 w 197"/>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126">
                  <a:moveTo>
                    <a:pt x="0" y="126"/>
                  </a:moveTo>
                  <a:lnTo>
                    <a:pt x="0" y="126"/>
                  </a:lnTo>
                  <a:lnTo>
                    <a:pt x="0" y="126"/>
                  </a:lnTo>
                  <a:cubicBezTo>
                    <a:pt x="63" y="116"/>
                    <a:pt x="130" y="111"/>
                    <a:pt x="197" y="110"/>
                  </a:cubicBezTo>
                  <a:lnTo>
                    <a:pt x="197" y="0"/>
                  </a:lnTo>
                  <a:cubicBezTo>
                    <a:pt x="133" y="1"/>
                    <a:pt x="71" y="6"/>
                    <a:pt x="10" y="15"/>
                  </a:cubicBezTo>
                  <a:lnTo>
                    <a:pt x="10" y="15"/>
                  </a:lnTo>
                  <a:lnTo>
                    <a:pt x="0" y="1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126">
              <a:extLst>
                <a:ext uri="{FF2B5EF4-FFF2-40B4-BE49-F238E27FC236}">
                  <a16:creationId xmlns:a16="http://schemas.microsoft.com/office/drawing/2014/main" id="{7ADCEA62-11F1-49CB-AF10-2001133E7262}"/>
                </a:ext>
              </a:extLst>
            </p:cNvPr>
            <p:cNvSpPr>
              <a:spLocks/>
            </p:cNvSpPr>
            <p:nvPr/>
          </p:nvSpPr>
          <p:spPr bwMode="auto">
            <a:xfrm>
              <a:off x="1433" y="1524"/>
              <a:ext cx="143" cy="80"/>
            </a:xfrm>
            <a:custGeom>
              <a:avLst/>
              <a:gdLst>
                <a:gd name="T0" fmla="*/ 0 w 239"/>
                <a:gd name="T1" fmla="*/ 133 h 133"/>
                <a:gd name="T2" fmla="*/ 0 w 239"/>
                <a:gd name="T3" fmla="*/ 133 h 133"/>
                <a:gd name="T4" fmla="*/ 0 w 239"/>
                <a:gd name="T5" fmla="*/ 133 h 133"/>
                <a:gd name="T6" fmla="*/ 239 w 239"/>
                <a:gd name="T7" fmla="*/ 110 h 133"/>
                <a:gd name="T8" fmla="*/ 239 w 239"/>
                <a:gd name="T9" fmla="*/ 0 h 133"/>
                <a:gd name="T10" fmla="*/ 11 w 239"/>
                <a:gd name="T11" fmla="*/ 21 h 133"/>
                <a:gd name="T12" fmla="*/ 11 w 239"/>
                <a:gd name="T13" fmla="*/ 21 h 133"/>
                <a:gd name="T14" fmla="*/ 0 w 239"/>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133">
                  <a:moveTo>
                    <a:pt x="0" y="133"/>
                  </a:moveTo>
                  <a:lnTo>
                    <a:pt x="0" y="133"/>
                  </a:lnTo>
                  <a:lnTo>
                    <a:pt x="0" y="133"/>
                  </a:lnTo>
                  <a:cubicBezTo>
                    <a:pt x="76" y="118"/>
                    <a:pt x="157" y="110"/>
                    <a:pt x="239" y="110"/>
                  </a:cubicBezTo>
                  <a:lnTo>
                    <a:pt x="239" y="0"/>
                  </a:lnTo>
                  <a:cubicBezTo>
                    <a:pt x="161" y="0"/>
                    <a:pt x="84" y="7"/>
                    <a:pt x="11" y="21"/>
                  </a:cubicBezTo>
                  <a:lnTo>
                    <a:pt x="11" y="21"/>
                  </a:lnTo>
                  <a:lnTo>
                    <a:pt x="0" y="1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 name="Freeform 127">
              <a:extLst>
                <a:ext uri="{FF2B5EF4-FFF2-40B4-BE49-F238E27FC236}">
                  <a16:creationId xmlns:a16="http://schemas.microsoft.com/office/drawing/2014/main" id="{DEFDA643-510A-4F10-BE9A-980271D84C8E}"/>
                </a:ext>
              </a:extLst>
            </p:cNvPr>
            <p:cNvSpPr>
              <a:spLocks/>
            </p:cNvSpPr>
            <p:nvPr/>
          </p:nvSpPr>
          <p:spPr bwMode="auto">
            <a:xfrm>
              <a:off x="1471" y="1128"/>
              <a:ext cx="105" cy="74"/>
            </a:xfrm>
            <a:custGeom>
              <a:avLst/>
              <a:gdLst>
                <a:gd name="T0" fmla="*/ 0 w 176"/>
                <a:gd name="T1" fmla="*/ 123 h 123"/>
                <a:gd name="T2" fmla="*/ 0 w 176"/>
                <a:gd name="T3" fmla="*/ 123 h 123"/>
                <a:gd name="T4" fmla="*/ 0 w 176"/>
                <a:gd name="T5" fmla="*/ 123 h 123"/>
                <a:gd name="T6" fmla="*/ 176 w 176"/>
                <a:gd name="T7" fmla="*/ 110 h 123"/>
                <a:gd name="T8" fmla="*/ 176 w 176"/>
                <a:gd name="T9" fmla="*/ 0 h 123"/>
                <a:gd name="T10" fmla="*/ 10 w 176"/>
                <a:gd name="T11" fmla="*/ 11 h 123"/>
                <a:gd name="T12" fmla="*/ 10 w 176"/>
                <a:gd name="T13" fmla="*/ 11 h 123"/>
                <a:gd name="T14" fmla="*/ 0 w 17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23">
                  <a:moveTo>
                    <a:pt x="0" y="123"/>
                  </a:moveTo>
                  <a:lnTo>
                    <a:pt x="0" y="123"/>
                  </a:lnTo>
                  <a:lnTo>
                    <a:pt x="0" y="123"/>
                  </a:lnTo>
                  <a:cubicBezTo>
                    <a:pt x="57" y="115"/>
                    <a:pt x="116" y="111"/>
                    <a:pt x="176" y="110"/>
                  </a:cubicBezTo>
                  <a:lnTo>
                    <a:pt x="176" y="0"/>
                  </a:lnTo>
                  <a:cubicBezTo>
                    <a:pt x="120" y="1"/>
                    <a:pt x="64" y="4"/>
                    <a:pt x="10" y="11"/>
                  </a:cubicBezTo>
                  <a:lnTo>
                    <a:pt x="10" y="11"/>
                  </a:lnTo>
                  <a:lnTo>
                    <a:pt x="0"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 name="Freeform 128">
              <a:extLst>
                <a:ext uri="{FF2B5EF4-FFF2-40B4-BE49-F238E27FC236}">
                  <a16:creationId xmlns:a16="http://schemas.microsoft.com/office/drawing/2014/main" id="{02E1190A-E49D-437F-925B-94B4581B1C48}"/>
                </a:ext>
              </a:extLst>
            </p:cNvPr>
            <p:cNvSpPr>
              <a:spLocks/>
            </p:cNvSpPr>
            <p:nvPr/>
          </p:nvSpPr>
          <p:spPr bwMode="auto">
            <a:xfrm>
              <a:off x="1377" y="1202"/>
              <a:ext cx="94" cy="85"/>
            </a:xfrm>
            <a:custGeom>
              <a:avLst/>
              <a:gdLst>
                <a:gd name="T0" fmla="*/ 0 w 156"/>
                <a:gd name="T1" fmla="*/ 143 h 143"/>
                <a:gd name="T2" fmla="*/ 0 w 156"/>
                <a:gd name="T3" fmla="*/ 143 h 143"/>
                <a:gd name="T4" fmla="*/ 145 w 156"/>
                <a:gd name="T5" fmla="*/ 112 h 143"/>
                <a:gd name="T6" fmla="*/ 156 w 156"/>
                <a:gd name="T7" fmla="*/ 0 h 143"/>
                <a:gd name="T8" fmla="*/ 0 w 156"/>
                <a:gd name="T9" fmla="*/ 33 h 143"/>
                <a:gd name="T10" fmla="*/ 0 w 156"/>
                <a:gd name="T11" fmla="*/ 143 h 143"/>
              </a:gdLst>
              <a:ahLst/>
              <a:cxnLst>
                <a:cxn ang="0">
                  <a:pos x="T0" y="T1"/>
                </a:cxn>
                <a:cxn ang="0">
                  <a:pos x="T2" y="T3"/>
                </a:cxn>
                <a:cxn ang="0">
                  <a:pos x="T4" y="T5"/>
                </a:cxn>
                <a:cxn ang="0">
                  <a:pos x="T6" y="T7"/>
                </a:cxn>
                <a:cxn ang="0">
                  <a:pos x="T8" y="T9"/>
                </a:cxn>
                <a:cxn ang="0">
                  <a:pos x="T10" y="T11"/>
                </a:cxn>
              </a:cxnLst>
              <a:rect l="0" t="0" r="r" b="b"/>
              <a:pathLst>
                <a:path w="156" h="143">
                  <a:moveTo>
                    <a:pt x="0" y="143"/>
                  </a:moveTo>
                  <a:lnTo>
                    <a:pt x="0" y="143"/>
                  </a:lnTo>
                  <a:cubicBezTo>
                    <a:pt x="46" y="130"/>
                    <a:pt x="95" y="119"/>
                    <a:pt x="145" y="112"/>
                  </a:cubicBezTo>
                  <a:lnTo>
                    <a:pt x="156" y="0"/>
                  </a:lnTo>
                  <a:cubicBezTo>
                    <a:pt x="101" y="8"/>
                    <a:pt x="49" y="19"/>
                    <a:pt x="0" y="33"/>
                  </a:cubicBez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 name="Freeform 129">
              <a:extLst>
                <a:ext uri="{FF2B5EF4-FFF2-40B4-BE49-F238E27FC236}">
                  <a16:creationId xmlns:a16="http://schemas.microsoft.com/office/drawing/2014/main" id="{539EC071-070C-4773-A98A-0776569E9033}"/>
                </a:ext>
              </a:extLst>
            </p:cNvPr>
            <p:cNvSpPr>
              <a:spLocks/>
            </p:cNvSpPr>
            <p:nvPr/>
          </p:nvSpPr>
          <p:spPr bwMode="auto">
            <a:xfrm>
              <a:off x="1377" y="1470"/>
              <a:ext cx="68" cy="81"/>
            </a:xfrm>
            <a:custGeom>
              <a:avLst/>
              <a:gdLst>
                <a:gd name="T0" fmla="*/ 0 w 114"/>
                <a:gd name="T1" fmla="*/ 136 h 136"/>
                <a:gd name="T2" fmla="*/ 0 w 114"/>
                <a:gd name="T3" fmla="*/ 136 h 136"/>
                <a:gd name="T4" fmla="*/ 104 w 114"/>
                <a:gd name="T5" fmla="*/ 112 h 136"/>
                <a:gd name="T6" fmla="*/ 114 w 114"/>
                <a:gd name="T7" fmla="*/ 0 h 136"/>
                <a:gd name="T8" fmla="*/ 0 w 114"/>
                <a:gd name="T9" fmla="*/ 26 h 136"/>
                <a:gd name="T10" fmla="*/ 0 w 114"/>
                <a:gd name="T11" fmla="*/ 136 h 136"/>
              </a:gdLst>
              <a:ahLst/>
              <a:cxnLst>
                <a:cxn ang="0">
                  <a:pos x="T0" y="T1"/>
                </a:cxn>
                <a:cxn ang="0">
                  <a:pos x="T2" y="T3"/>
                </a:cxn>
                <a:cxn ang="0">
                  <a:pos x="T4" y="T5"/>
                </a:cxn>
                <a:cxn ang="0">
                  <a:pos x="T6" y="T7"/>
                </a:cxn>
                <a:cxn ang="0">
                  <a:pos x="T8" y="T9"/>
                </a:cxn>
                <a:cxn ang="0">
                  <a:pos x="T10" y="T11"/>
                </a:cxn>
              </a:cxnLst>
              <a:rect l="0" t="0" r="r" b="b"/>
              <a:pathLst>
                <a:path w="114" h="136">
                  <a:moveTo>
                    <a:pt x="0" y="136"/>
                  </a:moveTo>
                  <a:lnTo>
                    <a:pt x="0" y="136"/>
                  </a:lnTo>
                  <a:cubicBezTo>
                    <a:pt x="33" y="127"/>
                    <a:pt x="68" y="118"/>
                    <a:pt x="104" y="112"/>
                  </a:cubicBezTo>
                  <a:lnTo>
                    <a:pt x="114" y="0"/>
                  </a:lnTo>
                  <a:cubicBezTo>
                    <a:pt x="75" y="7"/>
                    <a:pt x="36" y="16"/>
                    <a:pt x="0" y="26"/>
                  </a:cubicBezTo>
                  <a:lnTo>
                    <a:pt x="0" y="13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 name="Freeform 130">
              <a:extLst>
                <a:ext uri="{FF2B5EF4-FFF2-40B4-BE49-F238E27FC236}">
                  <a16:creationId xmlns:a16="http://schemas.microsoft.com/office/drawing/2014/main" id="{3140B4FC-F13A-408D-AEF4-434928619E2F}"/>
                </a:ext>
              </a:extLst>
            </p:cNvPr>
            <p:cNvSpPr>
              <a:spLocks/>
            </p:cNvSpPr>
            <p:nvPr/>
          </p:nvSpPr>
          <p:spPr bwMode="auto">
            <a:xfrm>
              <a:off x="1377" y="1335"/>
              <a:ext cx="81" cy="84"/>
            </a:xfrm>
            <a:custGeom>
              <a:avLst/>
              <a:gdLst>
                <a:gd name="T0" fmla="*/ 0 w 135"/>
                <a:gd name="T1" fmla="*/ 140 h 140"/>
                <a:gd name="T2" fmla="*/ 0 w 135"/>
                <a:gd name="T3" fmla="*/ 140 h 140"/>
                <a:gd name="T4" fmla="*/ 125 w 135"/>
                <a:gd name="T5" fmla="*/ 112 h 140"/>
                <a:gd name="T6" fmla="*/ 135 w 135"/>
                <a:gd name="T7" fmla="*/ 0 h 140"/>
                <a:gd name="T8" fmla="*/ 0 w 135"/>
                <a:gd name="T9" fmla="*/ 30 h 140"/>
                <a:gd name="T10" fmla="*/ 0 w 135"/>
                <a:gd name="T11" fmla="*/ 140 h 140"/>
              </a:gdLst>
              <a:ahLst/>
              <a:cxnLst>
                <a:cxn ang="0">
                  <a:pos x="T0" y="T1"/>
                </a:cxn>
                <a:cxn ang="0">
                  <a:pos x="T2" y="T3"/>
                </a:cxn>
                <a:cxn ang="0">
                  <a:pos x="T4" y="T5"/>
                </a:cxn>
                <a:cxn ang="0">
                  <a:pos x="T6" y="T7"/>
                </a:cxn>
                <a:cxn ang="0">
                  <a:pos x="T8" y="T9"/>
                </a:cxn>
                <a:cxn ang="0">
                  <a:pos x="T10" y="T11"/>
                </a:cxn>
              </a:cxnLst>
              <a:rect l="0" t="0" r="r" b="b"/>
              <a:pathLst>
                <a:path w="135" h="140">
                  <a:moveTo>
                    <a:pt x="0" y="140"/>
                  </a:moveTo>
                  <a:lnTo>
                    <a:pt x="0" y="140"/>
                  </a:lnTo>
                  <a:cubicBezTo>
                    <a:pt x="39" y="129"/>
                    <a:pt x="81" y="119"/>
                    <a:pt x="125" y="112"/>
                  </a:cubicBezTo>
                  <a:lnTo>
                    <a:pt x="135" y="0"/>
                  </a:lnTo>
                  <a:cubicBezTo>
                    <a:pt x="88" y="8"/>
                    <a:pt x="43" y="18"/>
                    <a:pt x="0" y="30"/>
                  </a:cubicBezTo>
                  <a:lnTo>
                    <a:pt x="0" y="1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 name="Freeform 131">
              <a:extLst>
                <a:ext uri="{FF2B5EF4-FFF2-40B4-BE49-F238E27FC236}">
                  <a16:creationId xmlns:a16="http://schemas.microsoft.com/office/drawing/2014/main" id="{8A19B2A0-B93F-4DE4-9D6A-C4FEF3F74BAC}"/>
                </a:ext>
              </a:extLst>
            </p:cNvPr>
            <p:cNvSpPr>
              <a:spLocks/>
            </p:cNvSpPr>
            <p:nvPr/>
          </p:nvSpPr>
          <p:spPr bwMode="auto">
            <a:xfrm>
              <a:off x="1445" y="1392"/>
              <a:ext cx="131" cy="78"/>
            </a:xfrm>
            <a:custGeom>
              <a:avLst/>
              <a:gdLst>
                <a:gd name="T0" fmla="*/ 0 w 218"/>
                <a:gd name="T1" fmla="*/ 129 h 129"/>
                <a:gd name="T2" fmla="*/ 0 w 218"/>
                <a:gd name="T3" fmla="*/ 129 h 129"/>
                <a:gd name="T4" fmla="*/ 0 w 218"/>
                <a:gd name="T5" fmla="*/ 129 h 129"/>
                <a:gd name="T6" fmla="*/ 218 w 218"/>
                <a:gd name="T7" fmla="*/ 110 h 129"/>
                <a:gd name="T8" fmla="*/ 218 w 218"/>
                <a:gd name="T9" fmla="*/ 0 h 129"/>
                <a:gd name="T10" fmla="*/ 11 w 218"/>
                <a:gd name="T11" fmla="*/ 17 h 129"/>
                <a:gd name="T12" fmla="*/ 11 w 218"/>
                <a:gd name="T13" fmla="*/ 17 h 129"/>
                <a:gd name="T14" fmla="*/ 0 w 218"/>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129">
                  <a:moveTo>
                    <a:pt x="0" y="129"/>
                  </a:moveTo>
                  <a:lnTo>
                    <a:pt x="0" y="129"/>
                  </a:lnTo>
                  <a:lnTo>
                    <a:pt x="0" y="129"/>
                  </a:lnTo>
                  <a:cubicBezTo>
                    <a:pt x="70" y="117"/>
                    <a:pt x="143" y="110"/>
                    <a:pt x="218" y="110"/>
                  </a:cubicBezTo>
                  <a:lnTo>
                    <a:pt x="218" y="0"/>
                  </a:lnTo>
                  <a:cubicBezTo>
                    <a:pt x="147" y="0"/>
                    <a:pt x="77" y="6"/>
                    <a:pt x="11" y="17"/>
                  </a:cubicBezTo>
                  <a:lnTo>
                    <a:pt x="11" y="17"/>
                  </a:lnTo>
                  <a:lnTo>
                    <a:pt x="0"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6E57FC1A-D1D7-41DF-9C38-132EB0022C80}"/>
              </a:ext>
            </a:extLst>
          </p:cNvPr>
          <p:cNvSpPr>
            <a:spLocks noGrp="1"/>
          </p:cNvSpPr>
          <p:nvPr>
            <p:ph type="ctrTitle" hasCustomPrompt="1"/>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a:t>Click to add document and/or subject header here</a:t>
            </a:r>
            <a:endParaRPr lang="en-GB"/>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hasCustomPrompt="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date here</a:t>
            </a:r>
            <a:endParaRPr lang="en-GB"/>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p:txBody>
          <a:bodyPr/>
          <a:lstStyle/>
          <a:p>
            <a:fld id="{5B42D600-461E-4D15-98C0-8BB09BE54093}" type="datetime6">
              <a:rPr lang="en-GB" smtClean="0"/>
              <a:t>November 19</a:t>
            </a:fld>
            <a:endParaRPr lang="en-GB"/>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4" name="Picture 163" descr="A close up of a metal fence&#10;&#10;Description generated with high confidence">
            <a:extLst>
              <a:ext uri="{FF2B5EF4-FFF2-40B4-BE49-F238E27FC236}">
                <a16:creationId xmlns:a16="http://schemas.microsoft.com/office/drawing/2014/main" id="{2A179B85-B991-DD40-BA5C-D116496E21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pic>
        <p:nvPicPr>
          <p:cNvPr id="165" name="Picture 164">
            <a:extLst>
              <a:ext uri="{FF2B5EF4-FFF2-40B4-BE49-F238E27FC236}">
                <a16:creationId xmlns:a16="http://schemas.microsoft.com/office/drawing/2014/main" id="{8FF7077C-5458-EC4D-8882-416D182CF2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6" name="Picture 165">
            <a:extLst>
              <a:ext uri="{FF2B5EF4-FFF2-40B4-BE49-F238E27FC236}">
                <a16:creationId xmlns:a16="http://schemas.microsoft.com/office/drawing/2014/main" id="{52ED3BF9-ABEA-EF48-83B6-15A27726F5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179734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fld id="{8388E531-2A52-4EEA-881C-ED5D1C66D61F}" type="datetime6">
              <a:rPr lang="en-GB" smtClean="0"/>
              <a:pPr/>
              <a:t>November 19</a:t>
            </a:fld>
            <a:endParaRPr lang="en-GB"/>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a:p>
        </p:txBody>
      </p:sp>
    </p:spTree>
    <p:extLst>
      <p:ext uri="{BB962C8B-B14F-4D97-AF65-F5344CB8AC3E}">
        <p14:creationId xmlns:p14="http://schemas.microsoft.com/office/powerpoint/2010/main" val="622532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fld id="{8388E531-2A52-4EEA-881C-ED5D1C66D61F}" type="datetime6">
              <a:rPr lang="en-GB" smtClean="0"/>
              <a:pPr/>
              <a:t>November 19</a:t>
            </a:fld>
            <a:endParaRPr lang="en-GB"/>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a:p>
        </p:txBody>
      </p:sp>
    </p:spTree>
    <p:extLst>
      <p:ext uri="{BB962C8B-B14F-4D97-AF65-F5344CB8AC3E}">
        <p14:creationId xmlns:p14="http://schemas.microsoft.com/office/powerpoint/2010/main" val="96253239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simpson@fta.co.uk"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www.paralegalalliance.com/5-important-skills-for-a-paralegal-to-have/" TargetMode="External"/><Relationship Id="rId5" Type="http://schemas.openxmlformats.org/officeDocument/2006/relationships/image" Target="../media/image15.jpg"/><Relationship Id="rId4" Type="http://schemas.openxmlformats.org/officeDocument/2006/relationships/hyperlink" Target="mailto:sgilson@fta.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assets.publishing.service.gov.uk/government/uploads/system/uploads/attachment_data/file/831190/transporting-goods-between-the-uk-and-eu-in-a-no-deal-brexit-guidance-for-hauliers.pdf" TargetMode="External"/><Relationship Id="rId4" Type="http://schemas.openxmlformats.org/officeDocument/2006/relationships/hyperlink" Target="https://fta.co.uk/campaigns/brexit-hel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31190/transporting-goods-between-the-uk-and-eu-in-a-no-deal-brexit-guidance-for-hauliers.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fta.co.uk/campaigns/brexit-help"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8B3009-3035-423F-8E9B-5C576720CDA8}"/>
              </a:ext>
            </a:extLst>
          </p:cNvPr>
          <p:cNvSpPr>
            <a:spLocks noGrp="1"/>
          </p:cNvSpPr>
          <p:nvPr>
            <p:ph type="ctrTitle"/>
          </p:nvPr>
        </p:nvSpPr>
        <p:spPr>
          <a:xfrm>
            <a:off x="5391539" y="1928087"/>
            <a:ext cx="6385594" cy="3810401"/>
          </a:xfrm>
        </p:spPr>
        <p:txBody>
          <a:bodyPr/>
          <a:lstStyle/>
          <a:p>
            <a:r>
              <a:rPr lang="en-GB" b="1" dirty="0"/>
              <a:t>Reality Check: Brexit </a:t>
            </a:r>
            <a:br>
              <a:rPr lang="en-GB" dirty="0"/>
            </a:br>
            <a:br>
              <a:rPr lang="en-GB" dirty="0"/>
            </a:br>
            <a:br>
              <a:rPr lang="en-GB" dirty="0"/>
            </a:br>
            <a:br>
              <a:rPr lang="en-GB" dirty="0"/>
            </a:br>
            <a:r>
              <a:rPr lang="en-GB" b="1" dirty="0">
                <a:ea typeface="+mj-lt"/>
                <a:cs typeface="+mj-lt"/>
              </a:rPr>
              <a:t>Mags Simpson</a:t>
            </a:r>
            <a:br>
              <a:rPr lang="en-GB" b="1" dirty="0">
                <a:ea typeface="+mj-lt"/>
                <a:cs typeface="+mj-lt"/>
              </a:rPr>
            </a:br>
            <a:r>
              <a:rPr lang="en-GB" sz="2400" dirty="0">
                <a:ea typeface="+mj-lt"/>
                <a:cs typeface="+mj-lt"/>
              </a:rPr>
              <a:t>Head of Policy - Scotland &amp; Northern England</a:t>
            </a:r>
            <a:br>
              <a:rPr lang="en-GB" sz="2400" dirty="0">
                <a:ea typeface="+mj-lt"/>
                <a:cs typeface="+mj-lt"/>
              </a:rPr>
            </a:br>
            <a:r>
              <a:rPr lang="en-GB" sz="2400" dirty="0">
                <a:ea typeface="+mj-lt"/>
                <a:cs typeface="+mj-lt"/>
              </a:rPr>
              <a:t>FTA</a:t>
            </a:r>
            <a:r>
              <a:rPr lang="en-GB" sz="3200" dirty="0"/>
              <a:t> </a:t>
            </a:r>
            <a:r>
              <a:rPr lang="en-GB" sz="2400" dirty="0"/>
              <a:t> </a:t>
            </a:r>
            <a:endParaRPr lang="en-GB" dirty="0"/>
          </a:p>
        </p:txBody>
      </p:sp>
    </p:spTree>
    <p:extLst>
      <p:ext uri="{BB962C8B-B14F-4D97-AF65-F5344CB8AC3E}">
        <p14:creationId xmlns:p14="http://schemas.microsoft.com/office/powerpoint/2010/main" val="40976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A77A-3FC3-485C-899A-18F3EBC01B15}"/>
              </a:ext>
            </a:extLst>
          </p:cNvPr>
          <p:cNvSpPr>
            <a:spLocks noGrp="1"/>
          </p:cNvSpPr>
          <p:nvPr>
            <p:ph type="title"/>
          </p:nvPr>
        </p:nvSpPr>
        <p:spPr/>
        <p:txBody>
          <a:bodyPr/>
          <a:lstStyle/>
          <a:p>
            <a:r>
              <a:rPr lang="en-GB" dirty="0"/>
              <a:t>FTA Skills Working Group</a:t>
            </a:r>
          </a:p>
        </p:txBody>
      </p:sp>
      <p:sp>
        <p:nvSpPr>
          <p:cNvPr id="3" name="Content Placeholder 2">
            <a:extLst>
              <a:ext uri="{FF2B5EF4-FFF2-40B4-BE49-F238E27FC236}">
                <a16:creationId xmlns:a16="http://schemas.microsoft.com/office/drawing/2014/main" id="{0AC4D32D-DED7-4CE3-A534-BDE905763386}"/>
              </a:ext>
            </a:extLst>
          </p:cNvPr>
          <p:cNvSpPr>
            <a:spLocks noGrp="1"/>
          </p:cNvSpPr>
          <p:nvPr>
            <p:ph idx="1"/>
          </p:nvPr>
        </p:nvSpPr>
        <p:spPr/>
        <p:txBody>
          <a:bodyPr/>
          <a:lstStyle/>
          <a:p>
            <a:r>
              <a:rPr lang="en-GB" dirty="0"/>
              <a:t>Increasing Driver Shortage</a:t>
            </a:r>
          </a:p>
          <a:p>
            <a:endParaRPr lang="en-GB" dirty="0"/>
          </a:p>
          <a:p>
            <a:r>
              <a:rPr lang="en-GB" dirty="0"/>
              <a:t>Alternative funding – separate to apprenticeships</a:t>
            </a:r>
          </a:p>
          <a:p>
            <a:endParaRPr lang="en-GB" dirty="0"/>
          </a:p>
          <a:p>
            <a:r>
              <a:rPr lang="en-GB" dirty="0"/>
              <a:t>Attracting Talent – Think Logistics</a:t>
            </a:r>
          </a:p>
          <a:p>
            <a:endParaRPr lang="en-GB" dirty="0"/>
          </a:p>
          <a:p>
            <a:endParaRPr lang="en-GB" dirty="0"/>
          </a:p>
          <a:p>
            <a:r>
              <a:rPr lang="en-GB" dirty="0"/>
              <a:t>Jamie Hepburn – Minister for Business</a:t>
            </a:r>
          </a:p>
          <a:p>
            <a:endParaRPr lang="en-GB" dirty="0"/>
          </a:p>
          <a:p>
            <a:endParaRPr lang="en-GB" dirty="0"/>
          </a:p>
          <a:p>
            <a:endParaRPr lang="en-GB" dirty="0"/>
          </a:p>
          <a:p>
            <a:r>
              <a:rPr lang="en-GB" dirty="0"/>
              <a:t>Mags Simpson </a:t>
            </a:r>
            <a:r>
              <a:rPr lang="en-GB" dirty="0">
                <a:hlinkClick r:id="rId3"/>
              </a:rPr>
              <a:t>msimpson@fta.co.uk</a:t>
            </a:r>
            <a:r>
              <a:rPr lang="en-GB" dirty="0"/>
              <a:t>  and Sally Gilson </a:t>
            </a:r>
            <a:r>
              <a:rPr lang="en-GB" dirty="0">
                <a:hlinkClick r:id="rId4"/>
              </a:rPr>
              <a:t>sgilson@fta.co.uk</a:t>
            </a:r>
            <a:endParaRPr lang="en-GB" dirty="0"/>
          </a:p>
          <a:p>
            <a:endParaRPr lang="en-GB" dirty="0"/>
          </a:p>
        </p:txBody>
      </p:sp>
      <p:pic>
        <p:nvPicPr>
          <p:cNvPr id="5" name="Picture 4">
            <a:extLst>
              <a:ext uri="{FF2B5EF4-FFF2-40B4-BE49-F238E27FC236}">
                <a16:creationId xmlns:a16="http://schemas.microsoft.com/office/drawing/2014/main" id="{6C7A8B71-53F6-48F2-B837-EEFCA6501CC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458941" y="2143125"/>
            <a:ext cx="4229100" cy="2571750"/>
          </a:xfrm>
          <a:prstGeom prst="rect">
            <a:avLst/>
          </a:prstGeom>
        </p:spPr>
      </p:pic>
    </p:spTree>
    <p:extLst>
      <p:ext uri="{BB962C8B-B14F-4D97-AF65-F5344CB8AC3E}">
        <p14:creationId xmlns:p14="http://schemas.microsoft.com/office/powerpoint/2010/main" val="159974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E84A-A64F-447D-8957-3079DC92EA90}"/>
              </a:ext>
            </a:extLst>
          </p:cNvPr>
          <p:cNvSpPr>
            <a:spLocks noGrp="1"/>
          </p:cNvSpPr>
          <p:nvPr>
            <p:ph type="title"/>
          </p:nvPr>
        </p:nvSpPr>
        <p:spPr/>
        <p:txBody>
          <a:bodyPr/>
          <a:lstStyle/>
          <a:p>
            <a:r>
              <a:rPr lang="en-GB"/>
              <a:t>Introduction - political update</a:t>
            </a:r>
          </a:p>
        </p:txBody>
      </p:sp>
      <p:sp>
        <p:nvSpPr>
          <p:cNvPr id="3" name="Content Placeholder 2">
            <a:extLst>
              <a:ext uri="{FF2B5EF4-FFF2-40B4-BE49-F238E27FC236}">
                <a16:creationId xmlns:a16="http://schemas.microsoft.com/office/drawing/2014/main" id="{3880408B-56C8-440D-ACB3-7BC9580D012B}"/>
              </a:ext>
            </a:extLst>
          </p:cNvPr>
          <p:cNvSpPr>
            <a:spLocks noGrp="1"/>
          </p:cNvSpPr>
          <p:nvPr>
            <p:ph idx="1"/>
          </p:nvPr>
        </p:nvSpPr>
        <p:spPr>
          <a:xfrm>
            <a:off x="719400" y="1720839"/>
            <a:ext cx="6113886" cy="4392000"/>
          </a:xfrm>
        </p:spPr>
        <p:txBody>
          <a:bodyPr/>
          <a:lstStyle/>
          <a:p>
            <a:pPr marL="342900" indent="-342900" algn="just">
              <a:spcAft>
                <a:spcPts val="1200"/>
              </a:spcAft>
              <a:buFont typeface="Wingdings" panose="05000000000000000000" pitchFamily="2" charset="2"/>
              <a:buChar char="§"/>
            </a:pPr>
            <a:r>
              <a:rPr lang="en-GB" dirty="0"/>
              <a:t>Withdrawal Agreement agreed between EU and UK Government – not yet ratified by UK Parliament</a:t>
            </a:r>
          </a:p>
          <a:p>
            <a:pPr marL="342900" indent="-342900" algn="just">
              <a:spcAft>
                <a:spcPts val="1200"/>
              </a:spcAft>
              <a:buFont typeface="Wingdings" panose="05000000000000000000" pitchFamily="2" charset="2"/>
              <a:buChar char="§"/>
            </a:pPr>
            <a:endParaRPr lang="en-GB" dirty="0"/>
          </a:p>
          <a:p>
            <a:pPr marL="342900" indent="-342900" algn="just">
              <a:spcAft>
                <a:spcPts val="1200"/>
              </a:spcAft>
              <a:buFont typeface="Wingdings" panose="05000000000000000000" pitchFamily="2" charset="2"/>
              <a:buChar char="§"/>
            </a:pPr>
            <a:r>
              <a:rPr lang="en-GB" dirty="0"/>
              <a:t>UK General Election 12 December</a:t>
            </a:r>
          </a:p>
          <a:p>
            <a:pPr marL="342900" indent="-342900" algn="just">
              <a:spcAft>
                <a:spcPts val="1200"/>
              </a:spcAft>
              <a:buFont typeface="Wingdings" panose="05000000000000000000" pitchFamily="2" charset="2"/>
              <a:buChar char="§"/>
            </a:pPr>
            <a:endParaRPr lang="en-GB" dirty="0"/>
          </a:p>
          <a:p>
            <a:pPr marL="342900" indent="-342900" algn="just">
              <a:spcAft>
                <a:spcPts val="1200"/>
              </a:spcAft>
              <a:buFont typeface="Wingdings" panose="05000000000000000000" pitchFamily="2" charset="2"/>
              <a:buChar char="§"/>
            </a:pPr>
            <a:r>
              <a:rPr lang="en-GB" dirty="0"/>
              <a:t>No-Deal Brexit on 31 January 2020 still possible</a:t>
            </a:r>
          </a:p>
        </p:txBody>
      </p:sp>
      <p:pic>
        <p:nvPicPr>
          <p:cNvPr id="4" name="Picture 2" descr="Image result for Brexit negotiations">
            <a:extLst>
              <a:ext uri="{FF2B5EF4-FFF2-40B4-BE49-F238E27FC236}">
                <a16:creationId xmlns:a16="http://schemas.microsoft.com/office/drawing/2014/main" id="{ED4E7F02-990E-4B7C-B478-2DA1602D56B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15363" r="15363"/>
          <a:stretch>
            <a:fillRect/>
          </a:stretch>
        </p:blipFill>
        <p:spPr bwMode="auto">
          <a:xfrm>
            <a:off x="7405199" y="1720800"/>
            <a:ext cx="4068000" cy="43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24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4135-CD00-4A6C-809F-59F81FEFBCD8}"/>
              </a:ext>
            </a:extLst>
          </p:cNvPr>
          <p:cNvSpPr>
            <a:spLocks noGrp="1"/>
          </p:cNvSpPr>
          <p:nvPr>
            <p:ph type="title"/>
          </p:nvPr>
        </p:nvSpPr>
        <p:spPr>
          <a:xfrm>
            <a:off x="719400" y="561585"/>
            <a:ext cx="6254055" cy="738664"/>
          </a:xfrm>
        </p:spPr>
        <p:txBody>
          <a:bodyPr/>
          <a:lstStyle/>
          <a:p>
            <a:r>
              <a:rPr lang="en-GB"/>
              <a:t>No Deal Brexit impact on domestic haulage – Operation Brock</a:t>
            </a:r>
          </a:p>
        </p:txBody>
      </p:sp>
      <p:sp>
        <p:nvSpPr>
          <p:cNvPr id="3" name="Content Placeholder 2">
            <a:extLst>
              <a:ext uri="{FF2B5EF4-FFF2-40B4-BE49-F238E27FC236}">
                <a16:creationId xmlns:a16="http://schemas.microsoft.com/office/drawing/2014/main" id="{13A3F00A-F134-48F0-8A61-F21C8D1D1D22}"/>
              </a:ext>
            </a:extLst>
          </p:cNvPr>
          <p:cNvSpPr>
            <a:spLocks noGrp="1"/>
          </p:cNvSpPr>
          <p:nvPr>
            <p:ph idx="1"/>
          </p:nvPr>
        </p:nvSpPr>
        <p:spPr>
          <a:xfrm>
            <a:off x="719400" y="1720839"/>
            <a:ext cx="5780254" cy="4392000"/>
          </a:xfrm>
        </p:spPr>
        <p:txBody>
          <a:bodyPr/>
          <a:lstStyle/>
          <a:p>
            <a:pPr marL="558900" lvl="1" indent="-342900" algn="just">
              <a:buFont typeface="Wingdings" panose="05000000000000000000" pitchFamily="2" charset="2"/>
              <a:buChar char="§"/>
            </a:pPr>
            <a:r>
              <a:rPr lang="en-GB"/>
              <a:t>Keep M20 open both directions</a:t>
            </a:r>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r>
              <a:rPr lang="en-GB"/>
              <a:t>4 stages </a:t>
            </a:r>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r>
              <a:rPr lang="en-GB"/>
              <a:t>HGVs over 7.5t NOT heading to ports </a:t>
            </a:r>
          </a:p>
          <a:p>
            <a:pPr marL="774900" lvl="2" indent="-342900" algn="just">
              <a:buFont typeface="Wingdings" panose="05000000000000000000" pitchFamily="2" charset="2"/>
              <a:buChar char="§"/>
            </a:pPr>
            <a:r>
              <a:rPr lang="en-GB"/>
              <a:t>different requirements </a:t>
            </a:r>
          </a:p>
          <a:p>
            <a:pPr marL="774900" lvl="2" indent="-342900" algn="just">
              <a:buFont typeface="Wingdings" panose="05000000000000000000" pitchFamily="2" charset="2"/>
              <a:buChar char="§"/>
            </a:pPr>
            <a:r>
              <a:rPr lang="en-GB"/>
              <a:t>proof of destination</a:t>
            </a:r>
          </a:p>
        </p:txBody>
      </p:sp>
      <p:pic>
        <p:nvPicPr>
          <p:cNvPr id="5" name="Picture 4" descr="A large long train on a steel track&#10;&#10;Description automatically generated">
            <a:extLst>
              <a:ext uri="{FF2B5EF4-FFF2-40B4-BE49-F238E27FC236}">
                <a16:creationId xmlns:a16="http://schemas.microsoft.com/office/drawing/2014/main" id="{14DBD352-D324-416E-888C-019B34EAB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746" y="2211860"/>
            <a:ext cx="4573307" cy="3041435"/>
          </a:xfrm>
          <a:prstGeom prst="rect">
            <a:avLst/>
          </a:prstGeom>
        </p:spPr>
      </p:pic>
    </p:spTree>
    <p:extLst>
      <p:ext uri="{BB962C8B-B14F-4D97-AF65-F5344CB8AC3E}">
        <p14:creationId xmlns:p14="http://schemas.microsoft.com/office/powerpoint/2010/main" val="414598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3DA0-2EDB-45FF-BB88-B3CB76562276}"/>
              </a:ext>
            </a:extLst>
          </p:cNvPr>
          <p:cNvSpPr>
            <a:spLocks noGrp="1"/>
          </p:cNvSpPr>
          <p:nvPr>
            <p:ph type="title"/>
          </p:nvPr>
        </p:nvSpPr>
        <p:spPr>
          <a:xfrm>
            <a:off x="719400" y="746251"/>
            <a:ext cx="6170927" cy="369332"/>
          </a:xfrm>
        </p:spPr>
        <p:txBody>
          <a:bodyPr/>
          <a:lstStyle/>
          <a:p>
            <a:r>
              <a:rPr lang="en-GB"/>
              <a:t>No Deal Brexit impact on domestic haulage – Operation Brock</a:t>
            </a:r>
          </a:p>
        </p:txBody>
      </p:sp>
      <p:graphicFrame>
        <p:nvGraphicFramePr>
          <p:cNvPr id="5" name="Content Placeholder 4">
            <a:extLst>
              <a:ext uri="{FF2B5EF4-FFF2-40B4-BE49-F238E27FC236}">
                <a16:creationId xmlns:a16="http://schemas.microsoft.com/office/drawing/2014/main" id="{1E370C58-0219-4841-9B47-A51A959F81B9}"/>
              </a:ext>
            </a:extLst>
          </p:cNvPr>
          <p:cNvGraphicFramePr>
            <a:graphicFrameLocks noGrp="1"/>
          </p:cNvGraphicFramePr>
          <p:nvPr>
            <p:ph idx="1"/>
          </p:nvPr>
        </p:nvGraphicFramePr>
        <p:xfrm>
          <a:off x="719400" y="2140979"/>
          <a:ext cx="10753725" cy="4556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56F456F-B332-4F17-850F-3174862F3122}"/>
              </a:ext>
            </a:extLst>
          </p:cNvPr>
          <p:cNvSpPr txBox="1"/>
          <p:nvPr/>
        </p:nvSpPr>
        <p:spPr>
          <a:xfrm>
            <a:off x="608190" y="1596337"/>
            <a:ext cx="106364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8CFF"/>
                </a:solidFill>
                <a:effectLst/>
                <a:uLnTx/>
                <a:uFillTx/>
                <a:latin typeface="Arial"/>
                <a:ea typeface="+mn-ea"/>
                <a:cs typeface="+mn-cs"/>
              </a:rPr>
              <a:t>Operation Brock – Vehicles &gt;7.5t </a:t>
            </a:r>
            <a:r>
              <a:rPr kumimoji="0" lang="en-GB" sz="1800" b="1" i="0" u="sng" strike="noStrike" kern="1200" cap="none" spc="0" normalizeH="0" baseline="0" noProof="0">
                <a:ln>
                  <a:noFill/>
                </a:ln>
                <a:solidFill>
                  <a:srgbClr val="008CFF"/>
                </a:solidFill>
                <a:effectLst/>
                <a:uLnTx/>
                <a:uFillTx/>
                <a:latin typeface="Arial"/>
                <a:ea typeface="+mn-ea"/>
                <a:cs typeface="+mn-cs"/>
              </a:rPr>
              <a:t>NOT</a:t>
            </a:r>
            <a:r>
              <a:rPr kumimoji="0" lang="en-GB" sz="1800" b="1" i="0" u="none" strike="noStrike" kern="1200" cap="none" spc="0" normalizeH="0" baseline="0" noProof="0">
                <a:ln>
                  <a:noFill/>
                </a:ln>
                <a:solidFill>
                  <a:srgbClr val="008CFF"/>
                </a:solidFill>
                <a:effectLst/>
                <a:uLnTx/>
                <a:uFillTx/>
                <a:latin typeface="Arial"/>
                <a:ea typeface="+mn-ea"/>
                <a:cs typeface="+mn-cs"/>
              </a:rPr>
              <a:t> heading to the ports or Eurotunnel</a:t>
            </a:r>
          </a:p>
        </p:txBody>
      </p:sp>
    </p:spTree>
    <p:extLst>
      <p:ext uri="{BB962C8B-B14F-4D97-AF65-F5344CB8AC3E}">
        <p14:creationId xmlns:p14="http://schemas.microsoft.com/office/powerpoint/2010/main" val="75542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4135-CD00-4A6C-809F-59F81FEFBCD8}"/>
              </a:ext>
            </a:extLst>
          </p:cNvPr>
          <p:cNvSpPr>
            <a:spLocks noGrp="1"/>
          </p:cNvSpPr>
          <p:nvPr>
            <p:ph type="title"/>
          </p:nvPr>
        </p:nvSpPr>
        <p:spPr/>
        <p:txBody>
          <a:bodyPr/>
          <a:lstStyle/>
          <a:p>
            <a:r>
              <a:rPr lang="en-GB"/>
              <a:t>No Deal Brexit impact – Fuel supply</a:t>
            </a:r>
          </a:p>
        </p:txBody>
      </p:sp>
      <p:sp>
        <p:nvSpPr>
          <p:cNvPr id="4" name="Rectangle 3">
            <a:extLst>
              <a:ext uri="{FF2B5EF4-FFF2-40B4-BE49-F238E27FC236}">
                <a16:creationId xmlns:a16="http://schemas.microsoft.com/office/drawing/2014/main" id="{797EEAA1-3F18-4B30-AE8F-C9A8785D7390}"/>
              </a:ext>
            </a:extLst>
          </p:cNvPr>
          <p:cNvSpPr/>
          <p:nvPr/>
        </p:nvSpPr>
        <p:spPr>
          <a:xfrm>
            <a:off x="719400" y="4534930"/>
            <a:ext cx="10636459" cy="20635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13A3F00A-F134-48F0-8A61-F21C8D1D1D22}"/>
              </a:ext>
            </a:extLst>
          </p:cNvPr>
          <p:cNvSpPr>
            <a:spLocks noGrp="1"/>
          </p:cNvSpPr>
          <p:nvPr>
            <p:ph idx="1"/>
          </p:nvPr>
        </p:nvSpPr>
        <p:spPr>
          <a:xfrm>
            <a:off x="719400" y="1720839"/>
            <a:ext cx="10216330" cy="4392000"/>
          </a:xfrm>
        </p:spPr>
        <p:txBody>
          <a:bodyPr/>
          <a:lstStyle/>
          <a:p>
            <a:pPr marL="558900" lvl="1" indent="-342900" algn="just">
              <a:buFont typeface="Wingdings" panose="05000000000000000000" pitchFamily="2" charset="2"/>
              <a:buChar char="§"/>
            </a:pPr>
            <a:r>
              <a:rPr lang="en-GB"/>
              <a:t>Government did not share planning assumptions for fuel supply</a:t>
            </a:r>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r>
              <a:rPr lang="en-GB"/>
              <a:t>Yellowhammer: possible disruptions to distribution in London and SE</a:t>
            </a:r>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r>
              <a:rPr lang="en-GB"/>
              <a:t>Local shortages possible; panic buying</a:t>
            </a:r>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r>
              <a:rPr lang="en-GB" b="1"/>
              <a:t>No suggestion of cessation of fuel supply</a:t>
            </a:r>
            <a:r>
              <a:rPr lang="en-GB"/>
              <a:t>; reduced supply possible</a:t>
            </a:r>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r>
              <a:rPr lang="en-GB"/>
              <a:t>FTA advice: do not to engage in panic buying; comply with regulation about storage of fuel</a:t>
            </a:r>
          </a:p>
        </p:txBody>
      </p:sp>
    </p:spTree>
    <p:extLst>
      <p:ext uri="{BB962C8B-B14F-4D97-AF65-F5344CB8AC3E}">
        <p14:creationId xmlns:p14="http://schemas.microsoft.com/office/powerpoint/2010/main" val="148322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4135-CD00-4A6C-809F-59F81FEFBCD8}"/>
              </a:ext>
            </a:extLst>
          </p:cNvPr>
          <p:cNvSpPr>
            <a:spLocks noGrp="1"/>
          </p:cNvSpPr>
          <p:nvPr>
            <p:ph type="title"/>
          </p:nvPr>
        </p:nvSpPr>
        <p:spPr>
          <a:xfrm>
            <a:off x="719400" y="561585"/>
            <a:ext cx="6235582" cy="738664"/>
          </a:xfrm>
        </p:spPr>
        <p:txBody>
          <a:bodyPr/>
          <a:lstStyle/>
          <a:p>
            <a:r>
              <a:rPr lang="en-GB"/>
              <a:t>No-Deal Brexit impact on domestic haulage – Collecting EU goods from UK ports</a:t>
            </a:r>
          </a:p>
        </p:txBody>
      </p:sp>
      <p:sp>
        <p:nvSpPr>
          <p:cNvPr id="3" name="Content Placeholder 2">
            <a:extLst>
              <a:ext uri="{FF2B5EF4-FFF2-40B4-BE49-F238E27FC236}">
                <a16:creationId xmlns:a16="http://schemas.microsoft.com/office/drawing/2014/main" id="{13A3F00A-F134-48F0-8A61-F21C8D1D1D22}"/>
              </a:ext>
            </a:extLst>
          </p:cNvPr>
          <p:cNvSpPr>
            <a:spLocks noGrp="1"/>
          </p:cNvSpPr>
          <p:nvPr>
            <p:ph idx="1"/>
          </p:nvPr>
        </p:nvSpPr>
        <p:spPr>
          <a:xfrm>
            <a:off x="719400" y="1720839"/>
            <a:ext cx="5051205" cy="3780979"/>
          </a:xfrm>
        </p:spPr>
        <p:txBody>
          <a:bodyPr/>
          <a:lstStyle/>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r>
              <a:rPr lang="en-GB"/>
              <a:t>Hauliers will need proof of customs formalities</a:t>
            </a:r>
          </a:p>
          <a:p>
            <a:pPr lvl="1" indent="0" algn="just">
              <a:buNone/>
            </a:pPr>
            <a:endParaRPr lang="en-GB"/>
          </a:p>
          <a:p>
            <a:pPr marL="558900" lvl="1" indent="-342900" algn="just">
              <a:buFont typeface="Wingdings" panose="05000000000000000000" pitchFamily="2" charset="2"/>
              <a:buChar char="§"/>
            </a:pPr>
            <a:r>
              <a:rPr lang="en-GB"/>
              <a:t>Hauliers should notify importer that goods have arrived. </a:t>
            </a:r>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r>
              <a:rPr lang="en-GB"/>
              <a:t>Stamped carnets should be provided to the trader</a:t>
            </a:r>
          </a:p>
          <a:p>
            <a:pPr marL="558900" lvl="1" indent="-342900" algn="just">
              <a:buFont typeface="Wingdings" panose="05000000000000000000" pitchFamily="2" charset="2"/>
              <a:buChar char="§"/>
            </a:pPr>
            <a:endParaRPr lang="en-GB"/>
          </a:p>
        </p:txBody>
      </p:sp>
      <p:pic>
        <p:nvPicPr>
          <p:cNvPr id="5" name="Picture 4" descr="A large ship in a body of water&#10;&#10;Description automatically generated">
            <a:extLst>
              <a:ext uri="{FF2B5EF4-FFF2-40B4-BE49-F238E27FC236}">
                <a16:creationId xmlns:a16="http://schemas.microsoft.com/office/drawing/2014/main" id="{29B3B5D5-0D9D-4D48-8AC3-02FEBE63E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019" y="2131716"/>
            <a:ext cx="5051206" cy="3370102"/>
          </a:xfrm>
          <a:prstGeom prst="rect">
            <a:avLst/>
          </a:prstGeom>
        </p:spPr>
      </p:pic>
      <p:sp>
        <p:nvSpPr>
          <p:cNvPr id="4" name="TextBox 3">
            <a:extLst>
              <a:ext uri="{FF2B5EF4-FFF2-40B4-BE49-F238E27FC236}">
                <a16:creationId xmlns:a16="http://schemas.microsoft.com/office/drawing/2014/main" id="{808A452E-3877-44FC-BBA4-6A6D525C91B1}"/>
              </a:ext>
            </a:extLst>
          </p:cNvPr>
          <p:cNvSpPr txBox="1"/>
          <p:nvPr/>
        </p:nvSpPr>
        <p:spPr>
          <a:xfrm>
            <a:off x="1125893" y="5968775"/>
            <a:ext cx="106242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a:ea typeface="+mn-ea"/>
                <a:cs typeface="+mn-cs"/>
              </a:rPr>
              <a:t>More information on </a:t>
            </a:r>
            <a:r>
              <a:rPr kumimoji="0" lang="en-GB" sz="2400" b="0" i="0" u="none" strike="noStrike" kern="1200" cap="none" spc="0" normalizeH="0" baseline="0" noProof="0">
                <a:ln>
                  <a:noFill/>
                </a:ln>
                <a:solidFill>
                  <a:srgbClr val="000000"/>
                </a:solidFill>
                <a:effectLst/>
                <a:uLnTx/>
                <a:uFillTx/>
                <a:latin typeface="Arial"/>
                <a:ea typeface="+mn-ea"/>
                <a:cs typeface="+mn-cs"/>
                <a:hlinkClick r:id="rId4"/>
              </a:rPr>
              <a:t>FTA’s website </a:t>
            </a:r>
            <a:r>
              <a:rPr kumimoji="0" lang="en-GB" sz="2400" b="0" i="0" u="none" strike="noStrike" kern="1200" cap="none" spc="0" normalizeH="0" baseline="0" noProof="0">
                <a:ln>
                  <a:noFill/>
                </a:ln>
                <a:solidFill>
                  <a:srgbClr val="000000"/>
                </a:solidFill>
                <a:effectLst/>
                <a:uLnTx/>
                <a:uFillTx/>
                <a:latin typeface="Arial"/>
                <a:ea typeface="+mn-ea"/>
                <a:cs typeface="+mn-cs"/>
              </a:rPr>
              <a:t>or in </a:t>
            </a:r>
            <a:r>
              <a:rPr kumimoji="0" lang="en-GB" sz="2400" b="0" i="0" u="none" strike="noStrike" kern="1200" cap="none" spc="0" normalizeH="0" baseline="0" noProof="0">
                <a:ln>
                  <a:noFill/>
                </a:ln>
                <a:solidFill>
                  <a:srgbClr val="000000"/>
                </a:solidFill>
                <a:effectLst/>
                <a:uLnTx/>
                <a:uFillTx/>
                <a:latin typeface="Arial"/>
                <a:ea typeface="+mn-ea"/>
                <a:cs typeface="+mn-cs"/>
                <a:hlinkClick r:id="rId5"/>
              </a:rPr>
              <a:t>DfT reference guide </a:t>
            </a:r>
            <a:r>
              <a:rPr kumimoji="0" lang="en-GB" sz="2400" b="0" i="0" u="none" strike="noStrike" kern="1200" cap="none" spc="0" normalizeH="0" baseline="0" noProof="0">
                <a:ln>
                  <a:noFill/>
                </a:ln>
                <a:solidFill>
                  <a:srgbClr val="000000"/>
                </a:solidFill>
                <a:effectLst/>
                <a:uLnTx/>
                <a:uFillTx/>
                <a:latin typeface="Arial"/>
                <a:ea typeface="+mn-ea"/>
                <a:cs typeface="+mn-cs"/>
              </a:rPr>
              <a:t>for hauliers</a:t>
            </a:r>
          </a:p>
        </p:txBody>
      </p:sp>
    </p:spTree>
    <p:extLst>
      <p:ext uri="{BB962C8B-B14F-4D97-AF65-F5344CB8AC3E}">
        <p14:creationId xmlns:p14="http://schemas.microsoft.com/office/powerpoint/2010/main" val="387349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A45C-8F9F-4CE7-8B68-59806F416FD5}"/>
              </a:ext>
            </a:extLst>
          </p:cNvPr>
          <p:cNvSpPr>
            <a:spLocks noGrp="1"/>
          </p:cNvSpPr>
          <p:nvPr>
            <p:ph type="title"/>
          </p:nvPr>
        </p:nvSpPr>
        <p:spPr>
          <a:xfrm>
            <a:off x="615703" y="746251"/>
            <a:ext cx="8676000" cy="369332"/>
          </a:xfrm>
        </p:spPr>
        <p:txBody>
          <a:bodyPr/>
          <a:lstStyle/>
          <a:p>
            <a:r>
              <a:rPr lang="en-GB"/>
              <a:t>No-Deal Brexit impact on international haulage</a:t>
            </a:r>
          </a:p>
        </p:txBody>
      </p:sp>
      <p:sp>
        <p:nvSpPr>
          <p:cNvPr id="3" name="Content Placeholder 2">
            <a:extLst>
              <a:ext uri="{FF2B5EF4-FFF2-40B4-BE49-F238E27FC236}">
                <a16:creationId xmlns:a16="http://schemas.microsoft.com/office/drawing/2014/main" id="{84EC9695-FC36-48C5-8C76-9FB5665B8485}"/>
              </a:ext>
            </a:extLst>
          </p:cNvPr>
          <p:cNvSpPr>
            <a:spLocks noGrp="1"/>
          </p:cNvSpPr>
          <p:nvPr>
            <p:ph idx="1"/>
          </p:nvPr>
        </p:nvSpPr>
        <p:spPr/>
        <p:txBody>
          <a:bodyPr/>
          <a:lstStyle/>
          <a:p>
            <a:pPr marL="342900" indent="-342900">
              <a:buFont typeface="Wingdings" panose="05000000000000000000" pitchFamily="2" charset="2"/>
              <a:buChar char="§"/>
            </a:pPr>
            <a:r>
              <a:rPr lang="en-GB"/>
              <a:t>International hauliers: continued access to EU market </a:t>
            </a:r>
          </a:p>
          <a:p>
            <a:pPr marL="342900" indent="-342900">
              <a:buFont typeface="Wingdings" panose="05000000000000000000" pitchFamily="2" charset="2"/>
              <a:buChar char="§"/>
            </a:pPr>
            <a:endParaRPr lang="en-GB"/>
          </a:p>
          <a:p>
            <a:pPr marL="342900" indent="-342900">
              <a:buFont typeface="Wingdings" panose="05000000000000000000" pitchFamily="2" charset="2"/>
              <a:buChar char="§"/>
            </a:pPr>
            <a:r>
              <a:rPr lang="en-GB"/>
              <a:t>UK Community Licence no longer recognised</a:t>
            </a:r>
          </a:p>
          <a:p>
            <a:pPr marL="342900" indent="-342900">
              <a:buFont typeface="Wingdings" panose="05000000000000000000" pitchFamily="2" charset="2"/>
              <a:buChar char="§"/>
            </a:pPr>
            <a:endParaRPr lang="en-GB"/>
          </a:p>
          <a:p>
            <a:pPr marL="342900" indent="-342900">
              <a:buFont typeface="Wingdings" panose="05000000000000000000" pitchFamily="2" charset="2"/>
              <a:buChar char="§"/>
            </a:pPr>
            <a:r>
              <a:rPr lang="en-GB"/>
              <a:t>Most UK-EU journeys will not need permits to 31 December 2019</a:t>
            </a:r>
          </a:p>
          <a:p>
            <a:pPr marL="342900" indent="-342900">
              <a:buFont typeface="Wingdings" panose="05000000000000000000" pitchFamily="2" charset="2"/>
              <a:buChar char="§"/>
            </a:pPr>
            <a:endParaRPr lang="en-GB"/>
          </a:p>
          <a:p>
            <a:pPr marL="342900" indent="-342900">
              <a:buFont typeface="Wingdings" panose="05000000000000000000" pitchFamily="2" charset="2"/>
              <a:buChar char="§"/>
            </a:pPr>
            <a:r>
              <a:rPr lang="en-GB"/>
              <a:t>Some journeys to non-EU countries or between EU countries may require permits</a:t>
            </a:r>
          </a:p>
          <a:p>
            <a:pPr marL="342900" indent="-342900">
              <a:buFont typeface="Wingdings" panose="05000000000000000000" pitchFamily="2" charset="2"/>
              <a:buChar char="§"/>
            </a:pPr>
            <a:endParaRPr lang="en-GB"/>
          </a:p>
          <a:p>
            <a:r>
              <a:rPr lang="en-GB"/>
              <a:t>More information on transport, customs and border requirements for hauliers and drivers available in DfT </a:t>
            </a:r>
            <a:r>
              <a:rPr lang="en-GB">
                <a:hlinkClick r:id="rId3"/>
              </a:rPr>
              <a:t>reference guide</a:t>
            </a:r>
            <a:endParaRPr lang="en-GB"/>
          </a:p>
        </p:txBody>
      </p:sp>
    </p:spTree>
    <p:extLst>
      <p:ext uri="{BB962C8B-B14F-4D97-AF65-F5344CB8AC3E}">
        <p14:creationId xmlns:p14="http://schemas.microsoft.com/office/powerpoint/2010/main" val="69585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EA47-EE18-4790-9513-3D6266A4B0FE}"/>
              </a:ext>
            </a:extLst>
          </p:cNvPr>
          <p:cNvSpPr>
            <a:spLocks noGrp="1"/>
          </p:cNvSpPr>
          <p:nvPr>
            <p:ph type="title"/>
          </p:nvPr>
        </p:nvSpPr>
        <p:spPr>
          <a:xfrm>
            <a:off x="719400" y="561585"/>
            <a:ext cx="8676000" cy="738664"/>
          </a:xfrm>
        </p:spPr>
        <p:txBody>
          <a:bodyPr/>
          <a:lstStyle/>
          <a:p>
            <a:r>
              <a:rPr lang="en-GB"/>
              <a:t>More information </a:t>
            </a:r>
            <a:br>
              <a:rPr lang="en-GB"/>
            </a:br>
            <a:r>
              <a:rPr lang="en-GB">
                <a:solidFill>
                  <a:srgbClr val="FF0000"/>
                </a:solidFill>
                <a:hlinkClick r:id="rId3">
                  <a:extLst>
                    <a:ext uri="{A12FA001-AC4F-418D-AE19-62706E023703}">
                      <ahyp:hlinkClr xmlns:ahyp="http://schemas.microsoft.com/office/drawing/2018/hyperlinkcolor" val="tx"/>
                    </a:ext>
                  </a:extLst>
                </a:hlinkClick>
              </a:rPr>
              <a:t>https://fta.co.uk/campaigns/brexit-help</a:t>
            </a:r>
            <a:endParaRPr lang="en-GB">
              <a:solidFill>
                <a:srgbClr val="FF0000"/>
              </a:solidFill>
            </a:endParaRPr>
          </a:p>
        </p:txBody>
      </p:sp>
      <p:pic>
        <p:nvPicPr>
          <p:cNvPr id="4" name="Picture 3">
            <a:extLst>
              <a:ext uri="{FF2B5EF4-FFF2-40B4-BE49-F238E27FC236}">
                <a16:creationId xmlns:a16="http://schemas.microsoft.com/office/drawing/2014/main" id="{69980F7C-AC36-43EF-8D3C-F0128B267134}"/>
              </a:ext>
            </a:extLst>
          </p:cNvPr>
          <p:cNvPicPr>
            <a:picLocks noChangeAspect="1"/>
          </p:cNvPicPr>
          <p:nvPr/>
        </p:nvPicPr>
        <p:blipFill>
          <a:blip r:embed="rId4"/>
          <a:stretch>
            <a:fillRect/>
          </a:stretch>
        </p:blipFill>
        <p:spPr>
          <a:xfrm>
            <a:off x="933945" y="1533608"/>
            <a:ext cx="9676390" cy="4955059"/>
          </a:xfrm>
          <a:prstGeom prst="rect">
            <a:avLst/>
          </a:prstGeom>
          <a:ln>
            <a:solidFill>
              <a:schemeClr val="bg1">
                <a:lumMod val="85000"/>
              </a:schemeClr>
            </a:solidFill>
          </a:ln>
        </p:spPr>
      </p:pic>
    </p:spTree>
    <p:extLst>
      <p:ext uri="{BB962C8B-B14F-4D97-AF65-F5344CB8AC3E}">
        <p14:creationId xmlns:p14="http://schemas.microsoft.com/office/powerpoint/2010/main" val="1175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93BC-73B8-4E39-9C48-D00463590371}"/>
              </a:ext>
            </a:extLst>
          </p:cNvPr>
          <p:cNvSpPr>
            <a:spLocks noGrp="1"/>
          </p:cNvSpPr>
          <p:nvPr>
            <p:ph type="title"/>
          </p:nvPr>
        </p:nvSpPr>
        <p:spPr>
          <a:xfrm>
            <a:off x="765777" y="688499"/>
            <a:ext cx="5726556" cy="369332"/>
          </a:xfrm>
        </p:spPr>
        <p:txBody>
          <a:bodyPr/>
          <a:lstStyle/>
          <a:p>
            <a:r>
              <a:rPr lang="en-GB">
                <a:latin typeface="+mn-lt"/>
              </a:rPr>
              <a:t>How FTA can help you:</a:t>
            </a:r>
          </a:p>
        </p:txBody>
      </p:sp>
      <p:sp>
        <p:nvSpPr>
          <p:cNvPr id="9" name="TextBox 8">
            <a:extLst>
              <a:ext uri="{FF2B5EF4-FFF2-40B4-BE49-F238E27FC236}">
                <a16:creationId xmlns:a16="http://schemas.microsoft.com/office/drawing/2014/main" id="{27DC723C-58BF-4D42-85AF-6B43FDF5485A}"/>
              </a:ext>
            </a:extLst>
          </p:cNvPr>
          <p:cNvSpPr txBox="1"/>
          <p:nvPr/>
        </p:nvSpPr>
        <p:spPr>
          <a:xfrm>
            <a:off x="444495" y="2180474"/>
            <a:ext cx="2657045" cy="3477875"/>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a:ea typeface="+mn-ea"/>
                <a:cs typeface="+mn-cs"/>
              </a:rPr>
              <a:t>Essential Information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All you need to know about the most relevant Brexit developments in the form of email digests.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The service is free to FTA members.</a:t>
            </a:r>
          </a:p>
        </p:txBody>
      </p:sp>
      <p:sp>
        <p:nvSpPr>
          <p:cNvPr id="10" name="TextBox 9">
            <a:extLst>
              <a:ext uri="{FF2B5EF4-FFF2-40B4-BE49-F238E27FC236}">
                <a16:creationId xmlns:a16="http://schemas.microsoft.com/office/drawing/2014/main" id="{2A9261EF-E896-4C1E-B6E0-3FBF531083D1}"/>
              </a:ext>
            </a:extLst>
          </p:cNvPr>
          <p:cNvSpPr txBox="1"/>
          <p:nvPr/>
        </p:nvSpPr>
        <p:spPr>
          <a:xfrm>
            <a:off x="3235412" y="2180471"/>
            <a:ext cx="2657045" cy="3477875"/>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a:ea typeface="+mn-ea"/>
                <a:cs typeface="+mn-cs"/>
              </a:rPr>
              <a:t>Expert Subscription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More detailed advice, tips and best practice information, briefing notes, checklists, compliance guides and webinars, tailored to your type of operation.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F8F9EDAE-43F9-4A9E-A000-1AC8674F8EC7}"/>
              </a:ext>
            </a:extLst>
          </p:cNvPr>
          <p:cNvSpPr txBox="1"/>
          <p:nvPr/>
        </p:nvSpPr>
        <p:spPr>
          <a:xfrm>
            <a:off x="6038689" y="2180471"/>
            <a:ext cx="2657045" cy="3508653"/>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a:ea typeface="+mn-ea"/>
                <a:cs typeface="+mn-cs"/>
              </a:rPr>
              <a:t>Bespoke Consultancy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Have FTA consultants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come on-site to talk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about your bespoke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needs.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TextBox 11">
            <a:extLst>
              <a:ext uri="{FF2B5EF4-FFF2-40B4-BE49-F238E27FC236}">
                <a16:creationId xmlns:a16="http://schemas.microsoft.com/office/drawing/2014/main" id="{4DD5275A-B294-4880-B8C0-77D8B83E728B}"/>
              </a:ext>
            </a:extLst>
          </p:cNvPr>
          <p:cNvSpPr txBox="1"/>
          <p:nvPr/>
        </p:nvSpPr>
        <p:spPr>
          <a:xfrm>
            <a:off x="3076988" y="6121082"/>
            <a:ext cx="297389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Arial"/>
                <a:ea typeface="+mn-ea"/>
                <a:cs typeface="+mn-cs"/>
              </a:rPr>
              <a:t>fta.co.uk/</a:t>
            </a:r>
            <a:r>
              <a:rPr kumimoji="0" lang="en-GB" sz="2000" b="1" i="0" u="none" strike="noStrike" kern="1200" cap="none" spc="0" normalizeH="0" baseline="0" noProof="0" err="1">
                <a:ln>
                  <a:noFill/>
                </a:ln>
                <a:solidFill>
                  <a:srgbClr val="FF0000"/>
                </a:solidFill>
                <a:effectLst/>
                <a:uLnTx/>
                <a:uFillTx/>
                <a:latin typeface="Arial"/>
                <a:ea typeface="+mn-ea"/>
                <a:cs typeface="+mn-cs"/>
              </a:rPr>
              <a:t>brexit</a:t>
            </a:r>
            <a:r>
              <a:rPr kumimoji="0" lang="en-GB" sz="2000" b="1" i="0" u="none" strike="noStrike" kern="1200" cap="none" spc="0" normalizeH="0" baseline="0" noProof="0">
                <a:ln>
                  <a:noFill/>
                </a:ln>
                <a:solidFill>
                  <a:srgbClr val="FF0000"/>
                </a:solidFill>
                <a:effectLst/>
                <a:uLnTx/>
                <a:uFillTx/>
                <a:latin typeface="Arial"/>
                <a:ea typeface="+mn-ea"/>
                <a:cs typeface="+mn-cs"/>
              </a:rPr>
              <a:t>-service</a:t>
            </a:r>
          </a:p>
        </p:txBody>
      </p:sp>
      <p:sp>
        <p:nvSpPr>
          <p:cNvPr id="4" name="TextBox 3">
            <a:extLst>
              <a:ext uri="{FF2B5EF4-FFF2-40B4-BE49-F238E27FC236}">
                <a16:creationId xmlns:a16="http://schemas.microsoft.com/office/drawing/2014/main" id="{1F769103-2E72-4DDC-97B7-33CD93550563}"/>
              </a:ext>
            </a:extLst>
          </p:cNvPr>
          <p:cNvSpPr txBox="1"/>
          <p:nvPr/>
        </p:nvSpPr>
        <p:spPr>
          <a:xfrm>
            <a:off x="444497" y="1648269"/>
            <a:ext cx="8251239" cy="36933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BREXIT INFORMATION SERVICE</a:t>
            </a:r>
          </a:p>
        </p:txBody>
      </p:sp>
      <p:sp>
        <p:nvSpPr>
          <p:cNvPr id="13" name="TextBox 12">
            <a:extLst>
              <a:ext uri="{FF2B5EF4-FFF2-40B4-BE49-F238E27FC236}">
                <a16:creationId xmlns:a16="http://schemas.microsoft.com/office/drawing/2014/main" id="{01222280-A029-42D6-A809-55BAB56AC62B}"/>
              </a:ext>
            </a:extLst>
          </p:cNvPr>
          <p:cNvSpPr txBox="1"/>
          <p:nvPr/>
        </p:nvSpPr>
        <p:spPr>
          <a:xfrm>
            <a:off x="9090458" y="2186649"/>
            <a:ext cx="2657045" cy="3539430"/>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8CFF"/>
                </a:solidFill>
                <a:effectLst/>
                <a:uLnTx/>
                <a:uFillTx/>
                <a:latin typeface="Arial"/>
                <a:ea typeface="+mn-ea"/>
                <a:cs typeface="+mn-cs"/>
              </a:rPr>
              <a:t>Half-day training workshops for hauliers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8C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8CFF"/>
                </a:solidFill>
                <a:effectLst/>
                <a:uLnTx/>
                <a:uFillTx/>
                <a:latin typeface="Arial"/>
                <a:ea typeface="+mn-ea"/>
                <a:cs typeface="+mn-cs"/>
              </a:rPr>
              <a:t>End-to-end requirements (new road haulage procedures, documentation and responsibilities arising in a No-Deal Brexit)</a:t>
            </a: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7912D725-461D-4387-BC39-511B8B4CA4C8}"/>
              </a:ext>
            </a:extLst>
          </p:cNvPr>
          <p:cNvSpPr txBox="1"/>
          <p:nvPr/>
        </p:nvSpPr>
        <p:spPr>
          <a:xfrm>
            <a:off x="9075862" y="1635227"/>
            <a:ext cx="2671641" cy="382374"/>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TRAINING</a:t>
            </a:r>
          </a:p>
        </p:txBody>
      </p:sp>
    </p:spTree>
    <p:extLst>
      <p:ext uri="{BB962C8B-B14F-4D97-AF65-F5344CB8AC3E}">
        <p14:creationId xmlns:p14="http://schemas.microsoft.com/office/powerpoint/2010/main" val="239535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D6C6BDF8-E2E7-4800-80DD-B6B7BB711379}" vid="{0C2EF40E-1B00-4E6F-92B5-4267696D7F7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1235</Words>
  <Application>Microsoft Office PowerPoint</Application>
  <PresentationFormat>Widescreen</PresentationFormat>
  <Paragraphs>141</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Overpass Light</vt:lpstr>
      <vt:lpstr>Wingdings</vt:lpstr>
      <vt:lpstr>3_FTA</vt:lpstr>
      <vt:lpstr>6_FTA</vt:lpstr>
      <vt:lpstr>Reality Check: Brexit     Mags Simpson Head of Policy - Scotland &amp; Northern England FTA  </vt:lpstr>
      <vt:lpstr>Introduction - political update</vt:lpstr>
      <vt:lpstr>No Deal Brexit impact on domestic haulage – Operation Brock</vt:lpstr>
      <vt:lpstr>No Deal Brexit impact on domestic haulage – Operation Brock</vt:lpstr>
      <vt:lpstr>No Deal Brexit impact – Fuel supply</vt:lpstr>
      <vt:lpstr>No-Deal Brexit impact on domestic haulage – Collecting EU goods from UK ports</vt:lpstr>
      <vt:lpstr>No-Deal Brexit impact on international haulage</vt:lpstr>
      <vt:lpstr>More information  https://fta.co.uk/campaigns/brexit-help</vt:lpstr>
      <vt:lpstr>How FTA can help you:</vt:lpstr>
      <vt:lpstr>FTA Skills Working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Reality Check: Brexit     Mags Simpson Head of Policy - Scotland &amp; Northern England FTA  </dc:title>
  <dc:creator>Aimee Redmond</dc:creator>
  <cp:lastModifiedBy>Aimee Redmond</cp:lastModifiedBy>
  <cp:revision>1</cp:revision>
  <dcterms:created xsi:type="dcterms:W3CDTF">2019-11-14T12:59:37Z</dcterms:created>
  <dcterms:modified xsi:type="dcterms:W3CDTF">2019-11-14T12:59:57Z</dcterms:modified>
</cp:coreProperties>
</file>