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80" r:id="rId5"/>
    <p:sldId id="1247" r:id="rId6"/>
    <p:sldId id="1248" r:id="rId7"/>
    <p:sldId id="1249" r:id="rId8"/>
    <p:sldId id="1250" r:id="rId9"/>
    <p:sldId id="1251" r:id="rId10"/>
    <p:sldId id="1252" r:id="rId11"/>
    <p:sldId id="1253" r:id="rId12"/>
    <p:sldId id="1254" r:id="rId13"/>
    <p:sldId id="12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6E20E-D8CB-4634-BEA4-9120BB4B50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2EABE814-CBA4-4347-B5BA-7B42BA236371}">
      <dgm:prSet phldrT="[Text]"/>
      <dgm:spPr/>
      <dgm:t>
        <a:bodyPr/>
        <a:lstStyle/>
        <a:p>
          <a:r>
            <a:rPr lang="en-GB"/>
            <a:t>Phase 1</a:t>
          </a:r>
        </a:p>
      </dgm:t>
    </dgm:pt>
    <dgm:pt modelId="{203066EF-752E-4070-9929-1EF2F6E61520}" type="parTrans" cxnId="{2F80CBF1-B00E-42F9-8771-6EF6630E7862}">
      <dgm:prSet/>
      <dgm:spPr/>
      <dgm:t>
        <a:bodyPr/>
        <a:lstStyle/>
        <a:p>
          <a:endParaRPr lang="en-GB"/>
        </a:p>
      </dgm:t>
    </dgm:pt>
    <dgm:pt modelId="{3E47806B-BE94-4B14-AF48-609CAE851F41}" type="sibTrans" cxnId="{2F80CBF1-B00E-42F9-8771-6EF6630E7862}">
      <dgm:prSet/>
      <dgm:spPr/>
      <dgm:t>
        <a:bodyPr/>
        <a:lstStyle/>
        <a:p>
          <a:endParaRPr lang="en-GB"/>
        </a:p>
      </dgm:t>
    </dgm:pt>
    <dgm:pt modelId="{93948922-8023-43D9-BE4D-16C4A4CC8E9F}">
      <dgm:prSet phldrT="[Text]"/>
      <dgm:spPr/>
      <dgm:t>
        <a:bodyPr/>
        <a:lstStyle/>
        <a:p>
          <a:r>
            <a:rPr lang="en-GB"/>
            <a:t>Drivers using A20 use right-hand lane. </a:t>
          </a:r>
        </a:p>
      </dgm:t>
    </dgm:pt>
    <dgm:pt modelId="{E652492F-AB35-40AB-BC14-654BC75B317B}" type="parTrans" cxnId="{607C6909-FBD6-47D9-BB8C-F2F96D9416F1}">
      <dgm:prSet/>
      <dgm:spPr/>
      <dgm:t>
        <a:bodyPr/>
        <a:lstStyle/>
        <a:p>
          <a:endParaRPr lang="en-GB"/>
        </a:p>
      </dgm:t>
    </dgm:pt>
    <dgm:pt modelId="{EC30F596-4762-41D4-B62C-ACB0A284B844}" type="sibTrans" cxnId="{607C6909-FBD6-47D9-BB8C-F2F96D9416F1}">
      <dgm:prSet/>
      <dgm:spPr/>
      <dgm:t>
        <a:bodyPr/>
        <a:lstStyle/>
        <a:p>
          <a:endParaRPr lang="en-GB"/>
        </a:p>
      </dgm:t>
    </dgm:pt>
    <dgm:pt modelId="{C449CE4E-B4FD-4763-B250-1D8FBDBAC957}">
      <dgm:prSet phldrT="[Text]"/>
      <dgm:spPr/>
      <dgm:t>
        <a:bodyPr/>
        <a:lstStyle/>
        <a:p>
          <a:r>
            <a:rPr lang="en-GB"/>
            <a:t>Phase 2</a:t>
          </a:r>
        </a:p>
      </dgm:t>
    </dgm:pt>
    <dgm:pt modelId="{C5FA0D26-50E7-401E-8D11-018425C3CF66}" type="parTrans" cxnId="{40D07E46-1983-4E93-8930-90DF45E77AEE}">
      <dgm:prSet/>
      <dgm:spPr/>
      <dgm:t>
        <a:bodyPr/>
        <a:lstStyle/>
        <a:p>
          <a:endParaRPr lang="en-GB"/>
        </a:p>
      </dgm:t>
    </dgm:pt>
    <dgm:pt modelId="{74B71BEC-AFAE-4831-8BF9-D9B451ED6409}" type="sibTrans" cxnId="{40D07E46-1983-4E93-8930-90DF45E77AEE}">
      <dgm:prSet/>
      <dgm:spPr/>
      <dgm:t>
        <a:bodyPr/>
        <a:lstStyle/>
        <a:p>
          <a:endParaRPr lang="en-GB"/>
        </a:p>
      </dgm:t>
    </dgm:pt>
    <dgm:pt modelId="{A29FFBEC-A3DF-46F7-AA60-A4CB01296A62}">
      <dgm:prSet phldrT="[Text]"/>
      <dgm:spPr/>
      <dgm:t>
        <a:bodyPr/>
        <a:lstStyle/>
        <a:p>
          <a:r>
            <a:rPr lang="en-GB"/>
            <a:t>M20 contraflow system London-bound J8-9</a:t>
          </a:r>
        </a:p>
      </dgm:t>
    </dgm:pt>
    <dgm:pt modelId="{CD65371C-44A4-4BD4-9926-B50254EFD5AE}" type="parTrans" cxnId="{84A24D7F-EC28-45E1-814B-CA33F91B866C}">
      <dgm:prSet/>
      <dgm:spPr/>
      <dgm:t>
        <a:bodyPr/>
        <a:lstStyle/>
        <a:p>
          <a:endParaRPr lang="en-GB"/>
        </a:p>
      </dgm:t>
    </dgm:pt>
    <dgm:pt modelId="{F7EB7B4F-26AA-4F08-9996-30E926142AAE}" type="sibTrans" cxnId="{84A24D7F-EC28-45E1-814B-CA33F91B866C}">
      <dgm:prSet/>
      <dgm:spPr/>
      <dgm:t>
        <a:bodyPr/>
        <a:lstStyle/>
        <a:p>
          <a:endParaRPr lang="en-GB"/>
        </a:p>
      </dgm:t>
    </dgm:pt>
    <dgm:pt modelId="{46EF5BFF-F3DA-45E6-BCC1-0E305C73B15A}">
      <dgm:prSet phldrT="[Text]"/>
      <dgm:spPr/>
      <dgm:t>
        <a:bodyPr/>
        <a:lstStyle/>
        <a:p>
          <a:r>
            <a:rPr lang="en-GB"/>
            <a:t>Phase 3</a:t>
          </a:r>
        </a:p>
      </dgm:t>
    </dgm:pt>
    <dgm:pt modelId="{828D5F6B-BC71-4163-BB7E-CE3D70187282}" type="parTrans" cxnId="{A2AC36F0-0D89-4CE1-90C3-60149C729C1E}">
      <dgm:prSet/>
      <dgm:spPr/>
      <dgm:t>
        <a:bodyPr/>
        <a:lstStyle/>
        <a:p>
          <a:endParaRPr lang="en-GB"/>
        </a:p>
      </dgm:t>
    </dgm:pt>
    <dgm:pt modelId="{66D7AFC2-CFD8-4390-959A-7687599A4FCA}" type="sibTrans" cxnId="{A2AC36F0-0D89-4CE1-90C3-60149C729C1E}">
      <dgm:prSet/>
      <dgm:spPr/>
      <dgm:t>
        <a:bodyPr/>
        <a:lstStyle/>
        <a:p>
          <a:endParaRPr lang="en-GB"/>
        </a:p>
      </dgm:t>
    </dgm:pt>
    <dgm:pt modelId="{668AEB5C-6890-4D2C-AD74-A854D233CD2D}">
      <dgm:prSet phldrT="[Text]"/>
      <dgm:spPr/>
      <dgm:t>
        <a:bodyPr/>
        <a:lstStyle/>
        <a:p>
          <a:r>
            <a:rPr lang="en-GB">
              <a:latin typeface="Arial"/>
            </a:rPr>
            <a:t>For</a:t>
          </a:r>
          <a:r>
            <a:rPr lang="en-GB"/>
            <a:t> drivers NOT heading to the ports or Eurotunnel, phase 3 is identical to phase 2</a:t>
          </a:r>
        </a:p>
      </dgm:t>
    </dgm:pt>
    <dgm:pt modelId="{2D8214FD-AF4F-4B64-90E1-378D2D097D82}" type="parTrans" cxnId="{4389B54D-A30A-40AB-9180-26EA8CF10B33}">
      <dgm:prSet/>
      <dgm:spPr/>
      <dgm:t>
        <a:bodyPr/>
        <a:lstStyle/>
        <a:p>
          <a:endParaRPr lang="en-GB"/>
        </a:p>
      </dgm:t>
    </dgm:pt>
    <dgm:pt modelId="{4BA6A9FA-1D57-472D-8261-1749AA085A72}" type="sibTrans" cxnId="{4389B54D-A30A-40AB-9180-26EA8CF10B33}">
      <dgm:prSet/>
      <dgm:spPr/>
      <dgm:t>
        <a:bodyPr/>
        <a:lstStyle/>
        <a:p>
          <a:endParaRPr lang="en-GB"/>
        </a:p>
      </dgm:t>
    </dgm:pt>
    <dgm:pt modelId="{B83B8A3F-8A67-4366-8090-1F8496127511}">
      <dgm:prSet phldrT="[Text]"/>
      <dgm:spPr/>
      <dgm:t>
        <a:bodyPr/>
        <a:lstStyle/>
        <a:p>
          <a:r>
            <a:rPr lang="en-GB"/>
            <a:t>Phase 4</a:t>
          </a:r>
        </a:p>
      </dgm:t>
    </dgm:pt>
    <dgm:pt modelId="{E9337188-08E9-43CE-9884-2BD5B10D467F}" type="parTrans" cxnId="{B86948D6-14E4-497B-BC37-01960BBE4781}">
      <dgm:prSet/>
      <dgm:spPr/>
      <dgm:t>
        <a:bodyPr/>
        <a:lstStyle/>
        <a:p>
          <a:endParaRPr lang="en-GB"/>
        </a:p>
      </dgm:t>
    </dgm:pt>
    <dgm:pt modelId="{1E2F0F07-1954-4DA3-BB36-017474870969}" type="sibTrans" cxnId="{B86948D6-14E4-497B-BC37-01960BBE4781}">
      <dgm:prSet/>
      <dgm:spPr/>
      <dgm:t>
        <a:bodyPr/>
        <a:lstStyle/>
        <a:p>
          <a:endParaRPr lang="en-GB"/>
        </a:p>
      </dgm:t>
    </dgm:pt>
    <dgm:pt modelId="{1E2C77EF-150E-47BF-9F70-BB3054D70878}">
      <dgm:prSet phldrT="[Text]"/>
      <dgm:spPr/>
      <dgm:t>
        <a:bodyPr/>
        <a:lstStyle/>
        <a:p>
          <a:r>
            <a:rPr lang="en-GB"/>
            <a:t>As phase 2; but will not be able to use M26</a:t>
          </a:r>
        </a:p>
      </dgm:t>
    </dgm:pt>
    <dgm:pt modelId="{C5697F89-EC5D-4AD2-834E-90F59C19B472}" type="parTrans" cxnId="{7DA44EC6-FB8D-4374-892A-3851D9919517}">
      <dgm:prSet/>
      <dgm:spPr/>
      <dgm:t>
        <a:bodyPr/>
        <a:lstStyle/>
        <a:p>
          <a:endParaRPr lang="en-GB"/>
        </a:p>
      </dgm:t>
    </dgm:pt>
    <dgm:pt modelId="{2BEA0300-4A1A-46AC-AB51-8159470000C4}" type="sibTrans" cxnId="{7DA44EC6-FB8D-4374-892A-3851D9919517}">
      <dgm:prSet/>
      <dgm:spPr/>
      <dgm:t>
        <a:bodyPr/>
        <a:lstStyle/>
        <a:p>
          <a:endParaRPr lang="en-GB"/>
        </a:p>
      </dgm:t>
    </dgm:pt>
    <dgm:pt modelId="{1E188A03-F2CA-475F-8D31-041F402C2F0F}">
      <dgm:prSet phldrT="[Text]"/>
      <dgm:spPr/>
      <dgm:t>
        <a:bodyPr/>
        <a:lstStyle/>
        <a:p>
          <a:r>
            <a:rPr lang="en-GB"/>
            <a:t>50mph limit</a:t>
          </a:r>
        </a:p>
      </dgm:t>
    </dgm:pt>
    <dgm:pt modelId="{FA30A253-8398-4F61-AEF0-E65CB629ABEB}" type="parTrans" cxnId="{65A93081-E19E-4E5D-85F1-747976D997BF}">
      <dgm:prSet/>
      <dgm:spPr/>
      <dgm:t>
        <a:bodyPr/>
        <a:lstStyle/>
        <a:p>
          <a:endParaRPr lang="en-GB"/>
        </a:p>
      </dgm:t>
    </dgm:pt>
    <dgm:pt modelId="{F844B307-A77F-4AF9-9FAF-5B59B062E728}" type="sibTrans" cxnId="{65A93081-E19E-4E5D-85F1-747976D997BF}">
      <dgm:prSet/>
      <dgm:spPr/>
      <dgm:t>
        <a:bodyPr/>
        <a:lstStyle/>
        <a:p>
          <a:endParaRPr lang="en-GB"/>
        </a:p>
      </dgm:t>
    </dgm:pt>
    <dgm:pt modelId="{3739F566-5B4B-459C-9819-675428142792}">
      <dgm:prSet phldrT="[Text]"/>
      <dgm:spPr/>
      <dgm:t>
        <a:bodyPr/>
        <a:lstStyle/>
        <a:p>
          <a:r>
            <a:rPr lang="en-GB"/>
            <a:t>May be stopped at traffic lights to prove destination</a:t>
          </a:r>
        </a:p>
      </dgm:t>
    </dgm:pt>
    <dgm:pt modelId="{3B337492-8782-4CC6-A52B-1E07D26A31F7}" type="parTrans" cxnId="{6E160C90-A04A-4356-91FC-EB0721ED42D5}">
      <dgm:prSet/>
      <dgm:spPr/>
      <dgm:t>
        <a:bodyPr/>
        <a:lstStyle/>
        <a:p>
          <a:endParaRPr lang="en-GB"/>
        </a:p>
      </dgm:t>
    </dgm:pt>
    <dgm:pt modelId="{D8253B1B-45AB-4023-9BA1-5685255C0480}" type="sibTrans" cxnId="{6E160C90-A04A-4356-91FC-EB0721ED42D5}">
      <dgm:prSet/>
      <dgm:spPr/>
      <dgm:t>
        <a:bodyPr/>
        <a:lstStyle/>
        <a:p>
          <a:endParaRPr lang="en-GB"/>
        </a:p>
      </dgm:t>
    </dgm:pt>
    <dgm:pt modelId="{86332F8F-45F9-42F1-A3DB-1639AEC54B9E}" type="pres">
      <dgm:prSet presAssocID="{C066E20E-D8CB-4634-BEA4-9120BB4B50B7}" presName="linearFlow" presStyleCnt="0">
        <dgm:presLayoutVars>
          <dgm:dir/>
          <dgm:animLvl val="lvl"/>
          <dgm:resizeHandles val="exact"/>
        </dgm:presLayoutVars>
      </dgm:prSet>
      <dgm:spPr/>
    </dgm:pt>
    <dgm:pt modelId="{990E052C-6B3E-491E-A36A-03F0456E3121}" type="pres">
      <dgm:prSet presAssocID="{2EABE814-CBA4-4347-B5BA-7B42BA236371}" presName="composite" presStyleCnt="0"/>
      <dgm:spPr/>
    </dgm:pt>
    <dgm:pt modelId="{F6EF47EE-E29F-4169-865F-9BAA5A4C8185}" type="pres">
      <dgm:prSet presAssocID="{2EABE814-CBA4-4347-B5BA-7B42BA236371}" presName="parentText" presStyleLbl="alignNode1" presStyleIdx="0" presStyleCnt="4">
        <dgm:presLayoutVars>
          <dgm:chMax val="1"/>
          <dgm:bulletEnabled val="1"/>
        </dgm:presLayoutVars>
      </dgm:prSet>
      <dgm:spPr/>
    </dgm:pt>
    <dgm:pt modelId="{87FC499A-49A3-41BA-8602-075A289A579C}" type="pres">
      <dgm:prSet presAssocID="{2EABE814-CBA4-4347-B5BA-7B42BA236371}" presName="descendantText" presStyleLbl="alignAcc1" presStyleIdx="0" presStyleCnt="4" custLinFactNeighborX="0">
        <dgm:presLayoutVars>
          <dgm:bulletEnabled val="1"/>
        </dgm:presLayoutVars>
      </dgm:prSet>
      <dgm:spPr/>
    </dgm:pt>
    <dgm:pt modelId="{C302C1BD-3BB2-44D1-A111-3CCAEECEF534}" type="pres">
      <dgm:prSet presAssocID="{3E47806B-BE94-4B14-AF48-609CAE851F41}" presName="sp" presStyleCnt="0"/>
      <dgm:spPr/>
    </dgm:pt>
    <dgm:pt modelId="{954A77C0-052C-4224-A1D8-F4166BDECA87}" type="pres">
      <dgm:prSet presAssocID="{C449CE4E-B4FD-4763-B250-1D8FBDBAC957}" presName="composite" presStyleCnt="0"/>
      <dgm:spPr/>
    </dgm:pt>
    <dgm:pt modelId="{59F0F911-AF09-4E7A-946D-38C18BB909AE}" type="pres">
      <dgm:prSet presAssocID="{C449CE4E-B4FD-4763-B250-1D8FBDBAC957}" presName="parentText" presStyleLbl="alignNode1" presStyleIdx="1" presStyleCnt="4">
        <dgm:presLayoutVars>
          <dgm:chMax val="1"/>
          <dgm:bulletEnabled val="1"/>
        </dgm:presLayoutVars>
      </dgm:prSet>
      <dgm:spPr/>
    </dgm:pt>
    <dgm:pt modelId="{A54CF8CE-7699-4E6C-A8C1-E510A3F2601A}" type="pres">
      <dgm:prSet presAssocID="{C449CE4E-B4FD-4763-B250-1D8FBDBAC957}" presName="descendantText" presStyleLbl="alignAcc1" presStyleIdx="1" presStyleCnt="4" custLinFactNeighborX="0">
        <dgm:presLayoutVars>
          <dgm:bulletEnabled val="1"/>
        </dgm:presLayoutVars>
      </dgm:prSet>
      <dgm:spPr/>
    </dgm:pt>
    <dgm:pt modelId="{075312B8-3F9C-43B3-A89E-8095B5261675}" type="pres">
      <dgm:prSet presAssocID="{74B71BEC-AFAE-4831-8BF9-D9B451ED6409}" presName="sp" presStyleCnt="0"/>
      <dgm:spPr/>
    </dgm:pt>
    <dgm:pt modelId="{0A48009A-3770-499A-9F25-6FE6E6363D54}" type="pres">
      <dgm:prSet presAssocID="{46EF5BFF-F3DA-45E6-BCC1-0E305C73B15A}" presName="composite" presStyleCnt="0"/>
      <dgm:spPr/>
    </dgm:pt>
    <dgm:pt modelId="{1B7A2F11-0051-45FB-A52C-C75FC390CE45}" type="pres">
      <dgm:prSet presAssocID="{46EF5BFF-F3DA-45E6-BCC1-0E305C73B15A}" presName="parentText" presStyleLbl="alignNode1" presStyleIdx="2" presStyleCnt="4">
        <dgm:presLayoutVars>
          <dgm:chMax val="1"/>
          <dgm:bulletEnabled val="1"/>
        </dgm:presLayoutVars>
      </dgm:prSet>
      <dgm:spPr/>
    </dgm:pt>
    <dgm:pt modelId="{5739F78C-B924-4EA5-BC39-A13525275302}" type="pres">
      <dgm:prSet presAssocID="{46EF5BFF-F3DA-45E6-BCC1-0E305C73B15A}" presName="descendantText" presStyleLbl="alignAcc1" presStyleIdx="2" presStyleCnt="4">
        <dgm:presLayoutVars>
          <dgm:bulletEnabled val="1"/>
        </dgm:presLayoutVars>
      </dgm:prSet>
      <dgm:spPr/>
    </dgm:pt>
    <dgm:pt modelId="{09E57BA7-50B9-4CDB-A68E-839F9408D9FC}" type="pres">
      <dgm:prSet presAssocID="{66D7AFC2-CFD8-4390-959A-7687599A4FCA}" presName="sp" presStyleCnt="0"/>
      <dgm:spPr/>
    </dgm:pt>
    <dgm:pt modelId="{E7FB7E70-CB52-4B19-A6FC-04227B9693FB}" type="pres">
      <dgm:prSet presAssocID="{B83B8A3F-8A67-4366-8090-1F8496127511}" presName="composite" presStyleCnt="0"/>
      <dgm:spPr/>
    </dgm:pt>
    <dgm:pt modelId="{9CE9EE6C-F97A-4556-A2BE-12EB7D643D62}" type="pres">
      <dgm:prSet presAssocID="{B83B8A3F-8A67-4366-8090-1F8496127511}" presName="parentText" presStyleLbl="alignNode1" presStyleIdx="3" presStyleCnt="4">
        <dgm:presLayoutVars>
          <dgm:chMax val="1"/>
          <dgm:bulletEnabled val="1"/>
        </dgm:presLayoutVars>
      </dgm:prSet>
      <dgm:spPr/>
    </dgm:pt>
    <dgm:pt modelId="{70737CA4-A497-4048-ACD7-443DD2F11CDE}" type="pres">
      <dgm:prSet presAssocID="{B83B8A3F-8A67-4366-8090-1F8496127511}" presName="descendantText" presStyleLbl="alignAcc1" presStyleIdx="3" presStyleCnt="4">
        <dgm:presLayoutVars>
          <dgm:bulletEnabled val="1"/>
        </dgm:presLayoutVars>
      </dgm:prSet>
      <dgm:spPr/>
    </dgm:pt>
  </dgm:ptLst>
  <dgm:cxnLst>
    <dgm:cxn modelId="{607C6909-FBD6-47D9-BB8C-F2F96D9416F1}" srcId="{2EABE814-CBA4-4347-B5BA-7B42BA236371}" destId="{93948922-8023-43D9-BE4D-16C4A4CC8E9F}" srcOrd="0" destOrd="0" parTransId="{E652492F-AB35-40AB-BC14-654BC75B317B}" sibTransId="{EC30F596-4762-41D4-B62C-ACB0A284B844}"/>
    <dgm:cxn modelId="{4860C21E-EE33-4745-B272-16B8782ED81B}" type="presOf" srcId="{46EF5BFF-F3DA-45E6-BCC1-0E305C73B15A}" destId="{1B7A2F11-0051-45FB-A52C-C75FC390CE45}" srcOrd="0" destOrd="0" presId="urn:microsoft.com/office/officeart/2005/8/layout/chevron2"/>
    <dgm:cxn modelId="{06E91D1F-45F0-419C-9FF1-9D1791989119}" type="presOf" srcId="{A29FFBEC-A3DF-46F7-AA60-A4CB01296A62}" destId="{A54CF8CE-7699-4E6C-A8C1-E510A3F2601A}" srcOrd="0" destOrd="0" presId="urn:microsoft.com/office/officeart/2005/8/layout/chevron2"/>
    <dgm:cxn modelId="{10FE5C23-FA5F-4CB8-8E4D-61795340B6E8}" type="presOf" srcId="{93948922-8023-43D9-BE4D-16C4A4CC8E9F}" destId="{87FC499A-49A3-41BA-8602-075A289A579C}" srcOrd="0" destOrd="0" presId="urn:microsoft.com/office/officeart/2005/8/layout/chevron2"/>
    <dgm:cxn modelId="{14217329-6E82-4E37-BC78-E2871E7C163D}" type="presOf" srcId="{2EABE814-CBA4-4347-B5BA-7B42BA236371}" destId="{F6EF47EE-E29F-4169-865F-9BAA5A4C8185}" srcOrd="0" destOrd="0" presId="urn:microsoft.com/office/officeart/2005/8/layout/chevron2"/>
    <dgm:cxn modelId="{B7FF912D-64C4-4D90-B188-2778D4A4362E}" type="presOf" srcId="{668AEB5C-6890-4D2C-AD74-A854D233CD2D}" destId="{5739F78C-B924-4EA5-BC39-A13525275302}" srcOrd="0" destOrd="0" presId="urn:microsoft.com/office/officeart/2005/8/layout/chevron2"/>
    <dgm:cxn modelId="{2FD07A30-DD31-4E72-AF13-6A8AF732795F}" type="presOf" srcId="{C449CE4E-B4FD-4763-B250-1D8FBDBAC957}" destId="{59F0F911-AF09-4E7A-946D-38C18BB909AE}" srcOrd="0" destOrd="0" presId="urn:microsoft.com/office/officeart/2005/8/layout/chevron2"/>
    <dgm:cxn modelId="{23D3BC40-E511-4602-BA92-CAD132107A66}" type="presOf" srcId="{C066E20E-D8CB-4634-BEA4-9120BB4B50B7}" destId="{86332F8F-45F9-42F1-A3DB-1639AEC54B9E}" srcOrd="0" destOrd="0" presId="urn:microsoft.com/office/officeart/2005/8/layout/chevron2"/>
    <dgm:cxn modelId="{40D07E46-1983-4E93-8930-90DF45E77AEE}" srcId="{C066E20E-D8CB-4634-BEA4-9120BB4B50B7}" destId="{C449CE4E-B4FD-4763-B250-1D8FBDBAC957}" srcOrd="1" destOrd="0" parTransId="{C5FA0D26-50E7-401E-8D11-018425C3CF66}" sibTransId="{74B71BEC-AFAE-4831-8BF9-D9B451ED6409}"/>
    <dgm:cxn modelId="{4389B54D-A30A-40AB-9180-26EA8CF10B33}" srcId="{46EF5BFF-F3DA-45E6-BCC1-0E305C73B15A}" destId="{668AEB5C-6890-4D2C-AD74-A854D233CD2D}" srcOrd="0" destOrd="0" parTransId="{2D8214FD-AF4F-4B64-90E1-378D2D097D82}" sibTransId="{4BA6A9FA-1D57-472D-8261-1749AA085A72}"/>
    <dgm:cxn modelId="{84A24D7F-EC28-45E1-814B-CA33F91B866C}" srcId="{C449CE4E-B4FD-4763-B250-1D8FBDBAC957}" destId="{A29FFBEC-A3DF-46F7-AA60-A4CB01296A62}" srcOrd="0" destOrd="0" parTransId="{CD65371C-44A4-4BD4-9926-B50254EFD5AE}" sibTransId="{F7EB7B4F-26AA-4F08-9996-30E926142AAE}"/>
    <dgm:cxn modelId="{65A93081-E19E-4E5D-85F1-747976D997BF}" srcId="{C449CE4E-B4FD-4763-B250-1D8FBDBAC957}" destId="{1E188A03-F2CA-475F-8D31-041F402C2F0F}" srcOrd="1" destOrd="0" parTransId="{FA30A253-8398-4F61-AEF0-E65CB629ABEB}" sibTransId="{F844B307-A77F-4AF9-9FAF-5B59B062E728}"/>
    <dgm:cxn modelId="{6E160C90-A04A-4356-91FC-EB0721ED42D5}" srcId="{2EABE814-CBA4-4347-B5BA-7B42BA236371}" destId="{3739F566-5B4B-459C-9819-675428142792}" srcOrd="1" destOrd="0" parTransId="{3B337492-8782-4CC6-A52B-1E07D26A31F7}" sibTransId="{D8253B1B-45AB-4023-9BA1-5685255C0480}"/>
    <dgm:cxn modelId="{7DA44EC6-FB8D-4374-892A-3851D9919517}" srcId="{B83B8A3F-8A67-4366-8090-1F8496127511}" destId="{1E2C77EF-150E-47BF-9F70-BB3054D70878}" srcOrd="0" destOrd="0" parTransId="{C5697F89-EC5D-4AD2-834E-90F59C19B472}" sibTransId="{2BEA0300-4A1A-46AC-AB51-8159470000C4}"/>
    <dgm:cxn modelId="{0133D3CC-5C80-42FB-90AF-ED10EF21A89B}" type="presOf" srcId="{B83B8A3F-8A67-4366-8090-1F8496127511}" destId="{9CE9EE6C-F97A-4556-A2BE-12EB7D643D62}" srcOrd="0" destOrd="0" presId="urn:microsoft.com/office/officeart/2005/8/layout/chevron2"/>
    <dgm:cxn modelId="{B86948D6-14E4-497B-BC37-01960BBE4781}" srcId="{C066E20E-D8CB-4634-BEA4-9120BB4B50B7}" destId="{B83B8A3F-8A67-4366-8090-1F8496127511}" srcOrd="3" destOrd="0" parTransId="{E9337188-08E9-43CE-9884-2BD5B10D467F}" sibTransId="{1E2F0F07-1954-4DA3-BB36-017474870969}"/>
    <dgm:cxn modelId="{B46CFED7-37E7-4CE1-ADB9-CCAB5F7EC03C}" type="presOf" srcId="{1E2C77EF-150E-47BF-9F70-BB3054D70878}" destId="{70737CA4-A497-4048-ACD7-443DD2F11CDE}" srcOrd="0" destOrd="0" presId="urn:microsoft.com/office/officeart/2005/8/layout/chevron2"/>
    <dgm:cxn modelId="{E454AAEE-4D90-4D14-BAB9-2DDDA573F5BC}" type="presOf" srcId="{1E188A03-F2CA-475F-8D31-041F402C2F0F}" destId="{A54CF8CE-7699-4E6C-A8C1-E510A3F2601A}" srcOrd="0" destOrd="1" presId="urn:microsoft.com/office/officeart/2005/8/layout/chevron2"/>
    <dgm:cxn modelId="{A2AC36F0-0D89-4CE1-90C3-60149C729C1E}" srcId="{C066E20E-D8CB-4634-BEA4-9120BB4B50B7}" destId="{46EF5BFF-F3DA-45E6-BCC1-0E305C73B15A}" srcOrd="2" destOrd="0" parTransId="{828D5F6B-BC71-4163-BB7E-CE3D70187282}" sibTransId="{66D7AFC2-CFD8-4390-959A-7687599A4FCA}"/>
    <dgm:cxn modelId="{2F80CBF1-B00E-42F9-8771-6EF6630E7862}" srcId="{C066E20E-D8CB-4634-BEA4-9120BB4B50B7}" destId="{2EABE814-CBA4-4347-B5BA-7B42BA236371}" srcOrd="0" destOrd="0" parTransId="{203066EF-752E-4070-9929-1EF2F6E61520}" sibTransId="{3E47806B-BE94-4B14-AF48-609CAE851F41}"/>
    <dgm:cxn modelId="{FF0BF4F7-D7F2-4140-8E74-7DEB75E2F1EC}" type="presOf" srcId="{3739F566-5B4B-459C-9819-675428142792}" destId="{87FC499A-49A3-41BA-8602-075A289A579C}" srcOrd="0" destOrd="1" presId="urn:microsoft.com/office/officeart/2005/8/layout/chevron2"/>
    <dgm:cxn modelId="{3045988F-88D5-4EF9-A2A4-6118CE7167F8}" type="presParOf" srcId="{86332F8F-45F9-42F1-A3DB-1639AEC54B9E}" destId="{990E052C-6B3E-491E-A36A-03F0456E3121}" srcOrd="0" destOrd="0" presId="urn:microsoft.com/office/officeart/2005/8/layout/chevron2"/>
    <dgm:cxn modelId="{A4ADB2DE-A1F8-4508-B5BF-E97D20F4D169}" type="presParOf" srcId="{990E052C-6B3E-491E-A36A-03F0456E3121}" destId="{F6EF47EE-E29F-4169-865F-9BAA5A4C8185}" srcOrd="0" destOrd="0" presId="urn:microsoft.com/office/officeart/2005/8/layout/chevron2"/>
    <dgm:cxn modelId="{792ABC3C-8AC9-49A7-A9D1-33DE91EECE5A}" type="presParOf" srcId="{990E052C-6B3E-491E-A36A-03F0456E3121}" destId="{87FC499A-49A3-41BA-8602-075A289A579C}" srcOrd="1" destOrd="0" presId="urn:microsoft.com/office/officeart/2005/8/layout/chevron2"/>
    <dgm:cxn modelId="{22BDF9C5-5694-47F3-A37B-EE7403BB4ED2}" type="presParOf" srcId="{86332F8F-45F9-42F1-A3DB-1639AEC54B9E}" destId="{C302C1BD-3BB2-44D1-A111-3CCAEECEF534}" srcOrd="1" destOrd="0" presId="urn:microsoft.com/office/officeart/2005/8/layout/chevron2"/>
    <dgm:cxn modelId="{D63ADDBF-EBA8-4038-AF60-7A485AC1EA11}" type="presParOf" srcId="{86332F8F-45F9-42F1-A3DB-1639AEC54B9E}" destId="{954A77C0-052C-4224-A1D8-F4166BDECA87}" srcOrd="2" destOrd="0" presId="urn:microsoft.com/office/officeart/2005/8/layout/chevron2"/>
    <dgm:cxn modelId="{9081500D-520D-43EC-8451-06D6F120F3FD}" type="presParOf" srcId="{954A77C0-052C-4224-A1D8-F4166BDECA87}" destId="{59F0F911-AF09-4E7A-946D-38C18BB909AE}" srcOrd="0" destOrd="0" presId="urn:microsoft.com/office/officeart/2005/8/layout/chevron2"/>
    <dgm:cxn modelId="{94BB329C-F1CB-4A9A-A6A6-87396B41AD5B}" type="presParOf" srcId="{954A77C0-052C-4224-A1D8-F4166BDECA87}" destId="{A54CF8CE-7699-4E6C-A8C1-E510A3F2601A}" srcOrd="1" destOrd="0" presId="urn:microsoft.com/office/officeart/2005/8/layout/chevron2"/>
    <dgm:cxn modelId="{FDF3B258-F2C7-41AE-96A7-D11CF0BF2345}" type="presParOf" srcId="{86332F8F-45F9-42F1-A3DB-1639AEC54B9E}" destId="{075312B8-3F9C-43B3-A89E-8095B5261675}" srcOrd="3" destOrd="0" presId="urn:microsoft.com/office/officeart/2005/8/layout/chevron2"/>
    <dgm:cxn modelId="{70C0CAF9-72D9-48C9-BC67-1939C780CAFE}" type="presParOf" srcId="{86332F8F-45F9-42F1-A3DB-1639AEC54B9E}" destId="{0A48009A-3770-499A-9F25-6FE6E6363D54}" srcOrd="4" destOrd="0" presId="urn:microsoft.com/office/officeart/2005/8/layout/chevron2"/>
    <dgm:cxn modelId="{5ED77E0D-4CF5-4584-9381-E5CBADE3C463}" type="presParOf" srcId="{0A48009A-3770-499A-9F25-6FE6E6363D54}" destId="{1B7A2F11-0051-45FB-A52C-C75FC390CE45}" srcOrd="0" destOrd="0" presId="urn:microsoft.com/office/officeart/2005/8/layout/chevron2"/>
    <dgm:cxn modelId="{24F123EE-959C-44E9-ADD4-F84B733B561B}" type="presParOf" srcId="{0A48009A-3770-499A-9F25-6FE6E6363D54}" destId="{5739F78C-B924-4EA5-BC39-A13525275302}" srcOrd="1" destOrd="0" presId="urn:microsoft.com/office/officeart/2005/8/layout/chevron2"/>
    <dgm:cxn modelId="{B294BA0E-40A8-48AD-A706-A9FF1EA74C75}" type="presParOf" srcId="{86332F8F-45F9-42F1-A3DB-1639AEC54B9E}" destId="{09E57BA7-50B9-4CDB-A68E-839F9408D9FC}" srcOrd="5" destOrd="0" presId="urn:microsoft.com/office/officeart/2005/8/layout/chevron2"/>
    <dgm:cxn modelId="{8344EB2D-41F7-4211-8F5F-A05363398C54}" type="presParOf" srcId="{86332F8F-45F9-42F1-A3DB-1639AEC54B9E}" destId="{E7FB7E70-CB52-4B19-A6FC-04227B9693FB}" srcOrd="6" destOrd="0" presId="urn:microsoft.com/office/officeart/2005/8/layout/chevron2"/>
    <dgm:cxn modelId="{70B3C1ED-3392-499A-8D64-F212CE0C8C11}" type="presParOf" srcId="{E7FB7E70-CB52-4B19-A6FC-04227B9693FB}" destId="{9CE9EE6C-F97A-4556-A2BE-12EB7D643D62}" srcOrd="0" destOrd="0" presId="urn:microsoft.com/office/officeart/2005/8/layout/chevron2"/>
    <dgm:cxn modelId="{32DF1A28-FF06-443F-85AF-721DA2422BB0}" type="presParOf" srcId="{E7FB7E70-CB52-4B19-A6FC-04227B9693FB}" destId="{70737CA4-A497-4048-ACD7-443DD2F11C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F47EE-E29F-4169-865F-9BAA5A4C8185}">
      <dsp:nvSpPr>
        <dsp:cNvPr id="0" name=""/>
        <dsp:cNvSpPr/>
      </dsp:nvSpPr>
      <dsp:spPr>
        <a:xfrm rot="5400000">
          <a:off x="-187216" y="189291"/>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1</a:t>
          </a:r>
        </a:p>
      </dsp:txBody>
      <dsp:txXfrm rot="-5400000">
        <a:off x="1" y="438914"/>
        <a:ext cx="873677" cy="374433"/>
      </dsp:txXfrm>
    </dsp:sp>
    <dsp:sp modelId="{87FC499A-49A3-41BA-8602-075A289A579C}">
      <dsp:nvSpPr>
        <dsp:cNvPr id="0" name=""/>
        <dsp:cNvSpPr/>
      </dsp:nvSpPr>
      <dsp:spPr>
        <a:xfrm rot="5400000">
          <a:off x="5408065" y="-4532312"/>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Drivers using A20 use right-hand lane. </a:t>
          </a:r>
        </a:p>
        <a:p>
          <a:pPr marL="228600" lvl="1" indent="-228600" algn="l" defTabSz="1066800">
            <a:lnSpc>
              <a:spcPct val="90000"/>
            </a:lnSpc>
            <a:spcBef>
              <a:spcPct val="0"/>
            </a:spcBef>
            <a:spcAft>
              <a:spcPct val="15000"/>
            </a:spcAft>
            <a:buChar char="•"/>
          </a:pPr>
          <a:r>
            <a:rPr lang="en-GB" sz="2400" kern="1200"/>
            <a:t>May be stopped at traffic lights to prove destination</a:t>
          </a:r>
        </a:p>
      </dsp:txBody>
      <dsp:txXfrm rot="-5400000">
        <a:off x="873678" y="41678"/>
        <a:ext cx="9840444" cy="732066"/>
      </dsp:txXfrm>
    </dsp:sp>
    <dsp:sp modelId="{59F0F911-AF09-4E7A-946D-38C18BB909AE}">
      <dsp:nvSpPr>
        <dsp:cNvPr id="0" name=""/>
        <dsp:cNvSpPr/>
      </dsp:nvSpPr>
      <dsp:spPr>
        <a:xfrm rot="5400000">
          <a:off x="-187216" y="1290665"/>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2</a:t>
          </a:r>
        </a:p>
      </dsp:txBody>
      <dsp:txXfrm rot="-5400000">
        <a:off x="1" y="1540288"/>
        <a:ext cx="873677" cy="374433"/>
      </dsp:txXfrm>
    </dsp:sp>
    <dsp:sp modelId="{A54CF8CE-7699-4E6C-A8C1-E510A3F2601A}">
      <dsp:nvSpPr>
        <dsp:cNvPr id="0" name=""/>
        <dsp:cNvSpPr/>
      </dsp:nvSpPr>
      <dsp:spPr>
        <a:xfrm rot="5400000">
          <a:off x="5408065" y="-3430938"/>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M20 contraflow system London-bound J8-9</a:t>
          </a:r>
        </a:p>
        <a:p>
          <a:pPr marL="228600" lvl="1" indent="-228600" algn="l" defTabSz="1066800">
            <a:lnSpc>
              <a:spcPct val="90000"/>
            </a:lnSpc>
            <a:spcBef>
              <a:spcPct val="0"/>
            </a:spcBef>
            <a:spcAft>
              <a:spcPct val="15000"/>
            </a:spcAft>
            <a:buChar char="•"/>
          </a:pPr>
          <a:r>
            <a:rPr lang="en-GB" sz="2400" kern="1200"/>
            <a:t>50mph limit</a:t>
          </a:r>
        </a:p>
      </dsp:txBody>
      <dsp:txXfrm rot="-5400000">
        <a:off x="873678" y="1143052"/>
        <a:ext cx="9840444" cy="732066"/>
      </dsp:txXfrm>
    </dsp:sp>
    <dsp:sp modelId="{1B7A2F11-0051-45FB-A52C-C75FC390CE45}">
      <dsp:nvSpPr>
        <dsp:cNvPr id="0" name=""/>
        <dsp:cNvSpPr/>
      </dsp:nvSpPr>
      <dsp:spPr>
        <a:xfrm rot="5400000">
          <a:off x="-187216" y="2392039"/>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3</a:t>
          </a:r>
        </a:p>
      </dsp:txBody>
      <dsp:txXfrm rot="-5400000">
        <a:off x="1" y="2641662"/>
        <a:ext cx="873677" cy="374433"/>
      </dsp:txXfrm>
    </dsp:sp>
    <dsp:sp modelId="{5739F78C-B924-4EA5-BC39-A13525275302}">
      <dsp:nvSpPr>
        <dsp:cNvPr id="0" name=""/>
        <dsp:cNvSpPr/>
      </dsp:nvSpPr>
      <dsp:spPr>
        <a:xfrm rot="5400000">
          <a:off x="5408065" y="-2329564"/>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latin typeface="Arial"/>
            </a:rPr>
            <a:t>For</a:t>
          </a:r>
          <a:r>
            <a:rPr lang="en-GB" sz="2400" kern="1200"/>
            <a:t> drivers NOT heading to the ports or Eurotunnel, phase 3 is identical to phase 2</a:t>
          </a:r>
        </a:p>
      </dsp:txBody>
      <dsp:txXfrm rot="-5400000">
        <a:off x="873678" y="2244426"/>
        <a:ext cx="9840444" cy="732066"/>
      </dsp:txXfrm>
    </dsp:sp>
    <dsp:sp modelId="{9CE9EE6C-F97A-4556-A2BE-12EB7D643D62}">
      <dsp:nvSpPr>
        <dsp:cNvPr id="0" name=""/>
        <dsp:cNvSpPr/>
      </dsp:nvSpPr>
      <dsp:spPr>
        <a:xfrm rot="5400000">
          <a:off x="-187216" y="3493414"/>
          <a:ext cx="1248110" cy="8736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Phase 4</a:t>
          </a:r>
        </a:p>
      </dsp:txBody>
      <dsp:txXfrm rot="-5400000">
        <a:off x="1" y="3743037"/>
        <a:ext cx="873677" cy="374433"/>
      </dsp:txXfrm>
    </dsp:sp>
    <dsp:sp modelId="{70737CA4-A497-4048-ACD7-443DD2F11CDE}">
      <dsp:nvSpPr>
        <dsp:cNvPr id="0" name=""/>
        <dsp:cNvSpPr/>
      </dsp:nvSpPr>
      <dsp:spPr>
        <a:xfrm rot="5400000">
          <a:off x="5408065" y="-1228190"/>
          <a:ext cx="811272" cy="98800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As phase 2; but will not be able to use M26</a:t>
          </a:r>
        </a:p>
      </dsp:txBody>
      <dsp:txXfrm rot="-5400000">
        <a:off x="873678" y="3345800"/>
        <a:ext cx="9840444" cy="7320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74595-EDE0-46C0-B507-52A1C520DD6C}" type="datetimeFigureOut">
              <a:rPr lang="en-GB" smtClean="0"/>
              <a:t>15/10/2019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208F7-5BB2-4B92-80B4-3CB8F33A29DF}" type="slidenum">
              <a:rPr lang="en-GB" smtClean="0"/>
              <a:t>‹#›</a:t>
            </a:fld>
            <a:endParaRPr lang="en-GB"/>
          </a:p>
        </p:txBody>
      </p:sp>
    </p:spTree>
    <p:extLst>
      <p:ext uri="{BB962C8B-B14F-4D97-AF65-F5344CB8AC3E}">
        <p14:creationId xmlns:p14="http://schemas.microsoft.com/office/powerpoint/2010/main" val="91641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190/transporting-goods-between-the-uk-and-eu-in-a-no-deal-brexit-guidance-for-haulier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Legislation passed by Parliament to stop No Deal was given royal assent</a:t>
            </a:r>
          </a:p>
          <a:p>
            <a:pPr lvl="0"/>
            <a:r>
              <a:rPr lang="en-GB" sz="1200" kern="1200">
                <a:solidFill>
                  <a:schemeClr val="tx1"/>
                </a:solidFill>
                <a:effectLst/>
                <a:latin typeface="+mn-lt"/>
                <a:ea typeface="+mn-ea"/>
                <a:cs typeface="+mn-cs"/>
              </a:rPr>
              <a:t>However, a No-Deal Brexit on 31 October is still possible unless:</a:t>
            </a:r>
          </a:p>
          <a:p>
            <a:pPr lvl="1"/>
            <a:r>
              <a:rPr lang="en-GB" sz="1200" kern="1200">
                <a:solidFill>
                  <a:schemeClr val="tx1"/>
                </a:solidFill>
                <a:effectLst/>
                <a:latin typeface="+mn-lt"/>
                <a:ea typeface="+mn-ea"/>
                <a:cs typeface="+mn-cs"/>
              </a:rPr>
              <a:t>A withdrawal agreement is adopted and ratified by the UK and the EU before that date –thus securing a transition period</a:t>
            </a:r>
          </a:p>
          <a:p>
            <a:pPr lvl="1"/>
            <a:r>
              <a:rPr lang="en-GB" sz="1200" kern="1200">
                <a:solidFill>
                  <a:schemeClr val="tx1"/>
                </a:solidFill>
                <a:effectLst/>
                <a:latin typeface="+mn-lt"/>
                <a:ea typeface="+mn-ea"/>
                <a:cs typeface="+mn-cs"/>
              </a:rPr>
              <a:t>Or: UK Government requests an extension and the EU grants it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36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Government’s central planning assumption is still Brexit on 31 October 2019 –with or without a deal</a:t>
            </a:r>
          </a:p>
          <a:p>
            <a:pPr lvl="0"/>
            <a:r>
              <a:rPr lang="en-GB" sz="1200" kern="1200">
                <a:solidFill>
                  <a:schemeClr val="tx1"/>
                </a:solidFill>
                <a:effectLst/>
                <a:latin typeface="+mn-lt"/>
                <a:ea typeface="+mn-ea"/>
                <a:cs typeface="+mn-cs"/>
              </a:rPr>
              <a:t>Prime Minister made it clear he will not request an extension</a:t>
            </a:r>
          </a:p>
          <a:p>
            <a:r>
              <a:rPr lang="en-GB"/>
              <a:t>Prime Minister made an alternative proposal to solve the Irish border issue and replace the controversial backstop. However, very</a:t>
            </a:r>
            <a:r>
              <a:rPr lang="en-GB" sz="1200" kern="1200">
                <a:solidFill>
                  <a:schemeClr val="tx1"/>
                </a:solidFill>
                <a:effectLst/>
                <a:latin typeface="+mn-lt"/>
                <a:ea typeface="+mn-ea"/>
                <a:cs typeface="+mn-cs"/>
              </a:rPr>
              <a:t> little time left for a negotiation breakthrough with the EU</a:t>
            </a:r>
            <a:r>
              <a:rPr lang="en-GB"/>
              <a:t> and the Irish Government already made clear that the proposed plan was not acceptable.</a:t>
            </a:r>
            <a:endParaRPr lang="en-GB" sz="1200" kern="1200">
              <a:solidFill>
                <a:schemeClr val="tx1"/>
              </a:solidFill>
              <a:effectLst/>
              <a:latin typeface="+mn-lt"/>
              <a:cs typeface="Calibri"/>
            </a:endParaRPr>
          </a:p>
          <a:p>
            <a:r>
              <a:rPr lang="en-GB" sz="1200" b="1" kern="1200">
                <a:solidFill>
                  <a:schemeClr val="tx1"/>
                </a:solidFill>
                <a:effectLst/>
                <a:latin typeface="+mn-lt"/>
                <a:ea typeface="+mn-ea"/>
                <a:cs typeface="+mn-cs"/>
              </a:rPr>
              <a:t>No-Deal Brexit on 31 October is still a </a:t>
            </a:r>
            <a:r>
              <a:rPr lang="en-GB" b="1"/>
              <a:t>very tangible</a:t>
            </a:r>
            <a:r>
              <a:rPr lang="en-GB" sz="1200" b="1" kern="1200">
                <a:solidFill>
                  <a:schemeClr val="tx1"/>
                </a:solidFill>
                <a:effectLst/>
                <a:latin typeface="+mn-lt"/>
                <a:ea typeface="+mn-ea"/>
                <a:cs typeface="+mn-cs"/>
              </a:rPr>
              <a:t> prospect</a:t>
            </a:r>
            <a:r>
              <a:rPr lang="en-GB" b="1"/>
              <a:t> and the default legal outcome</a:t>
            </a:r>
            <a:r>
              <a:rPr lang="en-GB" sz="1200" b="1" kern="1200">
                <a:solidFill>
                  <a:schemeClr val="tx1"/>
                </a:solidFill>
                <a:effectLst/>
                <a:latin typeface="+mn-lt"/>
                <a:ea typeface="+mn-ea"/>
                <a:cs typeface="+mn-cs"/>
              </a:rPr>
              <a:t>.</a:t>
            </a: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Therefore FTA advises members to keep planning for No Deal</a:t>
            </a:r>
            <a:r>
              <a:rPr lang="en-GB" sz="1200" kern="1200">
                <a:solidFill>
                  <a:schemeClr val="tx1"/>
                </a:solidFill>
                <a:effectLst/>
                <a:latin typeface="+mn-lt"/>
                <a:ea typeface="+mn-ea"/>
                <a:cs typeface="+mn-cs"/>
              </a:rPr>
              <a:t>. We appreciate it is uncomfortable for the most affected companies to make significant investments and changes to their processes in spite of the uncertainty but the logistics industry needs to plan for the worst and hope for the best.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35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A No-Deal Brexit would have implications even for road haulage companies that only operate on the domestic market. Domestic operators need to be aware of the traffic management plan around the main ports, in particular Dover, even if they only serve the local market. </a:t>
            </a:r>
            <a:endParaRPr lang="en-GB" sz="1200" kern="120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Highways England will implement measures to keep the M20 open in both directions in case of disruptions across the Channel (Operation Brock)</a:t>
            </a:r>
          </a:p>
          <a:p>
            <a:pPr lvl="1"/>
            <a:r>
              <a:rPr lang="en-GB" sz="1200" kern="1200">
                <a:solidFill>
                  <a:schemeClr val="tx1"/>
                </a:solidFill>
                <a:effectLst/>
                <a:latin typeface="+mn-lt"/>
                <a:ea typeface="+mn-ea"/>
                <a:cs typeface="+mn-cs"/>
              </a:rPr>
              <a:t>4 different stages depending on severity of disruptions</a:t>
            </a:r>
          </a:p>
          <a:p>
            <a:pPr lvl="1"/>
            <a:r>
              <a:rPr lang="en-GB" sz="1200" kern="1200">
                <a:solidFill>
                  <a:schemeClr val="tx1"/>
                </a:solidFill>
                <a:effectLst/>
                <a:latin typeface="+mn-lt"/>
                <a:ea typeface="+mn-ea"/>
                <a:cs typeface="+mn-cs"/>
              </a:rPr>
              <a:t>Drivers of goods vehicles over 7.5t NOT heading to the ports of Eurotunnel will need to follow a different set of instructions and may be asked to provide proof of their destination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95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Phase 1 -</a:t>
            </a:r>
            <a:r>
              <a:rPr lang="en-GB" sz="1200" kern="1200">
                <a:solidFill>
                  <a:schemeClr val="tx1"/>
                </a:solidFill>
                <a:effectLst/>
                <a:latin typeface="+mn-lt"/>
                <a:ea typeface="+mn-ea"/>
                <a:cs typeface="+mn-cs"/>
              </a:rPr>
              <a:t> Drivers using the A20 can use the right-hand lane. They may be stopped at traffic lights to prove they are not heading to the ports</a:t>
            </a:r>
          </a:p>
          <a:p>
            <a:pPr lvl="0"/>
            <a:r>
              <a:rPr lang="en-GB" sz="1200" b="1" kern="1200">
                <a:solidFill>
                  <a:schemeClr val="tx1"/>
                </a:solidFill>
                <a:effectLst/>
                <a:latin typeface="+mn-lt"/>
                <a:ea typeface="+mn-ea"/>
                <a:cs typeface="+mn-cs"/>
              </a:rPr>
              <a:t>Phase 2 - </a:t>
            </a:r>
            <a:r>
              <a:rPr lang="en-GB" sz="1200" kern="1200">
                <a:solidFill>
                  <a:schemeClr val="tx1"/>
                </a:solidFill>
                <a:effectLst/>
                <a:latin typeface="+mn-lt"/>
                <a:ea typeface="+mn-ea"/>
                <a:cs typeface="+mn-cs"/>
              </a:rPr>
              <a:t>On the M20 drivers will have to use a contraflow system on the London-bound carriageway between junctions 8 and 9</a:t>
            </a:r>
          </a:p>
          <a:p>
            <a:pPr lvl="0"/>
            <a:r>
              <a:rPr lang="en-GB" sz="1200" kern="1200">
                <a:solidFill>
                  <a:schemeClr val="tx1"/>
                </a:solidFill>
                <a:effectLst/>
                <a:latin typeface="+mn-lt"/>
                <a:ea typeface="+mn-ea"/>
                <a:cs typeface="+mn-cs"/>
              </a:rPr>
              <a:t>50mph limit</a:t>
            </a:r>
          </a:p>
          <a:p>
            <a:pPr lvl="0"/>
            <a:r>
              <a:rPr lang="en-GB" sz="1200" b="1" kern="1200">
                <a:solidFill>
                  <a:schemeClr val="tx1"/>
                </a:solidFill>
                <a:effectLst/>
                <a:latin typeface="+mn-lt"/>
                <a:ea typeface="+mn-ea"/>
                <a:cs typeface="+mn-cs"/>
              </a:rPr>
              <a:t>Phase 3 - </a:t>
            </a:r>
            <a:r>
              <a:rPr lang="en-GB" sz="1200" kern="1200">
                <a:solidFill>
                  <a:schemeClr val="tx1"/>
                </a:solidFill>
                <a:effectLst/>
                <a:latin typeface="+mn-lt"/>
                <a:ea typeface="+mn-ea"/>
                <a:cs typeface="+mn-cs"/>
              </a:rPr>
              <a:t>Identical to phase 2 –the differences will only affect vehicles heading to the ports</a:t>
            </a:r>
          </a:p>
          <a:p>
            <a:pPr lvl="0"/>
            <a:r>
              <a:rPr lang="en-GB" sz="1200" b="1" kern="1200">
                <a:solidFill>
                  <a:schemeClr val="tx1"/>
                </a:solidFill>
                <a:effectLst/>
                <a:latin typeface="+mn-lt"/>
                <a:ea typeface="+mn-ea"/>
                <a:cs typeface="+mn-cs"/>
              </a:rPr>
              <a:t>Phase 4 - </a:t>
            </a:r>
            <a:r>
              <a:rPr lang="en-GB" sz="1200" kern="1200">
                <a:solidFill>
                  <a:schemeClr val="tx1"/>
                </a:solidFill>
                <a:effectLst/>
                <a:latin typeface="+mn-lt"/>
                <a:ea typeface="+mn-ea"/>
                <a:cs typeface="+mn-cs"/>
              </a:rPr>
              <a:t>Identical to phase 2 except drivers will not be able to use the M26</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95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The press widely reported about a leaked Government document describing the worst case scenarios in a number of areas. The Government eventually published an official, shorter version of its so-called ‘Yellowhammer report’ highlighting reasonable worst case planning assumptions. </a:t>
            </a:r>
            <a:endParaRPr lang="en-GB" sz="1200" kern="120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FTA reacted vigorously to the Government’s failure to share their planning assumptions on fuel supply in due time</a:t>
            </a:r>
          </a:p>
          <a:p>
            <a:pPr lvl="1"/>
            <a:r>
              <a:rPr lang="en-GB" sz="1200" kern="1200">
                <a:solidFill>
                  <a:schemeClr val="tx1"/>
                </a:solidFill>
                <a:effectLst/>
                <a:latin typeface="+mn-lt"/>
                <a:ea typeface="+mn-ea"/>
                <a:cs typeface="+mn-cs"/>
              </a:rPr>
              <a:t>Government’s reasonable worst case planning assumptions –published in September- envisage disruptions to fuel distribution in London and the South-East if Dartford crossing is blocked</a:t>
            </a:r>
          </a:p>
          <a:p>
            <a:pPr lvl="1"/>
            <a:r>
              <a:rPr lang="en-GB" sz="1200" kern="1200">
                <a:solidFill>
                  <a:schemeClr val="tx1"/>
                </a:solidFill>
                <a:effectLst/>
                <a:latin typeface="+mn-lt"/>
                <a:ea typeface="+mn-ea"/>
                <a:cs typeface="+mn-cs"/>
              </a:rPr>
              <a:t>Yellowhammer suggests local shortages possible in other parts of the country because of panic buying</a:t>
            </a:r>
          </a:p>
          <a:p>
            <a:pPr lvl="1"/>
            <a:r>
              <a:rPr lang="en-GB" sz="1200" b="1" kern="1200">
                <a:solidFill>
                  <a:schemeClr val="tx1"/>
                </a:solidFill>
                <a:effectLst/>
                <a:latin typeface="+mn-lt"/>
                <a:ea typeface="+mn-ea"/>
                <a:cs typeface="+mn-cs"/>
              </a:rPr>
              <a:t>No suggestion of cessation of fuel supply</a:t>
            </a:r>
            <a:r>
              <a:rPr lang="en-GB" sz="1200" kern="1200">
                <a:solidFill>
                  <a:schemeClr val="tx1"/>
                </a:solidFill>
                <a:effectLst/>
                <a:latin typeface="+mn-lt"/>
                <a:ea typeface="+mn-ea"/>
                <a:cs typeface="+mn-cs"/>
              </a:rPr>
              <a:t>; reduced supply possible on a localised basis</a:t>
            </a:r>
          </a:p>
          <a:p>
            <a:pPr lvl="1"/>
            <a:r>
              <a:rPr lang="en-GB" sz="1200" kern="1200">
                <a:solidFill>
                  <a:schemeClr val="tx1"/>
                </a:solidFill>
                <a:effectLst/>
                <a:latin typeface="+mn-lt"/>
                <a:ea typeface="+mn-ea"/>
                <a:cs typeface="+mn-cs"/>
              </a:rPr>
              <a:t>FTA advises members not to engage in panic buying –which would contribute to and worsen the problem- and to comply with regulation about storage of fuel</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22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Although customs formalities and other border procedures are primarily the responsibility of traders, it is crucial that all actors of the supply chain communicate effectively to ensure that the required paperwork is available when checks will be carried out. </a:t>
            </a:r>
            <a:endParaRPr lang="en-GB" sz="1200" kern="120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Hauliers collecting goods from UK ports to deliver them to their final destination in the UK will need proof of customs formalities</a:t>
            </a:r>
          </a:p>
          <a:p>
            <a:pPr lvl="1"/>
            <a:r>
              <a:rPr lang="en-GB" sz="1200" kern="1200">
                <a:solidFill>
                  <a:schemeClr val="tx1"/>
                </a:solidFill>
                <a:effectLst/>
                <a:latin typeface="+mn-lt"/>
                <a:ea typeface="+mn-ea"/>
                <a:cs typeface="+mn-cs"/>
              </a:rPr>
              <a:t>Hauliers should notify the importer that goods have arrived. Stamped carnets and copies of other documentation should be provided to the trader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9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In addition to this, international hauliers will be facing new requirements.</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International hauliers need to ensure access to the EU market is secured –depending on their business model- as UK Community Licence will no longer be recognised</a:t>
            </a:r>
          </a:p>
          <a:p>
            <a:pPr lvl="0"/>
            <a:r>
              <a:rPr lang="en-GB" sz="1200" kern="1200">
                <a:solidFill>
                  <a:schemeClr val="tx1"/>
                </a:solidFill>
                <a:effectLst/>
                <a:latin typeface="+mn-lt"/>
                <a:ea typeface="+mn-ea"/>
                <a:cs typeface="+mn-cs"/>
              </a:rPr>
              <a:t>Most UK-EU journeys will be possible without specific permits until 31 December 2019 –FTA is campaigning for an extension, possibly until end of July 2020. The European Commission proposed such an extension but it still requires the approval of Member States and Members of the European Parliament. Final decision is expected in the fourth week of October.</a:t>
            </a:r>
          </a:p>
          <a:p>
            <a:pPr lvl="0"/>
            <a:r>
              <a:rPr lang="en-GB" sz="1200" kern="1200">
                <a:solidFill>
                  <a:schemeClr val="tx1"/>
                </a:solidFill>
                <a:effectLst/>
                <a:latin typeface="+mn-lt"/>
                <a:ea typeface="+mn-ea"/>
                <a:cs typeface="+mn-cs"/>
              </a:rPr>
              <a:t>Some journeys to non-EU countries or between EU countries may require permits</a:t>
            </a:r>
          </a:p>
          <a:p>
            <a:r>
              <a:rPr lang="en-GB" sz="1200" kern="1200">
                <a:solidFill>
                  <a:schemeClr val="tx1"/>
                </a:solidFill>
                <a:effectLst/>
                <a:latin typeface="+mn-lt"/>
                <a:ea typeface="+mn-ea"/>
                <a:cs typeface="+mn-cs"/>
              </a:rPr>
              <a:t>More information on transport, customs and border requirements for hauliers and drivers available in </a:t>
            </a:r>
            <a:r>
              <a:rPr lang="en-GB" sz="1200" kern="1200" err="1">
                <a:solidFill>
                  <a:schemeClr val="tx1"/>
                </a:solidFill>
                <a:effectLst/>
                <a:latin typeface="+mn-lt"/>
                <a:ea typeface="+mn-ea"/>
                <a:cs typeface="+mn-cs"/>
              </a:rPr>
              <a:t>DfT</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3"/>
              </a:rPr>
              <a:t>reference guide</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10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23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Make the most of your membership through Freight Councils, </a:t>
            </a:r>
            <a:r>
              <a:rPr lang="en-GB" sz="1200" kern="1200" err="1">
                <a:solidFill>
                  <a:schemeClr val="tx1"/>
                </a:solidFill>
                <a:effectLst/>
                <a:latin typeface="+mn-lt"/>
                <a:ea typeface="+mn-ea"/>
                <a:cs typeface="+mn-cs"/>
              </a:rPr>
              <a:t>eNews</a:t>
            </a:r>
            <a:r>
              <a:rPr lang="en-GB" sz="1200" kern="1200">
                <a:solidFill>
                  <a:schemeClr val="tx1"/>
                </a:solidFill>
                <a:effectLst/>
                <a:latin typeface="+mn-lt"/>
                <a:ea typeface="+mn-ea"/>
                <a:cs typeface="+mn-cs"/>
              </a:rPr>
              <a:t>, events and services.</a:t>
            </a:r>
          </a:p>
          <a:p>
            <a:r>
              <a:rPr lang="en-GB" sz="1200" kern="1200">
                <a:solidFill>
                  <a:schemeClr val="tx1"/>
                </a:solidFill>
                <a:effectLst/>
                <a:latin typeface="+mn-lt"/>
                <a:ea typeface="+mn-ea"/>
                <a:cs typeface="+mn-cs"/>
              </a:rPr>
              <a:t>Read from slide</a:t>
            </a:r>
          </a:p>
          <a:p>
            <a:endParaRPr lang="en-GB"/>
          </a:p>
        </p:txBody>
      </p:sp>
      <p:sp>
        <p:nvSpPr>
          <p:cNvPr id="4" name="Slide Number Placeholder 3"/>
          <p:cNvSpPr>
            <a:spLocks noGrp="1"/>
          </p:cNvSpPr>
          <p:nvPr>
            <p:ph type="sldNum" sz="quarter" idx="10"/>
          </p:nvPr>
        </p:nvSpPr>
        <p:spPr/>
        <p:txBody>
          <a:bodyPr/>
          <a:lstStyle/>
          <a:p>
            <a:pPr marL="0" marR="0" lvl="0" indent="0" algn="r" defTabSz="1946575"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946575"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84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October 19</a:t>
            </a:fld>
            <a:endParaRPr lang="en-GB"/>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pic>
        <p:nvPicPr>
          <p:cNvPr id="35" name="Picture 34">
            <a:extLst>
              <a:ext uri="{FF2B5EF4-FFF2-40B4-BE49-F238E27FC236}">
                <a16:creationId xmlns:a16="http://schemas.microsoft.com/office/drawing/2014/main" id="{20F7F0C4-E062-B24E-9B91-6620A27AA8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70782" y="6180960"/>
            <a:ext cx="2710156" cy="332943"/>
          </a:xfrm>
          <a:prstGeom prst="rect">
            <a:avLst/>
          </a:prstGeom>
        </p:spPr>
      </p:pic>
      <p:sp>
        <p:nvSpPr>
          <p:cNvPr id="36" name="TextBox 35">
            <a:extLst>
              <a:ext uri="{FF2B5EF4-FFF2-40B4-BE49-F238E27FC236}">
                <a16:creationId xmlns:a16="http://schemas.microsoft.com/office/drawing/2014/main" id="{4BE72E09-A42A-DD40-BEF2-2F410F19179A}"/>
              </a:ext>
            </a:extLst>
          </p:cNvPr>
          <p:cNvSpPr txBox="1"/>
          <p:nvPr userDrawn="1"/>
        </p:nvSpPr>
        <p:spPr>
          <a:xfrm>
            <a:off x="9288244" y="5893904"/>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4015549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October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a:t>Insert image here</a:t>
            </a:r>
          </a:p>
        </p:txBody>
      </p:sp>
      <p:pic>
        <p:nvPicPr>
          <p:cNvPr id="35" name="Picture 34">
            <a:extLst>
              <a:ext uri="{FF2B5EF4-FFF2-40B4-BE49-F238E27FC236}">
                <a16:creationId xmlns:a16="http://schemas.microsoft.com/office/drawing/2014/main" id="{34CE2551-CEC3-854F-A96A-2F0525F28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6" name="TextBox 35">
            <a:extLst>
              <a:ext uri="{FF2B5EF4-FFF2-40B4-BE49-F238E27FC236}">
                <a16:creationId xmlns:a16="http://schemas.microsoft.com/office/drawing/2014/main" id="{A548A5BA-58C0-B64E-89FA-46AFE54720E9}"/>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23907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October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3" name="TextBox 32">
            <a:extLst>
              <a:ext uri="{FF2B5EF4-FFF2-40B4-BE49-F238E27FC236}">
                <a16:creationId xmlns:a16="http://schemas.microsoft.com/office/drawing/2014/main" id="{37772AA6-83DF-4DAC-BD51-81B89196ED81}"/>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pic>
        <p:nvPicPr>
          <p:cNvPr id="34" name="Picture 33">
            <a:extLst>
              <a:ext uri="{FF2B5EF4-FFF2-40B4-BE49-F238E27FC236}">
                <a16:creationId xmlns:a16="http://schemas.microsoft.com/office/drawing/2014/main" id="{8399FA3D-D226-4E0E-A780-58CF40A82A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Tree>
    <p:extLst>
      <p:ext uri="{BB962C8B-B14F-4D97-AF65-F5344CB8AC3E}">
        <p14:creationId xmlns:p14="http://schemas.microsoft.com/office/powerpoint/2010/main" val="15978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October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a:t>Insert image here</a:t>
            </a:r>
          </a:p>
        </p:txBody>
      </p:sp>
      <p:pic>
        <p:nvPicPr>
          <p:cNvPr id="38" name="Picture 37">
            <a:extLst>
              <a:ext uri="{FF2B5EF4-FFF2-40B4-BE49-F238E27FC236}">
                <a16:creationId xmlns:a16="http://schemas.microsoft.com/office/drawing/2014/main" id="{10C5EB7C-45B4-DE41-B36D-3A8914BB4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9995" y="868423"/>
            <a:ext cx="2492702" cy="306229"/>
          </a:xfrm>
          <a:prstGeom prst="rect">
            <a:avLst/>
          </a:prstGeom>
        </p:spPr>
      </p:pic>
      <p:sp>
        <p:nvSpPr>
          <p:cNvPr id="39" name="TextBox 38">
            <a:extLst>
              <a:ext uri="{FF2B5EF4-FFF2-40B4-BE49-F238E27FC236}">
                <a16:creationId xmlns:a16="http://schemas.microsoft.com/office/drawing/2014/main" id="{9B04163B-015B-8C41-BA14-F84DAB720400}"/>
              </a:ext>
            </a:extLst>
          </p:cNvPr>
          <p:cNvSpPr txBox="1"/>
          <p:nvPr userDrawn="1"/>
        </p:nvSpPr>
        <p:spPr>
          <a:xfrm>
            <a:off x="6949879" y="628167"/>
            <a:ext cx="2184356" cy="230832"/>
          </a:xfrm>
          <a:prstGeom prst="rect">
            <a:avLst/>
          </a:prstGeom>
          <a:noFill/>
        </p:spPr>
        <p:txBody>
          <a:bodyPr wrap="square" rtlCol="0">
            <a:spAutoFit/>
          </a:bodyPr>
          <a:lstStyle/>
          <a:p>
            <a:pPr algn="ctr"/>
            <a:r>
              <a:rPr lang="en-US" sz="900"/>
              <a:t>Gold sponsor</a:t>
            </a:r>
          </a:p>
        </p:txBody>
      </p:sp>
    </p:spTree>
    <p:extLst>
      <p:ext uri="{BB962C8B-B14F-4D97-AF65-F5344CB8AC3E}">
        <p14:creationId xmlns:p14="http://schemas.microsoft.com/office/powerpoint/2010/main" val="78828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October 19</a:t>
            </a:fld>
            <a:endParaRPr lang="en-GB"/>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a:p>
        </p:txBody>
      </p:sp>
    </p:spTree>
    <p:extLst>
      <p:ext uri="{BB962C8B-B14F-4D97-AF65-F5344CB8AC3E}">
        <p14:creationId xmlns:p14="http://schemas.microsoft.com/office/powerpoint/2010/main" val="3281194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xhere.com/en/photo/144600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assets.publishing.service.gov.uk/government/uploads/system/uploads/attachment_data/file/831190/transporting-goods-between-the-uk-and-eu-in-a-no-deal-brexit-guidance-for-hauliers.pdf" TargetMode="External"/><Relationship Id="rId4" Type="http://schemas.openxmlformats.org/officeDocument/2006/relationships/hyperlink" Target="https://fta.co.uk/campaigns/brexit-hel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190/transporting-goods-between-the-uk-and-eu-in-a-no-deal-brexit-guidance-for-haulier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ta.co.uk/campaigns/brexit-hel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8B3009-3035-423F-8E9B-5C576720CDA8}"/>
              </a:ext>
            </a:extLst>
          </p:cNvPr>
          <p:cNvSpPr>
            <a:spLocks noGrp="1"/>
          </p:cNvSpPr>
          <p:nvPr>
            <p:ph type="ctrTitle"/>
          </p:nvPr>
        </p:nvSpPr>
        <p:spPr>
          <a:xfrm>
            <a:off x="5391539" y="1928087"/>
            <a:ext cx="6385594" cy="3810401"/>
          </a:xfrm>
        </p:spPr>
        <p:txBody>
          <a:bodyPr/>
          <a:lstStyle/>
          <a:p>
            <a:r>
              <a:rPr lang="en-GB" b="1" dirty="0"/>
              <a:t>Reality Check: Brexit </a:t>
            </a:r>
            <a:br>
              <a:rPr lang="en-GB" dirty="0"/>
            </a:br>
            <a:br>
              <a:rPr lang="en-GB" dirty="0"/>
            </a:br>
            <a:br>
              <a:rPr lang="en-GB" dirty="0"/>
            </a:br>
            <a:br>
              <a:rPr lang="en-GB" dirty="0"/>
            </a:br>
            <a:r>
              <a:rPr lang="en-GB" b="1" dirty="0">
                <a:cs typeface="Arial"/>
              </a:rPr>
              <a:t>Malcolm Bingham</a:t>
            </a:r>
            <a:br>
              <a:rPr lang="en-GB" b="1" dirty="0">
                <a:cs typeface="Arial"/>
              </a:rPr>
            </a:br>
            <a:r>
              <a:rPr lang="en-GB" sz="2800" dirty="0">
                <a:cs typeface="Arial"/>
              </a:rPr>
              <a:t>Head of </a:t>
            </a:r>
            <a:r>
              <a:rPr lang="en-GB" sz="2800">
                <a:cs typeface="Arial"/>
              </a:rPr>
              <a:t>Road Policy</a:t>
            </a:r>
            <a:br>
              <a:rPr lang="en-GB" sz="2800"/>
            </a:br>
            <a:r>
              <a:rPr lang="en-GB" sz="2800"/>
              <a:t>FTA </a:t>
            </a:r>
            <a:r>
              <a:rPr lang="en-GB" sz="2400"/>
              <a:t> </a:t>
            </a:r>
            <a:endParaRPr lang="en-GB"/>
          </a:p>
        </p:txBody>
      </p:sp>
    </p:spTree>
    <p:extLst>
      <p:ext uri="{BB962C8B-B14F-4D97-AF65-F5344CB8AC3E}">
        <p14:creationId xmlns:p14="http://schemas.microsoft.com/office/powerpoint/2010/main" val="11697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93BC-73B8-4E39-9C48-D00463590371}"/>
              </a:ext>
            </a:extLst>
          </p:cNvPr>
          <p:cNvSpPr>
            <a:spLocks noGrp="1"/>
          </p:cNvSpPr>
          <p:nvPr>
            <p:ph type="title"/>
          </p:nvPr>
        </p:nvSpPr>
        <p:spPr>
          <a:xfrm>
            <a:off x="765777" y="688499"/>
            <a:ext cx="5726556" cy="369332"/>
          </a:xfrm>
        </p:spPr>
        <p:txBody>
          <a:bodyPr/>
          <a:lstStyle/>
          <a:p>
            <a:r>
              <a:rPr lang="en-GB">
                <a:latin typeface="+mn-lt"/>
              </a:rPr>
              <a:t>How FTA can help you:</a:t>
            </a:r>
          </a:p>
        </p:txBody>
      </p:sp>
      <p:sp>
        <p:nvSpPr>
          <p:cNvPr id="9" name="TextBox 8">
            <a:extLst>
              <a:ext uri="{FF2B5EF4-FFF2-40B4-BE49-F238E27FC236}">
                <a16:creationId xmlns:a16="http://schemas.microsoft.com/office/drawing/2014/main" id="{27DC723C-58BF-4D42-85AF-6B43FDF5485A}"/>
              </a:ext>
            </a:extLst>
          </p:cNvPr>
          <p:cNvSpPr txBox="1"/>
          <p:nvPr/>
        </p:nvSpPr>
        <p:spPr>
          <a:xfrm>
            <a:off x="444495" y="2180474"/>
            <a:ext cx="2657045" cy="347787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Essential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All you need to know about the most relevant Brexit developments in the form of email digests.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The service is free to FTA members.</a:t>
            </a:r>
          </a:p>
        </p:txBody>
      </p:sp>
      <p:sp>
        <p:nvSpPr>
          <p:cNvPr id="10" name="TextBox 9">
            <a:extLst>
              <a:ext uri="{FF2B5EF4-FFF2-40B4-BE49-F238E27FC236}">
                <a16:creationId xmlns:a16="http://schemas.microsoft.com/office/drawing/2014/main" id="{2A9261EF-E896-4C1E-B6E0-3FBF531083D1}"/>
              </a:ext>
            </a:extLst>
          </p:cNvPr>
          <p:cNvSpPr txBox="1"/>
          <p:nvPr/>
        </p:nvSpPr>
        <p:spPr>
          <a:xfrm>
            <a:off x="3235412" y="2180471"/>
            <a:ext cx="2657045" cy="347787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Expert Subscription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More detailed advice, tips and best practice information, briefing notes, checklists, compliance guides and webinars, tailored to your type of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F8F9EDAE-43F9-4A9E-A000-1AC8674F8EC7}"/>
              </a:ext>
            </a:extLst>
          </p:cNvPr>
          <p:cNvSpPr txBox="1"/>
          <p:nvPr/>
        </p:nvSpPr>
        <p:spPr>
          <a:xfrm>
            <a:off x="6038689" y="2180471"/>
            <a:ext cx="2657045" cy="3508653"/>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mn-ea"/>
                <a:cs typeface="+mn-cs"/>
              </a:rPr>
              <a:t>Bespoke Consultancy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Have FTA consultants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come on-site to talk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about your bespoke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4DD5275A-B294-4880-B8C0-77D8B83E728B}"/>
              </a:ext>
            </a:extLst>
          </p:cNvPr>
          <p:cNvSpPr txBox="1"/>
          <p:nvPr/>
        </p:nvSpPr>
        <p:spPr>
          <a:xfrm>
            <a:off x="3076988" y="6121082"/>
            <a:ext cx="29738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Arial"/>
                <a:ea typeface="+mn-ea"/>
                <a:cs typeface="+mn-cs"/>
              </a:rPr>
              <a:t>fta.co.uk/</a:t>
            </a:r>
            <a:r>
              <a:rPr kumimoji="0" lang="en-GB" sz="2000" b="1" i="0" u="none" strike="noStrike" kern="1200" cap="none" spc="0" normalizeH="0" baseline="0" noProof="0" err="1">
                <a:ln>
                  <a:noFill/>
                </a:ln>
                <a:solidFill>
                  <a:srgbClr val="FF0000"/>
                </a:solidFill>
                <a:effectLst/>
                <a:uLnTx/>
                <a:uFillTx/>
                <a:latin typeface="Arial"/>
                <a:ea typeface="+mn-ea"/>
                <a:cs typeface="+mn-cs"/>
              </a:rPr>
              <a:t>brexit</a:t>
            </a:r>
            <a:r>
              <a:rPr kumimoji="0" lang="en-GB" sz="2000" b="1" i="0" u="none" strike="noStrike" kern="1200" cap="none" spc="0" normalizeH="0" baseline="0" noProof="0">
                <a:ln>
                  <a:noFill/>
                </a:ln>
                <a:solidFill>
                  <a:srgbClr val="FF0000"/>
                </a:solidFill>
                <a:effectLst/>
                <a:uLnTx/>
                <a:uFillTx/>
                <a:latin typeface="Arial"/>
                <a:ea typeface="+mn-ea"/>
                <a:cs typeface="+mn-cs"/>
              </a:rPr>
              <a:t>-service</a:t>
            </a:r>
          </a:p>
        </p:txBody>
      </p:sp>
      <p:sp>
        <p:nvSpPr>
          <p:cNvPr id="4" name="TextBox 3">
            <a:extLst>
              <a:ext uri="{FF2B5EF4-FFF2-40B4-BE49-F238E27FC236}">
                <a16:creationId xmlns:a16="http://schemas.microsoft.com/office/drawing/2014/main" id="{1F769103-2E72-4DDC-97B7-33CD93550563}"/>
              </a:ext>
            </a:extLst>
          </p:cNvPr>
          <p:cNvSpPr txBox="1"/>
          <p:nvPr/>
        </p:nvSpPr>
        <p:spPr>
          <a:xfrm>
            <a:off x="444497" y="1648269"/>
            <a:ext cx="8251239"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BREXIT INFORMATION SERVICE</a:t>
            </a:r>
          </a:p>
        </p:txBody>
      </p:sp>
      <p:sp>
        <p:nvSpPr>
          <p:cNvPr id="13" name="TextBox 12">
            <a:extLst>
              <a:ext uri="{FF2B5EF4-FFF2-40B4-BE49-F238E27FC236}">
                <a16:creationId xmlns:a16="http://schemas.microsoft.com/office/drawing/2014/main" id="{01222280-A029-42D6-A809-55BAB56AC62B}"/>
              </a:ext>
            </a:extLst>
          </p:cNvPr>
          <p:cNvSpPr txBox="1"/>
          <p:nvPr/>
        </p:nvSpPr>
        <p:spPr>
          <a:xfrm>
            <a:off x="9090458" y="2186649"/>
            <a:ext cx="2657045" cy="3539430"/>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8CFF"/>
                </a:solidFill>
                <a:effectLst/>
                <a:uLnTx/>
                <a:uFillTx/>
                <a:latin typeface="Arial"/>
                <a:ea typeface="+mn-ea"/>
                <a:cs typeface="+mn-cs"/>
              </a:rPr>
              <a:t>Half-day training workshops for hauliers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8C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8CFF"/>
                </a:solidFill>
                <a:effectLst/>
                <a:uLnTx/>
                <a:uFillTx/>
                <a:latin typeface="Arial"/>
                <a:ea typeface="+mn-ea"/>
                <a:cs typeface="+mn-cs"/>
              </a:rPr>
              <a:t>End-to-end requirements (new road haulage procedures, documentation and responsibilities arising in a No-Deal Brexit)</a:t>
            </a: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7912D725-461D-4387-BC39-511B8B4CA4C8}"/>
              </a:ext>
            </a:extLst>
          </p:cNvPr>
          <p:cNvSpPr txBox="1"/>
          <p:nvPr/>
        </p:nvSpPr>
        <p:spPr>
          <a:xfrm>
            <a:off x="9075862" y="1635227"/>
            <a:ext cx="2671641" cy="38237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TRAINING</a:t>
            </a:r>
          </a:p>
        </p:txBody>
      </p:sp>
    </p:spTree>
    <p:extLst>
      <p:ext uri="{BB962C8B-B14F-4D97-AF65-F5344CB8AC3E}">
        <p14:creationId xmlns:p14="http://schemas.microsoft.com/office/powerpoint/2010/main" val="23953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E84A-A64F-447D-8957-3079DC92EA90}"/>
              </a:ext>
            </a:extLst>
          </p:cNvPr>
          <p:cNvSpPr>
            <a:spLocks noGrp="1"/>
          </p:cNvSpPr>
          <p:nvPr>
            <p:ph type="title"/>
          </p:nvPr>
        </p:nvSpPr>
        <p:spPr/>
        <p:txBody>
          <a:bodyPr/>
          <a:lstStyle/>
          <a:p>
            <a:r>
              <a:rPr lang="en-GB" dirty="0"/>
              <a:t>Introduction - political update</a:t>
            </a:r>
          </a:p>
        </p:txBody>
      </p:sp>
      <p:sp>
        <p:nvSpPr>
          <p:cNvPr id="3" name="Content Placeholder 2">
            <a:extLst>
              <a:ext uri="{FF2B5EF4-FFF2-40B4-BE49-F238E27FC236}">
                <a16:creationId xmlns:a16="http://schemas.microsoft.com/office/drawing/2014/main" id="{3880408B-56C8-440D-ACB3-7BC9580D012B}"/>
              </a:ext>
            </a:extLst>
          </p:cNvPr>
          <p:cNvSpPr>
            <a:spLocks noGrp="1"/>
          </p:cNvSpPr>
          <p:nvPr>
            <p:ph idx="1"/>
          </p:nvPr>
        </p:nvSpPr>
        <p:spPr>
          <a:xfrm>
            <a:off x="719400" y="1720839"/>
            <a:ext cx="6113886" cy="4392000"/>
          </a:xfrm>
        </p:spPr>
        <p:txBody>
          <a:bodyPr/>
          <a:lstStyle/>
          <a:p>
            <a:pPr marL="342900" indent="-342900" algn="just">
              <a:spcAft>
                <a:spcPts val="1200"/>
              </a:spcAft>
              <a:buFont typeface="Wingdings" panose="05000000000000000000" pitchFamily="2" charset="2"/>
              <a:buChar char="§"/>
            </a:pPr>
            <a:r>
              <a:rPr lang="en-GB"/>
              <a:t>Queen’s Speech 14 October</a:t>
            </a:r>
          </a:p>
          <a:p>
            <a:pPr marL="342900" indent="-342900" algn="just">
              <a:spcAft>
                <a:spcPts val="1200"/>
              </a:spcAft>
              <a:buFont typeface="Wingdings" panose="05000000000000000000" pitchFamily="2" charset="2"/>
              <a:buChar char="§"/>
            </a:pPr>
            <a:endParaRPr lang="en-GB"/>
          </a:p>
          <a:p>
            <a:pPr marL="342900" indent="-342900" algn="just">
              <a:spcAft>
                <a:spcPts val="1200"/>
              </a:spcAft>
              <a:buFont typeface="Wingdings" panose="05000000000000000000" pitchFamily="2" charset="2"/>
              <a:buChar char="§"/>
            </a:pPr>
            <a:r>
              <a:rPr lang="en-GB"/>
              <a:t>Legislation passed to stop No Deal</a:t>
            </a:r>
          </a:p>
          <a:p>
            <a:pPr marL="342900" indent="-342900" algn="just">
              <a:spcAft>
                <a:spcPts val="1200"/>
              </a:spcAft>
              <a:buFont typeface="Wingdings" panose="05000000000000000000" pitchFamily="2" charset="2"/>
              <a:buChar char="§"/>
            </a:pPr>
            <a:endParaRPr lang="en-GB"/>
          </a:p>
          <a:p>
            <a:pPr marL="342900" indent="-342900" algn="just">
              <a:spcAft>
                <a:spcPts val="1200"/>
              </a:spcAft>
              <a:buFont typeface="Wingdings" panose="05000000000000000000" pitchFamily="2" charset="2"/>
              <a:buChar char="§"/>
            </a:pPr>
            <a:r>
              <a:rPr lang="en-GB"/>
              <a:t>No-Deal Brexit on 31 October still possible</a:t>
            </a:r>
          </a:p>
        </p:txBody>
      </p:sp>
      <p:pic>
        <p:nvPicPr>
          <p:cNvPr id="4" name="Picture 2" descr="Image result for Brexit negotiations">
            <a:extLst>
              <a:ext uri="{FF2B5EF4-FFF2-40B4-BE49-F238E27FC236}">
                <a16:creationId xmlns:a16="http://schemas.microsoft.com/office/drawing/2014/main" id="{ED4E7F02-990E-4B7C-B478-2DA1602D56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5363" r="15363"/>
          <a:stretch>
            <a:fillRect/>
          </a:stretch>
        </p:blipFill>
        <p:spPr bwMode="auto">
          <a:xfrm>
            <a:off x="7405199" y="1720800"/>
            <a:ext cx="4068000" cy="43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B962-EA59-4484-A33E-2AAEE5C47965}"/>
              </a:ext>
            </a:extLst>
          </p:cNvPr>
          <p:cNvSpPr>
            <a:spLocks noGrp="1"/>
          </p:cNvSpPr>
          <p:nvPr>
            <p:ph type="title"/>
          </p:nvPr>
        </p:nvSpPr>
        <p:spPr/>
        <p:txBody>
          <a:bodyPr/>
          <a:lstStyle/>
          <a:p>
            <a:r>
              <a:rPr lang="en-GB" dirty="0"/>
              <a:t>Introduction - political update</a:t>
            </a:r>
          </a:p>
        </p:txBody>
      </p:sp>
      <p:sp>
        <p:nvSpPr>
          <p:cNvPr id="4" name="Content Placeholder 2">
            <a:extLst>
              <a:ext uri="{FF2B5EF4-FFF2-40B4-BE49-F238E27FC236}">
                <a16:creationId xmlns:a16="http://schemas.microsoft.com/office/drawing/2014/main" id="{B25B90AC-ECB6-46FB-BD0C-AE4E044357BC}"/>
              </a:ext>
            </a:extLst>
          </p:cNvPr>
          <p:cNvSpPr>
            <a:spLocks noGrp="1"/>
          </p:cNvSpPr>
          <p:nvPr>
            <p:ph idx="1"/>
          </p:nvPr>
        </p:nvSpPr>
        <p:spPr>
          <a:xfrm>
            <a:off x="719400" y="1720839"/>
            <a:ext cx="6113886" cy="4392000"/>
          </a:xfrm>
        </p:spPr>
        <p:txBody>
          <a:bodyPr/>
          <a:lstStyle/>
          <a:p>
            <a:pPr marL="342900" indent="-342900" algn="just">
              <a:spcAft>
                <a:spcPts val="1200"/>
              </a:spcAft>
              <a:buFont typeface="Wingdings" panose="05000000000000000000" pitchFamily="2" charset="2"/>
              <a:buChar char="§"/>
            </a:pPr>
            <a:r>
              <a:rPr lang="en-GB"/>
              <a:t>Government still planning for Brexit on 31 October 2019</a:t>
            </a:r>
          </a:p>
          <a:p>
            <a:pPr marL="342900" indent="-342900" algn="just">
              <a:spcAft>
                <a:spcPts val="1200"/>
              </a:spcAft>
              <a:buFont typeface="Wingdings" panose="05000000000000000000" pitchFamily="2" charset="2"/>
              <a:buChar char="§"/>
            </a:pPr>
            <a:endParaRPr lang="en-GB"/>
          </a:p>
          <a:p>
            <a:pPr marL="342900" indent="-342900" algn="just">
              <a:spcAft>
                <a:spcPts val="1200"/>
              </a:spcAft>
              <a:buFont typeface="Wingdings" panose="05000000000000000000" pitchFamily="2" charset="2"/>
              <a:buChar char="§"/>
            </a:pPr>
            <a:r>
              <a:rPr lang="en-GB"/>
              <a:t>Prime Minister will not request extension</a:t>
            </a:r>
          </a:p>
          <a:p>
            <a:pPr marL="342900" indent="-342900" algn="just">
              <a:spcAft>
                <a:spcPts val="1200"/>
              </a:spcAft>
              <a:buFont typeface="Wingdings" panose="05000000000000000000" pitchFamily="2" charset="2"/>
              <a:buChar char="§"/>
            </a:pPr>
            <a:endParaRPr lang="en-GB"/>
          </a:p>
          <a:p>
            <a:pPr marL="342900" indent="-342900" algn="just">
              <a:spcAft>
                <a:spcPts val="1200"/>
              </a:spcAft>
              <a:buFont typeface="Wingdings" panose="05000000000000000000" pitchFamily="2" charset="2"/>
              <a:buChar char="§"/>
            </a:pPr>
            <a:r>
              <a:rPr lang="en-GB"/>
              <a:t>Little time left for negotiation</a:t>
            </a:r>
          </a:p>
          <a:p>
            <a:pPr marL="342900" indent="-342900" algn="just">
              <a:spcAft>
                <a:spcPts val="1200"/>
              </a:spcAft>
              <a:buFont typeface="Wingdings" panose="05000000000000000000" pitchFamily="2" charset="2"/>
              <a:buChar char="§"/>
            </a:pPr>
            <a:endParaRPr lang="en-GB"/>
          </a:p>
          <a:p>
            <a:pPr marL="342900" indent="-342900" algn="just">
              <a:spcAft>
                <a:spcPts val="1200"/>
              </a:spcAft>
              <a:buFont typeface="Wingdings" panose="05000000000000000000" pitchFamily="2" charset="2"/>
              <a:buChar char="§"/>
            </a:pPr>
            <a:r>
              <a:rPr lang="en-GB" b="1"/>
              <a:t>31 October No-Deal still possible</a:t>
            </a:r>
          </a:p>
          <a:p>
            <a:pPr marL="342900" indent="-342900" algn="just">
              <a:spcAft>
                <a:spcPts val="1200"/>
              </a:spcAft>
              <a:buFont typeface="Wingdings" panose="05000000000000000000" pitchFamily="2" charset="2"/>
              <a:buChar char="§"/>
            </a:pPr>
            <a:endParaRPr lang="en-GB"/>
          </a:p>
        </p:txBody>
      </p:sp>
      <p:pic>
        <p:nvPicPr>
          <p:cNvPr id="5" name="Picture Placeholder 7">
            <a:extLst>
              <a:ext uri="{FF2B5EF4-FFF2-40B4-BE49-F238E27FC236}">
                <a16:creationId xmlns:a16="http://schemas.microsoft.com/office/drawing/2014/main" id="{0A0E8EF1-E32C-48A5-A27B-F686255529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136" r="19136"/>
          <a:stretch>
            <a:fillRect/>
          </a:stretch>
        </p:blipFill>
        <p:spPr>
          <a:xfrm>
            <a:off x="7405199" y="1720800"/>
            <a:ext cx="4068000" cy="4392000"/>
          </a:xfrm>
          <a:prstGeom prst="rect">
            <a:avLst/>
          </a:prstGeom>
        </p:spPr>
      </p:pic>
    </p:spTree>
    <p:extLst>
      <p:ext uri="{BB962C8B-B14F-4D97-AF65-F5344CB8AC3E}">
        <p14:creationId xmlns:p14="http://schemas.microsoft.com/office/powerpoint/2010/main" val="19120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a:xfrm>
            <a:off x="719400" y="561585"/>
            <a:ext cx="6254055" cy="738664"/>
          </a:xfrm>
        </p:spPr>
        <p:txBody>
          <a:bodyPr/>
          <a:lstStyle/>
          <a:p>
            <a:r>
              <a:rPr lang="en-GB"/>
              <a:t>No Deal Brexit impact on domestic haulage – Operation Brock</a:t>
            </a: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5780254" cy="4392000"/>
          </a:xfrm>
        </p:spPr>
        <p:txBody>
          <a:bodyPr/>
          <a:lstStyle/>
          <a:p>
            <a:pPr marL="558900" lvl="1" indent="-342900" algn="just">
              <a:buFont typeface="Wingdings" panose="05000000000000000000" pitchFamily="2" charset="2"/>
              <a:buChar char="§"/>
            </a:pPr>
            <a:r>
              <a:rPr lang="en-GB"/>
              <a:t>Keep M20 open both directions</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4 stages </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HGVs over 7.5t NOT heading to ports </a:t>
            </a:r>
          </a:p>
          <a:p>
            <a:pPr marL="774900" lvl="2" indent="-342900" algn="just">
              <a:buFont typeface="Wingdings" panose="05000000000000000000" pitchFamily="2" charset="2"/>
              <a:buChar char="§"/>
            </a:pPr>
            <a:r>
              <a:rPr lang="en-GB"/>
              <a:t>different requirements </a:t>
            </a:r>
          </a:p>
          <a:p>
            <a:pPr marL="774900" lvl="2" indent="-342900" algn="just">
              <a:buFont typeface="Wingdings" panose="05000000000000000000" pitchFamily="2" charset="2"/>
              <a:buChar char="§"/>
            </a:pPr>
            <a:r>
              <a:rPr lang="en-GB"/>
              <a:t>proof of destination</a:t>
            </a:r>
          </a:p>
        </p:txBody>
      </p:sp>
      <p:pic>
        <p:nvPicPr>
          <p:cNvPr id="5" name="Picture 4" descr="A large long train on a steel track&#10;&#10;Description automatically generated">
            <a:extLst>
              <a:ext uri="{FF2B5EF4-FFF2-40B4-BE49-F238E27FC236}">
                <a16:creationId xmlns:a16="http://schemas.microsoft.com/office/drawing/2014/main" id="{14DBD352-D324-416E-888C-019B34EAB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746" y="2211860"/>
            <a:ext cx="4573307" cy="3041435"/>
          </a:xfrm>
          <a:prstGeom prst="rect">
            <a:avLst/>
          </a:prstGeom>
        </p:spPr>
      </p:pic>
    </p:spTree>
    <p:extLst>
      <p:ext uri="{BB962C8B-B14F-4D97-AF65-F5344CB8AC3E}">
        <p14:creationId xmlns:p14="http://schemas.microsoft.com/office/powerpoint/2010/main" val="41459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3DA0-2EDB-45FF-BB88-B3CB76562276}"/>
              </a:ext>
            </a:extLst>
          </p:cNvPr>
          <p:cNvSpPr>
            <a:spLocks noGrp="1"/>
          </p:cNvSpPr>
          <p:nvPr>
            <p:ph type="title"/>
          </p:nvPr>
        </p:nvSpPr>
        <p:spPr>
          <a:xfrm>
            <a:off x="719400" y="746251"/>
            <a:ext cx="6170927" cy="369332"/>
          </a:xfrm>
        </p:spPr>
        <p:txBody>
          <a:bodyPr/>
          <a:lstStyle/>
          <a:p>
            <a:r>
              <a:rPr lang="en-GB"/>
              <a:t>No Deal Brexit impact on domestic haulage – Operation Brock</a:t>
            </a:r>
          </a:p>
        </p:txBody>
      </p:sp>
      <p:graphicFrame>
        <p:nvGraphicFramePr>
          <p:cNvPr id="5" name="Content Placeholder 4">
            <a:extLst>
              <a:ext uri="{FF2B5EF4-FFF2-40B4-BE49-F238E27FC236}">
                <a16:creationId xmlns:a16="http://schemas.microsoft.com/office/drawing/2014/main" id="{1E370C58-0219-4841-9B47-A51A959F81B9}"/>
              </a:ext>
            </a:extLst>
          </p:cNvPr>
          <p:cNvGraphicFramePr>
            <a:graphicFrameLocks noGrp="1"/>
          </p:cNvGraphicFramePr>
          <p:nvPr>
            <p:ph idx="1"/>
          </p:nvPr>
        </p:nvGraphicFramePr>
        <p:xfrm>
          <a:off x="719400" y="2140979"/>
          <a:ext cx="10753725" cy="455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56F456F-B332-4F17-850F-3174862F3122}"/>
              </a:ext>
            </a:extLst>
          </p:cNvPr>
          <p:cNvSpPr txBox="1"/>
          <p:nvPr/>
        </p:nvSpPr>
        <p:spPr>
          <a:xfrm>
            <a:off x="608190" y="1596337"/>
            <a:ext cx="10636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8CFF"/>
                </a:solidFill>
                <a:effectLst/>
                <a:uLnTx/>
                <a:uFillTx/>
                <a:latin typeface="Arial"/>
                <a:ea typeface="+mn-ea"/>
                <a:cs typeface="+mn-cs"/>
              </a:rPr>
              <a:t>Operation Brock – Vehicles &gt;7.5t </a:t>
            </a:r>
            <a:r>
              <a:rPr kumimoji="0" lang="en-GB" sz="1800" b="1" i="0" u="sng" strike="noStrike" kern="1200" cap="none" spc="0" normalizeH="0" baseline="0" noProof="0">
                <a:ln>
                  <a:noFill/>
                </a:ln>
                <a:solidFill>
                  <a:srgbClr val="008CFF"/>
                </a:solidFill>
                <a:effectLst/>
                <a:uLnTx/>
                <a:uFillTx/>
                <a:latin typeface="Arial"/>
                <a:ea typeface="+mn-ea"/>
                <a:cs typeface="+mn-cs"/>
              </a:rPr>
              <a:t>NOT</a:t>
            </a:r>
            <a:r>
              <a:rPr kumimoji="0" lang="en-GB" sz="1800" b="1" i="0" u="none" strike="noStrike" kern="1200" cap="none" spc="0" normalizeH="0" baseline="0" noProof="0">
                <a:ln>
                  <a:noFill/>
                </a:ln>
                <a:solidFill>
                  <a:srgbClr val="008CFF"/>
                </a:solidFill>
                <a:effectLst/>
                <a:uLnTx/>
                <a:uFillTx/>
                <a:latin typeface="Arial"/>
                <a:ea typeface="+mn-ea"/>
                <a:cs typeface="+mn-cs"/>
              </a:rPr>
              <a:t> heading to the ports or Eurotunnel</a:t>
            </a:r>
          </a:p>
        </p:txBody>
      </p:sp>
    </p:spTree>
    <p:extLst>
      <p:ext uri="{BB962C8B-B14F-4D97-AF65-F5344CB8AC3E}">
        <p14:creationId xmlns:p14="http://schemas.microsoft.com/office/powerpoint/2010/main" val="75542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p:txBody>
          <a:bodyPr/>
          <a:lstStyle/>
          <a:p>
            <a:r>
              <a:rPr lang="en-GB"/>
              <a:t>No Deal Brexit impact – Fuel supply</a:t>
            </a:r>
          </a:p>
        </p:txBody>
      </p:sp>
      <p:sp>
        <p:nvSpPr>
          <p:cNvPr id="4" name="Rectangle 3">
            <a:extLst>
              <a:ext uri="{FF2B5EF4-FFF2-40B4-BE49-F238E27FC236}">
                <a16:creationId xmlns:a16="http://schemas.microsoft.com/office/drawing/2014/main" id="{797EEAA1-3F18-4B30-AE8F-C9A8785D7390}"/>
              </a:ext>
            </a:extLst>
          </p:cNvPr>
          <p:cNvSpPr/>
          <p:nvPr/>
        </p:nvSpPr>
        <p:spPr>
          <a:xfrm>
            <a:off x="719400" y="4534930"/>
            <a:ext cx="10636459" cy="20635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10216330" cy="4392000"/>
          </a:xfrm>
        </p:spPr>
        <p:txBody>
          <a:bodyPr/>
          <a:lstStyle/>
          <a:p>
            <a:pPr marL="558900" lvl="1" indent="-342900" algn="just">
              <a:buFont typeface="Wingdings" panose="05000000000000000000" pitchFamily="2" charset="2"/>
              <a:buChar char="§"/>
            </a:pPr>
            <a:r>
              <a:rPr lang="en-GB"/>
              <a:t>Government did not share planning assumptions for fuel supply</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Yellowhammer: possible disruptions to distribution in London and SE</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Local shortages possible; panic buying</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b="1"/>
              <a:t>No suggestion of cessation of fuel supply</a:t>
            </a:r>
            <a:r>
              <a:rPr lang="en-GB"/>
              <a:t>; reduced supply possible</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FTA advice: do not to engage in panic buying; comply with regulation about storage of fuel</a:t>
            </a:r>
          </a:p>
        </p:txBody>
      </p:sp>
    </p:spTree>
    <p:extLst>
      <p:ext uri="{BB962C8B-B14F-4D97-AF65-F5344CB8AC3E}">
        <p14:creationId xmlns:p14="http://schemas.microsoft.com/office/powerpoint/2010/main" val="148322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135-CD00-4A6C-809F-59F81FEFBCD8}"/>
              </a:ext>
            </a:extLst>
          </p:cNvPr>
          <p:cNvSpPr>
            <a:spLocks noGrp="1"/>
          </p:cNvSpPr>
          <p:nvPr>
            <p:ph type="title"/>
          </p:nvPr>
        </p:nvSpPr>
        <p:spPr>
          <a:xfrm>
            <a:off x="719400" y="561585"/>
            <a:ext cx="6235582" cy="738664"/>
          </a:xfrm>
        </p:spPr>
        <p:txBody>
          <a:bodyPr/>
          <a:lstStyle/>
          <a:p>
            <a:r>
              <a:rPr lang="en-GB"/>
              <a:t>No-Deal Brexit impact on domestic haulage – Collecting EU goods from UK ports</a:t>
            </a:r>
          </a:p>
        </p:txBody>
      </p:sp>
      <p:sp>
        <p:nvSpPr>
          <p:cNvPr id="3" name="Content Placeholder 2">
            <a:extLst>
              <a:ext uri="{FF2B5EF4-FFF2-40B4-BE49-F238E27FC236}">
                <a16:creationId xmlns:a16="http://schemas.microsoft.com/office/drawing/2014/main" id="{13A3F00A-F134-48F0-8A61-F21C8D1D1D22}"/>
              </a:ext>
            </a:extLst>
          </p:cNvPr>
          <p:cNvSpPr>
            <a:spLocks noGrp="1"/>
          </p:cNvSpPr>
          <p:nvPr>
            <p:ph idx="1"/>
          </p:nvPr>
        </p:nvSpPr>
        <p:spPr>
          <a:xfrm>
            <a:off x="719400" y="1720839"/>
            <a:ext cx="5051205" cy="3780979"/>
          </a:xfrm>
        </p:spPr>
        <p:txBody>
          <a:bodyPr/>
          <a:lstStyle/>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Hauliers will need proof of customs formalities</a:t>
            </a:r>
          </a:p>
          <a:p>
            <a:pPr lvl="1" indent="0" algn="just">
              <a:buNone/>
            </a:pPr>
            <a:endParaRPr lang="en-GB"/>
          </a:p>
          <a:p>
            <a:pPr marL="558900" lvl="1" indent="-342900" algn="just">
              <a:buFont typeface="Wingdings" panose="05000000000000000000" pitchFamily="2" charset="2"/>
              <a:buChar char="§"/>
            </a:pPr>
            <a:r>
              <a:rPr lang="en-GB"/>
              <a:t>Hauliers should notify importer that goods have arrived. </a:t>
            </a:r>
          </a:p>
          <a:p>
            <a:pPr marL="558900" lvl="1" indent="-342900" algn="just">
              <a:buFont typeface="Wingdings" panose="05000000000000000000" pitchFamily="2" charset="2"/>
              <a:buChar char="§"/>
            </a:pPr>
            <a:endParaRPr lang="en-GB"/>
          </a:p>
          <a:p>
            <a:pPr marL="558900" lvl="1" indent="-342900" algn="just">
              <a:buFont typeface="Wingdings" panose="05000000000000000000" pitchFamily="2" charset="2"/>
              <a:buChar char="§"/>
            </a:pPr>
            <a:r>
              <a:rPr lang="en-GB"/>
              <a:t>Stamped carnets should be provided to the trader</a:t>
            </a:r>
          </a:p>
          <a:p>
            <a:pPr marL="558900" lvl="1" indent="-342900" algn="just">
              <a:buFont typeface="Wingdings" panose="05000000000000000000" pitchFamily="2" charset="2"/>
              <a:buChar char="§"/>
            </a:pPr>
            <a:endParaRPr lang="en-GB"/>
          </a:p>
        </p:txBody>
      </p:sp>
      <p:pic>
        <p:nvPicPr>
          <p:cNvPr id="5" name="Picture 4" descr="A large ship in a body of water&#10;&#10;Description automatically generated">
            <a:extLst>
              <a:ext uri="{FF2B5EF4-FFF2-40B4-BE49-F238E27FC236}">
                <a16:creationId xmlns:a16="http://schemas.microsoft.com/office/drawing/2014/main" id="{29B3B5D5-0D9D-4D48-8AC3-02FEBE63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019" y="2131716"/>
            <a:ext cx="5051206" cy="3370102"/>
          </a:xfrm>
          <a:prstGeom prst="rect">
            <a:avLst/>
          </a:prstGeom>
        </p:spPr>
      </p:pic>
      <p:sp>
        <p:nvSpPr>
          <p:cNvPr id="4" name="TextBox 3">
            <a:extLst>
              <a:ext uri="{FF2B5EF4-FFF2-40B4-BE49-F238E27FC236}">
                <a16:creationId xmlns:a16="http://schemas.microsoft.com/office/drawing/2014/main" id="{808A452E-3877-44FC-BBA4-6A6D525C91B1}"/>
              </a:ext>
            </a:extLst>
          </p:cNvPr>
          <p:cNvSpPr txBox="1"/>
          <p:nvPr/>
        </p:nvSpPr>
        <p:spPr>
          <a:xfrm>
            <a:off x="1125893" y="5968775"/>
            <a:ext cx="10624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a:ea typeface="+mn-ea"/>
                <a:cs typeface="+mn-cs"/>
              </a:rPr>
              <a:t>More information on </a:t>
            </a:r>
            <a:r>
              <a:rPr kumimoji="0" lang="en-GB" sz="2400" b="0" i="0" u="none" strike="noStrike" kern="1200" cap="none" spc="0" normalizeH="0" baseline="0" noProof="0">
                <a:ln>
                  <a:noFill/>
                </a:ln>
                <a:solidFill>
                  <a:srgbClr val="000000"/>
                </a:solidFill>
                <a:effectLst/>
                <a:uLnTx/>
                <a:uFillTx/>
                <a:latin typeface="Arial"/>
                <a:ea typeface="+mn-ea"/>
                <a:cs typeface="+mn-cs"/>
                <a:hlinkClick r:id="rId4"/>
              </a:rPr>
              <a:t>FTA’s website </a:t>
            </a:r>
            <a:r>
              <a:rPr kumimoji="0" lang="en-GB" sz="2400" b="0" i="0" u="none" strike="noStrike" kern="1200" cap="none" spc="0" normalizeH="0" baseline="0" noProof="0">
                <a:ln>
                  <a:noFill/>
                </a:ln>
                <a:solidFill>
                  <a:srgbClr val="000000"/>
                </a:solidFill>
                <a:effectLst/>
                <a:uLnTx/>
                <a:uFillTx/>
                <a:latin typeface="Arial"/>
                <a:ea typeface="+mn-ea"/>
                <a:cs typeface="+mn-cs"/>
              </a:rPr>
              <a:t>or in </a:t>
            </a:r>
            <a:r>
              <a:rPr kumimoji="0" lang="en-GB" sz="2400" b="0" i="0" u="none" strike="noStrike" kern="1200" cap="none" spc="0" normalizeH="0" baseline="0" noProof="0">
                <a:ln>
                  <a:noFill/>
                </a:ln>
                <a:solidFill>
                  <a:srgbClr val="000000"/>
                </a:solidFill>
                <a:effectLst/>
                <a:uLnTx/>
                <a:uFillTx/>
                <a:latin typeface="Arial"/>
                <a:ea typeface="+mn-ea"/>
                <a:cs typeface="+mn-cs"/>
                <a:hlinkClick r:id="rId5"/>
              </a:rPr>
              <a:t>DfT reference guide </a:t>
            </a:r>
            <a:r>
              <a:rPr kumimoji="0" lang="en-GB" sz="2400" b="0" i="0" u="none" strike="noStrike" kern="1200" cap="none" spc="0" normalizeH="0" baseline="0" noProof="0">
                <a:ln>
                  <a:noFill/>
                </a:ln>
                <a:solidFill>
                  <a:srgbClr val="000000"/>
                </a:solidFill>
                <a:effectLst/>
                <a:uLnTx/>
                <a:uFillTx/>
                <a:latin typeface="Arial"/>
                <a:ea typeface="+mn-ea"/>
                <a:cs typeface="+mn-cs"/>
              </a:rPr>
              <a:t>for hauliers</a:t>
            </a:r>
          </a:p>
        </p:txBody>
      </p:sp>
    </p:spTree>
    <p:extLst>
      <p:ext uri="{BB962C8B-B14F-4D97-AF65-F5344CB8AC3E}">
        <p14:creationId xmlns:p14="http://schemas.microsoft.com/office/powerpoint/2010/main" val="38734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A45C-8F9F-4CE7-8B68-59806F416FD5}"/>
              </a:ext>
            </a:extLst>
          </p:cNvPr>
          <p:cNvSpPr>
            <a:spLocks noGrp="1"/>
          </p:cNvSpPr>
          <p:nvPr>
            <p:ph type="title"/>
          </p:nvPr>
        </p:nvSpPr>
        <p:spPr>
          <a:xfrm>
            <a:off x="615703" y="746251"/>
            <a:ext cx="8676000" cy="369332"/>
          </a:xfrm>
        </p:spPr>
        <p:txBody>
          <a:bodyPr/>
          <a:lstStyle/>
          <a:p>
            <a:r>
              <a:rPr lang="en-GB" dirty="0"/>
              <a:t>No-Deal Brexit impact on international haulage</a:t>
            </a:r>
          </a:p>
        </p:txBody>
      </p:sp>
      <p:sp>
        <p:nvSpPr>
          <p:cNvPr id="3" name="Content Placeholder 2">
            <a:extLst>
              <a:ext uri="{FF2B5EF4-FFF2-40B4-BE49-F238E27FC236}">
                <a16:creationId xmlns:a16="http://schemas.microsoft.com/office/drawing/2014/main" id="{84EC9695-FC36-48C5-8C76-9FB5665B8485}"/>
              </a:ext>
            </a:extLst>
          </p:cNvPr>
          <p:cNvSpPr>
            <a:spLocks noGrp="1"/>
          </p:cNvSpPr>
          <p:nvPr>
            <p:ph idx="1"/>
          </p:nvPr>
        </p:nvSpPr>
        <p:spPr/>
        <p:txBody>
          <a:bodyPr/>
          <a:lstStyle/>
          <a:p>
            <a:pPr marL="342900" indent="-342900">
              <a:buFont typeface="Wingdings" panose="05000000000000000000" pitchFamily="2" charset="2"/>
              <a:buChar char="§"/>
            </a:pPr>
            <a:r>
              <a:rPr lang="en-GB"/>
              <a:t>International hauliers: continued access to EU market </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a:t>UK Community Licence no longer recognised</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a:t>Most UK-EU journeys will not need permits to 31 December 2019</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a:t>Some journeys to non-EU countries or between EU countries may require permits</a:t>
            </a:r>
          </a:p>
          <a:p>
            <a:pPr marL="342900" indent="-342900">
              <a:buFont typeface="Wingdings" panose="05000000000000000000" pitchFamily="2" charset="2"/>
              <a:buChar char="§"/>
            </a:pPr>
            <a:endParaRPr lang="en-GB"/>
          </a:p>
          <a:p>
            <a:r>
              <a:rPr lang="en-GB"/>
              <a:t>More information on transport, customs and border requirements for hauliers and drivers available in DfT </a:t>
            </a:r>
            <a:r>
              <a:rPr lang="en-GB">
                <a:hlinkClick r:id="rId3"/>
              </a:rPr>
              <a:t>reference guide</a:t>
            </a:r>
            <a:endParaRPr lang="en-GB"/>
          </a:p>
        </p:txBody>
      </p:sp>
    </p:spTree>
    <p:extLst>
      <p:ext uri="{BB962C8B-B14F-4D97-AF65-F5344CB8AC3E}">
        <p14:creationId xmlns:p14="http://schemas.microsoft.com/office/powerpoint/2010/main" val="6958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EA47-EE18-4790-9513-3D6266A4B0FE}"/>
              </a:ext>
            </a:extLst>
          </p:cNvPr>
          <p:cNvSpPr>
            <a:spLocks noGrp="1"/>
          </p:cNvSpPr>
          <p:nvPr>
            <p:ph type="title"/>
          </p:nvPr>
        </p:nvSpPr>
        <p:spPr>
          <a:xfrm>
            <a:off x="719400" y="561585"/>
            <a:ext cx="8676000" cy="738664"/>
          </a:xfrm>
        </p:spPr>
        <p:txBody>
          <a:bodyPr/>
          <a:lstStyle/>
          <a:p>
            <a:r>
              <a:rPr lang="en-GB"/>
              <a:t>More information </a:t>
            </a:r>
            <a:br>
              <a:rPr lang="en-GB"/>
            </a:br>
            <a:r>
              <a:rPr lang="en-GB">
                <a:solidFill>
                  <a:srgbClr val="FF0000"/>
                </a:solidFill>
                <a:hlinkClick r:id="rId3">
                  <a:extLst>
                    <a:ext uri="{A12FA001-AC4F-418D-AE19-62706E023703}">
                      <ahyp:hlinkClr xmlns:ahyp="http://schemas.microsoft.com/office/drawing/2018/hyperlinkcolor" val="tx"/>
                    </a:ext>
                  </a:extLst>
                </a:hlinkClick>
              </a:rPr>
              <a:t>https://fta.co.uk/campaigns/brexit-help</a:t>
            </a:r>
            <a:endParaRPr lang="en-GB">
              <a:solidFill>
                <a:srgbClr val="FF0000"/>
              </a:solidFill>
            </a:endParaRPr>
          </a:p>
        </p:txBody>
      </p:sp>
      <p:pic>
        <p:nvPicPr>
          <p:cNvPr id="4" name="Picture 3">
            <a:extLst>
              <a:ext uri="{FF2B5EF4-FFF2-40B4-BE49-F238E27FC236}">
                <a16:creationId xmlns:a16="http://schemas.microsoft.com/office/drawing/2014/main" id="{69980F7C-AC36-43EF-8D3C-F0128B267134}"/>
              </a:ext>
            </a:extLst>
          </p:cNvPr>
          <p:cNvPicPr>
            <a:picLocks noChangeAspect="1"/>
          </p:cNvPicPr>
          <p:nvPr/>
        </p:nvPicPr>
        <p:blipFill>
          <a:blip r:embed="rId4"/>
          <a:stretch>
            <a:fillRect/>
          </a:stretch>
        </p:blipFill>
        <p:spPr>
          <a:xfrm>
            <a:off x="933945" y="1533608"/>
            <a:ext cx="9676390" cy="4955059"/>
          </a:xfrm>
          <a:prstGeom prst="rect">
            <a:avLst/>
          </a:prstGeom>
          <a:ln>
            <a:solidFill>
              <a:schemeClr val="bg1">
                <a:lumMod val="85000"/>
              </a:schemeClr>
            </a:solidFill>
          </a:ln>
        </p:spPr>
      </p:pic>
    </p:spTree>
    <p:extLst>
      <p:ext uri="{BB962C8B-B14F-4D97-AF65-F5344CB8AC3E}">
        <p14:creationId xmlns:p14="http://schemas.microsoft.com/office/powerpoint/2010/main" val="1175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EC6B16E8C38F488645432F5C19D66C" ma:contentTypeVersion="11" ma:contentTypeDescription="Create a new document." ma:contentTypeScope="" ma:versionID="d9c7ec5fd1608f4d6a8ccf895f4a772c">
  <xsd:schema xmlns:xsd="http://www.w3.org/2001/XMLSchema" xmlns:xs="http://www.w3.org/2001/XMLSchema" xmlns:p="http://schemas.microsoft.com/office/2006/metadata/properties" xmlns:ns2="fae3c020-ef16-4ab2-854e-42ea156d9922" xmlns:ns3="cf2adfe8-4285-43b3-b827-2306c7b1e6b9" targetNamespace="http://schemas.microsoft.com/office/2006/metadata/properties" ma:root="true" ma:fieldsID="45a4e286086a2b647142643098d3eb02" ns2:_="" ns3:_="">
    <xsd:import namespace="fae3c020-ef16-4ab2-854e-42ea156d9922"/>
    <xsd:import namespace="cf2adfe8-4285-43b3-b827-2306c7b1e6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Location" minOccurs="0"/>
                <xsd:element ref="ns2:_Flow_SignoffStatu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3c020-ef16-4ab2-854e-42ea156d992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_Flow_SignoffStatus" ma:index="16" nillable="true" ma:displayName="Sign-off status" ma:internalName="Sign_x002d_off_x0020_status">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2adfe8-4285-43b3-b827-2306c7b1e6b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ae3c020-ef16-4ab2-854e-42ea156d9922" xsi:nil="true"/>
  </documentManagement>
</p:properties>
</file>

<file path=customXml/itemProps1.xml><?xml version="1.0" encoding="utf-8"?>
<ds:datastoreItem xmlns:ds="http://schemas.openxmlformats.org/officeDocument/2006/customXml" ds:itemID="{972B1B52-767C-4FD8-8D9F-BFC1C23BD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3c020-ef16-4ab2-854e-42ea156d9922"/>
    <ds:schemaRef ds:uri="cf2adfe8-4285-43b3-b827-2306c7b1e6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7A1EF-FB20-4E3C-818A-A48C97C40DD4}">
  <ds:schemaRefs>
    <ds:schemaRef ds:uri="http://schemas.microsoft.com/sharepoint/v3/contenttype/forms"/>
  </ds:schemaRefs>
</ds:datastoreItem>
</file>

<file path=customXml/itemProps3.xml><?xml version="1.0" encoding="utf-8"?>
<ds:datastoreItem xmlns:ds="http://schemas.openxmlformats.org/officeDocument/2006/customXml" ds:itemID="{A10524A0-5A41-4E1F-8252-5730599B14F3}">
  <ds:schemaRefs>
    <ds:schemaRef ds:uri="http://schemas.microsoft.com/office/2006/metadata/properties"/>
    <ds:schemaRef ds:uri="fae3c020-ef16-4ab2-854e-42ea156d9922"/>
    <ds:schemaRef ds:uri="cf2adfe8-4285-43b3-b827-2306c7b1e6b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134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Overpass Light</vt:lpstr>
      <vt:lpstr>Wingdings</vt:lpstr>
      <vt:lpstr>FTA</vt:lpstr>
      <vt:lpstr>Reality Check: Brexit     Malcolm Bingham Head of Road Policy FTA  </vt:lpstr>
      <vt:lpstr>Introduction - political update</vt:lpstr>
      <vt:lpstr>Introduction - political update</vt:lpstr>
      <vt:lpstr>No Deal Brexit impact on domestic haulage – Operation Brock</vt:lpstr>
      <vt:lpstr>No Deal Brexit impact on domestic haulage – Operation Brock</vt:lpstr>
      <vt:lpstr>No Deal Brexit impact – Fuel supply</vt:lpstr>
      <vt:lpstr>No-Deal Brexit impact on domestic haulage – Collecting EU goods from UK ports</vt:lpstr>
      <vt:lpstr>No-Deal Brexit impact on international haulage</vt:lpstr>
      <vt:lpstr>More information  https://fta.co.uk/campaigns/brexit-help</vt:lpstr>
      <vt:lpstr>How FTA can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Reality Check: Brexit     Malcolm Bingham Head of Road Policy FTA  </dc:title>
  <dc:creator>Ellie Stevenson</dc:creator>
  <cp:lastModifiedBy>Ellie Stevenson</cp:lastModifiedBy>
  <cp:revision>1</cp:revision>
  <dcterms:created xsi:type="dcterms:W3CDTF">2019-10-15T11:26:22Z</dcterms:created>
  <dcterms:modified xsi:type="dcterms:W3CDTF">2019-10-15T11:26:51Z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0x01010089EC6B16E8C38F488645432F5C19D66C</vt:lpwstr>
  </property>
</Properties>
</file>