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86"/>
  </p:notesMasterIdLst>
  <p:sldIdLst>
    <p:sldId id="257" r:id="rId3"/>
    <p:sldId id="264" r:id="rId4"/>
    <p:sldId id="265" r:id="rId5"/>
    <p:sldId id="464" r:id="rId6"/>
    <p:sldId id="465" r:id="rId7"/>
    <p:sldId id="437" r:id="rId8"/>
    <p:sldId id="466" r:id="rId9"/>
    <p:sldId id="438" r:id="rId10"/>
    <p:sldId id="441" r:id="rId11"/>
    <p:sldId id="440" r:id="rId12"/>
    <p:sldId id="442" r:id="rId13"/>
    <p:sldId id="443" r:id="rId14"/>
    <p:sldId id="439" r:id="rId15"/>
    <p:sldId id="444" r:id="rId16"/>
    <p:sldId id="445" r:id="rId17"/>
    <p:sldId id="447" r:id="rId18"/>
    <p:sldId id="446" r:id="rId19"/>
    <p:sldId id="267" r:id="rId20"/>
    <p:sldId id="278" r:id="rId21"/>
    <p:sldId id="279" r:id="rId22"/>
    <p:sldId id="280" r:id="rId23"/>
    <p:sldId id="286" r:id="rId24"/>
    <p:sldId id="304" r:id="rId25"/>
    <p:sldId id="277" r:id="rId26"/>
    <p:sldId id="471" r:id="rId27"/>
    <p:sldId id="829" r:id="rId28"/>
    <p:sldId id="473" r:id="rId29"/>
    <p:sldId id="474" r:id="rId30"/>
    <p:sldId id="263" r:id="rId31"/>
    <p:sldId id="268" r:id="rId32"/>
    <p:sldId id="811" r:id="rId33"/>
    <p:sldId id="810" r:id="rId34"/>
    <p:sldId id="812" r:id="rId35"/>
    <p:sldId id="813" r:id="rId36"/>
    <p:sldId id="814" r:id="rId37"/>
    <p:sldId id="815" r:id="rId38"/>
    <p:sldId id="816" r:id="rId39"/>
    <p:sldId id="817" r:id="rId40"/>
    <p:sldId id="451" r:id="rId41"/>
    <p:sldId id="819" r:id="rId42"/>
    <p:sldId id="288" r:id="rId43"/>
    <p:sldId id="844" r:id="rId44"/>
    <p:sldId id="843" r:id="rId45"/>
    <p:sldId id="269" r:id="rId46"/>
    <p:sldId id="305" r:id="rId47"/>
    <p:sldId id="306" r:id="rId48"/>
    <p:sldId id="295" r:id="rId49"/>
    <p:sldId id="296" r:id="rId50"/>
    <p:sldId id="298" r:id="rId51"/>
    <p:sldId id="297" r:id="rId52"/>
    <p:sldId id="300" r:id="rId53"/>
    <p:sldId id="303" r:id="rId54"/>
    <p:sldId id="302" r:id="rId55"/>
    <p:sldId id="272" r:id="rId56"/>
    <p:sldId id="270" r:id="rId57"/>
    <p:sldId id="821" r:id="rId58"/>
    <p:sldId id="822" r:id="rId59"/>
    <p:sldId id="823" r:id="rId60"/>
    <p:sldId id="824" r:id="rId61"/>
    <p:sldId id="825" r:id="rId62"/>
    <p:sldId id="826" r:id="rId63"/>
    <p:sldId id="827" r:id="rId64"/>
    <p:sldId id="828" r:id="rId65"/>
    <p:sldId id="289" r:id="rId66"/>
    <p:sldId id="291" r:id="rId67"/>
    <p:sldId id="273" r:id="rId68"/>
    <p:sldId id="830" r:id="rId69"/>
    <p:sldId id="831" r:id="rId70"/>
    <p:sldId id="832" r:id="rId71"/>
    <p:sldId id="833" r:id="rId72"/>
    <p:sldId id="834" r:id="rId73"/>
    <p:sldId id="835" r:id="rId74"/>
    <p:sldId id="836" r:id="rId75"/>
    <p:sldId id="837" r:id="rId76"/>
    <p:sldId id="838" r:id="rId77"/>
    <p:sldId id="839" r:id="rId78"/>
    <p:sldId id="840" r:id="rId79"/>
    <p:sldId id="271" r:id="rId80"/>
    <p:sldId id="820" r:id="rId81"/>
    <p:sldId id="274" r:id="rId82"/>
    <p:sldId id="845" r:id="rId83"/>
    <p:sldId id="841" r:id="rId84"/>
    <p:sldId id="27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i Baxter" initials="AB" lastIdx="1" clrIdx="0">
    <p:extLst>
      <p:ext uri="{19B8F6BF-5375-455C-9EA6-DF929625EA0E}">
        <p15:presenceInfo xmlns:p15="http://schemas.microsoft.com/office/powerpoint/2012/main" userId="S-1-5-21-1060284298-823518204-1417001333-433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14" autoAdjust="0"/>
    <p:restoredTop sz="86404"/>
  </p:normalViewPr>
  <p:slideViewPr>
    <p:cSldViewPr snapToGrid="0">
      <p:cViewPr varScale="1">
        <p:scale>
          <a:sx n="99" d="100"/>
          <a:sy n="99" d="100"/>
        </p:scale>
        <p:origin x="234"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20" d="100"/>
        <a:sy n="2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FAB-4694-8CF3-F9E0B1DD5900}"/>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FAB-4694-8CF3-F9E0B1DD5900}"/>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3FAB-4694-8CF3-F9E0B1DD5900}"/>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3FAB-4694-8CF3-F9E0B1DD5900}"/>
              </c:ext>
            </c:extLst>
          </c:dPt>
          <c:cat>
            <c:strRef>
              <c:f>Sheet1!$A$2:$A$5</c:f>
              <c:strCache>
                <c:ptCount val="4"/>
                <c:pt idx="0">
                  <c:v>Other</c:v>
                </c:pt>
                <c:pt idx="1">
                  <c:v>Domestic use</c:v>
                </c:pt>
                <c:pt idx="2">
                  <c:v>&lt;2.4t</c:v>
                </c:pt>
                <c:pt idx="3">
                  <c:v>Own account</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3FAB-4694-8CF3-F9E0B1DD59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2-17T12:42:40.212" idx="1">
    <p:pos x="10" y="10"/>
    <p:text/>
    <p:extLst>
      <p:ext uri="{C676402C-5697-4E1C-873F-D02D1690AC5C}">
        <p15:threadingInfo xmlns:p15="http://schemas.microsoft.com/office/powerpoint/2012/main" timeZoneBias="0"/>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5" Type="http://schemas.openxmlformats.org/officeDocument/2006/relationships/hyperlink" Target="https://openclipart.org/detail/146989/viljuskar-by-pdetlic" TargetMode="External"/><Relationship Id="rId4" Type="http://schemas.openxmlformats.org/officeDocument/2006/relationships/image" Target="../media/image6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5" Type="http://schemas.openxmlformats.org/officeDocument/2006/relationships/hyperlink" Target="https://openclipart.org/detail/146989/viljuskar-by-pdetlic" TargetMode="External"/><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5CFAE6-8AF9-4B02-9C76-CB116920124D}"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en-US"/>
        </a:p>
      </dgm:t>
    </dgm:pt>
    <dgm:pt modelId="{2AD0854D-DFA1-4D83-B3A7-A3A7E8653CDF}">
      <dgm:prSet phldrT="[Text]"/>
      <dgm:spPr/>
      <dgm:t>
        <a:bodyPr/>
        <a:lstStyle/>
        <a:p>
          <a:r>
            <a:rPr lang="en-US" dirty="0"/>
            <a:t>1</a:t>
          </a:r>
        </a:p>
      </dgm:t>
    </dgm:pt>
    <dgm:pt modelId="{EB9D386B-5BA2-40E5-8E7D-59FB8DB452D4}" type="parTrans" cxnId="{440A5C63-BBA0-441B-AE70-83CAC8D9F87D}">
      <dgm:prSet/>
      <dgm:spPr/>
      <dgm:t>
        <a:bodyPr/>
        <a:lstStyle/>
        <a:p>
          <a:endParaRPr lang="en-US"/>
        </a:p>
      </dgm:t>
    </dgm:pt>
    <dgm:pt modelId="{F54E334D-7C53-481C-9E30-76A92F2D94DC}" type="sibTrans" cxnId="{440A5C63-BBA0-441B-AE70-83CAC8D9F87D}">
      <dgm:prSet/>
      <dgm:spPr/>
      <dgm:t>
        <a:bodyPr/>
        <a:lstStyle/>
        <a:p>
          <a:endParaRPr lang="en-US"/>
        </a:p>
      </dgm:t>
    </dgm:pt>
    <dgm:pt modelId="{DB174E64-70F5-4D5B-B138-CF0A9C4A0564}">
      <dgm:prSet phldrT="[Text]" custT="1"/>
      <dgm:spPr/>
      <dgm:t>
        <a:bodyPr/>
        <a:lstStyle/>
        <a:p>
          <a:r>
            <a:rPr lang="en-GB" sz="1800" b="1" dirty="0"/>
            <a:t>Withdrawal arrangements: </a:t>
          </a:r>
          <a:r>
            <a:rPr lang="en-GB" sz="1800" dirty="0"/>
            <a:t>most pressing matters for an orderly withdrawal (</a:t>
          </a:r>
          <a:r>
            <a:rPr lang="en-GB" sz="1800" i="1" dirty="0"/>
            <a:t>citizens, financial settlement, Ireland</a:t>
          </a:r>
          <a:r>
            <a:rPr lang="en-GB" sz="1800" dirty="0"/>
            <a:t>) – </a:t>
          </a:r>
          <a:r>
            <a:rPr lang="en-GB" sz="1800" b="1" i="1" dirty="0">
              <a:solidFill>
                <a:srgbClr val="002060"/>
              </a:solidFill>
            </a:rPr>
            <a:t>Adopted</a:t>
          </a:r>
          <a:r>
            <a:rPr lang="en-GB" sz="1800" dirty="0"/>
            <a:t> </a:t>
          </a:r>
          <a:r>
            <a:rPr lang="en-GB" sz="1800" b="1" i="1" dirty="0">
              <a:solidFill>
                <a:srgbClr val="002060"/>
              </a:solidFill>
            </a:rPr>
            <a:t>but</a:t>
          </a:r>
          <a:r>
            <a:rPr lang="en-GB" sz="1800" dirty="0"/>
            <a:t> </a:t>
          </a:r>
          <a:r>
            <a:rPr lang="en-GB" sz="1800" b="1" i="1" dirty="0">
              <a:solidFill>
                <a:srgbClr val="002060"/>
              </a:solidFill>
            </a:rPr>
            <a:t>not</a:t>
          </a:r>
          <a:r>
            <a:rPr lang="en-GB" sz="1800" dirty="0"/>
            <a:t> </a:t>
          </a:r>
          <a:r>
            <a:rPr lang="en-GB" sz="1800" b="1" i="1" dirty="0">
              <a:solidFill>
                <a:srgbClr val="002060"/>
              </a:solidFill>
            </a:rPr>
            <a:t>Ratified</a:t>
          </a:r>
          <a:endParaRPr lang="en-US" sz="1800" b="1" i="1" dirty="0">
            <a:solidFill>
              <a:srgbClr val="002060"/>
            </a:solidFill>
          </a:endParaRPr>
        </a:p>
      </dgm:t>
    </dgm:pt>
    <dgm:pt modelId="{E98D2291-E3A0-470C-95FA-0B1CE725A521}" type="parTrans" cxnId="{C83F9A1B-240B-4C33-8605-73A288C09F8B}">
      <dgm:prSet/>
      <dgm:spPr/>
      <dgm:t>
        <a:bodyPr/>
        <a:lstStyle/>
        <a:p>
          <a:endParaRPr lang="en-US"/>
        </a:p>
      </dgm:t>
    </dgm:pt>
    <dgm:pt modelId="{D6A28A65-C990-4D4A-ADBC-BCA43E274624}" type="sibTrans" cxnId="{C83F9A1B-240B-4C33-8605-73A288C09F8B}">
      <dgm:prSet/>
      <dgm:spPr/>
      <dgm:t>
        <a:bodyPr/>
        <a:lstStyle/>
        <a:p>
          <a:endParaRPr lang="en-US"/>
        </a:p>
      </dgm:t>
    </dgm:pt>
    <dgm:pt modelId="{4E28CB07-4480-4EAC-AEE1-EC567BFD0F9C}">
      <dgm:prSet phldrT="[Text]"/>
      <dgm:spPr>
        <a:solidFill>
          <a:srgbClr val="C00000"/>
        </a:solidFill>
        <a:ln>
          <a:solidFill>
            <a:srgbClr val="C00000"/>
          </a:solidFill>
        </a:ln>
      </dgm:spPr>
      <dgm:t>
        <a:bodyPr/>
        <a:lstStyle/>
        <a:p>
          <a:r>
            <a:rPr lang="en-US" dirty="0"/>
            <a:t>2</a:t>
          </a:r>
        </a:p>
      </dgm:t>
    </dgm:pt>
    <dgm:pt modelId="{CAD3BBF7-A4C1-4BDB-8E85-5D28B48BD34F}" type="parTrans" cxnId="{4B3EEEB9-AF50-4F7C-AE17-9A1B21434A73}">
      <dgm:prSet/>
      <dgm:spPr/>
      <dgm:t>
        <a:bodyPr/>
        <a:lstStyle/>
        <a:p>
          <a:endParaRPr lang="en-US"/>
        </a:p>
      </dgm:t>
    </dgm:pt>
    <dgm:pt modelId="{0F69BAC6-7C14-4687-9C1E-EBB413543961}" type="sibTrans" cxnId="{4B3EEEB9-AF50-4F7C-AE17-9A1B21434A73}">
      <dgm:prSet/>
      <dgm:spPr/>
      <dgm:t>
        <a:bodyPr/>
        <a:lstStyle/>
        <a:p>
          <a:endParaRPr lang="en-US"/>
        </a:p>
      </dgm:t>
    </dgm:pt>
    <dgm:pt modelId="{F9290A07-4B84-4129-8895-9063BA43A468}">
      <dgm:prSet phldrT="[Text]" custT="1"/>
      <dgm:spPr>
        <a:ln>
          <a:solidFill>
            <a:srgbClr val="C00000"/>
          </a:solidFill>
        </a:ln>
      </dgm:spPr>
      <dgm:t>
        <a:bodyPr/>
        <a:lstStyle/>
        <a:p>
          <a:r>
            <a:rPr lang="en-GB" sz="1800" b="1" dirty="0"/>
            <a:t>Transitional measures: </a:t>
          </a:r>
          <a:r>
            <a:rPr lang="en-GB" sz="1800" dirty="0"/>
            <a:t>limited in time – </a:t>
          </a:r>
          <a:r>
            <a:rPr lang="en-GB" sz="1800" b="1" i="1" dirty="0">
              <a:solidFill>
                <a:srgbClr val="002060"/>
              </a:solidFill>
            </a:rPr>
            <a:t>Contingent on withdrawal agreement ratification</a:t>
          </a:r>
          <a:endParaRPr lang="en-US" sz="1800" b="1" i="1" dirty="0">
            <a:solidFill>
              <a:srgbClr val="002060"/>
            </a:solidFill>
          </a:endParaRPr>
        </a:p>
      </dgm:t>
    </dgm:pt>
    <dgm:pt modelId="{6ABF06A6-0E06-41CB-A86C-81FCD5398C7D}" type="parTrans" cxnId="{09538301-CB11-410A-A0CA-9D80EAB7C611}">
      <dgm:prSet/>
      <dgm:spPr/>
      <dgm:t>
        <a:bodyPr/>
        <a:lstStyle/>
        <a:p>
          <a:endParaRPr lang="en-US"/>
        </a:p>
      </dgm:t>
    </dgm:pt>
    <dgm:pt modelId="{4869DE78-F8ED-4158-8669-54F4917B4CFD}" type="sibTrans" cxnId="{09538301-CB11-410A-A0CA-9D80EAB7C611}">
      <dgm:prSet/>
      <dgm:spPr/>
      <dgm:t>
        <a:bodyPr/>
        <a:lstStyle/>
        <a:p>
          <a:endParaRPr lang="en-US"/>
        </a:p>
      </dgm:t>
    </dgm:pt>
    <dgm:pt modelId="{ADA3D4AD-6C54-4D96-9972-9EB077E53218}">
      <dgm:prSet phldrT="[Text]"/>
      <dgm:spPr>
        <a:solidFill>
          <a:srgbClr val="FCAAAC"/>
        </a:solidFill>
        <a:ln>
          <a:solidFill>
            <a:srgbClr val="FCAAAC"/>
          </a:solidFill>
        </a:ln>
      </dgm:spPr>
      <dgm:t>
        <a:bodyPr/>
        <a:lstStyle/>
        <a:p>
          <a:r>
            <a:rPr lang="en-US" dirty="0">
              <a:solidFill>
                <a:schemeClr val="tx1"/>
              </a:solidFill>
            </a:rPr>
            <a:t>3</a:t>
          </a:r>
        </a:p>
      </dgm:t>
    </dgm:pt>
    <dgm:pt modelId="{3022B46C-32DC-4EC0-BEC7-858FE1BEDBD4}" type="parTrans" cxnId="{C9613704-EF28-4D5B-B44E-1E7C970405E6}">
      <dgm:prSet/>
      <dgm:spPr/>
      <dgm:t>
        <a:bodyPr/>
        <a:lstStyle/>
        <a:p>
          <a:endParaRPr lang="en-US"/>
        </a:p>
      </dgm:t>
    </dgm:pt>
    <dgm:pt modelId="{A4CEBC37-A247-414A-838B-7323D4E87EEE}" type="sibTrans" cxnId="{C9613704-EF28-4D5B-B44E-1E7C970405E6}">
      <dgm:prSet/>
      <dgm:spPr/>
      <dgm:t>
        <a:bodyPr/>
        <a:lstStyle/>
        <a:p>
          <a:endParaRPr lang="en-US"/>
        </a:p>
      </dgm:t>
    </dgm:pt>
    <dgm:pt modelId="{40BE37DA-53DC-4311-BB11-ED0A7DAD5405}">
      <dgm:prSet phldrT="[Text]" custT="1"/>
      <dgm:spPr>
        <a:ln>
          <a:solidFill>
            <a:schemeClr val="bg2">
              <a:lumMod val="25000"/>
            </a:schemeClr>
          </a:solidFill>
        </a:ln>
      </dgm:spPr>
      <dgm:t>
        <a:bodyPr/>
        <a:lstStyle/>
        <a:p>
          <a:r>
            <a:rPr lang="en-GB" sz="1800" b="1" dirty="0"/>
            <a:t>Comprehensive free trade agreement with the EU: </a:t>
          </a:r>
          <a:r>
            <a:rPr lang="en-GB" sz="1800" dirty="0"/>
            <a:t>concluded post Brexit</a:t>
          </a:r>
          <a:endParaRPr lang="en-US" sz="1800" dirty="0"/>
        </a:p>
      </dgm:t>
    </dgm:pt>
    <dgm:pt modelId="{ED605E87-6093-4481-9F8A-0D474D593F94}" type="parTrans" cxnId="{D64216E2-B933-476D-B26D-EF658032508F}">
      <dgm:prSet/>
      <dgm:spPr/>
      <dgm:t>
        <a:bodyPr/>
        <a:lstStyle/>
        <a:p>
          <a:endParaRPr lang="en-US"/>
        </a:p>
      </dgm:t>
    </dgm:pt>
    <dgm:pt modelId="{15594C48-21BC-4785-94FC-A9515335671B}" type="sibTrans" cxnId="{D64216E2-B933-476D-B26D-EF658032508F}">
      <dgm:prSet/>
      <dgm:spPr/>
      <dgm:t>
        <a:bodyPr/>
        <a:lstStyle/>
        <a:p>
          <a:endParaRPr lang="en-US"/>
        </a:p>
      </dgm:t>
    </dgm:pt>
    <dgm:pt modelId="{3769B156-BB55-4435-9F5A-041046ED8150}">
      <dgm:prSet phldrT="[Text]"/>
      <dgm:spPr>
        <a:solidFill>
          <a:schemeClr val="bg2">
            <a:lumMod val="25000"/>
          </a:schemeClr>
        </a:solidFill>
        <a:ln>
          <a:solidFill>
            <a:schemeClr val="bg2">
              <a:lumMod val="25000"/>
            </a:schemeClr>
          </a:solidFill>
        </a:ln>
      </dgm:spPr>
      <dgm:t>
        <a:bodyPr/>
        <a:lstStyle/>
        <a:p>
          <a:r>
            <a:rPr lang="en-US" dirty="0"/>
            <a:t>4</a:t>
          </a:r>
        </a:p>
      </dgm:t>
    </dgm:pt>
    <dgm:pt modelId="{111B802D-4E3B-4904-AF53-912C841BC1D6}" type="parTrans" cxnId="{9E624386-F7D1-489D-BBF7-8FEC67421A50}">
      <dgm:prSet/>
      <dgm:spPr/>
      <dgm:t>
        <a:bodyPr/>
        <a:lstStyle/>
        <a:p>
          <a:endParaRPr lang="en-US"/>
        </a:p>
      </dgm:t>
    </dgm:pt>
    <dgm:pt modelId="{46B9B4D4-73F3-4744-AFC3-7B946E1C5862}" type="sibTrans" cxnId="{9E624386-F7D1-489D-BBF7-8FEC67421A50}">
      <dgm:prSet/>
      <dgm:spPr/>
      <dgm:t>
        <a:bodyPr/>
        <a:lstStyle/>
        <a:p>
          <a:endParaRPr lang="en-US"/>
        </a:p>
      </dgm:t>
    </dgm:pt>
    <dgm:pt modelId="{4F42789A-92C7-4BFB-8521-86AFB4F39F38}">
      <dgm:prSet phldrT="[Text]" custT="1"/>
      <dgm:spPr>
        <a:ln>
          <a:solidFill>
            <a:srgbClr val="FCAAAC"/>
          </a:solidFill>
        </a:ln>
      </dgm:spPr>
      <dgm:t>
        <a:bodyPr/>
        <a:lstStyle/>
        <a:p>
          <a:r>
            <a:rPr lang="en-US" sz="1800" b="1" dirty="0"/>
            <a:t>Framework for the future UK/EU relationship: </a:t>
          </a:r>
          <a:r>
            <a:rPr lang="en-US" sz="1800" dirty="0"/>
            <a:t>preparatory discussions – </a:t>
          </a:r>
          <a:r>
            <a:rPr lang="en-US" sz="1800" b="1" i="1" dirty="0">
              <a:solidFill>
                <a:srgbClr val="002060"/>
              </a:solidFill>
            </a:rPr>
            <a:t>Outline of future relationship</a:t>
          </a:r>
          <a:r>
            <a:rPr lang="en-US" sz="1800" dirty="0"/>
            <a:t> </a:t>
          </a:r>
          <a:r>
            <a:rPr lang="en-US" sz="1800" b="1" i="1" dirty="0">
              <a:solidFill>
                <a:srgbClr val="002060"/>
              </a:solidFill>
            </a:rPr>
            <a:t>adopted</a:t>
          </a:r>
          <a:r>
            <a:rPr lang="en-US" sz="1800" dirty="0"/>
            <a:t> </a:t>
          </a:r>
          <a:r>
            <a:rPr lang="en-US" sz="1800" b="1" i="1" dirty="0">
              <a:solidFill>
                <a:srgbClr val="002060"/>
              </a:solidFill>
            </a:rPr>
            <a:t>by</a:t>
          </a:r>
          <a:r>
            <a:rPr lang="en-US" sz="1800" dirty="0"/>
            <a:t> </a:t>
          </a:r>
          <a:r>
            <a:rPr lang="en-US" sz="1800" b="1" i="1" dirty="0">
              <a:solidFill>
                <a:srgbClr val="002060"/>
              </a:solidFill>
            </a:rPr>
            <a:t>UK</a:t>
          </a:r>
          <a:r>
            <a:rPr lang="en-US" sz="1800" dirty="0"/>
            <a:t> </a:t>
          </a:r>
          <a:r>
            <a:rPr lang="en-US" sz="1800" b="1" i="1" dirty="0">
              <a:solidFill>
                <a:srgbClr val="002060"/>
              </a:solidFill>
            </a:rPr>
            <a:t>&amp;</a:t>
          </a:r>
          <a:r>
            <a:rPr lang="en-US" sz="1800" dirty="0"/>
            <a:t> </a:t>
          </a:r>
          <a:r>
            <a:rPr lang="en-US" sz="1800" b="1" i="1" dirty="0">
              <a:solidFill>
                <a:srgbClr val="002060"/>
              </a:solidFill>
            </a:rPr>
            <a:t>EU</a:t>
          </a:r>
          <a:r>
            <a:rPr lang="en-US" sz="1800" dirty="0"/>
            <a:t> </a:t>
          </a:r>
          <a:r>
            <a:rPr lang="en-US" sz="1800" b="1" i="1" dirty="0">
              <a:solidFill>
                <a:srgbClr val="002060"/>
              </a:solidFill>
            </a:rPr>
            <a:t>–</a:t>
          </a:r>
          <a:r>
            <a:rPr lang="en-US" sz="1800" dirty="0"/>
            <a:t> </a:t>
          </a:r>
          <a:r>
            <a:rPr lang="en-US" sz="1800" b="1" i="1" dirty="0">
              <a:solidFill>
                <a:srgbClr val="002060"/>
              </a:solidFill>
            </a:rPr>
            <a:t>but</a:t>
          </a:r>
          <a:r>
            <a:rPr lang="en-US" sz="1800" dirty="0"/>
            <a:t> </a:t>
          </a:r>
          <a:r>
            <a:rPr lang="en-US" sz="1800" b="1" i="1" dirty="0">
              <a:solidFill>
                <a:srgbClr val="002060"/>
              </a:solidFill>
            </a:rPr>
            <a:t>not</a:t>
          </a:r>
          <a:r>
            <a:rPr lang="en-US" sz="1800" dirty="0"/>
            <a:t> </a:t>
          </a:r>
          <a:r>
            <a:rPr lang="en-US" sz="1800" b="1" i="1" dirty="0">
              <a:solidFill>
                <a:srgbClr val="002060"/>
              </a:solidFill>
            </a:rPr>
            <a:t>respective</a:t>
          </a:r>
          <a:r>
            <a:rPr lang="en-US" sz="1800" dirty="0"/>
            <a:t> </a:t>
          </a:r>
          <a:r>
            <a:rPr lang="en-US" sz="1800" b="1" i="1" dirty="0">
              <a:solidFill>
                <a:srgbClr val="002060"/>
              </a:solidFill>
            </a:rPr>
            <a:t>parliaments</a:t>
          </a:r>
          <a:r>
            <a:rPr lang="en-US" sz="1800" dirty="0"/>
            <a:t> </a:t>
          </a:r>
          <a:r>
            <a:rPr lang="en-US" sz="1800" b="1" i="1" dirty="0">
              <a:solidFill>
                <a:srgbClr val="002060"/>
              </a:solidFill>
            </a:rPr>
            <a:t>yet</a:t>
          </a:r>
        </a:p>
      </dgm:t>
    </dgm:pt>
    <dgm:pt modelId="{BCA38E0A-F6C8-42D7-A5D1-E8EA9F9AE272}" type="parTrans" cxnId="{780B31D4-D791-4D97-B077-C5551163D3FE}">
      <dgm:prSet/>
      <dgm:spPr/>
      <dgm:t>
        <a:bodyPr/>
        <a:lstStyle/>
        <a:p>
          <a:endParaRPr lang="en-US"/>
        </a:p>
      </dgm:t>
    </dgm:pt>
    <dgm:pt modelId="{93DA673C-A9CE-4468-8DEB-EFB789A7B92B}" type="sibTrans" cxnId="{780B31D4-D791-4D97-B077-C5551163D3FE}">
      <dgm:prSet/>
      <dgm:spPr/>
      <dgm:t>
        <a:bodyPr/>
        <a:lstStyle/>
        <a:p>
          <a:endParaRPr lang="en-US"/>
        </a:p>
      </dgm:t>
    </dgm:pt>
    <dgm:pt modelId="{615BBA0E-BCE0-4AFC-977A-E60BC90E2B4E}" type="pres">
      <dgm:prSet presAssocID="{895CFAE6-8AF9-4B02-9C76-CB116920124D}" presName="linearFlow" presStyleCnt="0">
        <dgm:presLayoutVars>
          <dgm:dir/>
          <dgm:animLvl val="lvl"/>
          <dgm:resizeHandles val="exact"/>
        </dgm:presLayoutVars>
      </dgm:prSet>
      <dgm:spPr/>
    </dgm:pt>
    <dgm:pt modelId="{D571B037-E085-499C-B679-E750B8CF14BF}" type="pres">
      <dgm:prSet presAssocID="{2AD0854D-DFA1-4D83-B3A7-A3A7E8653CDF}" presName="composite" presStyleCnt="0"/>
      <dgm:spPr/>
    </dgm:pt>
    <dgm:pt modelId="{4AF9F538-06EE-4329-8898-11ED2BBE469E}" type="pres">
      <dgm:prSet presAssocID="{2AD0854D-DFA1-4D83-B3A7-A3A7E8653CDF}" presName="parentText" presStyleLbl="alignNode1" presStyleIdx="0" presStyleCnt="4">
        <dgm:presLayoutVars>
          <dgm:chMax val="1"/>
          <dgm:bulletEnabled val="1"/>
        </dgm:presLayoutVars>
      </dgm:prSet>
      <dgm:spPr/>
    </dgm:pt>
    <dgm:pt modelId="{4358E7AA-FB2D-4CAA-867B-C25218FC7D55}" type="pres">
      <dgm:prSet presAssocID="{2AD0854D-DFA1-4D83-B3A7-A3A7E8653CDF}" presName="descendantText" presStyleLbl="alignAcc1" presStyleIdx="0" presStyleCnt="4" custScaleY="100000">
        <dgm:presLayoutVars>
          <dgm:bulletEnabled val="1"/>
        </dgm:presLayoutVars>
      </dgm:prSet>
      <dgm:spPr/>
    </dgm:pt>
    <dgm:pt modelId="{5C61B734-E161-4DB0-9C01-3007F5214C2D}" type="pres">
      <dgm:prSet presAssocID="{F54E334D-7C53-481C-9E30-76A92F2D94DC}" presName="sp" presStyleCnt="0"/>
      <dgm:spPr/>
    </dgm:pt>
    <dgm:pt modelId="{0174D99A-E3B0-421F-8E0B-CF626CC774A5}" type="pres">
      <dgm:prSet presAssocID="{4E28CB07-4480-4EAC-AEE1-EC567BFD0F9C}" presName="composite" presStyleCnt="0"/>
      <dgm:spPr/>
    </dgm:pt>
    <dgm:pt modelId="{681BEA7F-FAD7-4F65-8AD3-C3F0C7E1A9B7}" type="pres">
      <dgm:prSet presAssocID="{4E28CB07-4480-4EAC-AEE1-EC567BFD0F9C}" presName="parentText" presStyleLbl="alignNode1" presStyleIdx="1" presStyleCnt="4">
        <dgm:presLayoutVars>
          <dgm:chMax val="1"/>
          <dgm:bulletEnabled val="1"/>
        </dgm:presLayoutVars>
      </dgm:prSet>
      <dgm:spPr/>
    </dgm:pt>
    <dgm:pt modelId="{ECB0E5C4-850A-488D-8813-B17ADDAFD0B1}" type="pres">
      <dgm:prSet presAssocID="{4E28CB07-4480-4EAC-AEE1-EC567BFD0F9C}" presName="descendantText" presStyleLbl="alignAcc1" presStyleIdx="1" presStyleCnt="4">
        <dgm:presLayoutVars>
          <dgm:bulletEnabled val="1"/>
        </dgm:presLayoutVars>
      </dgm:prSet>
      <dgm:spPr/>
    </dgm:pt>
    <dgm:pt modelId="{526C8E9E-7815-4440-8BF1-CDB7417A9225}" type="pres">
      <dgm:prSet presAssocID="{0F69BAC6-7C14-4687-9C1E-EBB413543961}" presName="sp" presStyleCnt="0"/>
      <dgm:spPr/>
    </dgm:pt>
    <dgm:pt modelId="{EE5BD89B-5562-452F-9AF4-082CA25D981A}" type="pres">
      <dgm:prSet presAssocID="{ADA3D4AD-6C54-4D96-9972-9EB077E53218}" presName="composite" presStyleCnt="0"/>
      <dgm:spPr/>
    </dgm:pt>
    <dgm:pt modelId="{F57BD632-681A-4E37-83F7-602848930035}" type="pres">
      <dgm:prSet presAssocID="{ADA3D4AD-6C54-4D96-9972-9EB077E53218}" presName="parentText" presStyleLbl="alignNode1" presStyleIdx="2" presStyleCnt="4">
        <dgm:presLayoutVars>
          <dgm:chMax val="1"/>
          <dgm:bulletEnabled val="1"/>
        </dgm:presLayoutVars>
      </dgm:prSet>
      <dgm:spPr/>
    </dgm:pt>
    <dgm:pt modelId="{E97403AA-37A3-4D3F-9B45-313A8B3A55B6}" type="pres">
      <dgm:prSet presAssocID="{ADA3D4AD-6C54-4D96-9972-9EB077E53218}" presName="descendantText" presStyleLbl="alignAcc1" presStyleIdx="2" presStyleCnt="4">
        <dgm:presLayoutVars>
          <dgm:bulletEnabled val="1"/>
        </dgm:presLayoutVars>
      </dgm:prSet>
      <dgm:spPr/>
    </dgm:pt>
    <dgm:pt modelId="{A9928C11-87D0-44FB-8AAD-EEB4136A16CD}" type="pres">
      <dgm:prSet presAssocID="{A4CEBC37-A247-414A-838B-7323D4E87EEE}" presName="sp" presStyleCnt="0"/>
      <dgm:spPr/>
    </dgm:pt>
    <dgm:pt modelId="{2DB2B30C-6197-49AA-8B57-FE20041D99A1}" type="pres">
      <dgm:prSet presAssocID="{3769B156-BB55-4435-9F5A-041046ED8150}" presName="composite" presStyleCnt="0"/>
      <dgm:spPr/>
    </dgm:pt>
    <dgm:pt modelId="{46E0C4B4-5F10-4568-AC94-343839933CC2}" type="pres">
      <dgm:prSet presAssocID="{3769B156-BB55-4435-9F5A-041046ED8150}" presName="parentText" presStyleLbl="alignNode1" presStyleIdx="3" presStyleCnt="4">
        <dgm:presLayoutVars>
          <dgm:chMax val="1"/>
          <dgm:bulletEnabled val="1"/>
        </dgm:presLayoutVars>
      </dgm:prSet>
      <dgm:spPr/>
    </dgm:pt>
    <dgm:pt modelId="{29B56A25-D501-4BA6-87DF-5CB4D20A9025}" type="pres">
      <dgm:prSet presAssocID="{3769B156-BB55-4435-9F5A-041046ED8150}" presName="descendantText" presStyleLbl="alignAcc1" presStyleIdx="3" presStyleCnt="4">
        <dgm:presLayoutVars>
          <dgm:bulletEnabled val="1"/>
        </dgm:presLayoutVars>
      </dgm:prSet>
      <dgm:spPr/>
    </dgm:pt>
  </dgm:ptLst>
  <dgm:cxnLst>
    <dgm:cxn modelId="{09538301-CB11-410A-A0CA-9D80EAB7C611}" srcId="{4E28CB07-4480-4EAC-AEE1-EC567BFD0F9C}" destId="{F9290A07-4B84-4129-8895-9063BA43A468}" srcOrd="0" destOrd="0" parTransId="{6ABF06A6-0E06-41CB-A86C-81FCD5398C7D}" sibTransId="{4869DE78-F8ED-4158-8669-54F4917B4CFD}"/>
    <dgm:cxn modelId="{C9613704-EF28-4D5B-B44E-1E7C970405E6}" srcId="{895CFAE6-8AF9-4B02-9C76-CB116920124D}" destId="{ADA3D4AD-6C54-4D96-9972-9EB077E53218}" srcOrd="2" destOrd="0" parTransId="{3022B46C-32DC-4EC0-BEC7-858FE1BEDBD4}" sibTransId="{A4CEBC37-A247-414A-838B-7323D4E87EEE}"/>
    <dgm:cxn modelId="{D37E5409-0E10-4B4E-9D69-B843A8B2177F}" type="presOf" srcId="{DB174E64-70F5-4D5B-B138-CF0A9C4A0564}" destId="{4358E7AA-FB2D-4CAA-867B-C25218FC7D55}" srcOrd="0" destOrd="0" presId="urn:microsoft.com/office/officeart/2005/8/layout/chevron2"/>
    <dgm:cxn modelId="{AD01010C-35B7-4153-8E47-BE4E8C465A89}" type="presOf" srcId="{40BE37DA-53DC-4311-BB11-ED0A7DAD5405}" destId="{29B56A25-D501-4BA6-87DF-5CB4D20A9025}" srcOrd="0" destOrd="0" presId="urn:microsoft.com/office/officeart/2005/8/layout/chevron2"/>
    <dgm:cxn modelId="{C83F9A1B-240B-4C33-8605-73A288C09F8B}" srcId="{2AD0854D-DFA1-4D83-B3A7-A3A7E8653CDF}" destId="{DB174E64-70F5-4D5B-B138-CF0A9C4A0564}" srcOrd="0" destOrd="0" parTransId="{E98D2291-E3A0-470C-95FA-0B1CE725A521}" sibTransId="{D6A28A65-C990-4D4A-ADBC-BCA43E274624}"/>
    <dgm:cxn modelId="{440A5C63-BBA0-441B-AE70-83CAC8D9F87D}" srcId="{895CFAE6-8AF9-4B02-9C76-CB116920124D}" destId="{2AD0854D-DFA1-4D83-B3A7-A3A7E8653CDF}" srcOrd="0" destOrd="0" parTransId="{EB9D386B-5BA2-40E5-8E7D-59FB8DB452D4}" sibTransId="{F54E334D-7C53-481C-9E30-76A92F2D94DC}"/>
    <dgm:cxn modelId="{400BD564-F30A-41D4-AFE4-15C60B3D180F}" type="presOf" srcId="{2AD0854D-DFA1-4D83-B3A7-A3A7E8653CDF}" destId="{4AF9F538-06EE-4329-8898-11ED2BBE469E}" srcOrd="0" destOrd="0" presId="urn:microsoft.com/office/officeart/2005/8/layout/chevron2"/>
    <dgm:cxn modelId="{F7908570-0DD0-4F40-ADEF-514FC4AB86BB}" type="presOf" srcId="{4E28CB07-4480-4EAC-AEE1-EC567BFD0F9C}" destId="{681BEA7F-FAD7-4F65-8AD3-C3F0C7E1A9B7}" srcOrd="0" destOrd="0" presId="urn:microsoft.com/office/officeart/2005/8/layout/chevron2"/>
    <dgm:cxn modelId="{F994A953-B063-4865-8E10-94BFFC2BF278}" type="presOf" srcId="{ADA3D4AD-6C54-4D96-9972-9EB077E53218}" destId="{F57BD632-681A-4E37-83F7-602848930035}" srcOrd="0" destOrd="0" presId="urn:microsoft.com/office/officeart/2005/8/layout/chevron2"/>
    <dgm:cxn modelId="{262B4780-B3DE-4942-9235-3EA1DD13F441}" type="presOf" srcId="{895CFAE6-8AF9-4B02-9C76-CB116920124D}" destId="{615BBA0E-BCE0-4AFC-977A-E60BC90E2B4E}" srcOrd="0" destOrd="0" presId="urn:microsoft.com/office/officeart/2005/8/layout/chevron2"/>
    <dgm:cxn modelId="{9E624386-F7D1-489D-BBF7-8FEC67421A50}" srcId="{895CFAE6-8AF9-4B02-9C76-CB116920124D}" destId="{3769B156-BB55-4435-9F5A-041046ED8150}" srcOrd="3" destOrd="0" parTransId="{111B802D-4E3B-4904-AF53-912C841BC1D6}" sibTransId="{46B9B4D4-73F3-4744-AFC3-7B946E1C5862}"/>
    <dgm:cxn modelId="{6DB9B188-4074-4E39-ADAD-CCA00B9C06E5}" type="presOf" srcId="{3769B156-BB55-4435-9F5A-041046ED8150}" destId="{46E0C4B4-5F10-4568-AC94-343839933CC2}" srcOrd="0" destOrd="0" presId="urn:microsoft.com/office/officeart/2005/8/layout/chevron2"/>
    <dgm:cxn modelId="{4B3EEEB9-AF50-4F7C-AE17-9A1B21434A73}" srcId="{895CFAE6-8AF9-4B02-9C76-CB116920124D}" destId="{4E28CB07-4480-4EAC-AEE1-EC567BFD0F9C}" srcOrd="1" destOrd="0" parTransId="{CAD3BBF7-A4C1-4BDB-8E85-5D28B48BD34F}" sibTransId="{0F69BAC6-7C14-4687-9C1E-EBB413543961}"/>
    <dgm:cxn modelId="{780B31D4-D791-4D97-B077-C5551163D3FE}" srcId="{ADA3D4AD-6C54-4D96-9972-9EB077E53218}" destId="{4F42789A-92C7-4BFB-8521-86AFB4F39F38}" srcOrd="0" destOrd="0" parTransId="{BCA38E0A-F6C8-42D7-A5D1-E8EA9F9AE272}" sibTransId="{93DA673C-A9CE-4468-8DEB-EFB789A7B92B}"/>
    <dgm:cxn modelId="{CD6FF0E1-E5F4-492C-B2F6-63C6C4863856}" type="presOf" srcId="{F9290A07-4B84-4129-8895-9063BA43A468}" destId="{ECB0E5C4-850A-488D-8813-B17ADDAFD0B1}" srcOrd="0" destOrd="0" presId="urn:microsoft.com/office/officeart/2005/8/layout/chevron2"/>
    <dgm:cxn modelId="{D64216E2-B933-476D-B26D-EF658032508F}" srcId="{3769B156-BB55-4435-9F5A-041046ED8150}" destId="{40BE37DA-53DC-4311-BB11-ED0A7DAD5405}" srcOrd="0" destOrd="0" parTransId="{ED605E87-6093-4481-9F8A-0D474D593F94}" sibTransId="{15594C48-21BC-4785-94FC-A9515335671B}"/>
    <dgm:cxn modelId="{3A7B45F1-1581-4D3D-8F91-0FEF0EDCA7BC}" type="presOf" srcId="{4F42789A-92C7-4BFB-8521-86AFB4F39F38}" destId="{E97403AA-37A3-4D3F-9B45-313A8B3A55B6}" srcOrd="0" destOrd="0" presId="urn:microsoft.com/office/officeart/2005/8/layout/chevron2"/>
    <dgm:cxn modelId="{3BF3579E-2DAC-4D00-B21D-BDC8C9627532}" type="presParOf" srcId="{615BBA0E-BCE0-4AFC-977A-E60BC90E2B4E}" destId="{D571B037-E085-499C-B679-E750B8CF14BF}" srcOrd="0" destOrd="0" presId="urn:microsoft.com/office/officeart/2005/8/layout/chevron2"/>
    <dgm:cxn modelId="{04E216DD-8930-421B-9B4D-CC8CED9C0931}" type="presParOf" srcId="{D571B037-E085-499C-B679-E750B8CF14BF}" destId="{4AF9F538-06EE-4329-8898-11ED2BBE469E}" srcOrd="0" destOrd="0" presId="urn:microsoft.com/office/officeart/2005/8/layout/chevron2"/>
    <dgm:cxn modelId="{C1A0775B-8BF9-4D1E-A040-169F3A37868E}" type="presParOf" srcId="{D571B037-E085-499C-B679-E750B8CF14BF}" destId="{4358E7AA-FB2D-4CAA-867B-C25218FC7D55}" srcOrd="1" destOrd="0" presId="urn:microsoft.com/office/officeart/2005/8/layout/chevron2"/>
    <dgm:cxn modelId="{C69566DA-926D-4151-B22A-371FC2CB08F2}" type="presParOf" srcId="{615BBA0E-BCE0-4AFC-977A-E60BC90E2B4E}" destId="{5C61B734-E161-4DB0-9C01-3007F5214C2D}" srcOrd="1" destOrd="0" presId="urn:microsoft.com/office/officeart/2005/8/layout/chevron2"/>
    <dgm:cxn modelId="{AA2DD2D9-C6D1-4D8E-B980-4E6E1C9EEB17}" type="presParOf" srcId="{615BBA0E-BCE0-4AFC-977A-E60BC90E2B4E}" destId="{0174D99A-E3B0-421F-8E0B-CF626CC774A5}" srcOrd="2" destOrd="0" presId="urn:microsoft.com/office/officeart/2005/8/layout/chevron2"/>
    <dgm:cxn modelId="{1E77220B-21FB-4641-837B-439C82EFA00C}" type="presParOf" srcId="{0174D99A-E3B0-421F-8E0B-CF626CC774A5}" destId="{681BEA7F-FAD7-4F65-8AD3-C3F0C7E1A9B7}" srcOrd="0" destOrd="0" presId="urn:microsoft.com/office/officeart/2005/8/layout/chevron2"/>
    <dgm:cxn modelId="{CEF6D3FC-8AA4-441A-8632-2316CEEEBBA0}" type="presParOf" srcId="{0174D99A-E3B0-421F-8E0B-CF626CC774A5}" destId="{ECB0E5C4-850A-488D-8813-B17ADDAFD0B1}" srcOrd="1" destOrd="0" presId="urn:microsoft.com/office/officeart/2005/8/layout/chevron2"/>
    <dgm:cxn modelId="{55BEF528-39D5-422C-A9E4-8325447B41AC}" type="presParOf" srcId="{615BBA0E-BCE0-4AFC-977A-E60BC90E2B4E}" destId="{526C8E9E-7815-4440-8BF1-CDB7417A9225}" srcOrd="3" destOrd="0" presId="urn:microsoft.com/office/officeart/2005/8/layout/chevron2"/>
    <dgm:cxn modelId="{8EB5B785-A81C-48B4-A7A8-F3D3BA5B1860}" type="presParOf" srcId="{615BBA0E-BCE0-4AFC-977A-E60BC90E2B4E}" destId="{EE5BD89B-5562-452F-9AF4-082CA25D981A}" srcOrd="4" destOrd="0" presId="urn:microsoft.com/office/officeart/2005/8/layout/chevron2"/>
    <dgm:cxn modelId="{A5CC1B0D-104F-4F79-A5DC-6B1884471C7D}" type="presParOf" srcId="{EE5BD89B-5562-452F-9AF4-082CA25D981A}" destId="{F57BD632-681A-4E37-83F7-602848930035}" srcOrd="0" destOrd="0" presId="urn:microsoft.com/office/officeart/2005/8/layout/chevron2"/>
    <dgm:cxn modelId="{3D7743DF-0ACC-47E3-8117-DF227D6FD528}" type="presParOf" srcId="{EE5BD89B-5562-452F-9AF4-082CA25D981A}" destId="{E97403AA-37A3-4D3F-9B45-313A8B3A55B6}" srcOrd="1" destOrd="0" presId="urn:microsoft.com/office/officeart/2005/8/layout/chevron2"/>
    <dgm:cxn modelId="{C968D1D2-B4EF-47BA-9566-94ABB737637E}" type="presParOf" srcId="{615BBA0E-BCE0-4AFC-977A-E60BC90E2B4E}" destId="{A9928C11-87D0-44FB-8AAD-EEB4136A16CD}" srcOrd="5" destOrd="0" presId="urn:microsoft.com/office/officeart/2005/8/layout/chevron2"/>
    <dgm:cxn modelId="{0FBC760D-702D-4EBC-9DE3-F63E1E388D1D}" type="presParOf" srcId="{615BBA0E-BCE0-4AFC-977A-E60BC90E2B4E}" destId="{2DB2B30C-6197-49AA-8B57-FE20041D99A1}" srcOrd="6" destOrd="0" presId="urn:microsoft.com/office/officeart/2005/8/layout/chevron2"/>
    <dgm:cxn modelId="{7CC7C325-6E51-4CEA-8276-A9EBA273D0DF}" type="presParOf" srcId="{2DB2B30C-6197-49AA-8B57-FE20041D99A1}" destId="{46E0C4B4-5F10-4568-AC94-343839933CC2}" srcOrd="0" destOrd="0" presId="urn:microsoft.com/office/officeart/2005/8/layout/chevron2"/>
    <dgm:cxn modelId="{E49A1AA0-7A16-40AA-85B5-F4F5F42B6F97}" type="presParOf" srcId="{2DB2B30C-6197-49AA-8B57-FE20041D99A1}" destId="{29B56A25-D501-4BA6-87DF-5CB4D20A902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E07E36-B347-43D1-AEF7-BFDFEF0C086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9B1EF4F2-6682-4DE3-B2DD-F8A5A60C2B4E}">
      <dgm:prSet phldrT="[Text]" custT="1"/>
      <dgm:spPr>
        <a:solidFill>
          <a:srgbClr val="C00000"/>
        </a:solidFill>
        <a:ln>
          <a:solidFill>
            <a:srgbClr val="C00000"/>
          </a:solidFill>
        </a:ln>
      </dgm:spPr>
      <dgm:t>
        <a:bodyPr/>
        <a:lstStyle/>
        <a:p>
          <a:r>
            <a:rPr lang="en-GB" sz="2500" dirty="0"/>
            <a:t>No deal</a:t>
          </a:r>
        </a:p>
      </dgm:t>
    </dgm:pt>
    <dgm:pt modelId="{C0F46DEE-231D-4B5B-AF9F-D578F4C531CC}" type="parTrans" cxnId="{2D072205-9A50-4560-87B2-10E5D4248D85}">
      <dgm:prSet/>
      <dgm:spPr/>
      <dgm:t>
        <a:bodyPr/>
        <a:lstStyle/>
        <a:p>
          <a:endParaRPr lang="en-GB"/>
        </a:p>
      </dgm:t>
    </dgm:pt>
    <dgm:pt modelId="{E2D0CA80-099E-4F57-BA59-CFB0FC2B8EC6}" type="sibTrans" cxnId="{2D072205-9A50-4560-87B2-10E5D4248D85}">
      <dgm:prSet/>
      <dgm:spPr/>
      <dgm:t>
        <a:bodyPr/>
        <a:lstStyle/>
        <a:p>
          <a:endParaRPr lang="en-GB"/>
        </a:p>
      </dgm:t>
    </dgm:pt>
    <dgm:pt modelId="{4A37CBE4-4F94-4696-B9EE-91C894FC79C9}">
      <dgm:prSet phldrT="[Text]" custT="1"/>
      <dgm:spPr>
        <a:solidFill>
          <a:srgbClr val="FFABAB"/>
        </a:solidFill>
      </dgm:spPr>
      <dgm:t>
        <a:bodyPr/>
        <a:lstStyle/>
        <a:p>
          <a:r>
            <a:rPr lang="en-GB" sz="2500" dirty="0">
              <a:solidFill>
                <a:schemeClr val="tx1"/>
              </a:solidFill>
            </a:rPr>
            <a:t>Soft Brexit</a:t>
          </a:r>
        </a:p>
      </dgm:t>
    </dgm:pt>
    <dgm:pt modelId="{4527028C-5D2E-41D3-92BB-2ED5467807D1}" type="parTrans" cxnId="{14A10ACA-CBB3-46F4-8AA5-4D888B2C5526}">
      <dgm:prSet/>
      <dgm:spPr/>
      <dgm:t>
        <a:bodyPr/>
        <a:lstStyle/>
        <a:p>
          <a:endParaRPr lang="en-GB"/>
        </a:p>
      </dgm:t>
    </dgm:pt>
    <dgm:pt modelId="{3A0BA0F2-38BC-4081-9EFC-C29964893611}" type="sibTrans" cxnId="{14A10ACA-CBB3-46F4-8AA5-4D888B2C5526}">
      <dgm:prSet/>
      <dgm:spPr/>
      <dgm:t>
        <a:bodyPr/>
        <a:lstStyle/>
        <a:p>
          <a:endParaRPr lang="en-GB"/>
        </a:p>
      </dgm:t>
    </dgm:pt>
    <dgm:pt modelId="{124FAFD5-7BCA-4AF0-849A-F396BEB770FC}">
      <dgm:prSet phldrT="[Text]" custT="1"/>
      <dgm:spPr>
        <a:solidFill>
          <a:srgbClr val="FFABAB"/>
        </a:solidFill>
      </dgm:spPr>
      <dgm:t>
        <a:bodyPr/>
        <a:lstStyle/>
        <a:p>
          <a:r>
            <a:rPr lang="en-GB" sz="1800" dirty="0">
              <a:solidFill>
                <a:schemeClr val="tx1"/>
              </a:solidFill>
            </a:rPr>
            <a:t>Limited changes at end of transition period</a:t>
          </a:r>
        </a:p>
      </dgm:t>
    </dgm:pt>
    <dgm:pt modelId="{AEA27E0F-4C9A-42C2-A44E-89AD1DA020C9}" type="parTrans" cxnId="{6A54FF31-6893-44D7-A68D-E366ACEB2F0B}">
      <dgm:prSet/>
      <dgm:spPr/>
      <dgm:t>
        <a:bodyPr/>
        <a:lstStyle/>
        <a:p>
          <a:endParaRPr lang="en-GB"/>
        </a:p>
      </dgm:t>
    </dgm:pt>
    <dgm:pt modelId="{36D1964D-8159-48C0-B902-1A2AB82AC9F8}" type="sibTrans" cxnId="{6A54FF31-6893-44D7-A68D-E366ACEB2F0B}">
      <dgm:prSet/>
      <dgm:spPr/>
      <dgm:t>
        <a:bodyPr/>
        <a:lstStyle/>
        <a:p>
          <a:endParaRPr lang="en-GB"/>
        </a:p>
      </dgm:t>
    </dgm:pt>
    <dgm:pt modelId="{041C5C40-540A-4F4A-8D18-DFFAD339A8CD}">
      <dgm:prSet phldrT="[Text]" custT="1"/>
      <dgm:spPr>
        <a:solidFill>
          <a:srgbClr val="FFABAB"/>
        </a:solidFill>
      </dgm:spPr>
      <dgm:t>
        <a:bodyPr/>
        <a:lstStyle/>
        <a:p>
          <a:r>
            <a:rPr lang="en-GB" sz="1800" dirty="0">
              <a:solidFill>
                <a:schemeClr val="tx1"/>
              </a:solidFill>
            </a:rPr>
            <a:t>Reduced or no border checks &amp; formalities</a:t>
          </a:r>
        </a:p>
      </dgm:t>
    </dgm:pt>
    <dgm:pt modelId="{C0D662B4-14DC-49BE-A4A4-0931D8EE82C4}" type="parTrans" cxnId="{E303A672-151E-4FCC-A01E-745A20A9EE73}">
      <dgm:prSet/>
      <dgm:spPr/>
      <dgm:t>
        <a:bodyPr/>
        <a:lstStyle/>
        <a:p>
          <a:endParaRPr lang="en-GB"/>
        </a:p>
      </dgm:t>
    </dgm:pt>
    <dgm:pt modelId="{0EF1431C-97EE-4E49-8D23-CAB78C09721C}" type="sibTrans" cxnId="{E303A672-151E-4FCC-A01E-745A20A9EE73}">
      <dgm:prSet/>
      <dgm:spPr/>
      <dgm:t>
        <a:bodyPr/>
        <a:lstStyle/>
        <a:p>
          <a:endParaRPr lang="en-GB"/>
        </a:p>
      </dgm:t>
    </dgm:pt>
    <dgm:pt modelId="{9EC3683B-3CF6-4F5E-B278-8A45FD0B1F49}">
      <dgm:prSet phldrT="[Text]" custT="1"/>
      <dgm:spPr>
        <a:solidFill>
          <a:srgbClr val="FFDDDD"/>
        </a:solidFill>
      </dgm:spPr>
      <dgm:t>
        <a:bodyPr/>
        <a:lstStyle/>
        <a:p>
          <a:r>
            <a:rPr lang="en-GB" sz="2500" dirty="0">
              <a:solidFill>
                <a:schemeClr val="tx1"/>
              </a:solidFill>
            </a:rPr>
            <a:t>No Brexit</a:t>
          </a:r>
          <a:endParaRPr lang="en-GB" sz="3000" dirty="0">
            <a:solidFill>
              <a:schemeClr val="tx1"/>
            </a:solidFill>
          </a:endParaRPr>
        </a:p>
      </dgm:t>
    </dgm:pt>
    <dgm:pt modelId="{3F3AC7DD-067C-4D6C-9779-09761658B425}" type="parTrans" cxnId="{CBB60A94-8D51-49A5-B163-05A98FC46562}">
      <dgm:prSet/>
      <dgm:spPr/>
      <dgm:t>
        <a:bodyPr/>
        <a:lstStyle/>
        <a:p>
          <a:endParaRPr lang="en-GB"/>
        </a:p>
      </dgm:t>
    </dgm:pt>
    <dgm:pt modelId="{9ED91CCF-086C-4D30-BB04-AF7F25351EED}" type="sibTrans" cxnId="{CBB60A94-8D51-49A5-B163-05A98FC46562}">
      <dgm:prSet/>
      <dgm:spPr/>
      <dgm:t>
        <a:bodyPr/>
        <a:lstStyle/>
        <a:p>
          <a:endParaRPr lang="en-GB"/>
        </a:p>
      </dgm:t>
    </dgm:pt>
    <dgm:pt modelId="{B4A2651B-6970-4DAB-AE09-B87DF9FCB9F7}">
      <dgm:prSet phldrT="[Text]" custT="1"/>
      <dgm:spPr>
        <a:solidFill>
          <a:srgbClr val="FF5B5B"/>
        </a:solidFill>
        <a:ln>
          <a:solidFill>
            <a:schemeClr val="accent3">
              <a:lumMod val="60000"/>
              <a:lumOff val="40000"/>
            </a:schemeClr>
          </a:solidFill>
        </a:ln>
      </dgm:spPr>
      <dgm:t>
        <a:bodyPr/>
        <a:lstStyle/>
        <a:p>
          <a:r>
            <a:rPr lang="en-GB" sz="1800" dirty="0"/>
            <a:t>Changes at the end of transition period</a:t>
          </a:r>
        </a:p>
      </dgm:t>
    </dgm:pt>
    <dgm:pt modelId="{0192B45C-132B-414F-84C6-3BF42F313A7E}" type="parTrans" cxnId="{5CC7183B-E0F3-4264-8FE6-E35CFBD1CF9C}">
      <dgm:prSet/>
      <dgm:spPr/>
      <dgm:t>
        <a:bodyPr/>
        <a:lstStyle/>
        <a:p>
          <a:endParaRPr lang="en-GB"/>
        </a:p>
      </dgm:t>
    </dgm:pt>
    <dgm:pt modelId="{C8917AB6-73C2-41AD-809F-172867F1B977}" type="sibTrans" cxnId="{5CC7183B-E0F3-4264-8FE6-E35CFBD1CF9C}">
      <dgm:prSet/>
      <dgm:spPr/>
      <dgm:t>
        <a:bodyPr/>
        <a:lstStyle/>
        <a:p>
          <a:endParaRPr lang="en-GB"/>
        </a:p>
      </dgm:t>
    </dgm:pt>
    <dgm:pt modelId="{DC3AE627-492A-4112-8970-03522D35A193}">
      <dgm:prSet phldrT="[Text]" custT="1"/>
      <dgm:spPr>
        <a:solidFill>
          <a:srgbClr val="FFABAB"/>
        </a:solidFill>
      </dgm:spPr>
      <dgm:t>
        <a:bodyPr/>
        <a:lstStyle/>
        <a:p>
          <a:r>
            <a:rPr lang="en-GB" sz="1800" dirty="0">
              <a:solidFill>
                <a:schemeClr val="tx1"/>
              </a:solidFill>
            </a:rPr>
            <a:t>Full transport access </a:t>
          </a:r>
        </a:p>
      </dgm:t>
    </dgm:pt>
    <dgm:pt modelId="{02D28033-87B7-4C13-8C52-921DC42BDA8D}" type="parTrans" cxnId="{55A8A869-4996-4F57-AC32-AF4757D19E1C}">
      <dgm:prSet/>
      <dgm:spPr/>
      <dgm:t>
        <a:bodyPr/>
        <a:lstStyle/>
        <a:p>
          <a:endParaRPr lang="en-GB"/>
        </a:p>
      </dgm:t>
    </dgm:pt>
    <dgm:pt modelId="{5CD48B16-98AE-490D-9592-9F1AAE2760FC}" type="sibTrans" cxnId="{55A8A869-4996-4F57-AC32-AF4757D19E1C}">
      <dgm:prSet/>
      <dgm:spPr/>
      <dgm:t>
        <a:bodyPr/>
        <a:lstStyle/>
        <a:p>
          <a:endParaRPr lang="en-GB"/>
        </a:p>
      </dgm:t>
    </dgm:pt>
    <dgm:pt modelId="{8FF59F1A-DC26-4B15-AA98-5E0E11FD1503}">
      <dgm:prSet phldrT="[Text]" custT="1"/>
      <dgm:spPr>
        <a:solidFill>
          <a:srgbClr val="FFABAB"/>
        </a:solidFill>
      </dgm:spPr>
      <dgm:t>
        <a:bodyPr/>
        <a:lstStyle/>
        <a:p>
          <a:r>
            <a:rPr lang="en-GB" sz="1800" dirty="0">
              <a:solidFill>
                <a:schemeClr val="tx1"/>
              </a:solidFill>
            </a:rPr>
            <a:t>Maximum level of trade facilitation</a:t>
          </a:r>
        </a:p>
      </dgm:t>
    </dgm:pt>
    <dgm:pt modelId="{BC71C674-A6B5-45B0-B040-CA9589ED073A}" type="parTrans" cxnId="{A3C0ABB6-7224-4F44-A269-B5060A6F23B6}">
      <dgm:prSet/>
      <dgm:spPr/>
      <dgm:t>
        <a:bodyPr/>
        <a:lstStyle/>
        <a:p>
          <a:endParaRPr lang="en-GB"/>
        </a:p>
      </dgm:t>
    </dgm:pt>
    <dgm:pt modelId="{D3D71188-2CC3-4B85-BCF1-CBF39A71EAAF}" type="sibTrans" cxnId="{A3C0ABB6-7224-4F44-A269-B5060A6F23B6}">
      <dgm:prSet/>
      <dgm:spPr/>
      <dgm:t>
        <a:bodyPr/>
        <a:lstStyle/>
        <a:p>
          <a:endParaRPr lang="en-GB"/>
        </a:p>
      </dgm:t>
    </dgm:pt>
    <dgm:pt modelId="{B15A2CA1-9120-455F-9024-303A91307C9C}">
      <dgm:prSet phldrT="[Text]" custT="1"/>
      <dgm:spPr>
        <a:solidFill>
          <a:srgbClr val="FFDDDD"/>
        </a:solidFill>
      </dgm:spPr>
      <dgm:t>
        <a:bodyPr/>
        <a:lstStyle/>
        <a:p>
          <a:r>
            <a:rPr lang="en-GB" sz="1800" dirty="0">
              <a:solidFill>
                <a:schemeClr val="tx1"/>
              </a:solidFill>
            </a:rPr>
            <a:t>No changes</a:t>
          </a:r>
        </a:p>
      </dgm:t>
    </dgm:pt>
    <dgm:pt modelId="{67CCCAEF-1AC0-4F7C-99EA-245683DF5D2D}" type="sibTrans" cxnId="{A8B1A926-D750-4D22-BF95-8F5482067DA2}">
      <dgm:prSet/>
      <dgm:spPr/>
      <dgm:t>
        <a:bodyPr/>
        <a:lstStyle/>
        <a:p>
          <a:endParaRPr lang="en-GB"/>
        </a:p>
      </dgm:t>
    </dgm:pt>
    <dgm:pt modelId="{0514399A-D1C0-48B3-8388-D00360FB25F2}" type="parTrans" cxnId="{A8B1A926-D750-4D22-BF95-8F5482067DA2}">
      <dgm:prSet/>
      <dgm:spPr/>
      <dgm:t>
        <a:bodyPr/>
        <a:lstStyle/>
        <a:p>
          <a:endParaRPr lang="en-GB"/>
        </a:p>
      </dgm:t>
    </dgm:pt>
    <dgm:pt modelId="{8638886F-2985-4C0D-A598-C0A8893BABBF}">
      <dgm:prSet phldrT="[Text]" custT="1"/>
      <dgm:spPr>
        <a:solidFill>
          <a:srgbClr val="C00000"/>
        </a:solidFill>
        <a:ln>
          <a:solidFill>
            <a:srgbClr val="C00000"/>
          </a:solidFill>
        </a:ln>
      </dgm:spPr>
      <dgm:t>
        <a:bodyPr/>
        <a:lstStyle/>
        <a:p>
          <a:r>
            <a:rPr lang="en-GB" sz="1800" dirty="0"/>
            <a:t>Changes on 29/03/19, 23:00</a:t>
          </a:r>
        </a:p>
      </dgm:t>
    </dgm:pt>
    <dgm:pt modelId="{F6AEA035-6878-4432-B1D2-E46DF6561A84}" type="parTrans" cxnId="{532D99BE-57B3-4D03-B112-FED2D5F8B60B}">
      <dgm:prSet/>
      <dgm:spPr/>
      <dgm:t>
        <a:bodyPr/>
        <a:lstStyle/>
        <a:p>
          <a:endParaRPr lang="en-GB"/>
        </a:p>
      </dgm:t>
    </dgm:pt>
    <dgm:pt modelId="{9677EBDB-E0F1-440B-B3FA-931D983AF0C0}" type="sibTrans" cxnId="{532D99BE-57B3-4D03-B112-FED2D5F8B60B}">
      <dgm:prSet/>
      <dgm:spPr/>
      <dgm:t>
        <a:bodyPr/>
        <a:lstStyle/>
        <a:p>
          <a:endParaRPr lang="en-GB"/>
        </a:p>
      </dgm:t>
    </dgm:pt>
    <dgm:pt modelId="{D06B300F-D330-4A94-9706-40E42BF2A57C}">
      <dgm:prSet phldrT="[Text]" custT="1"/>
      <dgm:spPr>
        <a:solidFill>
          <a:srgbClr val="C00000"/>
        </a:solidFill>
        <a:ln>
          <a:solidFill>
            <a:srgbClr val="C00000"/>
          </a:solidFill>
        </a:ln>
      </dgm:spPr>
      <dgm:t>
        <a:bodyPr/>
        <a:lstStyle/>
        <a:p>
          <a:r>
            <a:rPr lang="en-GB" sz="1800" dirty="0"/>
            <a:t>Full customs &amp; border controls</a:t>
          </a:r>
        </a:p>
      </dgm:t>
    </dgm:pt>
    <dgm:pt modelId="{A6F6EE0A-C8A4-45B0-ABC9-E536C0722E29}" type="parTrans" cxnId="{FAF06B83-94F3-45F6-9EED-437AF268590E}">
      <dgm:prSet/>
      <dgm:spPr/>
      <dgm:t>
        <a:bodyPr/>
        <a:lstStyle/>
        <a:p>
          <a:endParaRPr lang="en-GB"/>
        </a:p>
      </dgm:t>
    </dgm:pt>
    <dgm:pt modelId="{792DA00A-FBF3-4ECE-97E4-3FA1E664618E}" type="sibTrans" cxnId="{FAF06B83-94F3-45F6-9EED-437AF268590E}">
      <dgm:prSet/>
      <dgm:spPr/>
      <dgm:t>
        <a:bodyPr/>
        <a:lstStyle/>
        <a:p>
          <a:endParaRPr lang="en-GB"/>
        </a:p>
      </dgm:t>
    </dgm:pt>
    <dgm:pt modelId="{11F64F0B-5AFD-4BBD-9117-123867A37E25}">
      <dgm:prSet phldrT="[Text]" custT="1"/>
      <dgm:spPr>
        <a:solidFill>
          <a:srgbClr val="FF5B5B"/>
        </a:solidFill>
        <a:ln>
          <a:solidFill>
            <a:schemeClr val="accent3">
              <a:lumMod val="60000"/>
              <a:lumOff val="40000"/>
            </a:schemeClr>
          </a:solidFill>
        </a:ln>
      </dgm:spPr>
      <dgm:t>
        <a:bodyPr/>
        <a:lstStyle/>
        <a:p>
          <a:r>
            <a:rPr lang="en-GB" sz="2500" dirty="0"/>
            <a:t>Hard Brexit</a:t>
          </a:r>
        </a:p>
      </dgm:t>
    </dgm:pt>
    <dgm:pt modelId="{7C5D8C7A-C96B-498A-9B6C-94577D0AB829}" type="parTrans" cxnId="{EC07BE19-ECC2-4E04-925E-906216C5ED42}">
      <dgm:prSet/>
      <dgm:spPr/>
      <dgm:t>
        <a:bodyPr/>
        <a:lstStyle/>
        <a:p>
          <a:endParaRPr lang="en-GB"/>
        </a:p>
      </dgm:t>
    </dgm:pt>
    <dgm:pt modelId="{CFC25651-5810-4E07-940A-4E0B8486CD19}" type="sibTrans" cxnId="{EC07BE19-ECC2-4E04-925E-906216C5ED42}">
      <dgm:prSet/>
      <dgm:spPr/>
      <dgm:t>
        <a:bodyPr/>
        <a:lstStyle/>
        <a:p>
          <a:endParaRPr lang="en-GB"/>
        </a:p>
      </dgm:t>
    </dgm:pt>
    <dgm:pt modelId="{4EA9DF2E-0320-4682-B5FB-9A49DA49CA2B}">
      <dgm:prSet phldrT="[Text]" custT="1"/>
      <dgm:spPr>
        <a:solidFill>
          <a:srgbClr val="C00000"/>
        </a:solidFill>
        <a:ln>
          <a:solidFill>
            <a:srgbClr val="C00000"/>
          </a:solidFill>
        </a:ln>
      </dgm:spPr>
      <dgm:t>
        <a:bodyPr/>
        <a:lstStyle/>
        <a:p>
          <a:r>
            <a:rPr lang="en-GB" sz="1800" dirty="0"/>
            <a:t>Full trade formalities</a:t>
          </a:r>
        </a:p>
      </dgm:t>
    </dgm:pt>
    <dgm:pt modelId="{9239FEB2-E7D5-4F48-853A-42FECFA572BD}" type="parTrans" cxnId="{9B8175CC-A972-4358-8399-375BE25C6305}">
      <dgm:prSet/>
      <dgm:spPr/>
      <dgm:t>
        <a:bodyPr/>
        <a:lstStyle/>
        <a:p>
          <a:endParaRPr lang="en-GB"/>
        </a:p>
      </dgm:t>
    </dgm:pt>
    <dgm:pt modelId="{CE303218-C61E-4554-A713-05FE4A337D6A}" type="sibTrans" cxnId="{9B8175CC-A972-4358-8399-375BE25C6305}">
      <dgm:prSet/>
      <dgm:spPr/>
      <dgm:t>
        <a:bodyPr/>
        <a:lstStyle/>
        <a:p>
          <a:endParaRPr lang="en-GB"/>
        </a:p>
      </dgm:t>
    </dgm:pt>
    <dgm:pt modelId="{9A47831E-ABCD-4B3F-ABB2-784054C5EF23}">
      <dgm:prSet custT="1"/>
      <dgm:spPr>
        <a:solidFill>
          <a:srgbClr val="C00000"/>
        </a:solidFill>
        <a:ln>
          <a:solidFill>
            <a:srgbClr val="C00000"/>
          </a:solidFill>
        </a:ln>
      </dgm:spPr>
      <dgm:t>
        <a:bodyPr/>
        <a:lstStyle/>
        <a:p>
          <a:r>
            <a:rPr lang="en-GB" sz="1800" dirty="0"/>
            <a:t>Tariffs</a:t>
          </a:r>
        </a:p>
      </dgm:t>
    </dgm:pt>
    <dgm:pt modelId="{09461EB1-40EF-4EAE-AFC4-0DB3698B3B70}" type="parTrans" cxnId="{16A430F6-2AB1-4575-9FB3-C6553291A2A1}">
      <dgm:prSet/>
      <dgm:spPr/>
      <dgm:t>
        <a:bodyPr/>
        <a:lstStyle/>
        <a:p>
          <a:endParaRPr lang="en-GB"/>
        </a:p>
      </dgm:t>
    </dgm:pt>
    <dgm:pt modelId="{CB8059C5-7AA8-482A-A804-920E81786EC8}" type="sibTrans" cxnId="{16A430F6-2AB1-4575-9FB3-C6553291A2A1}">
      <dgm:prSet/>
      <dgm:spPr/>
      <dgm:t>
        <a:bodyPr/>
        <a:lstStyle/>
        <a:p>
          <a:endParaRPr lang="en-GB"/>
        </a:p>
      </dgm:t>
    </dgm:pt>
    <dgm:pt modelId="{8690580D-366C-477E-8D81-4E4DF6DD9E2F}">
      <dgm:prSet custT="1"/>
      <dgm:spPr>
        <a:solidFill>
          <a:srgbClr val="C00000"/>
        </a:solidFill>
        <a:ln>
          <a:solidFill>
            <a:srgbClr val="C00000"/>
          </a:solidFill>
        </a:ln>
      </dgm:spPr>
      <dgm:t>
        <a:bodyPr/>
        <a:lstStyle/>
        <a:p>
          <a:r>
            <a:rPr lang="en-GB" sz="1800" dirty="0"/>
            <a:t>Possible transport restrictions (road &amp; rail)</a:t>
          </a:r>
        </a:p>
      </dgm:t>
    </dgm:pt>
    <dgm:pt modelId="{92E55B2A-9063-46D6-8105-AD6B2700A1D1}" type="parTrans" cxnId="{3848D1C7-5F41-4848-8354-295F9FAA7F41}">
      <dgm:prSet/>
      <dgm:spPr/>
      <dgm:t>
        <a:bodyPr/>
        <a:lstStyle/>
        <a:p>
          <a:endParaRPr lang="en-GB"/>
        </a:p>
      </dgm:t>
    </dgm:pt>
    <dgm:pt modelId="{F343351A-E1BA-4452-A598-CFF25CA43813}" type="sibTrans" cxnId="{3848D1C7-5F41-4848-8354-295F9FAA7F41}">
      <dgm:prSet/>
      <dgm:spPr/>
      <dgm:t>
        <a:bodyPr/>
        <a:lstStyle/>
        <a:p>
          <a:endParaRPr lang="en-GB"/>
        </a:p>
      </dgm:t>
    </dgm:pt>
    <dgm:pt modelId="{5371C648-8286-4CB0-A95F-361A385A3721}">
      <dgm:prSet phldrT="[Text]" custT="1"/>
      <dgm:spPr>
        <a:solidFill>
          <a:srgbClr val="FF5B5B"/>
        </a:solidFill>
        <a:ln>
          <a:solidFill>
            <a:schemeClr val="accent3">
              <a:lumMod val="60000"/>
              <a:lumOff val="40000"/>
            </a:schemeClr>
          </a:solidFill>
        </a:ln>
      </dgm:spPr>
      <dgm:t>
        <a:bodyPr/>
        <a:lstStyle/>
        <a:p>
          <a:r>
            <a:rPr lang="en-GB" sz="1800" dirty="0"/>
            <a:t>Full customs &amp; potentially reduced regulatory controls</a:t>
          </a:r>
        </a:p>
      </dgm:t>
    </dgm:pt>
    <dgm:pt modelId="{259F2AE3-1ACA-41E6-B227-013270EE9FE4}" type="parTrans" cxnId="{430C0B94-73ED-4A0F-B9BF-A3C37E63B9FB}">
      <dgm:prSet/>
      <dgm:spPr/>
      <dgm:t>
        <a:bodyPr/>
        <a:lstStyle/>
        <a:p>
          <a:endParaRPr lang="en-GB"/>
        </a:p>
      </dgm:t>
    </dgm:pt>
    <dgm:pt modelId="{70D1CA5F-9B60-4D27-9FE3-CC2DD3F08B25}" type="sibTrans" cxnId="{430C0B94-73ED-4A0F-B9BF-A3C37E63B9FB}">
      <dgm:prSet/>
      <dgm:spPr/>
      <dgm:t>
        <a:bodyPr/>
        <a:lstStyle/>
        <a:p>
          <a:endParaRPr lang="en-GB"/>
        </a:p>
      </dgm:t>
    </dgm:pt>
    <dgm:pt modelId="{2560C1C6-72E8-40BE-BED9-B43B3B50FBC8}">
      <dgm:prSet phldrT="[Text]" custT="1"/>
      <dgm:spPr>
        <a:solidFill>
          <a:srgbClr val="FF5B5B"/>
        </a:solidFill>
        <a:ln>
          <a:solidFill>
            <a:schemeClr val="accent3">
              <a:lumMod val="60000"/>
              <a:lumOff val="40000"/>
            </a:schemeClr>
          </a:solidFill>
        </a:ln>
      </dgm:spPr>
      <dgm:t>
        <a:bodyPr/>
        <a:lstStyle/>
        <a:p>
          <a:r>
            <a:rPr lang="en-GB" sz="1800" dirty="0"/>
            <a:t>Limited trade facilitation / customs simplification measures</a:t>
          </a:r>
        </a:p>
      </dgm:t>
    </dgm:pt>
    <dgm:pt modelId="{7E8FB3BE-C8ED-4352-B577-D3A1D6F2B9E2}" type="parTrans" cxnId="{E7E3BDD0-EA0B-4180-968E-CA49E19D15D9}">
      <dgm:prSet/>
      <dgm:spPr/>
      <dgm:t>
        <a:bodyPr/>
        <a:lstStyle/>
        <a:p>
          <a:endParaRPr lang="en-GB"/>
        </a:p>
      </dgm:t>
    </dgm:pt>
    <dgm:pt modelId="{E6812234-E19C-417B-9712-C9DF96DA2789}" type="sibTrans" cxnId="{E7E3BDD0-EA0B-4180-968E-CA49E19D15D9}">
      <dgm:prSet/>
      <dgm:spPr/>
      <dgm:t>
        <a:bodyPr/>
        <a:lstStyle/>
        <a:p>
          <a:endParaRPr lang="en-GB"/>
        </a:p>
      </dgm:t>
    </dgm:pt>
    <dgm:pt modelId="{27B1673D-B156-4ABA-84A0-4F2BDC416F93}">
      <dgm:prSet phldrT="[Text]" custT="1"/>
      <dgm:spPr>
        <a:solidFill>
          <a:srgbClr val="FF5B5B"/>
        </a:solidFill>
        <a:ln>
          <a:solidFill>
            <a:schemeClr val="accent3">
              <a:lumMod val="60000"/>
              <a:lumOff val="40000"/>
            </a:schemeClr>
          </a:solidFill>
        </a:ln>
      </dgm:spPr>
      <dgm:t>
        <a:bodyPr/>
        <a:lstStyle/>
        <a:p>
          <a:r>
            <a:rPr lang="en-GB" sz="1800" dirty="0"/>
            <a:t>Transport?</a:t>
          </a:r>
        </a:p>
      </dgm:t>
    </dgm:pt>
    <dgm:pt modelId="{3E329D51-3A21-42EA-B1D5-9B8F60DEAE17}" type="parTrans" cxnId="{B1A5292E-3A52-4014-9185-5629C20E9EB9}">
      <dgm:prSet/>
      <dgm:spPr/>
      <dgm:t>
        <a:bodyPr/>
        <a:lstStyle/>
        <a:p>
          <a:endParaRPr lang="en-GB"/>
        </a:p>
      </dgm:t>
    </dgm:pt>
    <dgm:pt modelId="{90FF058C-436F-4B46-A580-EDD33ED2A611}" type="sibTrans" cxnId="{B1A5292E-3A52-4014-9185-5629C20E9EB9}">
      <dgm:prSet/>
      <dgm:spPr/>
      <dgm:t>
        <a:bodyPr/>
        <a:lstStyle/>
        <a:p>
          <a:endParaRPr lang="en-GB"/>
        </a:p>
      </dgm:t>
    </dgm:pt>
    <dgm:pt modelId="{D4DAB1C6-899B-43B3-8497-8950A029064B}">
      <dgm:prSet phldrT="[Text]" custT="1"/>
      <dgm:spPr>
        <a:solidFill>
          <a:srgbClr val="FFDDDD"/>
        </a:solidFill>
      </dgm:spPr>
      <dgm:t>
        <a:bodyPr/>
        <a:lstStyle/>
        <a:p>
          <a:r>
            <a:rPr lang="en-GB" sz="1800" dirty="0">
              <a:solidFill>
                <a:schemeClr val="tx1"/>
              </a:solidFill>
            </a:rPr>
            <a:t>No border controls beyond existing ones</a:t>
          </a:r>
        </a:p>
      </dgm:t>
    </dgm:pt>
    <dgm:pt modelId="{CEC4EA92-84D0-4A17-8011-C461289F61B5}" type="parTrans" cxnId="{A033B80F-0951-4A6A-9D40-77E55E5B9A7A}">
      <dgm:prSet/>
      <dgm:spPr/>
      <dgm:t>
        <a:bodyPr/>
        <a:lstStyle/>
        <a:p>
          <a:endParaRPr lang="en-GB"/>
        </a:p>
      </dgm:t>
    </dgm:pt>
    <dgm:pt modelId="{D43620E1-28D6-4740-8C4D-FEDD68FF77F9}" type="sibTrans" cxnId="{A033B80F-0951-4A6A-9D40-77E55E5B9A7A}">
      <dgm:prSet/>
      <dgm:spPr/>
      <dgm:t>
        <a:bodyPr/>
        <a:lstStyle/>
        <a:p>
          <a:endParaRPr lang="en-GB"/>
        </a:p>
      </dgm:t>
    </dgm:pt>
    <dgm:pt modelId="{3BC1F57D-906C-493B-8923-133D9DFC3605}">
      <dgm:prSet phldrT="[Text]" custT="1"/>
      <dgm:spPr>
        <a:solidFill>
          <a:srgbClr val="FFDDDD"/>
        </a:solidFill>
      </dgm:spPr>
      <dgm:t>
        <a:bodyPr/>
        <a:lstStyle/>
        <a:p>
          <a:r>
            <a:rPr lang="en-GB" sz="1800" dirty="0">
              <a:solidFill>
                <a:schemeClr val="tx1"/>
              </a:solidFill>
            </a:rPr>
            <a:t>No transport restrictions</a:t>
          </a:r>
        </a:p>
      </dgm:t>
    </dgm:pt>
    <dgm:pt modelId="{0EB4DB92-3FDD-4A50-ACBE-F7CD93C73175}" type="parTrans" cxnId="{83E61FA6-84A4-4F7F-B2FF-A99264C4103D}">
      <dgm:prSet/>
      <dgm:spPr/>
      <dgm:t>
        <a:bodyPr/>
        <a:lstStyle/>
        <a:p>
          <a:endParaRPr lang="en-GB"/>
        </a:p>
      </dgm:t>
    </dgm:pt>
    <dgm:pt modelId="{8E619071-C7F5-44B8-BCDD-73A6060C87D5}" type="sibTrans" cxnId="{83E61FA6-84A4-4F7F-B2FF-A99264C4103D}">
      <dgm:prSet/>
      <dgm:spPr/>
      <dgm:t>
        <a:bodyPr/>
        <a:lstStyle/>
        <a:p>
          <a:endParaRPr lang="en-GB"/>
        </a:p>
      </dgm:t>
    </dgm:pt>
    <dgm:pt modelId="{63904F63-493A-4556-AB20-F0C292722F26}" type="pres">
      <dgm:prSet presAssocID="{91E07E36-B347-43D1-AEF7-BFDFEF0C0860}" presName="Name0" presStyleCnt="0">
        <dgm:presLayoutVars>
          <dgm:dir/>
          <dgm:resizeHandles val="exact"/>
        </dgm:presLayoutVars>
      </dgm:prSet>
      <dgm:spPr/>
    </dgm:pt>
    <dgm:pt modelId="{235848F5-2C42-4DE8-8FBE-A42BD5D6E6BF}" type="pres">
      <dgm:prSet presAssocID="{9B1EF4F2-6682-4DE3-B2DD-F8A5A60C2B4E}" presName="node" presStyleLbl="node1" presStyleIdx="0" presStyleCnt="4">
        <dgm:presLayoutVars>
          <dgm:bulletEnabled val="1"/>
        </dgm:presLayoutVars>
      </dgm:prSet>
      <dgm:spPr/>
    </dgm:pt>
    <dgm:pt modelId="{AECC421F-51D1-4CC7-99DD-CAA4CA5A9269}" type="pres">
      <dgm:prSet presAssocID="{E2D0CA80-099E-4F57-BA59-CFB0FC2B8EC6}" presName="sibTrans" presStyleCnt="0"/>
      <dgm:spPr/>
    </dgm:pt>
    <dgm:pt modelId="{997B3B9B-8F5F-49B6-B83F-EAF9581B0F02}" type="pres">
      <dgm:prSet presAssocID="{11F64F0B-5AFD-4BBD-9117-123867A37E25}" presName="node" presStyleLbl="node1" presStyleIdx="1" presStyleCnt="4">
        <dgm:presLayoutVars>
          <dgm:bulletEnabled val="1"/>
        </dgm:presLayoutVars>
      </dgm:prSet>
      <dgm:spPr/>
    </dgm:pt>
    <dgm:pt modelId="{18A158BD-7BBD-431C-9612-EDD117A8D9B6}" type="pres">
      <dgm:prSet presAssocID="{CFC25651-5810-4E07-940A-4E0B8486CD19}" presName="sibTrans" presStyleCnt="0"/>
      <dgm:spPr/>
    </dgm:pt>
    <dgm:pt modelId="{2E390BA5-18CD-4DB1-A5F1-27A7CB3607DC}" type="pres">
      <dgm:prSet presAssocID="{4A37CBE4-4F94-4696-B9EE-91C894FC79C9}" presName="node" presStyleLbl="node1" presStyleIdx="2" presStyleCnt="4">
        <dgm:presLayoutVars>
          <dgm:bulletEnabled val="1"/>
        </dgm:presLayoutVars>
      </dgm:prSet>
      <dgm:spPr/>
    </dgm:pt>
    <dgm:pt modelId="{E6BEE015-A22F-4F1D-8944-F068506A38F8}" type="pres">
      <dgm:prSet presAssocID="{3A0BA0F2-38BC-4081-9EFC-C29964893611}" presName="sibTrans" presStyleCnt="0"/>
      <dgm:spPr/>
    </dgm:pt>
    <dgm:pt modelId="{C84A6A6D-6561-48D9-9DFB-44E78A5C65B0}" type="pres">
      <dgm:prSet presAssocID="{9EC3683B-3CF6-4F5E-B278-8A45FD0B1F49}" presName="node" presStyleLbl="node1" presStyleIdx="3" presStyleCnt="4">
        <dgm:presLayoutVars>
          <dgm:bulletEnabled val="1"/>
        </dgm:presLayoutVars>
      </dgm:prSet>
      <dgm:spPr/>
    </dgm:pt>
  </dgm:ptLst>
  <dgm:cxnLst>
    <dgm:cxn modelId="{2D072205-9A50-4560-87B2-10E5D4248D85}" srcId="{91E07E36-B347-43D1-AEF7-BFDFEF0C0860}" destId="{9B1EF4F2-6682-4DE3-B2DD-F8A5A60C2B4E}" srcOrd="0" destOrd="0" parTransId="{C0F46DEE-231D-4B5B-AF9F-D578F4C531CC}" sibTransId="{E2D0CA80-099E-4F57-BA59-CFB0FC2B8EC6}"/>
    <dgm:cxn modelId="{346C670B-233B-468C-AC71-45004348F42E}" type="presOf" srcId="{27B1673D-B156-4ABA-84A0-4F2BDC416F93}" destId="{997B3B9B-8F5F-49B6-B83F-EAF9581B0F02}" srcOrd="0" destOrd="4" presId="urn:microsoft.com/office/officeart/2005/8/layout/hList6"/>
    <dgm:cxn modelId="{A033B80F-0951-4A6A-9D40-77E55E5B9A7A}" srcId="{9EC3683B-3CF6-4F5E-B278-8A45FD0B1F49}" destId="{D4DAB1C6-899B-43B3-8497-8950A029064B}" srcOrd="1" destOrd="0" parTransId="{CEC4EA92-84D0-4A17-8011-C461289F61B5}" sibTransId="{D43620E1-28D6-4740-8C4D-FEDD68FF77F9}"/>
    <dgm:cxn modelId="{BCB38916-B318-4CF7-BE4B-679341B27FDC}" type="presOf" srcId="{D06B300F-D330-4A94-9706-40E42BF2A57C}" destId="{235848F5-2C42-4DE8-8FBE-A42BD5D6E6BF}" srcOrd="0" destOrd="2" presId="urn:microsoft.com/office/officeart/2005/8/layout/hList6"/>
    <dgm:cxn modelId="{EC07BE19-ECC2-4E04-925E-906216C5ED42}" srcId="{91E07E36-B347-43D1-AEF7-BFDFEF0C0860}" destId="{11F64F0B-5AFD-4BBD-9117-123867A37E25}" srcOrd="1" destOrd="0" parTransId="{7C5D8C7A-C96B-498A-9B6C-94577D0AB829}" sibTransId="{CFC25651-5810-4E07-940A-4E0B8486CD19}"/>
    <dgm:cxn modelId="{2AF95F1B-9DC6-4104-BD8C-C65842B430FE}" type="presOf" srcId="{2560C1C6-72E8-40BE-BED9-B43B3B50FBC8}" destId="{997B3B9B-8F5F-49B6-B83F-EAF9581B0F02}" srcOrd="0" destOrd="3" presId="urn:microsoft.com/office/officeart/2005/8/layout/hList6"/>
    <dgm:cxn modelId="{B497C024-713E-428B-986F-6D97EFE770E6}" type="presOf" srcId="{DC3AE627-492A-4112-8970-03522D35A193}" destId="{2E390BA5-18CD-4DB1-A5F1-27A7CB3607DC}" srcOrd="0" destOrd="4" presId="urn:microsoft.com/office/officeart/2005/8/layout/hList6"/>
    <dgm:cxn modelId="{A8B1A926-D750-4D22-BF95-8F5482067DA2}" srcId="{9EC3683B-3CF6-4F5E-B278-8A45FD0B1F49}" destId="{B15A2CA1-9120-455F-9024-303A91307C9C}" srcOrd="0" destOrd="0" parTransId="{0514399A-D1C0-48B3-8388-D00360FB25F2}" sibTransId="{67CCCAEF-1AC0-4F7C-99EA-245683DF5D2D}"/>
    <dgm:cxn modelId="{B1A5292E-3A52-4014-9185-5629C20E9EB9}" srcId="{11F64F0B-5AFD-4BBD-9117-123867A37E25}" destId="{27B1673D-B156-4ABA-84A0-4F2BDC416F93}" srcOrd="3" destOrd="0" parTransId="{3E329D51-3A21-42EA-B1D5-9B8F60DEAE17}" sibTransId="{90FF058C-436F-4B46-A580-EDD33ED2A611}"/>
    <dgm:cxn modelId="{6A54FF31-6893-44D7-A68D-E366ACEB2F0B}" srcId="{4A37CBE4-4F94-4696-B9EE-91C894FC79C9}" destId="{124FAFD5-7BCA-4AF0-849A-F396BEB770FC}" srcOrd="0" destOrd="0" parTransId="{AEA27E0F-4C9A-42C2-A44E-89AD1DA020C9}" sibTransId="{36D1964D-8159-48C0-B902-1A2AB82AC9F8}"/>
    <dgm:cxn modelId="{05F5AD35-A9FE-4E66-88D6-AD8D60E3CF08}" type="presOf" srcId="{8690580D-366C-477E-8D81-4E4DF6DD9E2F}" destId="{235848F5-2C42-4DE8-8FBE-A42BD5D6E6BF}" srcOrd="0" destOrd="5" presId="urn:microsoft.com/office/officeart/2005/8/layout/hList6"/>
    <dgm:cxn modelId="{84A37A36-EEE0-4D16-83FC-4557D5C5927B}" type="presOf" srcId="{91E07E36-B347-43D1-AEF7-BFDFEF0C0860}" destId="{63904F63-493A-4556-AB20-F0C292722F26}" srcOrd="0" destOrd="0" presId="urn:microsoft.com/office/officeart/2005/8/layout/hList6"/>
    <dgm:cxn modelId="{9E955537-5308-4881-84AB-8EC2FF1CD329}" type="presOf" srcId="{11F64F0B-5AFD-4BBD-9117-123867A37E25}" destId="{997B3B9B-8F5F-49B6-B83F-EAF9581B0F02}" srcOrd="0" destOrd="0" presId="urn:microsoft.com/office/officeart/2005/8/layout/hList6"/>
    <dgm:cxn modelId="{5CC7183B-E0F3-4264-8FE6-E35CFBD1CF9C}" srcId="{11F64F0B-5AFD-4BBD-9117-123867A37E25}" destId="{B4A2651B-6970-4DAB-AE09-B87DF9FCB9F7}" srcOrd="0" destOrd="0" parTransId="{0192B45C-132B-414F-84C6-3BF42F313A7E}" sibTransId="{C8917AB6-73C2-41AD-809F-172867F1B977}"/>
    <dgm:cxn modelId="{2CEB895E-7090-4A0F-9987-992C7E803767}" type="presOf" srcId="{B15A2CA1-9120-455F-9024-303A91307C9C}" destId="{C84A6A6D-6561-48D9-9DFB-44E78A5C65B0}" srcOrd="0" destOrd="1" presId="urn:microsoft.com/office/officeart/2005/8/layout/hList6"/>
    <dgm:cxn modelId="{15B5DF5F-F034-41ED-9253-AA5843D305DF}" type="presOf" srcId="{3BC1F57D-906C-493B-8923-133D9DFC3605}" destId="{C84A6A6D-6561-48D9-9DFB-44E78A5C65B0}" srcOrd="0" destOrd="3" presId="urn:microsoft.com/office/officeart/2005/8/layout/hList6"/>
    <dgm:cxn modelId="{58D4A161-5B63-4456-AD3D-544E79A34529}" type="presOf" srcId="{124FAFD5-7BCA-4AF0-849A-F396BEB770FC}" destId="{2E390BA5-18CD-4DB1-A5F1-27A7CB3607DC}" srcOrd="0" destOrd="1" presId="urn:microsoft.com/office/officeart/2005/8/layout/hList6"/>
    <dgm:cxn modelId="{55A8A869-4996-4F57-AC32-AF4757D19E1C}" srcId="{4A37CBE4-4F94-4696-B9EE-91C894FC79C9}" destId="{DC3AE627-492A-4112-8970-03522D35A193}" srcOrd="3" destOrd="0" parTransId="{02D28033-87B7-4C13-8C52-921DC42BDA8D}" sibTransId="{5CD48B16-98AE-490D-9592-9F1AAE2760FC}"/>
    <dgm:cxn modelId="{A42FC46C-037E-40C3-A0C8-DE5C5F412A90}" type="presOf" srcId="{9EC3683B-3CF6-4F5E-B278-8A45FD0B1F49}" destId="{C84A6A6D-6561-48D9-9DFB-44E78A5C65B0}" srcOrd="0" destOrd="0" presId="urn:microsoft.com/office/officeart/2005/8/layout/hList6"/>
    <dgm:cxn modelId="{E303A672-151E-4FCC-A01E-745A20A9EE73}" srcId="{4A37CBE4-4F94-4696-B9EE-91C894FC79C9}" destId="{041C5C40-540A-4F4A-8D18-DFFAD339A8CD}" srcOrd="1" destOrd="0" parTransId="{C0D662B4-14DC-49BE-A4A4-0931D8EE82C4}" sibTransId="{0EF1431C-97EE-4E49-8D23-CAB78C09721C}"/>
    <dgm:cxn modelId="{2A7F997E-E5CB-4D0F-8BFA-6EA799466CE8}" type="presOf" srcId="{8FF59F1A-DC26-4B15-AA98-5E0E11FD1503}" destId="{2E390BA5-18CD-4DB1-A5F1-27A7CB3607DC}" srcOrd="0" destOrd="3" presId="urn:microsoft.com/office/officeart/2005/8/layout/hList6"/>
    <dgm:cxn modelId="{FAF06B83-94F3-45F6-9EED-437AF268590E}" srcId="{9B1EF4F2-6682-4DE3-B2DD-F8A5A60C2B4E}" destId="{D06B300F-D330-4A94-9706-40E42BF2A57C}" srcOrd="1" destOrd="0" parTransId="{A6F6EE0A-C8A4-45B0-ABC9-E536C0722E29}" sibTransId="{792DA00A-FBF3-4ECE-97E4-3FA1E664618E}"/>
    <dgm:cxn modelId="{FB991992-5044-409D-9541-707B7BA4799C}" type="presOf" srcId="{4A37CBE4-4F94-4696-B9EE-91C894FC79C9}" destId="{2E390BA5-18CD-4DB1-A5F1-27A7CB3607DC}" srcOrd="0" destOrd="0" presId="urn:microsoft.com/office/officeart/2005/8/layout/hList6"/>
    <dgm:cxn modelId="{CBB60A94-8D51-49A5-B163-05A98FC46562}" srcId="{91E07E36-B347-43D1-AEF7-BFDFEF0C0860}" destId="{9EC3683B-3CF6-4F5E-B278-8A45FD0B1F49}" srcOrd="3" destOrd="0" parTransId="{3F3AC7DD-067C-4D6C-9779-09761658B425}" sibTransId="{9ED91CCF-086C-4D30-BB04-AF7F25351EED}"/>
    <dgm:cxn modelId="{430C0B94-73ED-4A0F-B9BF-A3C37E63B9FB}" srcId="{11F64F0B-5AFD-4BBD-9117-123867A37E25}" destId="{5371C648-8286-4CB0-A95F-361A385A3721}" srcOrd="1" destOrd="0" parTransId="{259F2AE3-1ACA-41E6-B227-013270EE9FE4}" sibTransId="{70D1CA5F-9B60-4D27-9FE3-CC2DD3F08B25}"/>
    <dgm:cxn modelId="{6897AA96-7A21-40C8-9B71-109C66ADC3C7}" type="presOf" srcId="{9A47831E-ABCD-4B3F-ABB2-784054C5EF23}" destId="{235848F5-2C42-4DE8-8FBE-A42BD5D6E6BF}" srcOrd="0" destOrd="4" presId="urn:microsoft.com/office/officeart/2005/8/layout/hList6"/>
    <dgm:cxn modelId="{82DCBFA3-7ECE-4E72-88AB-F91A66AE3358}" type="presOf" srcId="{9B1EF4F2-6682-4DE3-B2DD-F8A5A60C2B4E}" destId="{235848F5-2C42-4DE8-8FBE-A42BD5D6E6BF}" srcOrd="0" destOrd="0" presId="urn:microsoft.com/office/officeart/2005/8/layout/hList6"/>
    <dgm:cxn modelId="{83E61FA6-84A4-4F7F-B2FF-A99264C4103D}" srcId="{9EC3683B-3CF6-4F5E-B278-8A45FD0B1F49}" destId="{3BC1F57D-906C-493B-8923-133D9DFC3605}" srcOrd="2" destOrd="0" parTransId="{0EB4DB92-3FDD-4A50-ACBE-F7CD93C73175}" sibTransId="{8E619071-C7F5-44B8-BCDD-73A6060C87D5}"/>
    <dgm:cxn modelId="{935259B3-46AF-4397-BF91-DE735940435A}" type="presOf" srcId="{041C5C40-540A-4F4A-8D18-DFFAD339A8CD}" destId="{2E390BA5-18CD-4DB1-A5F1-27A7CB3607DC}" srcOrd="0" destOrd="2" presId="urn:microsoft.com/office/officeart/2005/8/layout/hList6"/>
    <dgm:cxn modelId="{A3C0ABB6-7224-4F44-A269-B5060A6F23B6}" srcId="{4A37CBE4-4F94-4696-B9EE-91C894FC79C9}" destId="{8FF59F1A-DC26-4B15-AA98-5E0E11FD1503}" srcOrd="2" destOrd="0" parTransId="{BC71C674-A6B5-45B0-B040-CA9589ED073A}" sibTransId="{D3D71188-2CC3-4B85-BCF1-CBF39A71EAAF}"/>
    <dgm:cxn modelId="{C08B44BD-9C26-4499-871F-70C8C3A0B8F8}" type="presOf" srcId="{B4A2651B-6970-4DAB-AE09-B87DF9FCB9F7}" destId="{997B3B9B-8F5F-49B6-B83F-EAF9581B0F02}" srcOrd="0" destOrd="1" presId="urn:microsoft.com/office/officeart/2005/8/layout/hList6"/>
    <dgm:cxn modelId="{532D99BE-57B3-4D03-B112-FED2D5F8B60B}" srcId="{9B1EF4F2-6682-4DE3-B2DD-F8A5A60C2B4E}" destId="{8638886F-2985-4C0D-A598-C0A8893BABBF}" srcOrd="0" destOrd="0" parTransId="{F6AEA035-6878-4432-B1D2-E46DF6561A84}" sibTransId="{9677EBDB-E0F1-440B-B3FA-931D983AF0C0}"/>
    <dgm:cxn modelId="{930EF9C2-6C53-4189-B7A9-A0C86E3254E6}" type="presOf" srcId="{8638886F-2985-4C0D-A598-C0A8893BABBF}" destId="{235848F5-2C42-4DE8-8FBE-A42BD5D6E6BF}" srcOrd="0" destOrd="1" presId="urn:microsoft.com/office/officeart/2005/8/layout/hList6"/>
    <dgm:cxn modelId="{3848D1C7-5F41-4848-8354-295F9FAA7F41}" srcId="{9B1EF4F2-6682-4DE3-B2DD-F8A5A60C2B4E}" destId="{8690580D-366C-477E-8D81-4E4DF6DD9E2F}" srcOrd="4" destOrd="0" parTransId="{92E55B2A-9063-46D6-8105-AD6B2700A1D1}" sibTransId="{F343351A-E1BA-4452-A598-CFF25CA43813}"/>
    <dgm:cxn modelId="{14A10ACA-CBB3-46F4-8AA5-4D888B2C5526}" srcId="{91E07E36-B347-43D1-AEF7-BFDFEF0C0860}" destId="{4A37CBE4-4F94-4696-B9EE-91C894FC79C9}" srcOrd="2" destOrd="0" parTransId="{4527028C-5D2E-41D3-92BB-2ED5467807D1}" sibTransId="{3A0BA0F2-38BC-4081-9EFC-C29964893611}"/>
    <dgm:cxn modelId="{9B8175CC-A972-4358-8399-375BE25C6305}" srcId="{9B1EF4F2-6682-4DE3-B2DD-F8A5A60C2B4E}" destId="{4EA9DF2E-0320-4682-B5FB-9A49DA49CA2B}" srcOrd="2" destOrd="0" parTransId="{9239FEB2-E7D5-4F48-853A-42FECFA572BD}" sibTransId="{CE303218-C61E-4554-A713-05FE4A337D6A}"/>
    <dgm:cxn modelId="{E7E3BDD0-EA0B-4180-968E-CA49E19D15D9}" srcId="{11F64F0B-5AFD-4BBD-9117-123867A37E25}" destId="{2560C1C6-72E8-40BE-BED9-B43B3B50FBC8}" srcOrd="2" destOrd="0" parTransId="{7E8FB3BE-C8ED-4352-B577-D3A1D6F2B9E2}" sibTransId="{E6812234-E19C-417B-9712-C9DF96DA2789}"/>
    <dgm:cxn modelId="{C95E67DF-C439-4BB9-A2ED-A73A29930D73}" type="presOf" srcId="{D4DAB1C6-899B-43B3-8497-8950A029064B}" destId="{C84A6A6D-6561-48D9-9DFB-44E78A5C65B0}" srcOrd="0" destOrd="2" presId="urn:microsoft.com/office/officeart/2005/8/layout/hList6"/>
    <dgm:cxn modelId="{16A430F6-2AB1-4575-9FB3-C6553291A2A1}" srcId="{9B1EF4F2-6682-4DE3-B2DD-F8A5A60C2B4E}" destId="{9A47831E-ABCD-4B3F-ABB2-784054C5EF23}" srcOrd="3" destOrd="0" parTransId="{09461EB1-40EF-4EAE-AFC4-0DB3698B3B70}" sibTransId="{CB8059C5-7AA8-482A-A804-920E81786EC8}"/>
    <dgm:cxn modelId="{21347CF9-43C4-41FC-AC5D-E1238CFBEDCA}" type="presOf" srcId="{4EA9DF2E-0320-4682-B5FB-9A49DA49CA2B}" destId="{235848F5-2C42-4DE8-8FBE-A42BD5D6E6BF}" srcOrd="0" destOrd="3" presId="urn:microsoft.com/office/officeart/2005/8/layout/hList6"/>
    <dgm:cxn modelId="{6062DBF9-CAF9-4B2F-9936-4155AC0B61E4}" type="presOf" srcId="{5371C648-8286-4CB0-A95F-361A385A3721}" destId="{997B3B9B-8F5F-49B6-B83F-EAF9581B0F02}" srcOrd="0" destOrd="2" presId="urn:microsoft.com/office/officeart/2005/8/layout/hList6"/>
    <dgm:cxn modelId="{7F0F34BA-42EC-4D85-871D-0C7936428D04}" type="presParOf" srcId="{63904F63-493A-4556-AB20-F0C292722F26}" destId="{235848F5-2C42-4DE8-8FBE-A42BD5D6E6BF}" srcOrd="0" destOrd="0" presId="urn:microsoft.com/office/officeart/2005/8/layout/hList6"/>
    <dgm:cxn modelId="{9B7C85E0-4F9C-4B54-AD97-B413F61CB807}" type="presParOf" srcId="{63904F63-493A-4556-AB20-F0C292722F26}" destId="{AECC421F-51D1-4CC7-99DD-CAA4CA5A9269}" srcOrd="1" destOrd="0" presId="urn:microsoft.com/office/officeart/2005/8/layout/hList6"/>
    <dgm:cxn modelId="{A90202FC-8D90-43D9-A572-C2A6D32BAD28}" type="presParOf" srcId="{63904F63-493A-4556-AB20-F0C292722F26}" destId="{997B3B9B-8F5F-49B6-B83F-EAF9581B0F02}" srcOrd="2" destOrd="0" presId="urn:microsoft.com/office/officeart/2005/8/layout/hList6"/>
    <dgm:cxn modelId="{8BDCD83B-169C-40FA-9933-7F4722C6E921}" type="presParOf" srcId="{63904F63-493A-4556-AB20-F0C292722F26}" destId="{18A158BD-7BBD-431C-9612-EDD117A8D9B6}" srcOrd="3" destOrd="0" presId="urn:microsoft.com/office/officeart/2005/8/layout/hList6"/>
    <dgm:cxn modelId="{D55B53EF-5F46-4268-8334-09498B4D253F}" type="presParOf" srcId="{63904F63-493A-4556-AB20-F0C292722F26}" destId="{2E390BA5-18CD-4DB1-A5F1-27A7CB3607DC}" srcOrd="4" destOrd="0" presId="urn:microsoft.com/office/officeart/2005/8/layout/hList6"/>
    <dgm:cxn modelId="{E155691D-ECEE-41B3-9A59-F221D4FA2653}" type="presParOf" srcId="{63904F63-493A-4556-AB20-F0C292722F26}" destId="{E6BEE015-A22F-4F1D-8944-F068506A38F8}" srcOrd="5" destOrd="0" presId="urn:microsoft.com/office/officeart/2005/8/layout/hList6"/>
    <dgm:cxn modelId="{E1BC9C74-1192-4598-B304-4FB8B5218D50}" type="presParOf" srcId="{63904F63-493A-4556-AB20-F0C292722F26}" destId="{C84A6A6D-6561-48D9-9DFB-44E78A5C65B0}"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5DC621-BBCD-4080-B0D8-8A9662EF1347}"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GB"/>
        </a:p>
      </dgm:t>
    </dgm:pt>
    <dgm:pt modelId="{9D0C96CA-945E-419C-A502-7AC32616F287}">
      <dgm:prSet phldrT="[Text]"/>
      <dgm:spPr>
        <a:solidFill>
          <a:schemeClr val="accent3">
            <a:lumMod val="60000"/>
            <a:lumOff val="40000"/>
          </a:schemeClr>
        </a:solidFill>
      </dgm:spPr>
      <dgm:t>
        <a:bodyPr/>
        <a:lstStyle/>
        <a:p>
          <a:pPr algn="ctr"/>
          <a:r>
            <a:rPr lang="en-GB" dirty="0">
              <a:solidFill>
                <a:schemeClr val="tx1"/>
              </a:solidFill>
            </a:rPr>
            <a:t>New admin formalities &amp; red tape (costs)</a:t>
          </a:r>
        </a:p>
      </dgm:t>
    </dgm:pt>
    <dgm:pt modelId="{6A537773-A8B8-4BAC-B481-8F2E4C0BF6A4}" type="parTrans" cxnId="{E5A0A5F3-B6EF-4F8F-A828-3D0055385119}">
      <dgm:prSet/>
      <dgm:spPr/>
      <dgm:t>
        <a:bodyPr/>
        <a:lstStyle/>
        <a:p>
          <a:endParaRPr lang="en-GB"/>
        </a:p>
      </dgm:t>
    </dgm:pt>
    <dgm:pt modelId="{447B9218-C345-4312-86B4-FAA522C6B607}" type="sibTrans" cxnId="{E5A0A5F3-B6EF-4F8F-A828-3D0055385119}">
      <dgm:prSet/>
      <dgm:spPr/>
      <dgm:t>
        <a:bodyPr/>
        <a:lstStyle/>
        <a:p>
          <a:endParaRPr lang="en-GB"/>
        </a:p>
      </dgm:t>
    </dgm:pt>
    <dgm:pt modelId="{AA8B9A89-1CDE-430C-8260-F735000B0BE7}">
      <dgm:prSet phldrT="[Text]"/>
      <dgm:spPr>
        <a:solidFill>
          <a:schemeClr val="accent3">
            <a:lumMod val="75000"/>
          </a:schemeClr>
        </a:solidFill>
      </dgm:spPr>
      <dgm:t>
        <a:bodyPr/>
        <a:lstStyle/>
        <a:p>
          <a:r>
            <a:rPr lang="en-GB" dirty="0"/>
            <a:t>Border delays</a:t>
          </a:r>
        </a:p>
      </dgm:t>
    </dgm:pt>
    <dgm:pt modelId="{B74BA075-6B32-42EE-9CF4-B44FF0BCB658}" type="parTrans" cxnId="{94B9C732-6A5B-469C-AF28-B23FA0E47257}">
      <dgm:prSet/>
      <dgm:spPr/>
      <dgm:t>
        <a:bodyPr/>
        <a:lstStyle/>
        <a:p>
          <a:endParaRPr lang="en-GB"/>
        </a:p>
      </dgm:t>
    </dgm:pt>
    <dgm:pt modelId="{F420F979-1B25-42FA-966E-3D622AB3663F}" type="sibTrans" cxnId="{94B9C732-6A5B-469C-AF28-B23FA0E47257}">
      <dgm:prSet/>
      <dgm:spPr/>
      <dgm:t>
        <a:bodyPr/>
        <a:lstStyle/>
        <a:p>
          <a:endParaRPr lang="en-GB"/>
        </a:p>
      </dgm:t>
    </dgm:pt>
    <dgm:pt modelId="{940845A5-88AA-4184-A180-0DA1265EB6F0}">
      <dgm:prSet phldrT="[Text]"/>
      <dgm:spPr>
        <a:solidFill>
          <a:schemeClr val="bg2">
            <a:lumMod val="50000"/>
          </a:schemeClr>
        </a:solidFill>
      </dgm:spPr>
      <dgm:t>
        <a:bodyPr/>
        <a:lstStyle/>
        <a:p>
          <a:r>
            <a:rPr lang="en-GB" dirty="0">
              <a:solidFill>
                <a:schemeClr val="bg1"/>
              </a:solidFill>
            </a:rPr>
            <a:t>Transport (market access)</a:t>
          </a:r>
        </a:p>
      </dgm:t>
    </dgm:pt>
    <dgm:pt modelId="{F3F38AC1-2AEC-480D-8CD3-F6D5B71183C7}" type="parTrans" cxnId="{338C89AB-5BF0-4056-9EFE-17EDA88A1814}">
      <dgm:prSet/>
      <dgm:spPr/>
      <dgm:t>
        <a:bodyPr/>
        <a:lstStyle/>
        <a:p>
          <a:endParaRPr lang="en-GB"/>
        </a:p>
      </dgm:t>
    </dgm:pt>
    <dgm:pt modelId="{B59E7DA1-D75A-493B-8B81-1B2836BFC396}" type="sibTrans" cxnId="{338C89AB-5BF0-4056-9EFE-17EDA88A1814}">
      <dgm:prSet/>
      <dgm:spPr/>
      <dgm:t>
        <a:bodyPr/>
        <a:lstStyle/>
        <a:p>
          <a:endParaRPr lang="en-GB"/>
        </a:p>
      </dgm:t>
    </dgm:pt>
    <dgm:pt modelId="{9D631F43-A224-44B2-B313-77BF3AE0484C}">
      <dgm:prSet phldrT="[Text]"/>
      <dgm:spPr>
        <a:solidFill>
          <a:schemeClr val="accent5">
            <a:lumMod val="75000"/>
          </a:schemeClr>
        </a:solidFill>
      </dgm:spPr>
      <dgm:t>
        <a:bodyPr/>
        <a:lstStyle/>
        <a:p>
          <a:r>
            <a:rPr lang="en-GB" dirty="0">
              <a:solidFill>
                <a:schemeClr val="tx1"/>
              </a:solidFill>
            </a:rPr>
            <a:t>Access to skills</a:t>
          </a:r>
        </a:p>
      </dgm:t>
    </dgm:pt>
    <dgm:pt modelId="{3235ABED-7FCC-4011-8D40-BBB21D8D29CD}" type="parTrans" cxnId="{1F1A1B45-B49E-470B-B4F3-6A19A6E88005}">
      <dgm:prSet/>
      <dgm:spPr/>
      <dgm:t>
        <a:bodyPr/>
        <a:lstStyle/>
        <a:p>
          <a:endParaRPr lang="en-GB"/>
        </a:p>
      </dgm:t>
    </dgm:pt>
    <dgm:pt modelId="{9C0311D4-219B-493D-83A2-C730F8345307}" type="sibTrans" cxnId="{1F1A1B45-B49E-470B-B4F3-6A19A6E88005}">
      <dgm:prSet/>
      <dgm:spPr/>
      <dgm:t>
        <a:bodyPr/>
        <a:lstStyle/>
        <a:p>
          <a:endParaRPr lang="en-GB"/>
        </a:p>
      </dgm:t>
    </dgm:pt>
    <dgm:pt modelId="{AE903A4C-E38C-433F-B474-E83052D72D6A}">
      <dgm:prSet phldrT="[Text]"/>
      <dgm:spPr/>
      <dgm:t>
        <a:bodyPr/>
        <a:lstStyle/>
        <a:p>
          <a:r>
            <a:rPr lang="en-GB" dirty="0"/>
            <a:t>Brexit challenges</a:t>
          </a:r>
        </a:p>
      </dgm:t>
    </dgm:pt>
    <dgm:pt modelId="{D13411A2-E922-46D4-8F8A-41D013068135}" type="sibTrans" cxnId="{98247AA8-B85F-4D8C-86AA-81CDE15B8635}">
      <dgm:prSet/>
      <dgm:spPr/>
      <dgm:t>
        <a:bodyPr/>
        <a:lstStyle/>
        <a:p>
          <a:endParaRPr lang="en-GB"/>
        </a:p>
      </dgm:t>
    </dgm:pt>
    <dgm:pt modelId="{A5938C90-9B17-4CCA-8BEB-513A59131B6F}" type="parTrans" cxnId="{98247AA8-B85F-4D8C-86AA-81CDE15B8635}">
      <dgm:prSet/>
      <dgm:spPr/>
      <dgm:t>
        <a:bodyPr/>
        <a:lstStyle/>
        <a:p>
          <a:endParaRPr lang="en-GB"/>
        </a:p>
      </dgm:t>
    </dgm:pt>
    <dgm:pt modelId="{C2B36278-AE2B-4676-84E7-DCAEA72A6158}" type="pres">
      <dgm:prSet presAssocID="{115DC621-BBCD-4080-B0D8-8A9662EF1347}" presName="diagram" presStyleCnt="0">
        <dgm:presLayoutVars>
          <dgm:chMax val="1"/>
          <dgm:dir/>
          <dgm:animLvl val="ctr"/>
          <dgm:resizeHandles val="exact"/>
        </dgm:presLayoutVars>
      </dgm:prSet>
      <dgm:spPr/>
    </dgm:pt>
    <dgm:pt modelId="{AB4B3D3C-E38E-4875-B9BB-E54F69798871}" type="pres">
      <dgm:prSet presAssocID="{115DC621-BBCD-4080-B0D8-8A9662EF1347}" presName="matrix" presStyleCnt="0"/>
      <dgm:spPr/>
    </dgm:pt>
    <dgm:pt modelId="{4E0AA603-A91B-483E-A637-50FE9B53E5E1}" type="pres">
      <dgm:prSet presAssocID="{115DC621-BBCD-4080-B0D8-8A9662EF1347}" presName="tile1" presStyleLbl="node1" presStyleIdx="0" presStyleCnt="4"/>
      <dgm:spPr/>
    </dgm:pt>
    <dgm:pt modelId="{2FBAA28C-2628-425E-9E5B-5CFCB3AC23AF}" type="pres">
      <dgm:prSet presAssocID="{115DC621-BBCD-4080-B0D8-8A9662EF1347}" presName="tile1text" presStyleLbl="node1" presStyleIdx="0" presStyleCnt="4">
        <dgm:presLayoutVars>
          <dgm:chMax val="0"/>
          <dgm:chPref val="0"/>
          <dgm:bulletEnabled val="1"/>
        </dgm:presLayoutVars>
      </dgm:prSet>
      <dgm:spPr/>
    </dgm:pt>
    <dgm:pt modelId="{4479646D-B987-4EE5-88F2-18BF231D6E54}" type="pres">
      <dgm:prSet presAssocID="{115DC621-BBCD-4080-B0D8-8A9662EF1347}" presName="tile2" presStyleLbl="node1" presStyleIdx="1" presStyleCnt="4"/>
      <dgm:spPr/>
    </dgm:pt>
    <dgm:pt modelId="{35B3902C-8279-49BE-997C-D393F7E3CBB3}" type="pres">
      <dgm:prSet presAssocID="{115DC621-BBCD-4080-B0D8-8A9662EF1347}" presName="tile2text" presStyleLbl="node1" presStyleIdx="1" presStyleCnt="4">
        <dgm:presLayoutVars>
          <dgm:chMax val="0"/>
          <dgm:chPref val="0"/>
          <dgm:bulletEnabled val="1"/>
        </dgm:presLayoutVars>
      </dgm:prSet>
      <dgm:spPr/>
    </dgm:pt>
    <dgm:pt modelId="{3AEA84E3-70E8-4579-87F1-2E04C07A4B53}" type="pres">
      <dgm:prSet presAssocID="{115DC621-BBCD-4080-B0D8-8A9662EF1347}" presName="tile3" presStyleLbl="node1" presStyleIdx="2" presStyleCnt="4"/>
      <dgm:spPr/>
    </dgm:pt>
    <dgm:pt modelId="{0C482DE7-C00A-4DAD-A3ED-DB0A00D5DF01}" type="pres">
      <dgm:prSet presAssocID="{115DC621-BBCD-4080-B0D8-8A9662EF1347}" presName="tile3text" presStyleLbl="node1" presStyleIdx="2" presStyleCnt="4">
        <dgm:presLayoutVars>
          <dgm:chMax val="0"/>
          <dgm:chPref val="0"/>
          <dgm:bulletEnabled val="1"/>
        </dgm:presLayoutVars>
      </dgm:prSet>
      <dgm:spPr/>
    </dgm:pt>
    <dgm:pt modelId="{6A052DAD-6328-4139-986F-0DA9F4312604}" type="pres">
      <dgm:prSet presAssocID="{115DC621-BBCD-4080-B0D8-8A9662EF1347}" presName="tile4" presStyleLbl="node1" presStyleIdx="3" presStyleCnt="4"/>
      <dgm:spPr/>
    </dgm:pt>
    <dgm:pt modelId="{4F92B833-E879-4452-B75F-6C60C3BDA3B8}" type="pres">
      <dgm:prSet presAssocID="{115DC621-BBCD-4080-B0D8-8A9662EF1347}" presName="tile4text" presStyleLbl="node1" presStyleIdx="3" presStyleCnt="4">
        <dgm:presLayoutVars>
          <dgm:chMax val="0"/>
          <dgm:chPref val="0"/>
          <dgm:bulletEnabled val="1"/>
        </dgm:presLayoutVars>
      </dgm:prSet>
      <dgm:spPr/>
    </dgm:pt>
    <dgm:pt modelId="{1DEA4449-519C-4A05-9620-2E95CC9F887E}" type="pres">
      <dgm:prSet presAssocID="{115DC621-BBCD-4080-B0D8-8A9662EF1347}" presName="centerTile" presStyleLbl="fgShp" presStyleIdx="0" presStyleCnt="1">
        <dgm:presLayoutVars>
          <dgm:chMax val="0"/>
          <dgm:chPref val="0"/>
        </dgm:presLayoutVars>
      </dgm:prSet>
      <dgm:spPr/>
    </dgm:pt>
  </dgm:ptLst>
  <dgm:cxnLst>
    <dgm:cxn modelId="{03348413-C996-4745-8315-36A7DB13C347}" type="presOf" srcId="{AE903A4C-E38C-433F-B474-E83052D72D6A}" destId="{1DEA4449-519C-4A05-9620-2E95CC9F887E}" srcOrd="0" destOrd="0" presId="urn:microsoft.com/office/officeart/2005/8/layout/matrix1"/>
    <dgm:cxn modelId="{94B9C732-6A5B-469C-AF28-B23FA0E47257}" srcId="{AE903A4C-E38C-433F-B474-E83052D72D6A}" destId="{AA8B9A89-1CDE-430C-8260-F735000B0BE7}" srcOrd="1" destOrd="0" parTransId="{B74BA075-6B32-42EE-9CF4-B44FF0BCB658}" sibTransId="{F420F979-1B25-42FA-966E-3D622AB3663F}"/>
    <dgm:cxn modelId="{29F8FB35-9F4B-4075-AB0F-3DA7B95A5BBB}" type="presOf" srcId="{9D0C96CA-945E-419C-A502-7AC32616F287}" destId="{4E0AA603-A91B-483E-A637-50FE9B53E5E1}" srcOrd="0" destOrd="0" presId="urn:microsoft.com/office/officeart/2005/8/layout/matrix1"/>
    <dgm:cxn modelId="{AB035462-5526-4630-A065-D9091BB320D9}" type="presOf" srcId="{940845A5-88AA-4184-A180-0DA1265EB6F0}" destId="{0C482DE7-C00A-4DAD-A3ED-DB0A00D5DF01}" srcOrd="1" destOrd="0" presId="urn:microsoft.com/office/officeart/2005/8/layout/matrix1"/>
    <dgm:cxn modelId="{1F1A1B45-B49E-470B-B4F3-6A19A6E88005}" srcId="{AE903A4C-E38C-433F-B474-E83052D72D6A}" destId="{9D631F43-A224-44B2-B313-77BF3AE0484C}" srcOrd="3" destOrd="0" parTransId="{3235ABED-7FCC-4011-8D40-BBB21D8D29CD}" sibTransId="{9C0311D4-219B-493D-83A2-C730F8345307}"/>
    <dgm:cxn modelId="{BC46B350-D20A-42A2-B2C4-8EDAC8D5076F}" type="presOf" srcId="{AA8B9A89-1CDE-430C-8260-F735000B0BE7}" destId="{35B3902C-8279-49BE-997C-D393F7E3CBB3}" srcOrd="1" destOrd="0" presId="urn:microsoft.com/office/officeart/2005/8/layout/matrix1"/>
    <dgm:cxn modelId="{B665089C-C675-4ACD-BE67-14695FA997EA}" type="presOf" srcId="{9D631F43-A224-44B2-B313-77BF3AE0484C}" destId="{6A052DAD-6328-4139-986F-0DA9F4312604}" srcOrd="0" destOrd="0" presId="urn:microsoft.com/office/officeart/2005/8/layout/matrix1"/>
    <dgm:cxn modelId="{98247AA8-B85F-4D8C-86AA-81CDE15B8635}" srcId="{115DC621-BBCD-4080-B0D8-8A9662EF1347}" destId="{AE903A4C-E38C-433F-B474-E83052D72D6A}" srcOrd="0" destOrd="0" parTransId="{A5938C90-9B17-4CCA-8BEB-513A59131B6F}" sibTransId="{D13411A2-E922-46D4-8F8A-41D013068135}"/>
    <dgm:cxn modelId="{338C89AB-5BF0-4056-9EFE-17EDA88A1814}" srcId="{AE903A4C-E38C-433F-B474-E83052D72D6A}" destId="{940845A5-88AA-4184-A180-0DA1265EB6F0}" srcOrd="2" destOrd="0" parTransId="{F3F38AC1-2AEC-480D-8CD3-F6D5B71183C7}" sibTransId="{B59E7DA1-D75A-493B-8B81-1B2836BFC396}"/>
    <dgm:cxn modelId="{AD8D35BF-C1E6-4398-BD09-9340CD44DDBD}" type="presOf" srcId="{9D0C96CA-945E-419C-A502-7AC32616F287}" destId="{2FBAA28C-2628-425E-9E5B-5CFCB3AC23AF}" srcOrd="1" destOrd="0" presId="urn:microsoft.com/office/officeart/2005/8/layout/matrix1"/>
    <dgm:cxn modelId="{DC15B6C2-BA9B-45DA-8EE1-1D266CD57AB1}" type="presOf" srcId="{9D631F43-A224-44B2-B313-77BF3AE0484C}" destId="{4F92B833-E879-4452-B75F-6C60C3BDA3B8}" srcOrd="1" destOrd="0" presId="urn:microsoft.com/office/officeart/2005/8/layout/matrix1"/>
    <dgm:cxn modelId="{74AFBBC6-FCB4-46AD-A49F-5E197588B089}" type="presOf" srcId="{115DC621-BBCD-4080-B0D8-8A9662EF1347}" destId="{C2B36278-AE2B-4676-84E7-DCAEA72A6158}" srcOrd="0" destOrd="0" presId="urn:microsoft.com/office/officeart/2005/8/layout/matrix1"/>
    <dgm:cxn modelId="{BEBB03EB-A5AD-449C-91BE-07472B40A16C}" type="presOf" srcId="{AA8B9A89-1CDE-430C-8260-F735000B0BE7}" destId="{4479646D-B987-4EE5-88F2-18BF231D6E54}" srcOrd="0" destOrd="0" presId="urn:microsoft.com/office/officeart/2005/8/layout/matrix1"/>
    <dgm:cxn modelId="{72C1ECEC-1F40-4E33-A843-B48037B1A849}" type="presOf" srcId="{940845A5-88AA-4184-A180-0DA1265EB6F0}" destId="{3AEA84E3-70E8-4579-87F1-2E04C07A4B53}" srcOrd="0" destOrd="0" presId="urn:microsoft.com/office/officeart/2005/8/layout/matrix1"/>
    <dgm:cxn modelId="{E5A0A5F3-B6EF-4F8F-A828-3D0055385119}" srcId="{AE903A4C-E38C-433F-B474-E83052D72D6A}" destId="{9D0C96CA-945E-419C-A502-7AC32616F287}" srcOrd="0" destOrd="0" parTransId="{6A537773-A8B8-4BAC-B481-8F2E4C0BF6A4}" sibTransId="{447B9218-C345-4312-86B4-FAA522C6B607}"/>
    <dgm:cxn modelId="{EC2AEA27-16B7-4548-821F-F04F5F36B8E8}" type="presParOf" srcId="{C2B36278-AE2B-4676-84E7-DCAEA72A6158}" destId="{AB4B3D3C-E38E-4875-B9BB-E54F69798871}" srcOrd="0" destOrd="0" presId="urn:microsoft.com/office/officeart/2005/8/layout/matrix1"/>
    <dgm:cxn modelId="{F2433A19-43BB-4193-9C3E-DDA8EA44C6C6}" type="presParOf" srcId="{AB4B3D3C-E38E-4875-B9BB-E54F69798871}" destId="{4E0AA603-A91B-483E-A637-50FE9B53E5E1}" srcOrd="0" destOrd="0" presId="urn:microsoft.com/office/officeart/2005/8/layout/matrix1"/>
    <dgm:cxn modelId="{DC3F4238-587A-4FDA-9B53-49CABE933059}" type="presParOf" srcId="{AB4B3D3C-E38E-4875-B9BB-E54F69798871}" destId="{2FBAA28C-2628-425E-9E5B-5CFCB3AC23AF}" srcOrd="1" destOrd="0" presId="urn:microsoft.com/office/officeart/2005/8/layout/matrix1"/>
    <dgm:cxn modelId="{6520B8B3-2C4A-4241-B14F-14B50AA39892}" type="presParOf" srcId="{AB4B3D3C-E38E-4875-B9BB-E54F69798871}" destId="{4479646D-B987-4EE5-88F2-18BF231D6E54}" srcOrd="2" destOrd="0" presId="urn:microsoft.com/office/officeart/2005/8/layout/matrix1"/>
    <dgm:cxn modelId="{8F0B332E-5B14-48B5-B87E-402C2439E82B}" type="presParOf" srcId="{AB4B3D3C-E38E-4875-B9BB-E54F69798871}" destId="{35B3902C-8279-49BE-997C-D393F7E3CBB3}" srcOrd="3" destOrd="0" presId="urn:microsoft.com/office/officeart/2005/8/layout/matrix1"/>
    <dgm:cxn modelId="{ACB63281-F06C-4F2D-8D6A-0BE25FF06AD3}" type="presParOf" srcId="{AB4B3D3C-E38E-4875-B9BB-E54F69798871}" destId="{3AEA84E3-70E8-4579-87F1-2E04C07A4B53}" srcOrd="4" destOrd="0" presId="urn:microsoft.com/office/officeart/2005/8/layout/matrix1"/>
    <dgm:cxn modelId="{A69AF527-B300-477A-858A-13ADD2077709}" type="presParOf" srcId="{AB4B3D3C-E38E-4875-B9BB-E54F69798871}" destId="{0C482DE7-C00A-4DAD-A3ED-DB0A00D5DF01}" srcOrd="5" destOrd="0" presId="urn:microsoft.com/office/officeart/2005/8/layout/matrix1"/>
    <dgm:cxn modelId="{72E30906-0827-481B-B77E-53B7867B0259}" type="presParOf" srcId="{AB4B3D3C-E38E-4875-B9BB-E54F69798871}" destId="{6A052DAD-6328-4139-986F-0DA9F4312604}" srcOrd="6" destOrd="0" presId="urn:microsoft.com/office/officeart/2005/8/layout/matrix1"/>
    <dgm:cxn modelId="{80CE1214-79A1-4559-8201-F6C5D44F703B}" type="presParOf" srcId="{AB4B3D3C-E38E-4875-B9BB-E54F69798871}" destId="{4F92B833-E879-4452-B75F-6C60C3BDA3B8}" srcOrd="7" destOrd="0" presId="urn:microsoft.com/office/officeart/2005/8/layout/matrix1"/>
    <dgm:cxn modelId="{41C52669-EC58-45FC-8243-0F3C439C3370}" type="presParOf" srcId="{C2B36278-AE2B-4676-84E7-DCAEA72A6158}" destId="{1DEA4449-519C-4A05-9620-2E95CC9F887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305C09-0452-422D-9F4F-76DF4FC05422}" type="doc">
      <dgm:prSet loTypeId="urn:microsoft.com/office/officeart/2005/8/layout/vList3" loCatId="list" qsTypeId="urn:microsoft.com/office/officeart/2005/8/quickstyle/simple1" qsCatId="simple" csTypeId="urn:microsoft.com/office/officeart/2005/8/colors/accent1_2" csCatId="accent1" phldr="1"/>
      <dgm:spPr/>
    </dgm:pt>
    <dgm:pt modelId="{1E81AF6C-3F5B-40A8-8F1E-963D4E70B2B8}">
      <dgm:prSet phldrT="[Text]"/>
      <dgm:spPr/>
      <dgm:t>
        <a:bodyPr/>
        <a:lstStyle/>
        <a:p>
          <a:r>
            <a:rPr lang="en-GB" dirty="0"/>
            <a:t>Documentary checks</a:t>
          </a:r>
        </a:p>
      </dgm:t>
    </dgm:pt>
    <dgm:pt modelId="{45EF89EA-4318-4F39-A7BB-9911160D2073}" type="parTrans" cxnId="{AA6CBB4C-CC99-4FFF-8A17-983A0E779BAB}">
      <dgm:prSet/>
      <dgm:spPr/>
      <dgm:t>
        <a:bodyPr/>
        <a:lstStyle/>
        <a:p>
          <a:endParaRPr lang="en-GB"/>
        </a:p>
      </dgm:t>
    </dgm:pt>
    <dgm:pt modelId="{81724FF1-557B-47E4-BF02-C8020C73662C}" type="sibTrans" cxnId="{AA6CBB4C-CC99-4FFF-8A17-983A0E779BAB}">
      <dgm:prSet/>
      <dgm:spPr/>
      <dgm:t>
        <a:bodyPr/>
        <a:lstStyle/>
        <a:p>
          <a:endParaRPr lang="en-GB"/>
        </a:p>
      </dgm:t>
    </dgm:pt>
    <dgm:pt modelId="{AD9C81AA-26B9-4C3C-89D6-FCEDAB691557}">
      <dgm:prSet phldrT="[Text]"/>
      <dgm:spPr/>
      <dgm:t>
        <a:bodyPr/>
        <a:lstStyle/>
        <a:p>
          <a:r>
            <a:rPr lang="en-GB" dirty="0"/>
            <a:t>Identity checks</a:t>
          </a:r>
        </a:p>
      </dgm:t>
    </dgm:pt>
    <dgm:pt modelId="{75A3812E-79D3-4CC1-A7D3-9064CB8E32E3}" type="parTrans" cxnId="{366EA5CA-7DC7-4B9C-A1A1-7C12DABC266E}">
      <dgm:prSet/>
      <dgm:spPr/>
      <dgm:t>
        <a:bodyPr/>
        <a:lstStyle/>
        <a:p>
          <a:endParaRPr lang="en-GB"/>
        </a:p>
      </dgm:t>
    </dgm:pt>
    <dgm:pt modelId="{4FED4211-ECF4-47D3-BA1F-56F86821AF69}" type="sibTrans" cxnId="{366EA5CA-7DC7-4B9C-A1A1-7C12DABC266E}">
      <dgm:prSet/>
      <dgm:spPr/>
      <dgm:t>
        <a:bodyPr/>
        <a:lstStyle/>
        <a:p>
          <a:endParaRPr lang="en-GB"/>
        </a:p>
      </dgm:t>
    </dgm:pt>
    <dgm:pt modelId="{17A79BF8-AAE0-42E8-B758-6022FC6403BB}">
      <dgm:prSet phldrT="[Text]"/>
      <dgm:spPr/>
      <dgm:t>
        <a:bodyPr/>
        <a:lstStyle/>
        <a:p>
          <a:r>
            <a:rPr lang="en-GB" dirty="0"/>
            <a:t>Physical checks</a:t>
          </a:r>
        </a:p>
      </dgm:t>
    </dgm:pt>
    <dgm:pt modelId="{496573C2-3F36-4D7D-8AC7-C858C8FE26EF}" type="parTrans" cxnId="{ADD96CF8-C881-4CB0-A07F-BF8E49F13E8E}">
      <dgm:prSet/>
      <dgm:spPr/>
      <dgm:t>
        <a:bodyPr/>
        <a:lstStyle/>
        <a:p>
          <a:endParaRPr lang="en-GB"/>
        </a:p>
      </dgm:t>
    </dgm:pt>
    <dgm:pt modelId="{F02872DE-097C-4613-BDB5-8A821AF47056}" type="sibTrans" cxnId="{ADD96CF8-C881-4CB0-A07F-BF8E49F13E8E}">
      <dgm:prSet/>
      <dgm:spPr/>
      <dgm:t>
        <a:bodyPr/>
        <a:lstStyle/>
        <a:p>
          <a:endParaRPr lang="en-GB"/>
        </a:p>
      </dgm:t>
    </dgm:pt>
    <dgm:pt modelId="{EAEBCD71-EB8A-4C6C-A5F6-D1656A236C9D}" type="pres">
      <dgm:prSet presAssocID="{18305C09-0452-422D-9F4F-76DF4FC05422}" presName="linearFlow" presStyleCnt="0">
        <dgm:presLayoutVars>
          <dgm:dir/>
          <dgm:resizeHandles val="exact"/>
        </dgm:presLayoutVars>
      </dgm:prSet>
      <dgm:spPr/>
    </dgm:pt>
    <dgm:pt modelId="{BC35667A-2AF7-46B8-A3AC-767FD9E9CC1C}" type="pres">
      <dgm:prSet presAssocID="{1E81AF6C-3F5B-40A8-8F1E-963D4E70B2B8}" presName="composite" presStyleCnt="0"/>
      <dgm:spPr/>
    </dgm:pt>
    <dgm:pt modelId="{E3C3421B-A3EB-4653-AA4F-B7EFEC12B6C2}" type="pres">
      <dgm:prSet presAssocID="{1E81AF6C-3F5B-40A8-8F1E-963D4E70B2B8}"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69AA34B-8D85-43C0-82C8-ED6A67F6B800}" type="pres">
      <dgm:prSet presAssocID="{1E81AF6C-3F5B-40A8-8F1E-963D4E70B2B8}" presName="txShp" presStyleLbl="node1" presStyleIdx="0" presStyleCnt="3">
        <dgm:presLayoutVars>
          <dgm:bulletEnabled val="1"/>
        </dgm:presLayoutVars>
      </dgm:prSet>
      <dgm:spPr/>
    </dgm:pt>
    <dgm:pt modelId="{1479F1D4-2C33-4197-A1B3-E6BA339B077C}" type="pres">
      <dgm:prSet presAssocID="{81724FF1-557B-47E4-BF02-C8020C73662C}" presName="spacing" presStyleCnt="0"/>
      <dgm:spPr/>
    </dgm:pt>
    <dgm:pt modelId="{AC46F670-2156-49DA-9F8C-BD02D7B3147A}" type="pres">
      <dgm:prSet presAssocID="{AD9C81AA-26B9-4C3C-89D6-FCEDAB691557}" presName="composite" presStyleCnt="0"/>
      <dgm:spPr/>
    </dgm:pt>
    <dgm:pt modelId="{FD6677D6-1F57-46A1-897E-0E518A316DEA}" type="pres">
      <dgm:prSet presAssocID="{AD9C81AA-26B9-4C3C-89D6-FCEDAB69155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833D83EC-C400-4D30-B4D4-02347C9C09DB}" type="pres">
      <dgm:prSet presAssocID="{AD9C81AA-26B9-4C3C-89D6-FCEDAB691557}" presName="txShp" presStyleLbl="node1" presStyleIdx="1" presStyleCnt="3">
        <dgm:presLayoutVars>
          <dgm:bulletEnabled val="1"/>
        </dgm:presLayoutVars>
      </dgm:prSet>
      <dgm:spPr/>
    </dgm:pt>
    <dgm:pt modelId="{5D38B946-50C2-4215-8724-E24F1AC792BD}" type="pres">
      <dgm:prSet presAssocID="{4FED4211-ECF4-47D3-BA1F-56F86821AF69}" presName="spacing" presStyleCnt="0"/>
      <dgm:spPr/>
    </dgm:pt>
    <dgm:pt modelId="{F19577F6-ACE1-4B24-83C3-07ADB5539349}" type="pres">
      <dgm:prSet presAssocID="{17A79BF8-AAE0-42E8-B758-6022FC6403BB}" presName="composite" presStyleCnt="0"/>
      <dgm:spPr/>
    </dgm:pt>
    <dgm:pt modelId="{CB685C48-F26C-4373-9E9D-E13CBDF2D070}" type="pres">
      <dgm:prSet presAssocID="{17A79BF8-AAE0-42E8-B758-6022FC6403BB}"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37C07707-634F-4220-AF76-9D87FE60FE57}" type="pres">
      <dgm:prSet presAssocID="{17A79BF8-AAE0-42E8-B758-6022FC6403BB}" presName="txShp" presStyleLbl="node1" presStyleIdx="2" presStyleCnt="3">
        <dgm:presLayoutVars>
          <dgm:bulletEnabled val="1"/>
        </dgm:presLayoutVars>
      </dgm:prSet>
      <dgm:spPr/>
    </dgm:pt>
  </dgm:ptLst>
  <dgm:cxnLst>
    <dgm:cxn modelId="{471E5F42-F291-42DD-9AA4-146A6C337002}" type="presOf" srcId="{AD9C81AA-26B9-4C3C-89D6-FCEDAB691557}" destId="{833D83EC-C400-4D30-B4D4-02347C9C09DB}" srcOrd="0" destOrd="0" presId="urn:microsoft.com/office/officeart/2005/8/layout/vList3"/>
    <dgm:cxn modelId="{8708AD45-70CD-40EB-8515-3A9199C2475D}" type="presOf" srcId="{17A79BF8-AAE0-42E8-B758-6022FC6403BB}" destId="{37C07707-634F-4220-AF76-9D87FE60FE57}" srcOrd="0" destOrd="0" presId="urn:microsoft.com/office/officeart/2005/8/layout/vList3"/>
    <dgm:cxn modelId="{AA6CBB4C-CC99-4FFF-8A17-983A0E779BAB}" srcId="{18305C09-0452-422D-9F4F-76DF4FC05422}" destId="{1E81AF6C-3F5B-40A8-8F1E-963D4E70B2B8}" srcOrd="0" destOrd="0" parTransId="{45EF89EA-4318-4F39-A7BB-9911160D2073}" sibTransId="{81724FF1-557B-47E4-BF02-C8020C73662C}"/>
    <dgm:cxn modelId="{BF6A6156-B0B5-4681-B37D-2267A14F94D2}" type="presOf" srcId="{1E81AF6C-3F5B-40A8-8F1E-963D4E70B2B8}" destId="{C69AA34B-8D85-43C0-82C8-ED6A67F6B800}" srcOrd="0" destOrd="0" presId="urn:microsoft.com/office/officeart/2005/8/layout/vList3"/>
    <dgm:cxn modelId="{366EA5CA-7DC7-4B9C-A1A1-7C12DABC266E}" srcId="{18305C09-0452-422D-9F4F-76DF4FC05422}" destId="{AD9C81AA-26B9-4C3C-89D6-FCEDAB691557}" srcOrd="1" destOrd="0" parTransId="{75A3812E-79D3-4CC1-A7D3-9064CB8E32E3}" sibTransId="{4FED4211-ECF4-47D3-BA1F-56F86821AF69}"/>
    <dgm:cxn modelId="{ADD96CF8-C881-4CB0-A07F-BF8E49F13E8E}" srcId="{18305C09-0452-422D-9F4F-76DF4FC05422}" destId="{17A79BF8-AAE0-42E8-B758-6022FC6403BB}" srcOrd="2" destOrd="0" parTransId="{496573C2-3F36-4D7D-8AC7-C858C8FE26EF}" sibTransId="{F02872DE-097C-4613-BDB5-8A821AF47056}"/>
    <dgm:cxn modelId="{816C6EFC-DAC0-494C-8F30-080EB0C8B4AE}" type="presOf" srcId="{18305C09-0452-422D-9F4F-76DF4FC05422}" destId="{EAEBCD71-EB8A-4C6C-A5F6-D1656A236C9D}" srcOrd="0" destOrd="0" presId="urn:microsoft.com/office/officeart/2005/8/layout/vList3"/>
    <dgm:cxn modelId="{FAE86FEC-895F-45A7-B590-D3CA935438FF}" type="presParOf" srcId="{EAEBCD71-EB8A-4C6C-A5F6-D1656A236C9D}" destId="{BC35667A-2AF7-46B8-A3AC-767FD9E9CC1C}" srcOrd="0" destOrd="0" presId="urn:microsoft.com/office/officeart/2005/8/layout/vList3"/>
    <dgm:cxn modelId="{AB604A56-7A69-48AD-872D-95F92830820E}" type="presParOf" srcId="{BC35667A-2AF7-46B8-A3AC-767FD9E9CC1C}" destId="{E3C3421B-A3EB-4653-AA4F-B7EFEC12B6C2}" srcOrd="0" destOrd="0" presId="urn:microsoft.com/office/officeart/2005/8/layout/vList3"/>
    <dgm:cxn modelId="{F95E1E8D-4F4C-4D57-AB06-5D672FF3D619}" type="presParOf" srcId="{BC35667A-2AF7-46B8-A3AC-767FD9E9CC1C}" destId="{C69AA34B-8D85-43C0-82C8-ED6A67F6B800}" srcOrd="1" destOrd="0" presId="urn:microsoft.com/office/officeart/2005/8/layout/vList3"/>
    <dgm:cxn modelId="{B0B47197-18F4-49F4-9936-059A211345D8}" type="presParOf" srcId="{EAEBCD71-EB8A-4C6C-A5F6-D1656A236C9D}" destId="{1479F1D4-2C33-4197-A1B3-E6BA339B077C}" srcOrd="1" destOrd="0" presId="urn:microsoft.com/office/officeart/2005/8/layout/vList3"/>
    <dgm:cxn modelId="{81563DFA-E94C-45B2-8627-200581DF1726}" type="presParOf" srcId="{EAEBCD71-EB8A-4C6C-A5F6-D1656A236C9D}" destId="{AC46F670-2156-49DA-9F8C-BD02D7B3147A}" srcOrd="2" destOrd="0" presId="urn:microsoft.com/office/officeart/2005/8/layout/vList3"/>
    <dgm:cxn modelId="{EB824939-FD66-4719-9C34-3B064B4C1C3E}" type="presParOf" srcId="{AC46F670-2156-49DA-9F8C-BD02D7B3147A}" destId="{FD6677D6-1F57-46A1-897E-0E518A316DEA}" srcOrd="0" destOrd="0" presId="urn:microsoft.com/office/officeart/2005/8/layout/vList3"/>
    <dgm:cxn modelId="{B9D824A3-CC0E-4456-A258-CD0ADCD117E8}" type="presParOf" srcId="{AC46F670-2156-49DA-9F8C-BD02D7B3147A}" destId="{833D83EC-C400-4D30-B4D4-02347C9C09DB}" srcOrd="1" destOrd="0" presId="urn:microsoft.com/office/officeart/2005/8/layout/vList3"/>
    <dgm:cxn modelId="{1AFC7636-98E5-4B0E-99E4-89642233AA95}" type="presParOf" srcId="{EAEBCD71-EB8A-4C6C-A5F6-D1656A236C9D}" destId="{5D38B946-50C2-4215-8724-E24F1AC792BD}" srcOrd="3" destOrd="0" presId="urn:microsoft.com/office/officeart/2005/8/layout/vList3"/>
    <dgm:cxn modelId="{18C673BF-8DAC-457C-8119-BB61C6977F33}" type="presParOf" srcId="{EAEBCD71-EB8A-4C6C-A5F6-D1656A236C9D}" destId="{F19577F6-ACE1-4B24-83C3-07ADB5539349}" srcOrd="4" destOrd="0" presId="urn:microsoft.com/office/officeart/2005/8/layout/vList3"/>
    <dgm:cxn modelId="{8B659AF9-4366-4E06-BE33-788C34CB4CEC}" type="presParOf" srcId="{F19577F6-ACE1-4B24-83C3-07ADB5539349}" destId="{CB685C48-F26C-4373-9E9D-E13CBDF2D070}" srcOrd="0" destOrd="0" presId="urn:microsoft.com/office/officeart/2005/8/layout/vList3"/>
    <dgm:cxn modelId="{23CAB7C7-E10F-49F9-A177-32133F4E6A8B}" type="presParOf" srcId="{F19577F6-ACE1-4B24-83C3-07ADB5539349}" destId="{37C07707-634F-4220-AF76-9D87FE60FE5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52DE6A-C5D5-4D5A-82BF-948AA29205EF}"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GB"/>
        </a:p>
      </dgm:t>
    </dgm:pt>
    <dgm:pt modelId="{15A12936-A8E8-4192-B556-4C7A43ABACE5}">
      <dgm:prSet phldrT="[Text]"/>
      <dgm:spPr/>
      <dgm:t>
        <a:bodyPr/>
        <a:lstStyle/>
        <a:p>
          <a:r>
            <a:rPr lang="en-GB" dirty="0"/>
            <a:t>HGVs</a:t>
          </a:r>
        </a:p>
      </dgm:t>
    </dgm:pt>
    <dgm:pt modelId="{9B281635-7A12-4DBB-A9D1-6BF4C1179292}" type="parTrans" cxnId="{E3E46C98-0432-4137-899D-FBC70806A42C}">
      <dgm:prSet/>
      <dgm:spPr/>
      <dgm:t>
        <a:bodyPr/>
        <a:lstStyle/>
        <a:p>
          <a:endParaRPr lang="en-GB"/>
        </a:p>
      </dgm:t>
    </dgm:pt>
    <dgm:pt modelId="{7C03877D-EE80-4322-BD9C-365706A22523}" type="sibTrans" cxnId="{E3E46C98-0432-4137-899D-FBC70806A42C}">
      <dgm:prSet/>
      <dgm:spPr/>
      <dgm:t>
        <a:bodyPr/>
        <a:lstStyle/>
        <a:p>
          <a:endParaRPr lang="en-GB"/>
        </a:p>
      </dgm:t>
    </dgm:pt>
    <dgm:pt modelId="{CB29B779-532B-45E2-AE29-4B1BFBC703D9}">
      <dgm:prSet phldrT="[Text]"/>
      <dgm:spPr>
        <a:solidFill>
          <a:schemeClr val="accent2">
            <a:alpha val="90000"/>
          </a:schemeClr>
        </a:solidFill>
        <a:ln>
          <a:noFill/>
        </a:ln>
      </dgm:spPr>
      <dgm:t>
        <a:bodyPr/>
        <a:lstStyle/>
        <a:p>
          <a:r>
            <a:rPr lang="en-GB" dirty="0"/>
            <a:t>ECMT permit required</a:t>
          </a:r>
        </a:p>
      </dgm:t>
    </dgm:pt>
    <dgm:pt modelId="{60581D74-C004-4079-93F0-408A9DDBA4BD}" type="parTrans" cxnId="{0A76828A-C4A3-4E74-B4E2-09CC886CC2A5}">
      <dgm:prSet/>
      <dgm:spPr/>
      <dgm:t>
        <a:bodyPr/>
        <a:lstStyle/>
        <a:p>
          <a:endParaRPr lang="en-GB"/>
        </a:p>
      </dgm:t>
    </dgm:pt>
    <dgm:pt modelId="{DEE0713F-6FFF-460F-89FA-0DD79C9C04B7}" type="sibTrans" cxnId="{0A76828A-C4A3-4E74-B4E2-09CC886CC2A5}">
      <dgm:prSet/>
      <dgm:spPr/>
      <dgm:t>
        <a:bodyPr/>
        <a:lstStyle/>
        <a:p>
          <a:endParaRPr lang="en-GB"/>
        </a:p>
      </dgm:t>
    </dgm:pt>
    <dgm:pt modelId="{8647D52C-34D0-4BCA-A7AC-DCA61BE77E3F}">
      <dgm:prSet phldrT="[Text]"/>
      <dgm:spPr/>
      <dgm:t>
        <a:bodyPr/>
        <a:lstStyle/>
        <a:p>
          <a:r>
            <a:rPr lang="en-GB" dirty="0"/>
            <a:t>Vans</a:t>
          </a:r>
        </a:p>
      </dgm:t>
    </dgm:pt>
    <dgm:pt modelId="{2290ABC0-9F1B-4276-B37A-B81971F278F5}" type="parTrans" cxnId="{0EBB870E-EE4E-4D2D-8F05-A9948203B222}">
      <dgm:prSet/>
      <dgm:spPr/>
      <dgm:t>
        <a:bodyPr/>
        <a:lstStyle/>
        <a:p>
          <a:endParaRPr lang="en-GB"/>
        </a:p>
      </dgm:t>
    </dgm:pt>
    <dgm:pt modelId="{886BB858-1550-4499-8C44-937168ED6B31}" type="sibTrans" cxnId="{0EBB870E-EE4E-4D2D-8F05-A9948203B222}">
      <dgm:prSet/>
      <dgm:spPr/>
      <dgm:t>
        <a:bodyPr/>
        <a:lstStyle/>
        <a:p>
          <a:endParaRPr lang="en-GB"/>
        </a:p>
      </dgm:t>
    </dgm:pt>
    <dgm:pt modelId="{E01EEDD1-3E2D-4782-B631-A9D4579C2198}">
      <dgm:prSet phldrT="[Text]"/>
      <dgm:spPr>
        <a:solidFill>
          <a:schemeClr val="accent2">
            <a:alpha val="90000"/>
          </a:schemeClr>
        </a:solidFill>
        <a:ln>
          <a:noFill/>
        </a:ln>
      </dgm:spPr>
      <dgm:t>
        <a:bodyPr/>
        <a:lstStyle/>
        <a:p>
          <a:r>
            <a:rPr lang="en-GB" dirty="0"/>
            <a:t>ECMT permit required in Italy</a:t>
          </a:r>
        </a:p>
      </dgm:t>
    </dgm:pt>
    <dgm:pt modelId="{FFE45FDF-7A3A-4C8A-BBAF-93EAC035DFBE}" type="parTrans" cxnId="{D59BC107-043F-44BD-BFF1-6CFC1978B785}">
      <dgm:prSet/>
      <dgm:spPr/>
      <dgm:t>
        <a:bodyPr/>
        <a:lstStyle/>
        <a:p>
          <a:endParaRPr lang="en-GB"/>
        </a:p>
      </dgm:t>
    </dgm:pt>
    <dgm:pt modelId="{A312C953-DD3A-4B9D-A6BB-090AA0A37B66}" type="sibTrans" cxnId="{D59BC107-043F-44BD-BFF1-6CFC1978B785}">
      <dgm:prSet/>
      <dgm:spPr/>
      <dgm:t>
        <a:bodyPr/>
        <a:lstStyle/>
        <a:p>
          <a:endParaRPr lang="en-GB"/>
        </a:p>
      </dgm:t>
    </dgm:pt>
    <dgm:pt modelId="{9C0D7F18-7A2D-42BF-9747-30376BF917B9}">
      <dgm:prSet phldrT="[Text]"/>
      <dgm:spPr>
        <a:solidFill>
          <a:schemeClr val="accent1"/>
        </a:solidFill>
      </dgm:spPr>
      <dgm:t>
        <a:bodyPr/>
        <a:lstStyle/>
        <a:p>
          <a:r>
            <a:rPr lang="en-GB" dirty="0"/>
            <a:t>Own account</a:t>
          </a:r>
        </a:p>
      </dgm:t>
    </dgm:pt>
    <dgm:pt modelId="{85065C1C-7EB7-451C-AEDD-4ADA42DCBF55}" type="parTrans" cxnId="{4E2D64E4-83BF-4069-A957-12259018175A}">
      <dgm:prSet/>
      <dgm:spPr/>
      <dgm:t>
        <a:bodyPr/>
        <a:lstStyle/>
        <a:p>
          <a:endParaRPr lang="en-GB"/>
        </a:p>
      </dgm:t>
    </dgm:pt>
    <dgm:pt modelId="{A16A4FC5-DB7F-419E-9634-32D32BDD716C}" type="sibTrans" cxnId="{4E2D64E4-83BF-4069-A957-12259018175A}">
      <dgm:prSet/>
      <dgm:spPr/>
      <dgm:t>
        <a:bodyPr/>
        <a:lstStyle/>
        <a:p>
          <a:endParaRPr lang="en-GB"/>
        </a:p>
      </dgm:t>
    </dgm:pt>
    <dgm:pt modelId="{D2DEFBAF-F83B-427B-B1F2-169C6EABDB07}">
      <dgm:prSet phldrT="[Text]"/>
      <dgm:spPr>
        <a:solidFill>
          <a:schemeClr val="accent2">
            <a:alpha val="90000"/>
          </a:schemeClr>
        </a:solidFill>
        <a:ln>
          <a:noFill/>
        </a:ln>
      </dgm:spPr>
      <dgm:t>
        <a:bodyPr/>
        <a:lstStyle/>
        <a:p>
          <a:r>
            <a:rPr lang="en-GB" dirty="0"/>
            <a:t>ECMT permit required in many countries</a:t>
          </a:r>
        </a:p>
      </dgm:t>
    </dgm:pt>
    <dgm:pt modelId="{EA3C61DB-781C-4DAB-B468-11F4197D3048}" type="parTrans" cxnId="{4C3D6330-F586-40E2-AA67-AB35D8B6542A}">
      <dgm:prSet/>
      <dgm:spPr/>
      <dgm:t>
        <a:bodyPr/>
        <a:lstStyle/>
        <a:p>
          <a:endParaRPr lang="en-GB"/>
        </a:p>
      </dgm:t>
    </dgm:pt>
    <dgm:pt modelId="{00BEFF90-23B0-4259-9D18-33EC3AD9AA69}" type="sibTrans" cxnId="{4C3D6330-F586-40E2-AA67-AB35D8B6542A}">
      <dgm:prSet/>
      <dgm:spPr/>
      <dgm:t>
        <a:bodyPr/>
        <a:lstStyle/>
        <a:p>
          <a:endParaRPr lang="en-GB"/>
        </a:p>
      </dgm:t>
    </dgm:pt>
    <dgm:pt modelId="{53431456-4DCB-451A-899B-E205F892BFB6}">
      <dgm:prSet phldrT="[Text]"/>
      <dgm:spPr>
        <a:solidFill>
          <a:srgbClr val="00B050">
            <a:alpha val="90000"/>
          </a:srgbClr>
        </a:solidFill>
      </dgm:spPr>
      <dgm:t>
        <a:bodyPr/>
        <a:lstStyle/>
        <a:p>
          <a:r>
            <a:rPr lang="en-GB" dirty="0"/>
            <a:t>International removals</a:t>
          </a:r>
        </a:p>
      </dgm:t>
    </dgm:pt>
    <dgm:pt modelId="{676DF1F7-8CCE-4AF8-AF85-6E3225618ED9}" type="parTrans" cxnId="{9A56EB1E-0EB4-4BB7-BFCD-C30DFDD2FE78}">
      <dgm:prSet/>
      <dgm:spPr/>
      <dgm:t>
        <a:bodyPr/>
        <a:lstStyle/>
        <a:p>
          <a:endParaRPr lang="en-GB"/>
        </a:p>
      </dgm:t>
    </dgm:pt>
    <dgm:pt modelId="{4539291C-4654-4BD8-BF24-B2764B2BC76E}" type="sibTrans" cxnId="{9A56EB1E-0EB4-4BB7-BFCD-C30DFDD2FE78}">
      <dgm:prSet/>
      <dgm:spPr/>
      <dgm:t>
        <a:bodyPr/>
        <a:lstStyle/>
        <a:p>
          <a:endParaRPr lang="en-GB"/>
        </a:p>
      </dgm:t>
    </dgm:pt>
    <dgm:pt modelId="{D4311C74-5533-4E35-88F6-77FD191B7B2B}">
      <dgm:prSet phldrT="[Text]"/>
      <dgm:spPr>
        <a:solidFill>
          <a:srgbClr val="CCFFCC">
            <a:alpha val="89804"/>
          </a:srgbClr>
        </a:solidFill>
        <a:ln>
          <a:noFill/>
        </a:ln>
      </dgm:spPr>
      <dgm:t>
        <a:bodyPr/>
        <a:lstStyle/>
        <a:p>
          <a:r>
            <a:rPr lang="en-GB" dirty="0"/>
            <a:t>ECMT authorisation required</a:t>
          </a:r>
        </a:p>
      </dgm:t>
    </dgm:pt>
    <dgm:pt modelId="{94AC2DE8-A2F6-4CFE-B7D1-78D4E345100B}" type="parTrans" cxnId="{A1B4E809-676B-4C48-B31E-54EA9570E27F}">
      <dgm:prSet/>
      <dgm:spPr/>
      <dgm:t>
        <a:bodyPr/>
        <a:lstStyle/>
        <a:p>
          <a:endParaRPr lang="en-GB"/>
        </a:p>
      </dgm:t>
    </dgm:pt>
    <dgm:pt modelId="{C3E2FDCE-3FF2-46F8-A0BA-1AA9EAB8386F}" type="sibTrans" cxnId="{A1B4E809-676B-4C48-B31E-54EA9570E27F}">
      <dgm:prSet/>
      <dgm:spPr/>
      <dgm:t>
        <a:bodyPr/>
        <a:lstStyle/>
        <a:p>
          <a:endParaRPr lang="en-GB"/>
        </a:p>
      </dgm:t>
    </dgm:pt>
    <dgm:pt modelId="{DC5D892E-CFB7-4E5A-8828-EC53FD39F278}" type="pres">
      <dgm:prSet presAssocID="{4C52DE6A-C5D5-4D5A-82BF-948AA29205EF}" presName="Name0" presStyleCnt="0">
        <dgm:presLayoutVars>
          <dgm:dir/>
          <dgm:animLvl val="lvl"/>
          <dgm:resizeHandles/>
        </dgm:presLayoutVars>
      </dgm:prSet>
      <dgm:spPr/>
    </dgm:pt>
    <dgm:pt modelId="{38481836-710E-4D02-A8BC-2E77E3B3BFD3}" type="pres">
      <dgm:prSet presAssocID="{15A12936-A8E8-4192-B556-4C7A43ABACE5}" presName="linNode" presStyleCnt="0"/>
      <dgm:spPr/>
    </dgm:pt>
    <dgm:pt modelId="{EE683EB1-A7C7-4DCF-8053-1AAA53F3A083}" type="pres">
      <dgm:prSet presAssocID="{15A12936-A8E8-4192-B556-4C7A43ABACE5}" presName="parentShp" presStyleLbl="node1" presStyleIdx="0" presStyleCnt="4">
        <dgm:presLayoutVars>
          <dgm:bulletEnabled val="1"/>
        </dgm:presLayoutVars>
      </dgm:prSet>
      <dgm:spPr/>
    </dgm:pt>
    <dgm:pt modelId="{4B4B0844-7C4B-4771-B499-4C6B20E24651}" type="pres">
      <dgm:prSet presAssocID="{15A12936-A8E8-4192-B556-4C7A43ABACE5}" presName="childShp" presStyleLbl="bgAccFollowNode1" presStyleIdx="0" presStyleCnt="4">
        <dgm:presLayoutVars>
          <dgm:bulletEnabled val="1"/>
        </dgm:presLayoutVars>
      </dgm:prSet>
      <dgm:spPr/>
    </dgm:pt>
    <dgm:pt modelId="{714C388B-42AD-453B-8153-EE3518BEA8F7}" type="pres">
      <dgm:prSet presAssocID="{7C03877D-EE80-4322-BD9C-365706A22523}" presName="spacing" presStyleCnt="0"/>
      <dgm:spPr/>
    </dgm:pt>
    <dgm:pt modelId="{70F562D9-2841-4CCE-892B-841E68FBD4EA}" type="pres">
      <dgm:prSet presAssocID="{8647D52C-34D0-4BCA-A7AC-DCA61BE77E3F}" presName="linNode" presStyleCnt="0"/>
      <dgm:spPr/>
    </dgm:pt>
    <dgm:pt modelId="{0DD3D45A-9828-4A71-B2C7-5541281F0685}" type="pres">
      <dgm:prSet presAssocID="{8647D52C-34D0-4BCA-A7AC-DCA61BE77E3F}" presName="parentShp" presStyleLbl="node1" presStyleIdx="1" presStyleCnt="4">
        <dgm:presLayoutVars>
          <dgm:bulletEnabled val="1"/>
        </dgm:presLayoutVars>
      </dgm:prSet>
      <dgm:spPr/>
    </dgm:pt>
    <dgm:pt modelId="{1C9708BC-2029-426E-A9A7-661786AB993C}" type="pres">
      <dgm:prSet presAssocID="{8647D52C-34D0-4BCA-A7AC-DCA61BE77E3F}" presName="childShp" presStyleLbl="bgAccFollowNode1" presStyleIdx="1" presStyleCnt="4">
        <dgm:presLayoutVars>
          <dgm:bulletEnabled val="1"/>
        </dgm:presLayoutVars>
      </dgm:prSet>
      <dgm:spPr/>
    </dgm:pt>
    <dgm:pt modelId="{02B5A75A-82D2-41A1-89CD-3A5D926302C2}" type="pres">
      <dgm:prSet presAssocID="{886BB858-1550-4499-8C44-937168ED6B31}" presName="spacing" presStyleCnt="0"/>
      <dgm:spPr/>
    </dgm:pt>
    <dgm:pt modelId="{650548F2-928C-4F3F-AF7B-9FBDF63DECA0}" type="pres">
      <dgm:prSet presAssocID="{9C0D7F18-7A2D-42BF-9747-30376BF917B9}" presName="linNode" presStyleCnt="0"/>
      <dgm:spPr/>
    </dgm:pt>
    <dgm:pt modelId="{A9FE5B71-3BE4-4CBD-936D-3462B1BEFBBF}" type="pres">
      <dgm:prSet presAssocID="{9C0D7F18-7A2D-42BF-9747-30376BF917B9}" presName="parentShp" presStyleLbl="node1" presStyleIdx="2" presStyleCnt="4">
        <dgm:presLayoutVars>
          <dgm:bulletEnabled val="1"/>
        </dgm:presLayoutVars>
      </dgm:prSet>
      <dgm:spPr/>
    </dgm:pt>
    <dgm:pt modelId="{D6260FC1-41AA-4373-AE3E-66E43F251E6C}" type="pres">
      <dgm:prSet presAssocID="{9C0D7F18-7A2D-42BF-9747-30376BF917B9}" presName="childShp" presStyleLbl="bgAccFollowNode1" presStyleIdx="2" presStyleCnt="4">
        <dgm:presLayoutVars>
          <dgm:bulletEnabled val="1"/>
        </dgm:presLayoutVars>
      </dgm:prSet>
      <dgm:spPr/>
    </dgm:pt>
    <dgm:pt modelId="{1C3799E9-4B59-40F1-B780-C426AD539D78}" type="pres">
      <dgm:prSet presAssocID="{A16A4FC5-DB7F-419E-9634-32D32BDD716C}" presName="spacing" presStyleCnt="0"/>
      <dgm:spPr/>
    </dgm:pt>
    <dgm:pt modelId="{13EA07C3-B376-4B9C-96F5-A8B3710969E5}" type="pres">
      <dgm:prSet presAssocID="{53431456-4DCB-451A-899B-E205F892BFB6}" presName="linNode" presStyleCnt="0"/>
      <dgm:spPr/>
    </dgm:pt>
    <dgm:pt modelId="{608AE868-18B9-4B7A-B12C-0FFD0D67C915}" type="pres">
      <dgm:prSet presAssocID="{53431456-4DCB-451A-899B-E205F892BFB6}" presName="parentShp" presStyleLbl="node1" presStyleIdx="3" presStyleCnt="4">
        <dgm:presLayoutVars>
          <dgm:bulletEnabled val="1"/>
        </dgm:presLayoutVars>
      </dgm:prSet>
      <dgm:spPr/>
    </dgm:pt>
    <dgm:pt modelId="{4D1EEE8F-E28F-402A-895F-AD66694D5F27}" type="pres">
      <dgm:prSet presAssocID="{53431456-4DCB-451A-899B-E205F892BFB6}" presName="childShp" presStyleLbl="bgAccFollowNode1" presStyleIdx="3" presStyleCnt="4">
        <dgm:presLayoutVars>
          <dgm:bulletEnabled val="1"/>
        </dgm:presLayoutVars>
      </dgm:prSet>
      <dgm:spPr/>
    </dgm:pt>
  </dgm:ptLst>
  <dgm:cxnLst>
    <dgm:cxn modelId="{698C7A05-CBC8-4A7A-AFFF-EED86574F0C9}" type="presOf" srcId="{9C0D7F18-7A2D-42BF-9747-30376BF917B9}" destId="{A9FE5B71-3BE4-4CBD-936D-3462B1BEFBBF}" srcOrd="0" destOrd="0" presId="urn:microsoft.com/office/officeart/2005/8/layout/vList6"/>
    <dgm:cxn modelId="{D59BC107-043F-44BD-BFF1-6CFC1978B785}" srcId="{8647D52C-34D0-4BCA-A7AC-DCA61BE77E3F}" destId="{E01EEDD1-3E2D-4782-B631-A9D4579C2198}" srcOrd="0" destOrd="0" parTransId="{FFE45FDF-7A3A-4C8A-BBAF-93EAC035DFBE}" sibTransId="{A312C953-DD3A-4B9D-A6BB-090AA0A37B66}"/>
    <dgm:cxn modelId="{A1B4E809-676B-4C48-B31E-54EA9570E27F}" srcId="{53431456-4DCB-451A-899B-E205F892BFB6}" destId="{D4311C74-5533-4E35-88F6-77FD191B7B2B}" srcOrd="0" destOrd="0" parTransId="{94AC2DE8-A2F6-4CFE-B7D1-78D4E345100B}" sibTransId="{C3E2FDCE-3FF2-46F8-A0BA-1AA9EAB8386F}"/>
    <dgm:cxn modelId="{0EBB870E-EE4E-4D2D-8F05-A9948203B222}" srcId="{4C52DE6A-C5D5-4D5A-82BF-948AA29205EF}" destId="{8647D52C-34D0-4BCA-A7AC-DCA61BE77E3F}" srcOrd="1" destOrd="0" parTransId="{2290ABC0-9F1B-4276-B37A-B81971F278F5}" sibTransId="{886BB858-1550-4499-8C44-937168ED6B31}"/>
    <dgm:cxn modelId="{9BA92215-4D66-4F70-93F0-BFDDE353BFD9}" type="presOf" srcId="{15A12936-A8E8-4192-B556-4C7A43ABACE5}" destId="{EE683EB1-A7C7-4DCF-8053-1AAA53F3A083}" srcOrd="0" destOrd="0" presId="urn:microsoft.com/office/officeart/2005/8/layout/vList6"/>
    <dgm:cxn modelId="{9A56EB1E-0EB4-4BB7-BFCD-C30DFDD2FE78}" srcId="{4C52DE6A-C5D5-4D5A-82BF-948AA29205EF}" destId="{53431456-4DCB-451A-899B-E205F892BFB6}" srcOrd="3" destOrd="0" parTransId="{676DF1F7-8CCE-4AF8-AF85-6E3225618ED9}" sibTransId="{4539291C-4654-4BD8-BF24-B2764B2BC76E}"/>
    <dgm:cxn modelId="{BBC80B22-2CA8-48C7-BEDB-C3D963F39792}" type="presOf" srcId="{CB29B779-532B-45E2-AE29-4B1BFBC703D9}" destId="{4B4B0844-7C4B-4771-B499-4C6B20E24651}" srcOrd="0" destOrd="0" presId="urn:microsoft.com/office/officeart/2005/8/layout/vList6"/>
    <dgm:cxn modelId="{FC73E82A-2886-4416-B5DB-DE51A6DB6419}" type="presOf" srcId="{8647D52C-34D0-4BCA-A7AC-DCA61BE77E3F}" destId="{0DD3D45A-9828-4A71-B2C7-5541281F0685}" srcOrd="0" destOrd="0" presId="urn:microsoft.com/office/officeart/2005/8/layout/vList6"/>
    <dgm:cxn modelId="{4C3D6330-F586-40E2-AA67-AB35D8B6542A}" srcId="{9C0D7F18-7A2D-42BF-9747-30376BF917B9}" destId="{D2DEFBAF-F83B-427B-B1F2-169C6EABDB07}" srcOrd="0" destOrd="0" parTransId="{EA3C61DB-781C-4DAB-B468-11F4197D3048}" sibTransId="{00BEFF90-23B0-4259-9D18-33EC3AD9AA69}"/>
    <dgm:cxn modelId="{0947A835-3BF7-4F20-BE61-7BD78BBB9D38}" type="presOf" srcId="{D4311C74-5533-4E35-88F6-77FD191B7B2B}" destId="{4D1EEE8F-E28F-402A-895F-AD66694D5F27}" srcOrd="0" destOrd="0" presId="urn:microsoft.com/office/officeart/2005/8/layout/vList6"/>
    <dgm:cxn modelId="{391DB65D-2A01-4D55-8936-2A09EF34685B}" type="presOf" srcId="{53431456-4DCB-451A-899B-E205F892BFB6}" destId="{608AE868-18B9-4B7A-B12C-0FFD0D67C915}" srcOrd="0" destOrd="0" presId="urn:microsoft.com/office/officeart/2005/8/layout/vList6"/>
    <dgm:cxn modelId="{6F4E5A87-188A-48FD-88AB-49D610E2F24B}" type="presOf" srcId="{D2DEFBAF-F83B-427B-B1F2-169C6EABDB07}" destId="{D6260FC1-41AA-4373-AE3E-66E43F251E6C}" srcOrd="0" destOrd="0" presId="urn:microsoft.com/office/officeart/2005/8/layout/vList6"/>
    <dgm:cxn modelId="{0A76828A-C4A3-4E74-B4E2-09CC886CC2A5}" srcId="{15A12936-A8E8-4192-B556-4C7A43ABACE5}" destId="{CB29B779-532B-45E2-AE29-4B1BFBC703D9}" srcOrd="0" destOrd="0" parTransId="{60581D74-C004-4079-93F0-408A9DDBA4BD}" sibTransId="{DEE0713F-6FFF-460F-89FA-0DD79C9C04B7}"/>
    <dgm:cxn modelId="{CDA81C97-28D5-485E-B529-FC538DD39A95}" type="presOf" srcId="{E01EEDD1-3E2D-4782-B631-A9D4579C2198}" destId="{1C9708BC-2029-426E-A9A7-661786AB993C}" srcOrd="0" destOrd="0" presId="urn:microsoft.com/office/officeart/2005/8/layout/vList6"/>
    <dgm:cxn modelId="{E3E46C98-0432-4137-899D-FBC70806A42C}" srcId="{4C52DE6A-C5D5-4D5A-82BF-948AA29205EF}" destId="{15A12936-A8E8-4192-B556-4C7A43ABACE5}" srcOrd="0" destOrd="0" parTransId="{9B281635-7A12-4DBB-A9D1-6BF4C1179292}" sibTransId="{7C03877D-EE80-4322-BD9C-365706A22523}"/>
    <dgm:cxn modelId="{366756A9-792E-430B-A34C-D6887B5B0F36}" type="presOf" srcId="{4C52DE6A-C5D5-4D5A-82BF-948AA29205EF}" destId="{DC5D892E-CFB7-4E5A-8828-EC53FD39F278}" srcOrd="0" destOrd="0" presId="urn:microsoft.com/office/officeart/2005/8/layout/vList6"/>
    <dgm:cxn modelId="{4E2D64E4-83BF-4069-A957-12259018175A}" srcId="{4C52DE6A-C5D5-4D5A-82BF-948AA29205EF}" destId="{9C0D7F18-7A2D-42BF-9747-30376BF917B9}" srcOrd="2" destOrd="0" parTransId="{85065C1C-7EB7-451C-AEDD-4ADA42DCBF55}" sibTransId="{A16A4FC5-DB7F-419E-9634-32D32BDD716C}"/>
    <dgm:cxn modelId="{4FC2309C-CFED-4B4F-8621-9DF60E39AA62}" type="presParOf" srcId="{DC5D892E-CFB7-4E5A-8828-EC53FD39F278}" destId="{38481836-710E-4D02-A8BC-2E77E3B3BFD3}" srcOrd="0" destOrd="0" presId="urn:microsoft.com/office/officeart/2005/8/layout/vList6"/>
    <dgm:cxn modelId="{15C43293-1ACB-4AD1-81A6-68AD9D2C3D22}" type="presParOf" srcId="{38481836-710E-4D02-A8BC-2E77E3B3BFD3}" destId="{EE683EB1-A7C7-4DCF-8053-1AAA53F3A083}" srcOrd="0" destOrd="0" presId="urn:microsoft.com/office/officeart/2005/8/layout/vList6"/>
    <dgm:cxn modelId="{4DEBD4C7-ADAA-478E-A0FC-85EECAA1583A}" type="presParOf" srcId="{38481836-710E-4D02-A8BC-2E77E3B3BFD3}" destId="{4B4B0844-7C4B-4771-B499-4C6B20E24651}" srcOrd="1" destOrd="0" presId="urn:microsoft.com/office/officeart/2005/8/layout/vList6"/>
    <dgm:cxn modelId="{748E3D35-2851-47ED-9CA6-1E7C9CC0F6F9}" type="presParOf" srcId="{DC5D892E-CFB7-4E5A-8828-EC53FD39F278}" destId="{714C388B-42AD-453B-8153-EE3518BEA8F7}" srcOrd="1" destOrd="0" presId="urn:microsoft.com/office/officeart/2005/8/layout/vList6"/>
    <dgm:cxn modelId="{2DA41FE3-0F95-4332-8F35-B2C1A23E02BB}" type="presParOf" srcId="{DC5D892E-CFB7-4E5A-8828-EC53FD39F278}" destId="{70F562D9-2841-4CCE-892B-841E68FBD4EA}" srcOrd="2" destOrd="0" presId="urn:microsoft.com/office/officeart/2005/8/layout/vList6"/>
    <dgm:cxn modelId="{9A2526CE-B91A-40D0-947C-93DB1A9B4972}" type="presParOf" srcId="{70F562D9-2841-4CCE-892B-841E68FBD4EA}" destId="{0DD3D45A-9828-4A71-B2C7-5541281F0685}" srcOrd="0" destOrd="0" presId="urn:microsoft.com/office/officeart/2005/8/layout/vList6"/>
    <dgm:cxn modelId="{381923B5-2F63-497B-9B7E-D6E5F8FA0134}" type="presParOf" srcId="{70F562D9-2841-4CCE-892B-841E68FBD4EA}" destId="{1C9708BC-2029-426E-A9A7-661786AB993C}" srcOrd="1" destOrd="0" presId="urn:microsoft.com/office/officeart/2005/8/layout/vList6"/>
    <dgm:cxn modelId="{B51852A2-67BC-432B-A413-DA6749AB02B7}" type="presParOf" srcId="{DC5D892E-CFB7-4E5A-8828-EC53FD39F278}" destId="{02B5A75A-82D2-41A1-89CD-3A5D926302C2}" srcOrd="3" destOrd="0" presId="urn:microsoft.com/office/officeart/2005/8/layout/vList6"/>
    <dgm:cxn modelId="{F90D6C7F-C9E1-4427-A32B-8D46CE656EA8}" type="presParOf" srcId="{DC5D892E-CFB7-4E5A-8828-EC53FD39F278}" destId="{650548F2-928C-4F3F-AF7B-9FBDF63DECA0}" srcOrd="4" destOrd="0" presId="urn:microsoft.com/office/officeart/2005/8/layout/vList6"/>
    <dgm:cxn modelId="{E76BE0BA-05AA-4023-8765-1673445D4B58}" type="presParOf" srcId="{650548F2-928C-4F3F-AF7B-9FBDF63DECA0}" destId="{A9FE5B71-3BE4-4CBD-936D-3462B1BEFBBF}" srcOrd="0" destOrd="0" presId="urn:microsoft.com/office/officeart/2005/8/layout/vList6"/>
    <dgm:cxn modelId="{9B02445E-B070-4767-81E3-0A1268C69635}" type="presParOf" srcId="{650548F2-928C-4F3F-AF7B-9FBDF63DECA0}" destId="{D6260FC1-41AA-4373-AE3E-66E43F251E6C}" srcOrd="1" destOrd="0" presId="urn:microsoft.com/office/officeart/2005/8/layout/vList6"/>
    <dgm:cxn modelId="{5E1866CE-CA2E-4E9B-956A-8E8A3C146814}" type="presParOf" srcId="{DC5D892E-CFB7-4E5A-8828-EC53FD39F278}" destId="{1C3799E9-4B59-40F1-B780-C426AD539D78}" srcOrd="5" destOrd="0" presId="urn:microsoft.com/office/officeart/2005/8/layout/vList6"/>
    <dgm:cxn modelId="{9CC61E06-A2E7-475F-AD79-DF5B5C7CD7F5}" type="presParOf" srcId="{DC5D892E-CFB7-4E5A-8828-EC53FD39F278}" destId="{13EA07C3-B376-4B9C-96F5-A8B3710969E5}" srcOrd="6" destOrd="0" presId="urn:microsoft.com/office/officeart/2005/8/layout/vList6"/>
    <dgm:cxn modelId="{7C781D95-2361-4A03-BA71-65767F2753A8}" type="presParOf" srcId="{13EA07C3-B376-4B9C-96F5-A8B3710969E5}" destId="{608AE868-18B9-4B7A-B12C-0FFD0D67C915}" srcOrd="0" destOrd="0" presId="urn:microsoft.com/office/officeart/2005/8/layout/vList6"/>
    <dgm:cxn modelId="{48E47E2A-C1DD-4758-8C3E-F3BCE7E3C441}" type="presParOf" srcId="{13EA07C3-B376-4B9C-96F5-A8B3710969E5}" destId="{4D1EEE8F-E28F-402A-895F-AD66694D5F2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9B06E5-B93F-4871-A92B-049FFB8EE322}" type="doc">
      <dgm:prSet loTypeId="urn:microsoft.com/office/officeart/2005/8/layout/vList3" loCatId="list" qsTypeId="urn:microsoft.com/office/officeart/2005/8/quickstyle/simple1" qsCatId="simple" csTypeId="urn:microsoft.com/office/officeart/2005/8/colors/accent1_2" csCatId="accent1" phldr="1"/>
      <dgm:spPr/>
    </dgm:pt>
    <dgm:pt modelId="{AC055007-1F08-4C85-B9B4-7140CE3DAE38}">
      <dgm:prSet phldrT="[Text]"/>
      <dgm:spPr>
        <a:solidFill>
          <a:schemeClr val="accent3"/>
        </a:solidFill>
      </dgm:spPr>
      <dgm:t>
        <a:bodyPr/>
        <a:lstStyle/>
        <a:p>
          <a:r>
            <a:rPr lang="en-GB" dirty="0"/>
            <a:t>13% 43,000</a:t>
          </a:r>
        </a:p>
      </dgm:t>
    </dgm:pt>
    <dgm:pt modelId="{D41631A1-5B0B-476E-A72E-3D8B0085A15E}" type="parTrans" cxnId="{302EA977-5F06-4833-B094-EFCF4612FE17}">
      <dgm:prSet/>
      <dgm:spPr/>
      <dgm:t>
        <a:bodyPr/>
        <a:lstStyle/>
        <a:p>
          <a:endParaRPr lang="en-GB"/>
        </a:p>
      </dgm:t>
    </dgm:pt>
    <dgm:pt modelId="{CA372BD0-93EC-4016-9760-74FF188B6CAC}" type="sibTrans" cxnId="{302EA977-5F06-4833-B094-EFCF4612FE17}">
      <dgm:prSet/>
      <dgm:spPr/>
      <dgm:t>
        <a:bodyPr/>
        <a:lstStyle/>
        <a:p>
          <a:endParaRPr lang="en-GB"/>
        </a:p>
      </dgm:t>
    </dgm:pt>
    <dgm:pt modelId="{E1728C59-6AF6-403D-8234-CEC6603A8601}">
      <dgm:prSet phldrT="[Text]"/>
      <dgm:spPr>
        <a:solidFill>
          <a:schemeClr val="accent3"/>
        </a:solidFill>
      </dgm:spPr>
      <dgm:t>
        <a:bodyPr/>
        <a:lstStyle/>
        <a:p>
          <a:r>
            <a:rPr lang="en-GB" dirty="0"/>
            <a:t>19% 113,000</a:t>
          </a:r>
        </a:p>
      </dgm:t>
    </dgm:pt>
    <dgm:pt modelId="{F0733D0C-6553-4D28-AC99-C615BF615479}" type="parTrans" cxnId="{B63B7656-013C-480F-9056-1E12138E118B}">
      <dgm:prSet/>
      <dgm:spPr/>
      <dgm:t>
        <a:bodyPr/>
        <a:lstStyle/>
        <a:p>
          <a:endParaRPr lang="en-GB"/>
        </a:p>
      </dgm:t>
    </dgm:pt>
    <dgm:pt modelId="{CD5D2FB5-9E2C-4DD6-AC84-D9BF515ED82D}" type="sibTrans" cxnId="{B63B7656-013C-480F-9056-1E12138E118B}">
      <dgm:prSet/>
      <dgm:spPr/>
      <dgm:t>
        <a:bodyPr/>
        <a:lstStyle/>
        <a:p>
          <a:endParaRPr lang="en-GB"/>
        </a:p>
      </dgm:t>
    </dgm:pt>
    <dgm:pt modelId="{BA0A07FF-EDBE-4826-9C41-6E8B56847517}">
      <dgm:prSet phldrT="[Text]"/>
      <dgm:spPr>
        <a:solidFill>
          <a:schemeClr val="accent3"/>
        </a:solidFill>
      </dgm:spPr>
      <dgm:t>
        <a:bodyPr/>
        <a:lstStyle/>
        <a:p>
          <a:r>
            <a:rPr lang="en-GB" dirty="0"/>
            <a:t>25% 19,000</a:t>
          </a:r>
        </a:p>
      </dgm:t>
    </dgm:pt>
    <dgm:pt modelId="{23460285-50E2-48D2-BAD8-DF49D4C49B0C}" type="parTrans" cxnId="{F777B013-B8E9-4A9F-8430-2AC16BA55339}">
      <dgm:prSet/>
      <dgm:spPr/>
      <dgm:t>
        <a:bodyPr/>
        <a:lstStyle/>
        <a:p>
          <a:endParaRPr lang="en-GB"/>
        </a:p>
      </dgm:t>
    </dgm:pt>
    <dgm:pt modelId="{037DEA34-E633-4C21-8FA9-A0CA8D7302C4}" type="sibTrans" cxnId="{F777B013-B8E9-4A9F-8430-2AC16BA55339}">
      <dgm:prSet/>
      <dgm:spPr/>
      <dgm:t>
        <a:bodyPr/>
        <a:lstStyle/>
        <a:p>
          <a:endParaRPr lang="en-GB"/>
        </a:p>
      </dgm:t>
    </dgm:pt>
    <dgm:pt modelId="{C68DEF8F-5F86-4FE7-AA02-A323C1A92CC4}" type="pres">
      <dgm:prSet presAssocID="{1A9B06E5-B93F-4871-A92B-049FFB8EE322}" presName="linearFlow" presStyleCnt="0">
        <dgm:presLayoutVars>
          <dgm:dir/>
          <dgm:resizeHandles val="exact"/>
        </dgm:presLayoutVars>
      </dgm:prSet>
      <dgm:spPr/>
    </dgm:pt>
    <dgm:pt modelId="{2CB0310E-7274-4161-B61A-55660A041B14}" type="pres">
      <dgm:prSet presAssocID="{AC055007-1F08-4C85-B9B4-7140CE3DAE38}" presName="composite" presStyleCnt="0"/>
      <dgm:spPr/>
    </dgm:pt>
    <dgm:pt modelId="{029297E7-2C34-4E9B-B749-450467589CA0}" type="pres">
      <dgm:prSet presAssocID="{AC055007-1F08-4C85-B9B4-7140CE3DAE38}" presName="imgShp" presStyleLbl="fgImgPlace1" presStyleIdx="0" presStyleCnt="3" custScaleX="142531" custScaleY="129667" custLinFactNeighborX="-78362" custLinFactNeighborY="-1083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uck"/>
        </a:ext>
      </dgm:extLst>
    </dgm:pt>
    <dgm:pt modelId="{0F4FB22D-ACA3-45B1-9D87-E40BC6B209E2}" type="pres">
      <dgm:prSet presAssocID="{AC055007-1F08-4C85-B9B4-7140CE3DAE38}" presName="txShp" presStyleLbl="node1" presStyleIdx="0" presStyleCnt="3" custScaleX="97731">
        <dgm:presLayoutVars>
          <dgm:bulletEnabled val="1"/>
        </dgm:presLayoutVars>
      </dgm:prSet>
      <dgm:spPr/>
    </dgm:pt>
    <dgm:pt modelId="{1E40D35A-FEA5-4454-8613-7B4A3F2B1442}" type="pres">
      <dgm:prSet presAssocID="{CA372BD0-93EC-4016-9760-74FF188B6CAC}" presName="spacing" presStyleCnt="0"/>
      <dgm:spPr/>
    </dgm:pt>
    <dgm:pt modelId="{F69430B2-9343-41AC-9055-7B2701453A12}" type="pres">
      <dgm:prSet presAssocID="{E1728C59-6AF6-403D-8234-CEC6603A8601}" presName="composite" presStyleCnt="0"/>
      <dgm:spPr/>
    </dgm:pt>
    <dgm:pt modelId="{C931A403-AB89-4765-9372-3F5C07526B3E}" type="pres">
      <dgm:prSet presAssocID="{E1728C59-6AF6-403D-8234-CEC6603A8601}" presName="imgShp" presStyleLbl="fgImgPlace1" presStyleIdx="1" presStyleCnt="3" custScaleX="159092" custScaleY="152273" custLinFactNeighborX="-94254" custLinFactNeighborY="-6491"/>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5DA4ECB6-F73C-4CA6-8552-0A8422858E24}" type="pres">
      <dgm:prSet presAssocID="{E1728C59-6AF6-403D-8234-CEC6603A8601}" presName="txShp" presStyleLbl="node1" presStyleIdx="1" presStyleCnt="3" custLinFactNeighborX="-1707" custLinFactNeighborY="1532">
        <dgm:presLayoutVars>
          <dgm:bulletEnabled val="1"/>
        </dgm:presLayoutVars>
      </dgm:prSet>
      <dgm:spPr/>
    </dgm:pt>
    <dgm:pt modelId="{76C8B93E-ADD8-4414-80F8-49AAE4D8697C}" type="pres">
      <dgm:prSet presAssocID="{CD5D2FB5-9E2C-4DD6-AC84-D9BF515ED82D}" presName="spacing" presStyleCnt="0"/>
      <dgm:spPr/>
    </dgm:pt>
    <dgm:pt modelId="{A94F8F16-2C3D-403D-8090-2D851202C186}" type="pres">
      <dgm:prSet presAssocID="{BA0A07FF-EDBE-4826-9C41-6E8B56847517}" presName="composite" presStyleCnt="0"/>
      <dgm:spPr/>
    </dgm:pt>
    <dgm:pt modelId="{BB8483E9-BBDC-440B-AC3A-093C49CD9466}" type="pres">
      <dgm:prSet presAssocID="{BA0A07FF-EDBE-4826-9C41-6E8B56847517}" presName="imgShp" presStyleLbl="fgImgPlace1" presStyleIdx="2" presStyleCnt="3" custScaleX="148265" custLinFactX="-624" custLinFactNeighborX="-100000" custLinFactNeighborY="-140"/>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7000" b="-7000"/>
          </a:stretch>
        </a:blipFill>
      </dgm:spPr>
    </dgm:pt>
    <dgm:pt modelId="{1E408C05-7015-4582-8101-413E6062ECFC}" type="pres">
      <dgm:prSet presAssocID="{BA0A07FF-EDBE-4826-9C41-6E8B56847517}" presName="txShp" presStyleLbl="node1" presStyleIdx="2" presStyleCnt="3" custLinFactNeighborX="-1280" custLinFactNeighborY="-128">
        <dgm:presLayoutVars>
          <dgm:bulletEnabled val="1"/>
        </dgm:presLayoutVars>
      </dgm:prSet>
      <dgm:spPr/>
    </dgm:pt>
  </dgm:ptLst>
  <dgm:cxnLst>
    <dgm:cxn modelId="{F777B013-B8E9-4A9F-8430-2AC16BA55339}" srcId="{1A9B06E5-B93F-4871-A92B-049FFB8EE322}" destId="{BA0A07FF-EDBE-4826-9C41-6E8B56847517}" srcOrd="2" destOrd="0" parTransId="{23460285-50E2-48D2-BAD8-DF49D4C49B0C}" sibTransId="{037DEA34-E633-4C21-8FA9-A0CA8D7302C4}"/>
    <dgm:cxn modelId="{FAADB53B-51A3-4CDA-A0DD-7435CF837C06}" type="presOf" srcId="{1A9B06E5-B93F-4871-A92B-049FFB8EE322}" destId="{C68DEF8F-5F86-4FE7-AA02-A323C1A92CC4}" srcOrd="0" destOrd="0" presId="urn:microsoft.com/office/officeart/2005/8/layout/vList3"/>
    <dgm:cxn modelId="{B63B7656-013C-480F-9056-1E12138E118B}" srcId="{1A9B06E5-B93F-4871-A92B-049FFB8EE322}" destId="{E1728C59-6AF6-403D-8234-CEC6603A8601}" srcOrd="1" destOrd="0" parTransId="{F0733D0C-6553-4D28-AC99-C615BF615479}" sibTransId="{CD5D2FB5-9E2C-4DD6-AC84-D9BF515ED82D}"/>
    <dgm:cxn modelId="{302EA977-5F06-4833-B094-EFCF4612FE17}" srcId="{1A9B06E5-B93F-4871-A92B-049FFB8EE322}" destId="{AC055007-1F08-4C85-B9B4-7140CE3DAE38}" srcOrd="0" destOrd="0" parTransId="{D41631A1-5B0B-476E-A72E-3D8B0085A15E}" sibTransId="{CA372BD0-93EC-4016-9760-74FF188B6CAC}"/>
    <dgm:cxn modelId="{0B8F488A-1969-469C-B5E4-0A63BCFB0433}" type="presOf" srcId="{AC055007-1F08-4C85-B9B4-7140CE3DAE38}" destId="{0F4FB22D-ACA3-45B1-9D87-E40BC6B209E2}" srcOrd="0" destOrd="0" presId="urn:microsoft.com/office/officeart/2005/8/layout/vList3"/>
    <dgm:cxn modelId="{8ADDFEBD-F63C-46C5-B211-A92C03661FC9}" type="presOf" srcId="{BA0A07FF-EDBE-4826-9C41-6E8B56847517}" destId="{1E408C05-7015-4582-8101-413E6062ECFC}" srcOrd="0" destOrd="0" presId="urn:microsoft.com/office/officeart/2005/8/layout/vList3"/>
    <dgm:cxn modelId="{E75DF5E2-C823-42CB-8E79-793C6E3B7006}" type="presOf" srcId="{E1728C59-6AF6-403D-8234-CEC6603A8601}" destId="{5DA4ECB6-F73C-4CA6-8552-0A8422858E24}" srcOrd="0" destOrd="0" presId="urn:microsoft.com/office/officeart/2005/8/layout/vList3"/>
    <dgm:cxn modelId="{5CC1CBE2-03B3-4365-8FF2-2495B53C3DAE}" type="presParOf" srcId="{C68DEF8F-5F86-4FE7-AA02-A323C1A92CC4}" destId="{2CB0310E-7274-4161-B61A-55660A041B14}" srcOrd="0" destOrd="0" presId="urn:microsoft.com/office/officeart/2005/8/layout/vList3"/>
    <dgm:cxn modelId="{21F1F026-BC05-4277-9A12-F8A737D302E3}" type="presParOf" srcId="{2CB0310E-7274-4161-B61A-55660A041B14}" destId="{029297E7-2C34-4E9B-B749-450467589CA0}" srcOrd="0" destOrd="0" presId="urn:microsoft.com/office/officeart/2005/8/layout/vList3"/>
    <dgm:cxn modelId="{499AFEC9-38BC-4BBB-B2C9-5AEDF5E88A6A}" type="presParOf" srcId="{2CB0310E-7274-4161-B61A-55660A041B14}" destId="{0F4FB22D-ACA3-45B1-9D87-E40BC6B209E2}" srcOrd="1" destOrd="0" presId="urn:microsoft.com/office/officeart/2005/8/layout/vList3"/>
    <dgm:cxn modelId="{0FE3DD3F-6C0B-42C6-825D-0F4AC927D088}" type="presParOf" srcId="{C68DEF8F-5F86-4FE7-AA02-A323C1A92CC4}" destId="{1E40D35A-FEA5-4454-8613-7B4A3F2B1442}" srcOrd="1" destOrd="0" presId="urn:microsoft.com/office/officeart/2005/8/layout/vList3"/>
    <dgm:cxn modelId="{B71F555F-D8E5-4FE4-A754-77F8FCD3E3D2}" type="presParOf" srcId="{C68DEF8F-5F86-4FE7-AA02-A323C1A92CC4}" destId="{F69430B2-9343-41AC-9055-7B2701453A12}" srcOrd="2" destOrd="0" presId="urn:microsoft.com/office/officeart/2005/8/layout/vList3"/>
    <dgm:cxn modelId="{74F829C2-3844-4938-9E03-E760D41863A8}" type="presParOf" srcId="{F69430B2-9343-41AC-9055-7B2701453A12}" destId="{C931A403-AB89-4765-9372-3F5C07526B3E}" srcOrd="0" destOrd="0" presId="urn:microsoft.com/office/officeart/2005/8/layout/vList3"/>
    <dgm:cxn modelId="{26E2CD37-3A58-4456-BDF7-6B6F7CA9185A}" type="presParOf" srcId="{F69430B2-9343-41AC-9055-7B2701453A12}" destId="{5DA4ECB6-F73C-4CA6-8552-0A8422858E24}" srcOrd="1" destOrd="0" presId="urn:microsoft.com/office/officeart/2005/8/layout/vList3"/>
    <dgm:cxn modelId="{AEEB6C42-5C71-4FB5-8D66-7CA5E4FB0A57}" type="presParOf" srcId="{C68DEF8F-5F86-4FE7-AA02-A323C1A92CC4}" destId="{76C8B93E-ADD8-4414-80F8-49AAE4D8697C}" srcOrd="3" destOrd="0" presId="urn:microsoft.com/office/officeart/2005/8/layout/vList3"/>
    <dgm:cxn modelId="{A5DC31DD-7E11-413D-BEFE-16127E17A667}" type="presParOf" srcId="{C68DEF8F-5F86-4FE7-AA02-A323C1A92CC4}" destId="{A94F8F16-2C3D-403D-8090-2D851202C186}" srcOrd="4" destOrd="0" presId="urn:microsoft.com/office/officeart/2005/8/layout/vList3"/>
    <dgm:cxn modelId="{8D050788-0032-4245-B4EF-1B70442F8598}" type="presParOf" srcId="{A94F8F16-2C3D-403D-8090-2D851202C186}" destId="{BB8483E9-BBDC-440B-AC3A-093C49CD9466}" srcOrd="0" destOrd="0" presId="urn:microsoft.com/office/officeart/2005/8/layout/vList3"/>
    <dgm:cxn modelId="{0170DFC3-B11B-4E77-87E7-1D4D9AC6FC65}" type="presParOf" srcId="{A94F8F16-2C3D-403D-8090-2D851202C186}" destId="{1E408C05-7015-4582-8101-413E6062ECF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8F6D6F-8E36-475C-8A86-EC205B94A84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6029ADE5-235E-44EB-86B3-10C0DBA82FB0}">
      <dgm:prSet phldrT="[Text]" custT="1"/>
      <dgm:spPr>
        <a:xfrm>
          <a:off x="1420" y="334170"/>
          <a:ext cx="1784682" cy="955168"/>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b="1" dirty="0">
              <a:solidFill>
                <a:sysClr val="window" lastClr="FFFFFF"/>
              </a:solidFill>
              <a:latin typeface="Calibri" panose="020F0502020204030204"/>
              <a:ea typeface="+mn-ea"/>
              <a:cs typeface="+mn-cs"/>
            </a:rPr>
            <a:t>Settled Status</a:t>
          </a:r>
        </a:p>
      </dgm:t>
    </dgm:pt>
    <dgm:pt modelId="{36D5C130-3D70-4586-B8BD-6286749A8157}" type="parTrans" cxnId="{839E4769-CE4F-438B-B753-3284B999B8E6}">
      <dgm:prSet/>
      <dgm:spPr/>
      <dgm:t>
        <a:bodyPr/>
        <a:lstStyle/>
        <a:p>
          <a:endParaRPr lang="en-GB"/>
        </a:p>
      </dgm:t>
    </dgm:pt>
    <dgm:pt modelId="{A4AAFF09-49C5-4ADA-8013-18A8BA5D0EED}" type="sibTrans" cxnId="{839E4769-CE4F-438B-B753-3284B999B8E6}">
      <dgm:prSet/>
      <dgm:spPr>
        <a:xfrm>
          <a:off x="2056654" y="430393"/>
          <a:ext cx="573569" cy="444334"/>
        </a:xfrm>
        <a:prstGeom prst="rightArrow">
          <a:avLst>
            <a:gd name="adj1" fmla="val 60000"/>
            <a:gd name="adj2" fmla="val 50000"/>
          </a:avLst>
        </a:prstGeom>
        <a:solidFill>
          <a:schemeClr val="accent3"/>
        </a:solidFill>
        <a:ln>
          <a:noFill/>
        </a:ln>
        <a:effectLst/>
      </dgm:spPr>
      <dgm:t>
        <a:bodyPr/>
        <a:lstStyle/>
        <a:p>
          <a:pPr>
            <a:buNone/>
          </a:pPr>
          <a:endParaRPr lang="en-GB">
            <a:solidFill>
              <a:sysClr val="window" lastClr="FFFFFF"/>
            </a:solidFill>
            <a:latin typeface="Calibri" panose="020F0502020204030204"/>
            <a:ea typeface="+mn-ea"/>
            <a:cs typeface="+mn-cs"/>
          </a:endParaRPr>
        </a:p>
      </dgm:t>
    </dgm:pt>
    <dgm:pt modelId="{85F6BF16-AB80-4D9B-84FF-D415926DB2AA}">
      <dgm:prSet phldrT="[Text]"/>
      <dgm:spPr>
        <a:xfrm>
          <a:off x="366957" y="970949"/>
          <a:ext cx="1784682" cy="3087492"/>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gm:spPr>
      <dgm:t>
        <a:bodyPr/>
        <a:lstStyle/>
        <a:p>
          <a:pPr>
            <a:buChar char="•"/>
          </a:pPr>
          <a:r>
            <a:rPr lang="en-GB" dirty="0">
              <a:solidFill>
                <a:sysClr val="windowText" lastClr="000000">
                  <a:hueOff val="0"/>
                  <a:satOff val="0"/>
                  <a:lumOff val="0"/>
                  <a:alphaOff val="0"/>
                </a:sysClr>
              </a:solidFill>
              <a:latin typeface="Calibri" panose="020F0502020204030204"/>
              <a:ea typeface="+mn-ea"/>
              <a:cs typeface="+mn-cs"/>
            </a:rPr>
            <a:t>5 years or more continuous residency</a:t>
          </a:r>
        </a:p>
      </dgm:t>
    </dgm:pt>
    <dgm:pt modelId="{2B1AEBB5-C9A1-4368-9DDB-CFC56A2F2681}" type="parTrans" cxnId="{6D355A40-3E36-4288-8CC7-835BB35F901F}">
      <dgm:prSet/>
      <dgm:spPr/>
      <dgm:t>
        <a:bodyPr/>
        <a:lstStyle/>
        <a:p>
          <a:endParaRPr lang="en-GB"/>
        </a:p>
      </dgm:t>
    </dgm:pt>
    <dgm:pt modelId="{AEF21002-BC94-4002-B8AF-FF4CB434C02F}" type="sibTrans" cxnId="{6D355A40-3E36-4288-8CC7-835BB35F901F}">
      <dgm:prSet/>
      <dgm:spPr/>
      <dgm:t>
        <a:bodyPr/>
        <a:lstStyle/>
        <a:p>
          <a:endParaRPr lang="en-GB"/>
        </a:p>
      </dgm:t>
    </dgm:pt>
    <dgm:pt modelId="{79510B04-563A-454F-88E2-BF20B9528AAF}">
      <dgm:prSet phldrT="[Text]" custT="1"/>
      <dgm:spPr>
        <a:xfrm>
          <a:off x="2868308" y="334170"/>
          <a:ext cx="1784682" cy="955168"/>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b="1" dirty="0">
              <a:solidFill>
                <a:sysClr val="window" lastClr="FFFFFF"/>
              </a:solidFill>
              <a:latin typeface="Calibri" panose="020F0502020204030204"/>
              <a:ea typeface="+mn-ea"/>
              <a:cs typeface="+mn-cs"/>
            </a:rPr>
            <a:t>Pre-Settled Status</a:t>
          </a:r>
        </a:p>
      </dgm:t>
    </dgm:pt>
    <dgm:pt modelId="{F1652581-A0B9-4AA2-881C-40A698D41EE9}" type="parTrans" cxnId="{1BBFD9A2-CBAD-475B-8536-42C157A301C3}">
      <dgm:prSet/>
      <dgm:spPr/>
      <dgm:t>
        <a:bodyPr/>
        <a:lstStyle/>
        <a:p>
          <a:endParaRPr lang="en-GB"/>
        </a:p>
      </dgm:t>
    </dgm:pt>
    <dgm:pt modelId="{8FADA87A-F681-4735-9243-A7E5B8BE71CD}" type="sibTrans" cxnId="{1BBFD9A2-CBAD-475B-8536-42C157A301C3}">
      <dgm:prSet/>
      <dgm:spPr>
        <a:xfrm>
          <a:off x="4923542" y="430393"/>
          <a:ext cx="573569" cy="444334"/>
        </a:xfrm>
        <a:prstGeom prst="rightArrow">
          <a:avLst>
            <a:gd name="adj1" fmla="val 60000"/>
            <a:gd name="adj2" fmla="val 50000"/>
          </a:avLst>
        </a:prstGeom>
        <a:solidFill>
          <a:schemeClr val="accent3"/>
        </a:solidFill>
        <a:ln>
          <a:noFill/>
        </a:ln>
        <a:effectLst/>
      </dgm:spPr>
      <dgm:t>
        <a:bodyPr/>
        <a:lstStyle/>
        <a:p>
          <a:pPr>
            <a:buNone/>
          </a:pPr>
          <a:endParaRPr lang="en-GB">
            <a:solidFill>
              <a:sysClr val="window" lastClr="FFFFFF"/>
            </a:solidFill>
            <a:latin typeface="Calibri" panose="020F0502020204030204"/>
            <a:ea typeface="+mn-ea"/>
            <a:cs typeface="+mn-cs"/>
          </a:endParaRPr>
        </a:p>
      </dgm:t>
    </dgm:pt>
    <dgm:pt modelId="{77AC9CBA-7235-40D8-A816-0D4A31C75C08}">
      <dgm:prSet phldrT="[Text]"/>
      <dgm:spPr>
        <a:xfrm>
          <a:off x="3233845" y="970949"/>
          <a:ext cx="1784682" cy="3087492"/>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gm:spPr>
      <dgm:t>
        <a:bodyPr/>
        <a:lstStyle/>
        <a:p>
          <a:pPr>
            <a:buChar char="•"/>
          </a:pPr>
          <a:r>
            <a:rPr lang="en-GB" dirty="0">
              <a:solidFill>
                <a:sysClr val="windowText" lastClr="000000">
                  <a:hueOff val="0"/>
                  <a:satOff val="0"/>
                  <a:lumOff val="0"/>
                  <a:alphaOff val="0"/>
                </a:sysClr>
              </a:solidFill>
              <a:latin typeface="Calibri" panose="020F0502020204030204"/>
              <a:ea typeface="+mn-ea"/>
              <a:cs typeface="+mn-cs"/>
            </a:rPr>
            <a:t>Under 5 years continuous residency</a:t>
          </a:r>
        </a:p>
      </dgm:t>
    </dgm:pt>
    <dgm:pt modelId="{EE714AAA-55F2-4829-A407-2EB47BC482C1}" type="parTrans" cxnId="{EA44E1F7-79C0-4987-8DFA-CBE472B58480}">
      <dgm:prSet/>
      <dgm:spPr/>
      <dgm:t>
        <a:bodyPr/>
        <a:lstStyle/>
        <a:p>
          <a:endParaRPr lang="en-GB"/>
        </a:p>
      </dgm:t>
    </dgm:pt>
    <dgm:pt modelId="{7ABB8868-4740-43D6-81D8-45F26D6EBFBF}" type="sibTrans" cxnId="{EA44E1F7-79C0-4987-8DFA-CBE472B58480}">
      <dgm:prSet/>
      <dgm:spPr/>
      <dgm:t>
        <a:bodyPr/>
        <a:lstStyle/>
        <a:p>
          <a:endParaRPr lang="en-GB"/>
        </a:p>
      </dgm:t>
    </dgm:pt>
    <dgm:pt modelId="{577A2B41-A6E4-45C3-92FC-0CBF509F5BB2}">
      <dgm:prSet phldrT="[Text]" custT="1"/>
      <dgm:spPr>
        <a:xfrm>
          <a:off x="5735196" y="334170"/>
          <a:ext cx="1784682" cy="955168"/>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b="1" dirty="0">
              <a:solidFill>
                <a:sysClr val="window" lastClr="FFFFFF"/>
              </a:solidFill>
              <a:latin typeface="Calibri" panose="020F0502020204030204"/>
              <a:ea typeface="+mn-ea"/>
              <a:cs typeface="+mn-cs"/>
            </a:rPr>
            <a:t>Post 31st March 2019</a:t>
          </a:r>
        </a:p>
      </dgm:t>
    </dgm:pt>
    <dgm:pt modelId="{EADC2875-2518-4F5A-A311-0994B58F4B6B}" type="parTrans" cxnId="{975DFF3A-0CC1-4454-BCF2-E430BC3561D4}">
      <dgm:prSet/>
      <dgm:spPr/>
      <dgm:t>
        <a:bodyPr/>
        <a:lstStyle/>
        <a:p>
          <a:endParaRPr lang="en-GB"/>
        </a:p>
      </dgm:t>
    </dgm:pt>
    <dgm:pt modelId="{807E7C9C-D987-4B17-A54E-4BE9D4236900}" type="sibTrans" cxnId="{975DFF3A-0CC1-4454-BCF2-E430BC3561D4}">
      <dgm:prSet/>
      <dgm:spPr>
        <a:xfrm>
          <a:off x="7790430" y="430393"/>
          <a:ext cx="573569" cy="444334"/>
        </a:xfrm>
        <a:prstGeom prst="rightArrow">
          <a:avLst>
            <a:gd name="adj1" fmla="val 60000"/>
            <a:gd name="adj2" fmla="val 50000"/>
          </a:avLst>
        </a:prstGeom>
        <a:solidFill>
          <a:schemeClr val="accent3"/>
        </a:solidFill>
        <a:ln>
          <a:noFill/>
        </a:ln>
        <a:effectLst/>
      </dgm:spPr>
      <dgm:t>
        <a:bodyPr/>
        <a:lstStyle/>
        <a:p>
          <a:pPr>
            <a:buNone/>
          </a:pPr>
          <a:endParaRPr lang="en-GB">
            <a:solidFill>
              <a:sysClr val="window" lastClr="FFFFFF"/>
            </a:solidFill>
            <a:latin typeface="Calibri" panose="020F0502020204030204"/>
            <a:ea typeface="+mn-ea"/>
            <a:cs typeface="+mn-cs"/>
          </a:endParaRPr>
        </a:p>
      </dgm:t>
    </dgm:pt>
    <dgm:pt modelId="{6077A29F-EA4A-4D6C-8484-1F90A29E0586}">
      <dgm:prSet phldrT="[Text]"/>
      <dgm:spPr>
        <a:xfrm>
          <a:off x="6100734" y="970949"/>
          <a:ext cx="1784682" cy="3087492"/>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gm:spPr>
      <dgm:t>
        <a:bodyPr/>
        <a:lstStyle/>
        <a:p>
          <a:pPr>
            <a:buChar char="•"/>
          </a:pPr>
          <a:r>
            <a:rPr lang="en-GB" dirty="0">
              <a:solidFill>
                <a:sysClr val="windowText" lastClr="000000">
                  <a:hueOff val="0"/>
                  <a:satOff val="0"/>
                  <a:lumOff val="0"/>
                  <a:alphaOff val="0"/>
                </a:sysClr>
              </a:solidFill>
              <a:latin typeface="Calibri" panose="020F0502020204030204"/>
              <a:ea typeface="+mn-ea"/>
              <a:cs typeface="+mn-cs"/>
            </a:rPr>
            <a:t>Free movement will continue throughout the transition period - 31/12/20</a:t>
          </a:r>
        </a:p>
      </dgm:t>
    </dgm:pt>
    <dgm:pt modelId="{2680C8B3-A917-4A88-B9F0-C34F24FECEB7}" type="parTrans" cxnId="{1ABDAB24-FED1-4DDF-8FCA-B55E3893C617}">
      <dgm:prSet/>
      <dgm:spPr/>
      <dgm:t>
        <a:bodyPr/>
        <a:lstStyle/>
        <a:p>
          <a:endParaRPr lang="en-GB"/>
        </a:p>
      </dgm:t>
    </dgm:pt>
    <dgm:pt modelId="{7D589EAC-68F3-49F9-BB5B-E714EDBEF180}" type="sibTrans" cxnId="{1ABDAB24-FED1-4DDF-8FCA-B55E3893C617}">
      <dgm:prSet/>
      <dgm:spPr/>
      <dgm:t>
        <a:bodyPr/>
        <a:lstStyle/>
        <a:p>
          <a:endParaRPr lang="en-GB"/>
        </a:p>
      </dgm:t>
    </dgm:pt>
    <dgm:pt modelId="{0CB33F5F-317F-49A4-AB9E-17E29E5E3A9C}">
      <dgm:prSet phldrT="[Text]"/>
      <dgm:spPr>
        <a:xfrm>
          <a:off x="366957" y="970949"/>
          <a:ext cx="1784682" cy="3087492"/>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gm:spPr>
      <dgm:t>
        <a:bodyPr/>
        <a:lstStyle/>
        <a:p>
          <a:pPr>
            <a:buChar char="•"/>
          </a:pPr>
          <a:r>
            <a:rPr lang="en-GB" dirty="0">
              <a:solidFill>
                <a:sysClr val="windowText" lastClr="000000">
                  <a:hueOff val="0"/>
                  <a:satOff val="0"/>
                  <a:lumOff val="0"/>
                  <a:alphaOff val="0"/>
                </a:sysClr>
              </a:solidFill>
              <a:latin typeface="Calibri" panose="020F0502020204030204"/>
              <a:ea typeface="+mn-ea"/>
              <a:cs typeface="+mn-cs"/>
            </a:rPr>
            <a:t>Applications open fully from March 2019</a:t>
          </a:r>
        </a:p>
      </dgm:t>
    </dgm:pt>
    <dgm:pt modelId="{51E782E4-6161-4E71-A3D4-E59F11674799}" type="parTrans" cxnId="{7C9909E3-0AE9-45BC-A6FA-D2E2D90E7E2E}">
      <dgm:prSet/>
      <dgm:spPr/>
      <dgm:t>
        <a:bodyPr/>
        <a:lstStyle/>
        <a:p>
          <a:endParaRPr lang="en-GB"/>
        </a:p>
      </dgm:t>
    </dgm:pt>
    <dgm:pt modelId="{9E971DE9-98F3-4976-A8C1-22E870629390}" type="sibTrans" cxnId="{7C9909E3-0AE9-45BC-A6FA-D2E2D90E7E2E}">
      <dgm:prSet/>
      <dgm:spPr/>
      <dgm:t>
        <a:bodyPr/>
        <a:lstStyle/>
        <a:p>
          <a:endParaRPr lang="en-GB"/>
        </a:p>
      </dgm:t>
    </dgm:pt>
    <dgm:pt modelId="{F7F7B97E-4F74-4405-B26F-7AC704FBCF99}">
      <dgm:prSet phldrT="[Text]"/>
      <dgm:spPr>
        <a:xfrm>
          <a:off x="3233845" y="970949"/>
          <a:ext cx="1784682" cy="3087492"/>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gm:spPr>
      <dgm:t>
        <a:bodyPr/>
        <a:lstStyle/>
        <a:p>
          <a:pPr>
            <a:buChar char="•"/>
          </a:pPr>
          <a:r>
            <a:rPr lang="en-GB">
              <a:solidFill>
                <a:sysClr val="windowText" lastClr="000000">
                  <a:hueOff val="0"/>
                  <a:satOff val="0"/>
                  <a:lumOff val="0"/>
                  <a:alphaOff val="0"/>
                </a:sysClr>
              </a:solidFill>
              <a:latin typeface="Calibri" panose="020F0502020204030204"/>
              <a:ea typeface="+mn-ea"/>
              <a:cs typeface="+mn-cs"/>
            </a:rPr>
            <a:t>Apply for pre-settled status until 5 years completed</a:t>
          </a:r>
        </a:p>
      </dgm:t>
    </dgm:pt>
    <dgm:pt modelId="{68F4422D-0B2B-4564-A357-295F2FE53C69}" type="parTrans" cxnId="{0345E14E-0D64-489A-A7A8-7DB6417FB1D9}">
      <dgm:prSet/>
      <dgm:spPr/>
      <dgm:t>
        <a:bodyPr/>
        <a:lstStyle/>
        <a:p>
          <a:endParaRPr lang="en-GB"/>
        </a:p>
      </dgm:t>
    </dgm:pt>
    <dgm:pt modelId="{68365E54-AD8F-4E67-A3FA-E6D342A8C42A}" type="sibTrans" cxnId="{0345E14E-0D64-489A-A7A8-7DB6417FB1D9}">
      <dgm:prSet/>
      <dgm:spPr/>
      <dgm:t>
        <a:bodyPr/>
        <a:lstStyle/>
        <a:p>
          <a:endParaRPr lang="en-GB"/>
        </a:p>
      </dgm:t>
    </dgm:pt>
    <dgm:pt modelId="{CBED1F84-020B-4F5E-B3A4-B27298D35EDB}">
      <dgm:prSet phldrT="[Text]"/>
      <dgm:spPr>
        <a:xfrm>
          <a:off x="6100734" y="970949"/>
          <a:ext cx="1784682" cy="3087492"/>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gm:spPr>
      <dgm:t>
        <a:bodyPr/>
        <a:lstStyle/>
        <a:p>
          <a:pPr>
            <a:buChar char="•"/>
          </a:pPr>
          <a:r>
            <a:rPr lang="en-GB">
              <a:solidFill>
                <a:sysClr val="windowText" lastClr="000000">
                  <a:hueOff val="0"/>
                  <a:satOff val="0"/>
                  <a:lumOff val="0"/>
                  <a:alphaOff val="0"/>
                </a:sysClr>
              </a:solidFill>
              <a:latin typeface="Calibri" panose="020F0502020204030204"/>
              <a:ea typeface="+mn-ea"/>
              <a:cs typeface="+mn-cs"/>
            </a:rPr>
            <a:t>Applications can be made for Pre-Settled Status</a:t>
          </a:r>
        </a:p>
      </dgm:t>
    </dgm:pt>
    <dgm:pt modelId="{E884CDFB-F271-4960-B6BD-C21FEB54FD72}" type="parTrans" cxnId="{6E41A25F-57E0-4CAA-BDBC-7C28D10B1CE1}">
      <dgm:prSet/>
      <dgm:spPr/>
      <dgm:t>
        <a:bodyPr/>
        <a:lstStyle/>
        <a:p>
          <a:endParaRPr lang="en-GB"/>
        </a:p>
      </dgm:t>
    </dgm:pt>
    <dgm:pt modelId="{E4BD3D97-36C1-4922-98DD-331D9DEFF252}" type="sibTrans" cxnId="{6E41A25F-57E0-4CAA-BDBC-7C28D10B1CE1}">
      <dgm:prSet/>
      <dgm:spPr/>
      <dgm:t>
        <a:bodyPr/>
        <a:lstStyle/>
        <a:p>
          <a:endParaRPr lang="en-GB"/>
        </a:p>
      </dgm:t>
    </dgm:pt>
    <dgm:pt modelId="{444273F8-0DB0-41F3-8874-7AED7A53F1AE}">
      <dgm:prSet custT="1"/>
      <dgm:spPr>
        <a:xfrm>
          <a:off x="8602084" y="334170"/>
          <a:ext cx="1784682" cy="955168"/>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b="1" dirty="0">
              <a:solidFill>
                <a:sysClr val="window" lastClr="FFFFFF"/>
              </a:solidFill>
              <a:latin typeface="Calibri" panose="020F0502020204030204"/>
              <a:ea typeface="+mn-ea"/>
              <a:cs typeface="+mn-cs"/>
            </a:rPr>
            <a:t>Irish citizens	</a:t>
          </a:r>
        </a:p>
      </dgm:t>
    </dgm:pt>
    <dgm:pt modelId="{7B86390C-21FA-4C88-923C-7F8005B7383C}" type="parTrans" cxnId="{DE33CA70-3372-41FB-9D53-0D18866FFEA1}">
      <dgm:prSet/>
      <dgm:spPr/>
      <dgm:t>
        <a:bodyPr/>
        <a:lstStyle/>
        <a:p>
          <a:endParaRPr lang="en-GB"/>
        </a:p>
      </dgm:t>
    </dgm:pt>
    <dgm:pt modelId="{C203D076-D81D-4AEB-A6B5-9D67EF6E8EA4}" type="sibTrans" cxnId="{DE33CA70-3372-41FB-9D53-0D18866FFEA1}">
      <dgm:prSet/>
      <dgm:spPr/>
      <dgm:t>
        <a:bodyPr/>
        <a:lstStyle/>
        <a:p>
          <a:endParaRPr lang="en-GB"/>
        </a:p>
      </dgm:t>
    </dgm:pt>
    <dgm:pt modelId="{1E221EFC-51E1-4172-B210-70D0D08C8579}">
      <dgm:prSet/>
      <dgm:spPr>
        <a:xfrm>
          <a:off x="8967622" y="970949"/>
          <a:ext cx="1784682" cy="3087492"/>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gm:spPr>
      <dgm:t>
        <a:bodyPr/>
        <a:lstStyle/>
        <a:p>
          <a:pPr>
            <a:buChar char="•"/>
          </a:pPr>
          <a:r>
            <a:rPr lang="en-GB" dirty="0">
              <a:solidFill>
                <a:sysClr val="windowText" lastClr="000000">
                  <a:hueOff val="0"/>
                  <a:satOff val="0"/>
                  <a:lumOff val="0"/>
                  <a:alphaOff val="0"/>
                </a:sysClr>
              </a:solidFill>
              <a:latin typeface="Calibri" panose="020F0502020204030204"/>
              <a:ea typeface="+mn-ea"/>
              <a:cs typeface="+mn-cs"/>
            </a:rPr>
            <a:t>Irish citizens can continue to work and live in UK as part of </a:t>
          </a:r>
          <a:r>
            <a:rPr lang="en-GB">
              <a:solidFill>
                <a:sysClr val="windowText" lastClr="000000">
                  <a:hueOff val="0"/>
                  <a:satOff val="0"/>
                  <a:lumOff val="0"/>
                  <a:alphaOff val="0"/>
                </a:sysClr>
              </a:solidFill>
              <a:latin typeface="Calibri" panose="020F0502020204030204"/>
              <a:ea typeface="+mn-ea"/>
              <a:cs typeface="+mn-cs"/>
            </a:rPr>
            <a:t>the Common Travel Area</a:t>
          </a:r>
          <a:endParaRPr lang="en-GB" dirty="0">
            <a:solidFill>
              <a:sysClr val="windowText" lastClr="000000">
                <a:hueOff val="0"/>
                <a:satOff val="0"/>
                <a:lumOff val="0"/>
                <a:alphaOff val="0"/>
              </a:sysClr>
            </a:solidFill>
            <a:latin typeface="Calibri" panose="020F0502020204030204"/>
            <a:ea typeface="+mn-ea"/>
            <a:cs typeface="+mn-cs"/>
          </a:endParaRPr>
        </a:p>
      </dgm:t>
    </dgm:pt>
    <dgm:pt modelId="{1903F9E3-A415-4175-9E44-8C81C6AF131C}" type="parTrans" cxnId="{DEE6A277-E439-412B-A32F-0CA3030FE7C1}">
      <dgm:prSet/>
      <dgm:spPr/>
      <dgm:t>
        <a:bodyPr/>
        <a:lstStyle/>
        <a:p>
          <a:endParaRPr lang="en-GB"/>
        </a:p>
      </dgm:t>
    </dgm:pt>
    <dgm:pt modelId="{2E357244-1C6D-464E-8E16-7A6CE82C0904}" type="sibTrans" cxnId="{DEE6A277-E439-412B-A32F-0CA3030FE7C1}">
      <dgm:prSet/>
      <dgm:spPr/>
      <dgm:t>
        <a:bodyPr/>
        <a:lstStyle/>
        <a:p>
          <a:endParaRPr lang="en-GB"/>
        </a:p>
      </dgm:t>
    </dgm:pt>
    <dgm:pt modelId="{D69C8F87-02CD-4140-9E88-1F3DEDFB5503}" type="pres">
      <dgm:prSet presAssocID="{3A8F6D6F-8E36-475C-8A86-EC205B94A845}" presName="linearFlow" presStyleCnt="0">
        <dgm:presLayoutVars>
          <dgm:dir/>
          <dgm:animLvl val="lvl"/>
          <dgm:resizeHandles val="exact"/>
        </dgm:presLayoutVars>
      </dgm:prSet>
      <dgm:spPr/>
    </dgm:pt>
    <dgm:pt modelId="{621BBE5A-39F8-4A79-8ABB-7076A197535D}" type="pres">
      <dgm:prSet presAssocID="{6029ADE5-235E-44EB-86B3-10C0DBA82FB0}" presName="composite" presStyleCnt="0"/>
      <dgm:spPr/>
    </dgm:pt>
    <dgm:pt modelId="{62FE62A2-8712-4DD5-98D2-87A11774EC27}" type="pres">
      <dgm:prSet presAssocID="{6029ADE5-235E-44EB-86B3-10C0DBA82FB0}" presName="parTx" presStyleLbl="node1" presStyleIdx="0" presStyleCnt="4">
        <dgm:presLayoutVars>
          <dgm:chMax val="0"/>
          <dgm:chPref val="0"/>
          <dgm:bulletEnabled val="1"/>
        </dgm:presLayoutVars>
      </dgm:prSet>
      <dgm:spPr/>
    </dgm:pt>
    <dgm:pt modelId="{9EA2B704-691D-4B0D-80A8-56F20D575BE5}" type="pres">
      <dgm:prSet presAssocID="{6029ADE5-235E-44EB-86B3-10C0DBA82FB0}" presName="parSh" presStyleLbl="node1" presStyleIdx="0" presStyleCnt="4"/>
      <dgm:spPr/>
    </dgm:pt>
    <dgm:pt modelId="{927987CA-08C3-4B29-9BA7-66E6E95ABA97}" type="pres">
      <dgm:prSet presAssocID="{6029ADE5-235E-44EB-86B3-10C0DBA82FB0}" presName="desTx" presStyleLbl="fgAcc1" presStyleIdx="0" presStyleCnt="4" custScaleY="90076">
        <dgm:presLayoutVars>
          <dgm:bulletEnabled val="1"/>
        </dgm:presLayoutVars>
      </dgm:prSet>
      <dgm:spPr/>
    </dgm:pt>
    <dgm:pt modelId="{27D4D92F-2725-455C-A319-27AD1B0DA5F7}" type="pres">
      <dgm:prSet presAssocID="{A4AAFF09-49C5-4ADA-8013-18A8BA5D0EED}" presName="sibTrans" presStyleLbl="sibTrans2D1" presStyleIdx="0" presStyleCnt="3"/>
      <dgm:spPr/>
    </dgm:pt>
    <dgm:pt modelId="{E3352E73-02A0-4048-95F3-5C61F7B7C3CA}" type="pres">
      <dgm:prSet presAssocID="{A4AAFF09-49C5-4ADA-8013-18A8BA5D0EED}" presName="connTx" presStyleLbl="sibTrans2D1" presStyleIdx="0" presStyleCnt="3"/>
      <dgm:spPr/>
    </dgm:pt>
    <dgm:pt modelId="{F6ED71A4-C3F9-4AA9-AFD6-B387FAAB13D0}" type="pres">
      <dgm:prSet presAssocID="{79510B04-563A-454F-88E2-BF20B9528AAF}" presName="composite" presStyleCnt="0"/>
      <dgm:spPr/>
    </dgm:pt>
    <dgm:pt modelId="{6DAED625-69D7-4398-8FD8-FE9FBD68287E}" type="pres">
      <dgm:prSet presAssocID="{79510B04-563A-454F-88E2-BF20B9528AAF}" presName="parTx" presStyleLbl="node1" presStyleIdx="0" presStyleCnt="4">
        <dgm:presLayoutVars>
          <dgm:chMax val="0"/>
          <dgm:chPref val="0"/>
          <dgm:bulletEnabled val="1"/>
        </dgm:presLayoutVars>
      </dgm:prSet>
      <dgm:spPr/>
    </dgm:pt>
    <dgm:pt modelId="{084ACC3F-2FD5-48EC-AA31-21492AC48622}" type="pres">
      <dgm:prSet presAssocID="{79510B04-563A-454F-88E2-BF20B9528AAF}" presName="parSh" presStyleLbl="node1" presStyleIdx="1" presStyleCnt="4"/>
      <dgm:spPr/>
    </dgm:pt>
    <dgm:pt modelId="{882A108A-73EB-4174-839C-EF76132A0344}" type="pres">
      <dgm:prSet presAssocID="{79510B04-563A-454F-88E2-BF20B9528AAF}" presName="desTx" presStyleLbl="fgAcc1" presStyleIdx="1" presStyleCnt="4" custScaleY="92981">
        <dgm:presLayoutVars>
          <dgm:bulletEnabled val="1"/>
        </dgm:presLayoutVars>
      </dgm:prSet>
      <dgm:spPr/>
    </dgm:pt>
    <dgm:pt modelId="{CA2C3196-033E-494A-A8AA-24023D8DD778}" type="pres">
      <dgm:prSet presAssocID="{8FADA87A-F681-4735-9243-A7E5B8BE71CD}" presName="sibTrans" presStyleLbl="sibTrans2D1" presStyleIdx="1" presStyleCnt="3"/>
      <dgm:spPr/>
    </dgm:pt>
    <dgm:pt modelId="{D4963F2A-E02C-496B-BC38-7B9A12738245}" type="pres">
      <dgm:prSet presAssocID="{8FADA87A-F681-4735-9243-A7E5B8BE71CD}" presName="connTx" presStyleLbl="sibTrans2D1" presStyleIdx="1" presStyleCnt="3"/>
      <dgm:spPr/>
    </dgm:pt>
    <dgm:pt modelId="{52E8D78D-671E-44E3-9C9B-E42C04380E80}" type="pres">
      <dgm:prSet presAssocID="{577A2B41-A6E4-45C3-92FC-0CBF509F5BB2}" presName="composite" presStyleCnt="0"/>
      <dgm:spPr/>
    </dgm:pt>
    <dgm:pt modelId="{BF7C4978-18A4-450C-9F9E-33CFC232695E}" type="pres">
      <dgm:prSet presAssocID="{577A2B41-A6E4-45C3-92FC-0CBF509F5BB2}" presName="parTx" presStyleLbl="node1" presStyleIdx="1" presStyleCnt="4">
        <dgm:presLayoutVars>
          <dgm:chMax val="0"/>
          <dgm:chPref val="0"/>
          <dgm:bulletEnabled val="1"/>
        </dgm:presLayoutVars>
      </dgm:prSet>
      <dgm:spPr/>
    </dgm:pt>
    <dgm:pt modelId="{7581C031-443C-4FE4-B8C3-E35CE9AD8DCB}" type="pres">
      <dgm:prSet presAssocID="{577A2B41-A6E4-45C3-92FC-0CBF509F5BB2}" presName="parSh" presStyleLbl="node1" presStyleIdx="2" presStyleCnt="4"/>
      <dgm:spPr/>
    </dgm:pt>
    <dgm:pt modelId="{B6369E1E-C60D-40DB-8739-9D59E6861D17}" type="pres">
      <dgm:prSet presAssocID="{577A2B41-A6E4-45C3-92FC-0CBF509F5BB2}" presName="desTx" presStyleLbl="fgAcc1" presStyleIdx="2" presStyleCnt="4" custScaleY="93804">
        <dgm:presLayoutVars>
          <dgm:bulletEnabled val="1"/>
        </dgm:presLayoutVars>
      </dgm:prSet>
      <dgm:spPr/>
    </dgm:pt>
    <dgm:pt modelId="{822FF284-900D-4272-A5AA-324E30090081}" type="pres">
      <dgm:prSet presAssocID="{807E7C9C-D987-4B17-A54E-4BE9D4236900}" presName="sibTrans" presStyleLbl="sibTrans2D1" presStyleIdx="2" presStyleCnt="3"/>
      <dgm:spPr/>
    </dgm:pt>
    <dgm:pt modelId="{AD3ED1D8-716B-4E25-A819-DFB727C1A790}" type="pres">
      <dgm:prSet presAssocID="{807E7C9C-D987-4B17-A54E-4BE9D4236900}" presName="connTx" presStyleLbl="sibTrans2D1" presStyleIdx="2" presStyleCnt="3"/>
      <dgm:spPr/>
    </dgm:pt>
    <dgm:pt modelId="{7EA0F49E-C659-44A3-9E8A-E5E14C4C356E}" type="pres">
      <dgm:prSet presAssocID="{444273F8-0DB0-41F3-8874-7AED7A53F1AE}" presName="composite" presStyleCnt="0"/>
      <dgm:spPr/>
    </dgm:pt>
    <dgm:pt modelId="{9E8E9FB1-E0A5-4073-A05B-8225E7F2C71C}" type="pres">
      <dgm:prSet presAssocID="{444273F8-0DB0-41F3-8874-7AED7A53F1AE}" presName="parTx" presStyleLbl="node1" presStyleIdx="2" presStyleCnt="4">
        <dgm:presLayoutVars>
          <dgm:chMax val="0"/>
          <dgm:chPref val="0"/>
          <dgm:bulletEnabled val="1"/>
        </dgm:presLayoutVars>
      </dgm:prSet>
      <dgm:spPr/>
    </dgm:pt>
    <dgm:pt modelId="{3E044F14-810B-4E6F-A120-B33F2A1CA6D7}" type="pres">
      <dgm:prSet presAssocID="{444273F8-0DB0-41F3-8874-7AED7A53F1AE}" presName="parSh" presStyleLbl="node1" presStyleIdx="3" presStyleCnt="4"/>
      <dgm:spPr/>
    </dgm:pt>
    <dgm:pt modelId="{F8FF03DC-0C80-4668-A0F9-6E86E1DEB72E}" type="pres">
      <dgm:prSet presAssocID="{444273F8-0DB0-41F3-8874-7AED7A53F1AE}" presName="desTx" presStyleLbl="fgAcc1" presStyleIdx="3" presStyleCnt="4" custScaleY="90900">
        <dgm:presLayoutVars>
          <dgm:bulletEnabled val="1"/>
        </dgm:presLayoutVars>
      </dgm:prSet>
      <dgm:spPr/>
    </dgm:pt>
  </dgm:ptLst>
  <dgm:cxnLst>
    <dgm:cxn modelId="{C07A2806-2E5E-4FD6-8171-995FF43016F6}" type="presOf" srcId="{444273F8-0DB0-41F3-8874-7AED7A53F1AE}" destId="{9E8E9FB1-E0A5-4073-A05B-8225E7F2C71C}" srcOrd="0" destOrd="0" presId="urn:microsoft.com/office/officeart/2005/8/layout/process3"/>
    <dgm:cxn modelId="{C5498F0D-49B7-42CE-A723-39F5CCE2CF10}" type="presOf" srcId="{A4AAFF09-49C5-4ADA-8013-18A8BA5D0EED}" destId="{E3352E73-02A0-4048-95F3-5C61F7B7C3CA}" srcOrd="1" destOrd="0" presId="urn:microsoft.com/office/officeart/2005/8/layout/process3"/>
    <dgm:cxn modelId="{B56D0E1D-E140-45F5-99B3-7D778FB480B5}" type="presOf" srcId="{807E7C9C-D987-4B17-A54E-4BE9D4236900}" destId="{822FF284-900D-4272-A5AA-324E30090081}" srcOrd="0" destOrd="0" presId="urn:microsoft.com/office/officeart/2005/8/layout/process3"/>
    <dgm:cxn modelId="{1ABDAB24-FED1-4DDF-8FCA-B55E3893C617}" srcId="{577A2B41-A6E4-45C3-92FC-0CBF509F5BB2}" destId="{6077A29F-EA4A-4D6C-8484-1F90A29E0586}" srcOrd="0" destOrd="0" parTransId="{2680C8B3-A917-4A88-B9F0-C34F24FECEB7}" sibTransId="{7D589EAC-68F3-49F9-BB5B-E714EDBEF180}"/>
    <dgm:cxn modelId="{88A2DA26-9B91-48FB-8234-BF7B4D24B5FC}" type="presOf" srcId="{807E7C9C-D987-4B17-A54E-4BE9D4236900}" destId="{AD3ED1D8-716B-4E25-A819-DFB727C1A790}" srcOrd="1" destOrd="0" presId="urn:microsoft.com/office/officeart/2005/8/layout/process3"/>
    <dgm:cxn modelId="{D52D6237-8685-4D70-9458-E21BAE1ED6C4}" type="presOf" srcId="{79510B04-563A-454F-88E2-BF20B9528AAF}" destId="{084ACC3F-2FD5-48EC-AA31-21492AC48622}" srcOrd="1" destOrd="0" presId="urn:microsoft.com/office/officeart/2005/8/layout/process3"/>
    <dgm:cxn modelId="{975DFF3A-0CC1-4454-BCF2-E430BC3561D4}" srcId="{3A8F6D6F-8E36-475C-8A86-EC205B94A845}" destId="{577A2B41-A6E4-45C3-92FC-0CBF509F5BB2}" srcOrd="2" destOrd="0" parTransId="{EADC2875-2518-4F5A-A311-0994B58F4B6B}" sibTransId="{807E7C9C-D987-4B17-A54E-4BE9D4236900}"/>
    <dgm:cxn modelId="{6D355A40-3E36-4288-8CC7-835BB35F901F}" srcId="{6029ADE5-235E-44EB-86B3-10C0DBA82FB0}" destId="{85F6BF16-AB80-4D9B-84FF-D415926DB2AA}" srcOrd="0" destOrd="0" parTransId="{2B1AEBB5-C9A1-4368-9DDB-CFC56A2F2681}" sibTransId="{AEF21002-BC94-4002-B8AF-FF4CB434C02F}"/>
    <dgm:cxn modelId="{6E41A25F-57E0-4CAA-BDBC-7C28D10B1CE1}" srcId="{577A2B41-A6E4-45C3-92FC-0CBF509F5BB2}" destId="{CBED1F84-020B-4F5E-B3A4-B27298D35EDB}" srcOrd="1" destOrd="0" parTransId="{E884CDFB-F271-4960-B6BD-C21FEB54FD72}" sibTransId="{E4BD3D97-36C1-4922-98DD-331D9DEFF252}"/>
    <dgm:cxn modelId="{3E302642-A0AC-4F64-BC0F-54A0424AE831}" type="presOf" srcId="{CBED1F84-020B-4F5E-B3A4-B27298D35EDB}" destId="{B6369E1E-C60D-40DB-8739-9D59E6861D17}" srcOrd="0" destOrd="1" presId="urn:microsoft.com/office/officeart/2005/8/layout/process3"/>
    <dgm:cxn modelId="{2DAA7265-62CC-4D01-A472-7E4EC4AB84F3}" type="presOf" srcId="{444273F8-0DB0-41F3-8874-7AED7A53F1AE}" destId="{3E044F14-810B-4E6F-A120-B33F2A1CA6D7}" srcOrd="1" destOrd="0" presId="urn:microsoft.com/office/officeart/2005/8/layout/process3"/>
    <dgm:cxn modelId="{839E4769-CE4F-438B-B753-3284B999B8E6}" srcId="{3A8F6D6F-8E36-475C-8A86-EC205B94A845}" destId="{6029ADE5-235E-44EB-86B3-10C0DBA82FB0}" srcOrd="0" destOrd="0" parTransId="{36D5C130-3D70-4586-B8BD-6286749A8157}" sibTransId="{A4AAFF09-49C5-4ADA-8013-18A8BA5D0EED}"/>
    <dgm:cxn modelId="{0345E14E-0D64-489A-A7A8-7DB6417FB1D9}" srcId="{79510B04-563A-454F-88E2-BF20B9528AAF}" destId="{F7F7B97E-4F74-4405-B26F-7AC704FBCF99}" srcOrd="1" destOrd="0" parTransId="{68F4422D-0B2B-4564-A357-295F2FE53C69}" sibTransId="{68365E54-AD8F-4E67-A3FA-E6D342A8C42A}"/>
    <dgm:cxn modelId="{DE33CA70-3372-41FB-9D53-0D18866FFEA1}" srcId="{3A8F6D6F-8E36-475C-8A86-EC205B94A845}" destId="{444273F8-0DB0-41F3-8874-7AED7A53F1AE}" srcOrd="3" destOrd="0" parTransId="{7B86390C-21FA-4C88-923C-7F8005B7383C}" sibTransId="{C203D076-D81D-4AEB-A6B5-9D67EF6E8EA4}"/>
    <dgm:cxn modelId="{538EFA72-EA9B-4172-BD2E-B57FDE988163}" type="presOf" srcId="{0CB33F5F-317F-49A4-AB9E-17E29E5E3A9C}" destId="{927987CA-08C3-4B29-9BA7-66E6E95ABA97}" srcOrd="0" destOrd="1" presId="urn:microsoft.com/office/officeart/2005/8/layout/process3"/>
    <dgm:cxn modelId="{3EBD3D76-A011-426D-AF6E-3E3579DC2292}" type="presOf" srcId="{577A2B41-A6E4-45C3-92FC-0CBF509F5BB2}" destId="{7581C031-443C-4FE4-B8C3-E35CE9AD8DCB}" srcOrd="1" destOrd="0" presId="urn:microsoft.com/office/officeart/2005/8/layout/process3"/>
    <dgm:cxn modelId="{DEE6A277-E439-412B-A32F-0CA3030FE7C1}" srcId="{444273F8-0DB0-41F3-8874-7AED7A53F1AE}" destId="{1E221EFC-51E1-4172-B210-70D0D08C8579}" srcOrd="0" destOrd="0" parTransId="{1903F9E3-A415-4175-9E44-8C81C6AF131C}" sibTransId="{2E357244-1C6D-464E-8E16-7A6CE82C0904}"/>
    <dgm:cxn modelId="{A235F892-3173-4A47-8C0C-E1DCDA194FA8}" type="presOf" srcId="{F7F7B97E-4F74-4405-B26F-7AC704FBCF99}" destId="{882A108A-73EB-4174-839C-EF76132A0344}" srcOrd="0" destOrd="1" presId="urn:microsoft.com/office/officeart/2005/8/layout/process3"/>
    <dgm:cxn modelId="{F13A7B97-12BB-43D0-ADF8-248E111C6ED8}" type="presOf" srcId="{1E221EFC-51E1-4172-B210-70D0D08C8579}" destId="{F8FF03DC-0C80-4668-A0F9-6E86E1DEB72E}" srcOrd="0" destOrd="0" presId="urn:microsoft.com/office/officeart/2005/8/layout/process3"/>
    <dgm:cxn modelId="{B62A14A0-E564-46F9-93D1-2FBE01EA5B7C}" type="presOf" srcId="{A4AAFF09-49C5-4ADA-8013-18A8BA5D0EED}" destId="{27D4D92F-2725-455C-A319-27AD1B0DA5F7}" srcOrd="0" destOrd="0" presId="urn:microsoft.com/office/officeart/2005/8/layout/process3"/>
    <dgm:cxn modelId="{A1850EA2-E539-478F-9359-0E462498F56C}" type="presOf" srcId="{85F6BF16-AB80-4D9B-84FF-D415926DB2AA}" destId="{927987CA-08C3-4B29-9BA7-66E6E95ABA97}" srcOrd="0" destOrd="0" presId="urn:microsoft.com/office/officeart/2005/8/layout/process3"/>
    <dgm:cxn modelId="{1BBFD9A2-CBAD-475B-8536-42C157A301C3}" srcId="{3A8F6D6F-8E36-475C-8A86-EC205B94A845}" destId="{79510B04-563A-454F-88E2-BF20B9528AAF}" srcOrd="1" destOrd="0" parTransId="{F1652581-A0B9-4AA2-881C-40A698D41EE9}" sibTransId="{8FADA87A-F681-4735-9243-A7E5B8BE71CD}"/>
    <dgm:cxn modelId="{779305AD-876B-4AD0-9E82-A1A53F78D21E}" type="presOf" srcId="{6029ADE5-235E-44EB-86B3-10C0DBA82FB0}" destId="{9EA2B704-691D-4B0D-80A8-56F20D575BE5}" srcOrd="1" destOrd="0" presId="urn:microsoft.com/office/officeart/2005/8/layout/process3"/>
    <dgm:cxn modelId="{2EB713AF-72F0-4325-A882-E0A7D6EF2F65}" type="presOf" srcId="{6029ADE5-235E-44EB-86B3-10C0DBA82FB0}" destId="{62FE62A2-8712-4DD5-98D2-87A11774EC27}" srcOrd="0" destOrd="0" presId="urn:microsoft.com/office/officeart/2005/8/layout/process3"/>
    <dgm:cxn modelId="{42C047B6-105B-4906-BEA4-D316EAD2B239}" type="presOf" srcId="{8FADA87A-F681-4735-9243-A7E5B8BE71CD}" destId="{CA2C3196-033E-494A-A8AA-24023D8DD778}" srcOrd="0" destOrd="0" presId="urn:microsoft.com/office/officeart/2005/8/layout/process3"/>
    <dgm:cxn modelId="{A26904C3-E668-4CBE-9701-5D6865FAC520}" type="presOf" srcId="{77AC9CBA-7235-40D8-A816-0D4A31C75C08}" destId="{882A108A-73EB-4174-839C-EF76132A0344}" srcOrd="0" destOrd="0" presId="urn:microsoft.com/office/officeart/2005/8/layout/process3"/>
    <dgm:cxn modelId="{3EF494D9-DA85-46F6-98F2-FF2AE1282E8D}" type="presOf" srcId="{577A2B41-A6E4-45C3-92FC-0CBF509F5BB2}" destId="{BF7C4978-18A4-450C-9F9E-33CFC232695E}" srcOrd="0" destOrd="0" presId="urn:microsoft.com/office/officeart/2005/8/layout/process3"/>
    <dgm:cxn modelId="{7C9909E3-0AE9-45BC-A6FA-D2E2D90E7E2E}" srcId="{6029ADE5-235E-44EB-86B3-10C0DBA82FB0}" destId="{0CB33F5F-317F-49A4-AB9E-17E29E5E3A9C}" srcOrd="1" destOrd="0" parTransId="{51E782E4-6161-4E71-A3D4-E59F11674799}" sibTransId="{9E971DE9-98F3-4976-A8C1-22E870629390}"/>
    <dgm:cxn modelId="{E130DFF3-986E-4CE0-9101-A360E06F856A}" type="presOf" srcId="{6077A29F-EA4A-4D6C-8484-1F90A29E0586}" destId="{B6369E1E-C60D-40DB-8739-9D59E6861D17}" srcOrd="0" destOrd="0" presId="urn:microsoft.com/office/officeart/2005/8/layout/process3"/>
    <dgm:cxn modelId="{EA44E1F7-79C0-4987-8DFA-CBE472B58480}" srcId="{79510B04-563A-454F-88E2-BF20B9528AAF}" destId="{77AC9CBA-7235-40D8-A816-0D4A31C75C08}" srcOrd="0" destOrd="0" parTransId="{EE714AAA-55F2-4829-A407-2EB47BC482C1}" sibTransId="{7ABB8868-4740-43D6-81D8-45F26D6EBFBF}"/>
    <dgm:cxn modelId="{F93612FA-06AE-4F19-8927-F522F832008F}" type="presOf" srcId="{3A8F6D6F-8E36-475C-8A86-EC205B94A845}" destId="{D69C8F87-02CD-4140-9E88-1F3DEDFB5503}" srcOrd="0" destOrd="0" presId="urn:microsoft.com/office/officeart/2005/8/layout/process3"/>
    <dgm:cxn modelId="{073748FC-5CB1-4202-94BD-10F6EF9054E2}" type="presOf" srcId="{8FADA87A-F681-4735-9243-A7E5B8BE71CD}" destId="{D4963F2A-E02C-496B-BC38-7B9A12738245}" srcOrd="1" destOrd="0" presId="urn:microsoft.com/office/officeart/2005/8/layout/process3"/>
    <dgm:cxn modelId="{470E74FC-08EF-4593-928B-2EB47099E14D}" type="presOf" srcId="{79510B04-563A-454F-88E2-BF20B9528AAF}" destId="{6DAED625-69D7-4398-8FD8-FE9FBD68287E}" srcOrd="0" destOrd="0" presId="urn:microsoft.com/office/officeart/2005/8/layout/process3"/>
    <dgm:cxn modelId="{91965494-797E-498F-A927-70374EF23C04}" type="presParOf" srcId="{D69C8F87-02CD-4140-9E88-1F3DEDFB5503}" destId="{621BBE5A-39F8-4A79-8ABB-7076A197535D}" srcOrd="0" destOrd="0" presId="urn:microsoft.com/office/officeart/2005/8/layout/process3"/>
    <dgm:cxn modelId="{833E6E49-AA20-471D-82E6-1EC970628799}" type="presParOf" srcId="{621BBE5A-39F8-4A79-8ABB-7076A197535D}" destId="{62FE62A2-8712-4DD5-98D2-87A11774EC27}" srcOrd="0" destOrd="0" presId="urn:microsoft.com/office/officeart/2005/8/layout/process3"/>
    <dgm:cxn modelId="{4EBD7951-683C-4969-8705-A0B41D85392D}" type="presParOf" srcId="{621BBE5A-39F8-4A79-8ABB-7076A197535D}" destId="{9EA2B704-691D-4B0D-80A8-56F20D575BE5}" srcOrd="1" destOrd="0" presId="urn:microsoft.com/office/officeart/2005/8/layout/process3"/>
    <dgm:cxn modelId="{0412DA13-3E79-485D-A6E9-D1E41FAA20D5}" type="presParOf" srcId="{621BBE5A-39F8-4A79-8ABB-7076A197535D}" destId="{927987CA-08C3-4B29-9BA7-66E6E95ABA97}" srcOrd="2" destOrd="0" presId="urn:microsoft.com/office/officeart/2005/8/layout/process3"/>
    <dgm:cxn modelId="{2E740D3E-DB62-475F-AFE9-1F95BD8D0FF4}" type="presParOf" srcId="{D69C8F87-02CD-4140-9E88-1F3DEDFB5503}" destId="{27D4D92F-2725-455C-A319-27AD1B0DA5F7}" srcOrd="1" destOrd="0" presId="urn:microsoft.com/office/officeart/2005/8/layout/process3"/>
    <dgm:cxn modelId="{978BC541-2A2F-484C-98BE-E74F634B4EB8}" type="presParOf" srcId="{27D4D92F-2725-455C-A319-27AD1B0DA5F7}" destId="{E3352E73-02A0-4048-95F3-5C61F7B7C3CA}" srcOrd="0" destOrd="0" presId="urn:microsoft.com/office/officeart/2005/8/layout/process3"/>
    <dgm:cxn modelId="{C4D7458A-B579-40AB-892A-32CDC9D133F8}" type="presParOf" srcId="{D69C8F87-02CD-4140-9E88-1F3DEDFB5503}" destId="{F6ED71A4-C3F9-4AA9-AFD6-B387FAAB13D0}" srcOrd="2" destOrd="0" presId="urn:microsoft.com/office/officeart/2005/8/layout/process3"/>
    <dgm:cxn modelId="{5A6D1C53-E5C8-499B-9E4C-1B60337E3139}" type="presParOf" srcId="{F6ED71A4-C3F9-4AA9-AFD6-B387FAAB13D0}" destId="{6DAED625-69D7-4398-8FD8-FE9FBD68287E}" srcOrd="0" destOrd="0" presId="urn:microsoft.com/office/officeart/2005/8/layout/process3"/>
    <dgm:cxn modelId="{5FC9BE1E-4D17-4DDA-89E3-5128E2C35B85}" type="presParOf" srcId="{F6ED71A4-C3F9-4AA9-AFD6-B387FAAB13D0}" destId="{084ACC3F-2FD5-48EC-AA31-21492AC48622}" srcOrd="1" destOrd="0" presId="urn:microsoft.com/office/officeart/2005/8/layout/process3"/>
    <dgm:cxn modelId="{FB191FF7-44D3-4CD1-9F31-B164F626B0F1}" type="presParOf" srcId="{F6ED71A4-C3F9-4AA9-AFD6-B387FAAB13D0}" destId="{882A108A-73EB-4174-839C-EF76132A0344}" srcOrd="2" destOrd="0" presId="urn:microsoft.com/office/officeart/2005/8/layout/process3"/>
    <dgm:cxn modelId="{233BD108-3AE1-4F26-B220-518E06216903}" type="presParOf" srcId="{D69C8F87-02CD-4140-9E88-1F3DEDFB5503}" destId="{CA2C3196-033E-494A-A8AA-24023D8DD778}" srcOrd="3" destOrd="0" presId="urn:microsoft.com/office/officeart/2005/8/layout/process3"/>
    <dgm:cxn modelId="{A9C005BB-FE42-499E-9A14-23DC552A94BD}" type="presParOf" srcId="{CA2C3196-033E-494A-A8AA-24023D8DD778}" destId="{D4963F2A-E02C-496B-BC38-7B9A12738245}" srcOrd="0" destOrd="0" presId="urn:microsoft.com/office/officeart/2005/8/layout/process3"/>
    <dgm:cxn modelId="{6D79B21C-BDF2-41F3-9760-73E3F7F6046B}" type="presParOf" srcId="{D69C8F87-02CD-4140-9E88-1F3DEDFB5503}" destId="{52E8D78D-671E-44E3-9C9B-E42C04380E80}" srcOrd="4" destOrd="0" presId="urn:microsoft.com/office/officeart/2005/8/layout/process3"/>
    <dgm:cxn modelId="{F8DA3DE8-7911-451E-812D-96905B701E4D}" type="presParOf" srcId="{52E8D78D-671E-44E3-9C9B-E42C04380E80}" destId="{BF7C4978-18A4-450C-9F9E-33CFC232695E}" srcOrd="0" destOrd="0" presId="urn:microsoft.com/office/officeart/2005/8/layout/process3"/>
    <dgm:cxn modelId="{D0626BF0-202C-434B-9D80-B824196E6A27}" type="presParOf" srcId="{52E8D78D-671E-44E3-9C9B-E42C04380E80}" destId="{7581C031-443C-4FE4-B8C3-E35CE9AD8DCB}" srcOrd="1" destOrd="0" presId="urn:microsoft.com/office/officeart/2005/8/layout/process3"/>
    <dgm:cxn modelId="{BDAE9CC7-9D04-4B0B-8F80-AF90B41002D1}" type="presParOf" srcId="{52E8D78D-671E-44E3-9C9B-E42C04380E80}" destId="{B6369E1E-C60D-40DB-8739-9D59E6861D17}" srcOrd="2" destOrd="0" presId="urn:microsoft.com/office/officeart/2005/8/layout/process3"/>
    <dgm:cxn modelId="{24923FC8-28AF-4B27-94F6-21B966A797BC}" type="presParOf" srcId="{D69C8F87-02CD-4140-9E88-1F3DEDFB5503}" destId="{822FF284-900D-4272-A5AA-324E30090081}" srcOrd="5" destOrd="0" presId="urn:microsoft.com/office/officeart/2005/8/layout/process3"/>
    <dgm:cxn modelId="{83EC5404-B9DE-40FF-988F-E796E0585BDB}" type="presParOf" srcId="{822FF284-900D-4272-A5AA-324E30090081}" destId="{AD3ED1D8-716B-4E25-A819-DFB727C1A790}" srcOrd="0" destOrd="0" presId="urn:microsoft.com/office/officeart/2005/8/layout/process3"/>
    <dgm:cxn modelId="{20DD7F15-A550-4E85-A0D1-249E4141539E}" type="presParOf" srcId="{D69C8F87-02CD-4140-9E88-1F3DEDFB5503}" destId="{7EA0F49E-C659-44A3-9E8A-E5E14C4C356E}" srcOrd="6" destOrd="0" presId="urn:microsoft.com/office/officeart/2005/8/layout/process3"/>
    <dgm:cxn modelId="{799B4948-380C-4271-B137-DEC8C204A1F4}" type="presParOf" srcId="{7EA0F49E-C659-44A3-9E8A-E5E14C4C356E}" destId="{9E8E9FB1-E0A5-4073-A05B-8225E7F2C71C}" srcOrd="0" destOrd="0" presId="urn:microsoft.com/office/officeart/2005/8/layout/process3"/>
    <dgm:cxn modelId="{4F573A97-A83B-4CED-B09B-6CE3ED1F10C6}" type="presParOf" srcId="{7EA0F49E-C659-44A3-9E8A-E5E14C4C356E}" destId="{3E044F14-810B-4E6F-A120-B33F2A1CA6D7}" srcOrd="1" destOrd="0" presId="urn:microsoft.com/office/officeart/2005/8/layout/process3"/>
    <dgm:cxn modelId="{82173589-9643-413B-9292-FBB13E127334}" type="presParOf" srcId="{7EA0F49E-C659-44A3-9E8A-E5E14C4C356E}" destId="{F8FF03DC-0C80-4668-A0F9-6E86E1DEB72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9F538-06EE-4329-8898-11ED2BBE469E}">
      <dsp:nvSpPr>
        <dsp:cNvPr id="0" name=""/>
        <dsp:cNvSpPr/>
      </dsp:nvSpPr>
      <dsp:spPr>
        <a:xfrm rot="5400000">
          <a:off x="-207437" y="210898"/>
          <a:ext cx="1382914" cy="968040"/>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1</a:t>
          </a:r>
        </a:p>
      </dsp:txBody>
      <dsp:txXfrm rot="-5400000">
        <a:off x="0" y="487481"/>
        <a:ext cx="968040" cy="414874"/>
      </dsp:txXfrm>
    </dsp:sp>
    <dsp:sp modelId="{4358E7AA-FB2D-4CAA-867B-C25218FC7D55}">
      <dsp:nvSpPr>
        <dsp:cNvPr id="0" name=""/>
        <dsp:cNvSpPr/>
      </dsp:nvSpPr>
      <dsp:spPr>
        <a:xfrm rot="5400000">
          <a:off x="5241916" y="-4270414"/>
          <a:ext cx="898894" cy="944664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t>Withdrawal arrangements: </a:t>
          </a:r>
          <a:r>
            <a:rPr lang="en-GB" sz="1800" kern="1200" dirty="0"/>
            <a:t>most pressing matters for an orderly withdrawal (</a:t>
          </a:r>
          <a:r>
            <a:rPr lang="en-GB" sz="1800" i="1" kern="1200" dirty="0"/>
            <a:t>citizens, financial settlement, Ireland</a:t>
          </a:r>
          <a:r>
            <a:rPr lang="en-GB" sz="1800" kern="1200" dirty="0"/>
            <a:t>) – </a:t>
          </a:r>
          <a:r>
            <a:rPr lang="en-GB" sz="1800" b="1" i="1" kern="1200" dirty="0">
              <a:solidFill>
                <a:srgbClr val="002060"/>
              </a:solidFill>
            </a:rPr>
            <a:t>Adopted</a:t>
          </a:r>
          <a:r>
            <a:rPr lang="en-GB" sz="1800" kern="1200" dirty="0"/>
            <a:t> </a:t>
          </a:r>
          <a:r>
            <a:rPr lang="en-GB" sz="1800" b="1" i="1" kern="1200" dirty="0">
              <a:solidFill>
                <a:srgbClr val="002060"/>
              </a:solidFill>
            </a:rPr>
            <a:t>but</a:t>
          </a:r>
          <a:r>
            <a:rPr lang="en-GB" sz="1800" kern="1200" dirty="0"/>
            <a:t> </a:t>
          </a:r>
          <a:r>
            <a:rPr lang="en-GB" sz="1800" b="1" i="1" kern="1200" dirty="0">
              <a:solidFill>
                <a:srgbClr val="002060"/>
              </a:solidFill>
            </a:rPr>
            <a:t>not</a:t>
          </a:r>
          <a:r>
            <a:rPr lang="en-GB" sz="1800" kern="1200" dirty="0"/>
            <a:t> </a:t>
          </a:r>
          <a:r>
            <a:rPr lang="en-GB" sz="1800" b="1" i="1" kern="1200" dirty="0">
              <a:solidFill>
                <a:srgbClr val="002060"/>
              </a:solidFill>
            </a:rPr>
            <a:t>Ratified</a:t>
          </a:r>
          <a:endParaRPr lang="en-US" sz="1800" b="1" i="1" kern="1200" dirty="0">
            <a:solidFill>
              <a:srgbClr val="002060"/>
            </a:solidFill>
          </a:endParaRPr>
        </a:p>
      </dsp:txBody>
      <dsp:txXfrm rot="-5400000">
        <a:off x="968040" y="47342"/>
        <a:ext cx="9402766" cy="811134"/>
      </dsp:txXfrm>
    </dsp:sp>
    <dsp:sp modelId="{681BEA7F-FAD7-4F65-8AD3-C3F0C7E1A9B7}">
      <dsp:nvSpPr>
        <dsp:cNvPr id="0" name=""/>
        <dsp:cNvSpPr/>
      </dsp:nvSpPr>
      <dsp:spPr>
        <a:xfrm rot="5400000">
          <a:off x="-207437" y="1448645"/>
          <a:ext cx="1382914" cy="968040"/>
        </a:xfrm>
        <a:prstGeom prst="chevron">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rot="-5400000">
        <a:off x="0" y="1725228"/>
        <a:ext cx="968040" cy="414874"/>
      </dsp:txXfrm>
    </dsp:sp>
    <dsp:sp modelId="{ECB0E5C4-850A-488D-8813-B17ADDAFD0B1}">
      <dsp:nvSpPr>
        <dsp:cNvPr id="0" name=""/>
        <dsp:cNvSpPr/>
      </dsp:nvSpPr>
      <dsp:spPr>
        <a:xfrm rot="5400000">
          <a:off x="5241916" y="-3032667"/>
          <a:ext cx="898894" cy="9446646"/>
        </a:xfrm>
        <a:prstGeom prst="round2Same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t>Transitional measures: </a:t>
          </a:r>
          <a:r>
            <a:rPr lang="en-GB" sz="1800" kern="1200" dirty="0"/>
            <a:t>limited in time – </a:t>
          </a:r>
          <a:r>
            <a:rPr lang="en-GB" sz="1800" b="1" i="1" kern="1200" dirty="0">
              <a:solidFill>
                <a:srgbClr val="002060"/>
              </a:solidFill>
            </a:rPr>
            <a:t>Contingent on withdrawal agreement ratification</a:t>
          </a:r>
          <a:endParaRPr lang="en-US" sz="1800" b="1" i="1" kern="1200" dirty="0">
            <a:solidFill>
              <a:srgbClr val="002060"/>
            </a:solidFill>
          </a:endParaRPr>
        </a:p>
      </dsp:txBody>
      <dsp:txXfrm rot="-5400000">
        <a:off x="968040" y="1285089"/>
        <a:ext cx="9402766" cy="811134"/>
      </dsp:txXfrm>
    </dsp:sp>
    <dsp:sp modelId="{F57BD632-681A-4E37-83F7-602848930035}">
      <dsp:nvSpPr>
        <dsp:cNvPr id="0" name=""/>
        <dsp:cNvSpPr/>
      </dsp:nvSpPr>
      <dsp:spPr>
        <a:xfrm rot="5400000">
          <a:off x="-207437" y="2686393"/>
          <a:ext cx="1382914" cy="968040"/>
        </a:xfrm>
        <a:prstGeom prst="chevron">
          <a:avLst/>
        </a:prstGeom>
        <a:solidFill>
          <a:srgbClr val="FCAAAC"/>
        </a:solidFill>
        <a:ln w="12700" cap="flat" cmpd="sng" algn="ctr">
          <a:solidFill>
            <a:srgbClr val="FCAA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3</a:t>
          </a:r>
        </a:p>
      </dsp:txBody>
      <dsp:txXfrm rot="-5400000">
        <a:off x="0" y="2962976"/>
        <a:ext cx="968040" cy="414874"/>
      </dsp:txXfrm>
    </dsp:sp>
    <dsp:sp modelId="{E97403AA-37A3-4D3F-9B45-313A8B3A55B6}">
      <dsp:nvSpPr>
        <dsp:cNvPr id="0" name=""/>
        <dsp:cNvSpPr/>
      </dsp:nvSpPr>
      <dsp:spPr>
        <a:xfrm rot="5400000">
          <a:off x="5241916" y="-1794920"/>
          <a:ext cx="898894" cy="9446646"/>
        </a:xfrm>
        <a:prstGeom prst="round2SameRect">
          <a:avLst/>
        </a:prstGeom>
        <a:solidFill>
          <a:schemeClr val="lt1">
            <a:alpha val="90000"/>
            <a:hueOff val="0"/>
            <a:satOff val="0"/>
            <a:lumOff val="0"/>
            <a:alphaOff val="0"/>
          </a:schemeClr>
        </a:solidFill>
        <a:ln w="12700" cap="flat" cmpd="sng" algn="ctr">
          <a:solidFill>
            <a:srgbClr val="FCAAA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t>Framework for the future UK/EU relationship: </a:t>
          </a:r>
          <a:r>
            <a:rPr lang="en-US" sz="1800" kern="1200" dirty="0"/>
            <a:t>preparatory discussions – </a:t>
          </a:r>
          <a:r>
            <a:rPr lang="en-US" sz="1800" b="1" i="1" kern="1200" dirty="0">
              <a:solidFill>
                <a:srgbClr val="002060"/>
              </a:solidFill>
            </a:rPr>
            <a:t>Outline of future relationship</a:t>
          </a:r>
          <a:r>
            <a:rPr lang="en-US" sz="1800" kern="1200" dirty="0"/>
            <a:t> </a:t>
          </a:r>
          <a:r>
            <a:rPr lang="en-US" sz="1800" b="1" i="1" kern="1200" dirty="0">
              <a:solidFill>
                <a:srgbClr val="002060"/>
              </a:solidFill>
            </a:rPr>
            <a:t>adopted</a:t>
          </a:r>
          <a:r>
            <a:rPr lang="en-US" sz="1800" kern="1200" dirty="0"/>
            <a:t> </a:t>
          </a:r>
          <a:r>
            <a:rPr lang="en-US" sz="1800" b="1" i="1" kern="1200" dirty="0">
              <a:solidFill>
                <a:srgbClr val="002060"/>
              </a:solidFill>
            </a:rPr>
            <a:t>by</a:t>
          </a:r>
          <a:r>
            <a:rPr lang="en-US" sz="1800" kern="1200" dirty="0"/>
            <a:t> </a:t>
          </a:r>
          <a:r>
            <a:rPr lang="en-US" sz="1800" b="1" i="1" kern="1200" dirty="0">
              <a:solidFill>
                <a:srgbClr val="002060"/>
              </a:solidFill>
            </a:rPr>
            <a:t>UK</a:t>
          </a:r>
          <a:r>
            <a:rPr lang="en-US" sz="1800" kern="1200" dirty="0"/>
            <a:t> </a:t>
          </a:r>
          <a:r>
            <a:rPr lang="en-US" sz="1800" b="1" i="1" kern="1200" dirty="0">
              <a:solidFill>
                <a:srgbClr val="002060"/>
              </a:solidFill>
            </a:rPr>
            <a:t>&amp;</a:t>
          </a:r>
          <a:r>
            <a:rPr lang="en-US" sz="1800" kern="1200" dirty="0"/>
            <a:t> </a:t>
          </a:r>
          <a:r>
            <a:rPr lang="en-US" sz="1800" b="1" i="1" kern="1200" dirty="0">
              <a:solidFill>
                <a:srgbClr val="002060"/>
              </a:solidFill>
            </a:rPr>
            <a:t>EU</a:t>
          </a:r>
          <a:r>
            <a:rPr lang="en-US" sz="1800" kern="1200" dirty="0"/>
            <a:t> </a:t>
          </a:r>
          <a:r>
            <a:rPr lang="en-US" sz="1800" b="1" i="1" kern="1200" dirty="0">
              <a:solidFill>
                <a:srgbClr val="002060"/>
              </a:solidFill>
            </a:rPr>
            <a:t>–</a:t>
          </a:r>
          <a:r>
            <a:rPr lang="en-US" sz="1800" kern="1200" dirty="0"/>
            <a:t> </a:t>
          </a:r>
          <a:r>
            <a:rPr lang="en-US" sz="1800" b="1" i="1" kern="1200" dirty="0">
              <a:solidFill>
                <a:srgbClr val="002060"/>
              </a:solidFill>
            </a:rPr>
            <a:t>but</a:t>
          </a:r>
          <a:r>
            <a:rPr lang="en-US" sz="1800" kern="1200" dirty="0"/>
            <a:t> </a:t>
          </a:r>
          <a:r>
            <a:rPr lang="en-US" sz="1800" b="1" i="1" kern="1200" dirty="0">
              <a:solidFill>
                <a:srgbClr val="002060"/>
              </a:solidFill>
            </a:rPr>
            <a:t>not</a:t>
          </a:r>
          <a:r>
            <a:rPr lang="en-US" sz="1800" kern="1200" dirty="0"/>
            <a:t> </a:t>
          </a:r>
          <a:r>
            <a:rPr lang="en-US" sz="1800" b="1" i="1" kern="1200" dirty="0">
              <a:solidFill>
                <a:srgbClr val="002060"/>
              </a:solidFill>
            </a:rPr>
            <a:t>respective</a:t>
          </a:r>
          <a:r>
            <a:rPr lang="en-US" sz="1800" kern="1200" dirty="0"/>
            <a:t> </a:t>
          </a:r>
          <a:r>
            <a:rPr lang="en-US" sz="1800" b="1" i="1" kern="1200" dirty="0">
              <a:solidFill>
                <a:srgbClr val="002060"/>
              </a:solidFill>
            </a:rPr>
            <a:t>parliaments</a:t>
          </a:r>
          <a:r>
            <a:rPr lang="en-US" sz="1800" kern="1200" dirty="0"/>
            <a:t> </a:t>
          </a:r>
          <a:r>
            <a:rPr lang="en-US" sz="1800" b="1" i="1" kern="1200" dirty="0">
              <a:solidFill>
                <a:srgbClr val="002060"/>
              </a:solidFill>
            </a:rPr>
            <a:t>yet</a:t>
          </a:r>
        </a:p>
      </dsp:txBody>
      <dsp:txXfrm rot="-5400000">
        <a:off x="968040" y="2522836"/>
        <a:ext cx="9402766" cy="811134"/>
      </dsp:txXfrm>
    </dsp:sp>
    <dsp:sp modelId="{46E0C4B4-5F10-4568-AC94-343839933CC2}">
      <dsp:nvSpPr>
        <dsp:cNvPr id="0" name=""/>
        <dsp:cNvSpPr/>
      </dsp:nvSpPr>
      <dsp:spPr>
        <a:xfrm rot="5400000">
          <a:off x="-207437" y="3924140"/>
          <a:ext cx="1382914" cy="968040"/>
        </a:xfrm>
        <a:prstGeom prst="chevron">
          <a:avLst/>
        </a:prstGeom>
        <a:solidFill>
          <a:schemeClr val="bg2">
            <a:lumMod val="2500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4</a:t>
          </a:r>
        </a:p>
      </dsp:txBody>
      <dsp:txXfrm rot="-5400000">
        <a:off x="0" y="4200723"/>
        <a:ext cx="968040" cy="414874"/>
      </dsp:txXfrm>
    </dsp:sp>
    <dsp:sp modelId="{29B56A25-D501-4BA6-87DF-5CB4D20A9025}">
      <dsp:nvSpPr>
        <dsp:cNvPr id="0" name=""/>
        <dsp:cNvSpPr/>
      </dsp:nvSpPr>
      <dsp:spPr>
        <a:xfrm rot="5400000">
          <a:off x="5241916" y="-557173"/>
          <a:ext cx="898894" cy="9446646"/>
        </a:xfrm>
        <a:prstGeom prst="round2SameRect">
          <a:avLst/>
        </a:prstGeom>
        <a:solidFill>
          <a:schemeClr val="lt1">
            <a:alpha val="90000"/>
            <a:hueOff val="0"/>
            <a:satOff val="0"/>
            <a:lumOff val="0"/>
            <a:alphaOff val="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t>Comprehensive free trade agreement with the EU: </a:t>
          </a:r>
          <a:r>
            <a:rPr lang="en-GB" sz="1800" kern="1200" dirty="0"/>
            <a:t>concluded post Brexit</a:t>
          </a:r>
          <a:endParaRPr lang="en-US" sz="1800" kern="1200" dirty="0"/>
        </a:p>
      </dsp:txBody>
      <dsp:txXfrm rot="-5400000">
        <a:off x="968040" y="3760583"/>
        <a:ext cx="9402766" cy="811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848F5-2C42-4DE8-8FBE-A42BD5D6E6BF}">
      <dsp:nvSpPr>
        <dsp:cNvPr id="0" name=""/>
        <dsp:cNvSpPr/>
      </dsp:nvSpPr>
      <dsp:spPr>
        <a:xfrm rot="16200000">
          <a:off x="-996990" y="999782"/>
          <a:ext cx="4739640" cy="2740074"/>
        </a:xfrm>
        <a:prstGeom prst="flowChartManualOperation">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0" tIns="0" rIns="158750" bIns="0" numCol="1" spcCol="1270" anchor="t" anchorCtr="0">
          <a:noAutofit/>
        </a:bodyPr>
        <a:lstStyle/>
        <a:p>
          <a:pPr marL="0" lvl="0" indent="0" algn="l" defTabSz="1111250">
            <a:lnSpc>
              <a:spcPct val="90000"/>
            </a:lnSpc>
            <a:spcBef>
              <a:spcPct val="0"/>
            </a:spcBef>
            <a:spcAft>
              <a:spcPct val="35000"/>
            </a:spcAft>
            <a:buNone/>
          </a:pPr>
          <a:r>
            <a:rPr lang="en-GB" sz="2500" kern="1200" dirty="0"/>
            <a:t>No deal</a:t>
          </a:r>
        </a:p>
        <a:p>
          <a:pPr marL="171450" lvl="1" indent="-171450" algn="l" defTabSz="800100">
            <a:lnSpc>
              <a:spcPct val="90000"/>
            </a:lnSpc>
            <a:spcBef>
              <a:spcPct val="0"/>
            </a:spcBef>
            <a:spcAft>
              <a:spcPct val="15000"/>
            </a:spcAft>
            <a:buChar char="•"/>
          </a:pPr>
          <a:r>
            <a:rPr lang="en-GB" sz="1800" kern="1200" dirty="0"/>
            <a:t>Changes on 29/03/19, 23:00</a:t>
          </a:r>
        </a:p>
        <a:p>
          <a:pPr marL="171450" lvl="1" indent="-171450" algn="l" defTabSz="800100">
            <a:lnSpc>
              <a:spcPct val="90000"/>
            </a:lnSpc>
            <a:spcBef>
              <a:spcPct val="0"/>
            </a:spcBef>
            <a:spcAft>
              <a:spcPct val="15000"/>
            </a:spcAft>
            <a:buChar char="•"/>
          </a:pPr>
          <a:r>
            <a:rPr lang="en-GB" sz="1800" kern="1200" dirty="0"/>
            <a:t>Full customs &amp; border controls</a:t>
          </a:r>
        </a:p>
        <a:p>
          <a:pPr marL="171450" lvl="1" indent="-171450" algn="l" defTabSz="800100">
            <a:lnSpc>
              <a:spcPct val="90000"/>
            </a:lnSpc>
            <a:spcBef>
              <a:spcPct val="0"/>
            </a:spcBef>
            <a:spcAft>
              <a:spcPct val="15000"/>
            </a:spcAft>
            <a:buChar char="•"/>
          </a:pPr>
          <a:r>
            <a:rPr lang="en-GB" sz="1800" kern="1200" dirty="0"/>
            <a:t>Full trade formalities</a:t>
          </a:r>
        </a:p>
        <a:p>
          <a:pPr marL="171450" lvl="1" indent="-171450" algn="l" defTabSz="800100">
            <a:lnSpc>
              <a:spcPct val="90000"/>
            </a:lnSpc>
            <a:spcBef>
              <a:spcPct val="0"/>
            </a:spcBef>
            <a:spcAft>
              <a:spcPct val="15000"/>
            </a:spcAft>
            <a:buChar char="•"/>
          </a:pPr>
          <a:r>
            <a:rPr lang="en-GB" sz="1800" kern="1200" dirty="0"/>
            <a:t>Tariffs</a:t>
          </a:r>
        </a:p>
        <a:p>
          <a:pPr marL="171450" lvl="1" indent="-171450" algn="l" defTabSz="800100">
            <a:lnSpc>
              <a:spcPct val="90000"/>
            </a:lnSpc>
            <a:spcBef>
              <a:spcPct val="0"/>
            </a:spcBef>
            <a:spcAft>
              <a:spcPct val="15000"/>
            </a:spcAft>
            <a:buChar char="•"/>
          </a:pPr>
          <a:r>
            <a:rPr lang="en-GB" sz="1800" kern="1200" dirty="0"/>
            <a:t>Possible transport restrictions (road &amp; rail)</a:t>
          </a:r>
        </a:p>
      </dsp:txBody>
      <dsp:txXfrm rot="5400000">
        <a:off x="2793" y="947927"/>
        <a:ext cx="2740074" cy="2843784"/>
      </dsp:txXfrm>
    </dsp:sp>
    <dsp:sp modelId="{997B3B9B-8F5F-49B6-B83F-EAF9581B0F02}">
      <dsp:nvSpPr>
        <dsp:cNvPr id="0" name=""/>
        <dsp:cNvSpPr/>
      </dsp:nvSpPr>
      <dsp:spPr>
        <a:xfrm rot="16200000">
          <a:off x="1948589" y="999782"/>
          <a:ext cx="4739640" cy="2740074"/>
        </a:xfrm>
        <a:prstGeom prst="flowChartManualOperation">
          <a:avLst/>
        </a:prstGeom>
        <a:solidFill>
          <a:srgbClr val="FF5B5B"/>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0" tIns="0" rIns="158750" bIns="0" numCol="1" spcCol="1270" anchor="t" anchorCtr="0">
          <a:noAutofit/>
        </a:bodyPr>
        <a:lstStyle/>
        <a:p>
          <a:pPr marL="0" lvl="0" indent="0" algn="l" defTabSz="1111250">
            <a:lnSpc>
              <a:spcPct val="90000"/>
            </a:lnSpc>
            <a:spcBef>
              <a:spcPct val="0"/>
            </a:spcBef>
            <a:spcAft>
              <a:spcPct val="35000"/>
            </a:spcAft>
            <a:buNone/>
          </a:pPr>
          <a:r>
            <a:rPr lang="en-GB" sz="2500" kern="1200" dirty="0"/>
            <a:t>Hard Brexit</a:t>
          </a:r>
        </a:p>
        <a:p>
          <a:pPr marL="171450" lvl="1" indent="-171450" algn="l" defTabSz="800100">
            <a:lnSpc>
              <a:spcPct val="90000"/>
            </a:lnSpc>
            <a:spcBef>
              <a:spcPct val="0"/>
            </a:spcBef>
            <a:spcAft>
              <a:spcPct val="15000"/>
            </a:spcAft>
            <a:buChar char="•"/>
          </a:pPr>
          <a:r>
            <a:rPr lang="en-GB" sz="1800" kern="1200" dirty="0"/>
            <a:t>Changes at the end of transition period</a:t>
          </a:r>
        </a:p>
        <a:p>
          <a:pPr marL="171450" lvl="1" indent="-171450" algn="l" defTabSz="800100">
            <a:lnSpc>
              <a:spcPct val="90000"/>
            </a:lnSpc>
            <a:spcBef>
              <a:spcPct val="0"/>
            </a:spcBef>
            <a:spcAft>
              <a:spcPct val="15000"/>
            </a:spcAft>
            <a:buChar char="•"/>
          </a:pPr>
          <a:r>
            <a:rPr lang="en-GB" sz="1800" kern="1200" dirty="0"/>
            <a:t>Full customs &amp; potentially reduced regulatory controls</a:t>
          </a:r>
        </a:p>
        <a:p>
          <a:pPr marL="171450" lvl="1" indent="-171450" algn="l" defTabSz="800100">
            <a:lnSpc>
              <a:spcPct val="90000"/>
            </a:lnSpc>
            <a:spcBef>
              <a:spcPct val="0"/>
            </a:spcBef>
            <a:spcAft>
              <a:spcPct val="15000"/>
            </a:spcAft>
            <a:buChar char="•"/>
          </a:pPr>
          <a:r>
            <a:rPr lang="en-GB" sz="1800" kern="1200" dirty="0"/>
            <a:t>Limited trade facilitation / customs simplification measures</a:t>
          </a:r>
        </a:p>
        <a:p>
          <a:pPr marL="171450" lvl="1" indent="-171450" algn="l" defTabSz="800100">
            <a:lnSpc>
              <a:spcPct val="90000"/>
            </a:lnSpc>
            <a:spcBef>
              <a:spcPct val="0"/>
            </a:spcBef>
            <a:spcAft>
              <a:spcPct val="15000"/>
            </a:spcAft>
            <a:buChar char="•"/>
          </a:pPr>
          <a:r>
            <a:rPr lang="en-GB" sz="1800" kern="1200" dirty="0"/>
            <a:t>Transport?</a:t>
          </a:r>
        </a:p>
      </dsp:txBody>
      <dsp:txXfrm rot="5400000">
        <a:off x="2948372" y="947927"/>
        <a:ext cx="2740074" cy="2843784"/>
      </dsp:txXfrm>
    </dsp:sp>
    <dsp:sp modelId="{2E390BA5-18CD-4DB1-A5F1-27A7CB3607DC}">
      <dsp:nvSpPr>
        <dsp:cNvPr id="0" name=""/>
        <dsp:cNvSpPr/>
      </dsp:nvSpPr>
      <dsp:spPr>
        <a:xfrm rot="16200000">
          <a:off x="4894170" y="999782"/>
          <a:ext cx="4739640" cy="2740074"/>
        </a:xfrm>
        <a:prstGeom prst="flowChartManualOperation">
          <a:avLst/>
        </a:prstGeom>
        <a:solidFill>
          <a:srgbClr val="FFAB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0" tIns="0" rIns="158750" bIns="0" numCol="1" spcCol="1270" anchor="t" anchorCtr="0">
          <a:noAutofit/>
        </a:bodyPr>
        <a:lstStyle/>
        <a:p>
          <a:pPr marL="0" lvl="0" indent="0" algn="l" defTabSz="1111250">
            <a:lnSpc>
              <a:spcPct val="90000"/>
            </a:lnSpc>
            <a:spcBef>
              <a:spcPct val="0"/>
            </a:spcBef>
            <a:spcAft>
              <a:spcPct val="35000"/>
            </a:spcAft>
            <a:buNone/>
          </a:pPr>
          <a:r>
            <a:rPr lang="en-GB" sz="2500" kern="1200" dirty="0">
              <a:solidFill>
                <a:schemeClr val="tx1"/>
              </a:solidFill>
            </a:rPr>
            <a:t>Soft Brexit</a:t>
          </a:r>
        </a:p>
        <a:p>
          <a:pPr marL="171450" lvl="1" indent="-171450" algn="l" defTabSz="800100">
            <a:lnSpc>
              <a:spcPct val="90000"/>
            </a:lnSpc>
            <a:spcBef>
              <a:spcPct val="0"/>
            </a:spcBef>
            <a:spcAft>
              <a:spcPct val="15000"/>
            </a:spcAft>
            <a:buChar char="•"/>
          </a:pPr>
          <a:r>
            <a:rPr lang="en-GB" sz="1800" kern="1200" dirty="0">
              <a:solidFill>
                <a:schemeClr val="tx1"/>
              </a:solidFill>
            </a:rPr>
            <a:t>Limited changes at end of transition period</a:t>
          </a:r>
        </a:p>
        <a:p>
          <a:pPr marL="171450" lvl="1" indent="-171450" algn="l" defTabSz="800100">
            <a:lnSpc>
              <a:spcPct val="90000"/>
            </a:lnSpc>
            <a:spcBef>
              <a:spcPct val="0"/>
            </a:spcBef>
            <a:spcAft>
              <a:spcPct val="15000"/>
            </a:spcAft>
            <a:buChar char="•"/>
          </a:pPr>
          <a:r>
            <a:rPr lang="en-GB" sz="1800" kern="1200" dirty="0">
              <a:solidFill>
                <a:schemeClr val="tx1"/>
              </a:solidFill>
            </a:rPr>
            <a:t>Reduced or no border checks &amp; formalities</a:t>
          </a:r>
        </a:p>
        <a:p>
          <a:pPr marL="171450" lvl="1" indent="-171450" algn="l" defTabSz="800100">
            <a:lnSpc>
              <a:spcPct val="90000"/>
            </a:lnSpc>
            <a:spcBef>
              <a:spcPct val="0"/>
            </a:spcBef>
            <a:spcAft>
              <a:spcPct val="15000"/>
            </a:spcAft>
            <a:buChar char="•"/>
          </a:pPr>
          <a:r>
            <a:rPr lang="en-GB" sz="1800" kern="1200" dirty="0">
              <a:solidFill>
                <a:schemeClr val="tx1"/>
              </a:solidFill>
            </a:rPr>
            <a:t>Maximum level of trade facilitation</a:t>
          </a:r>
        </a:p>
        <a:p>
          <a:pPr marL="171450" lvl="1" indent="-171450" algn="l" defTabSz="800100">
            <a:lnSpc>
              <a:spcPct val="90000"/>
            </a:lnSpc>
            <a:spcBef>
              <a:spcPct val="0"/>
            </a:spcBef>
            <a:spcAft>
              <a:spcPct val="15000"/>
            </a:spcAft>
            <a:buChar char="•"/>
          </a:pPr>
          <a:r>
            <a:rPr lang="en-GB" sz="1800" kern="1200" dirty="0">
              <a:solidFill>
                <a:schemeClr val="tx1"/>
              </a:solidFill>
            </a:rPr>
            <a:t>Full transport access </a:t>
          </a:r>
        </a:p>
      </dsp:txBody>
      <dsp:txXfrm rot="5400000">
        <a:off x="5893953" y="947927"/>
        <a:ext cx="2740074" cy="2843784"/>
      </dsp:txXfrm>
    </dsp:sp>
    <dsp:sp modelId="{C84A6A6D-6561-48D9-9DFB-44E78A5C65B0}">
      <dsp:nvSpPr>
        <dsp:cNvPr id="0" name=""/>
        <dsp:cNvSpPr/>
      </dsp:nvSpPr>
      <dsp:spPr>
        <a:xfrm rot="16200000">
          <a:off x="7839750" y="999782"/>
          <a:ext cx="4739640" cy="2740074"/>
        </a:xfrm>
        <a:prstGeom prst="flowChartManualOperation">
          <a:avLst/>
        </a:prstGeom>
        <a:solidFill>
          <a:srgbClr val="FFD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0" tIns="0" rIns="158750" bIns="0" numCol="1" spcCol="1270" anchor="t" anchorCtr="0">
          <a:noAutofit/>
        </a:bodyPr>
        <a:lstStyle/>
        <a:p>
          <a:pPr marL="0" lvl="0" indent="0" algn="l" defTabSz="1111250">
            <a:lnSpc>
              <a:spcPct val="90000"/>
            </a:lnSpc>
            <a:spcBef>
              <a:spcPct val="0"/>
            </a:spcBef>
            <a:spcAft>
              <a:spcPct val="35000"/>
            </a:spcAft>
            <a:buNone/>
          </a:pPr>
          <a:r>
            <a:rPr lang="en-GB" sz="2500" kern="1200" dirty="0">
              <a:solidFill>
                <a:schemeClr val="tx1"/>
              </a:solidFill>
            </a:rPr>
            <a:t>No Brexit</a:t>
          </a:r>
          <a:endParaRPr lang="en-GB" sz="30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No changes</a:t>
          </a:r>
        </a:p>
        <a:p>
          <a:pPr marL="171450" lvl="1" indent="-171450" algn="l" defTabSz="800100">
            <a:lnSpc>
              <a:spcPct val="90000"/>
            </a:lnSpc>
            <a:spcBef>
              <a:spcPct val="0"/>
            </a:spcBef>
            <a:spcAft>
              <a:spcPct val="15000"/>
            </a:spcAft>
            <a:buChar char="•"/>
          </a:pPr>
          <a:r>
            <a:rPr lang="en-GB" sz="1800" kern="1200" dirty="0">
              <a:solidFill>
                <a:schemeClr val="tx1"/>
              </a:solidFill>
            </a:rPr>
            <a:t>No border controls beyond existing ones</a:t>
          </a:r>
        </a:p>
        <a:p>
          <a:pPr marL="171450" lvl="1" indent="-171450" algn="l" defTabSz="800100">
            <a:lnSpc>
              <a:spcPct val="90000"/>
            </a:lnSpc>
            <a:spcBef>
              <a:spcPct val="0"/>
            </a:spcBef>
            <a:spcAft>
              <a:spcPct val="15000"/>
            </a:spcAft>
            <a:buChar char="•"/>
          </a:pPr>
          <a:r>
            <a:rPr lang="en-GB" sz="1800" kern="1200" dirty="0">
              <a:solidFill>
                <a:schemeClr val="tx1"/>
              </a:solidFill>
            </a:rPr>
            <a:t>No transport restrictions</a:t>
          </a:r>
        </a:p>
      </dsp:txBody>
      <dsp:txXfrm rot="5400000">
        <a:off x="8839533" y="947927"/>
        <a:ext cx="2740074" cy="28437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AA603-A91B-483E-A637-50FE9B53E5E1}">
      <dsp:nvSpPr>
        <dsp:cNvPr id="0" name=""/>
        <dsp:cNvSpPr/>
      </dsp:nvSpPr>
      <dsp:spPr>
        <a:xfrm rot="16200000">
          <a:off x="1590277" y="-1590277"/>
          <a:ext cx="2196306" cy="5376862"/>
        </a:xfrm>
        <a:prstGeom prst="round1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kern="1200" dirty="0">
              <a:solidFill>
                <a:schemeClr val="tx1"/>
              </a:solidFill>
            </a:rPr>
            <a:t>New admin formalities &amp; red tape (costs)</a:t>
          </a:r>
        </a:p>
      </dsp:txBody>
      <dsp:txXfrm rot="5400000">
        <a:off x="0" y="0"/>
        <a:ext cx="5376862" cy="1647229"/>
      </dsp:txXfrm>
    </dsp:sp>
    <dsp:sp modelId="{4479646D-B987-4EE5-88F2-18BF231D6E54}">
      <dsp:nvSpPr>
        <dsp:cNvPr id="0" name=""/>
        <dsp:cNvSpPr/>
      </dsp:nvSpPr>
      <dsp:spPr>
        <a:xfrm>
          <a:off x="5376862" y="0"/>
          <a:ext cx="5376862" cy="2196306"/>
        </a:xfrm>
        <a:prstGeom prst="round1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kern="1200" dirty="0"/>
            <a:t>Border delays</a:t>
          </a:r>
        </a:p>
      </dsp:txBody>
      <dsp:txXfrm>
        <a:off x="5376862" y="0"/>
        <a:ext cx="5376862" cy="1647229"/>
      </dsp:txXfrm>
    </dsp:sp>
    <dsp:sp modelId="{3AEA84E3-70E8-4579-87F1-2E04C07A4B53}">
      <dsp:nvSpPr>
        <dsp:cNvPr id="0" name=""/>
        <dsp:cNvSpPr/>
      </dsp:nvSpPr>
      <dsp:spPr>
        <a:xfrm rot="10800000">
          <a:off x="0" y="2196306"/>
          <a:ext cx="5376862" cy="2196306"/>
        </a:xfrm>
        <a:prstGeom prst="round1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kern="1200" dirty="0">
              <a:solidFill>
                <a:schemeClr val="bg1"/>
              </a:solidFill>
            </a:rPr>
            <a:t>Transport (market access)</a:t>
          </a:r>
        </a:p>
      </dsp:txBody>
      <dsp:txXfrm rot="10800000">
        <a:off x="0" y="2745383"/>
        <a:ext cx="5376862" cy="1647229"/>
      </dsp:txXfrm>
    </dsp:sp>
    <dsp:sp modelId="{6A052DAD-6328-4139-986F-0DA9F4312604}">
      <dsp:nvSpPr>
        <dsp:cNvPr id="0" name=""/>
        <dsp:cNvSpPr/>
      </dsp:nvSpPr>
      <dsp:spPr>
        <a:xfrm rot="5400000">
          <a:off x="6967140" y="606028"/>
          <a:ext cx="2196306" cy="5376862"/>
        </a:xfrm>
        <a:prstGeom prst="round1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kern="1200" dirty="0">
              <a:solidFill>
                <a:schemeClr val="tx1"/>
              </a:solidFill>
            </a:rPr>
            <a:t>Access to skills</a:t>
          </a:r>
        </a:p>
      </dsp:txBody>
      <dsp:txXfrm rot="-5400000">
        <a:off x="5376862" y="2745382"/>
        <a:ext cx="5376862" cy="1647229"/>
      </dsp:txXfrm>
    </dsp:sp>
    <dsp:sp modelId="{1DEA4449-519C-4A05-9620-2E95CC9F887E}">
      <dsp:nvSpPr>
        <dsp:cNvPr id="0" name=""/>
        <dsp:cNvSpPr/>
      </dsp:nvSpPr>
      <dsp:spPr>
        <a:xfrm>
          <a:off x="3763803" y="1647229"/>
          <a:ext cx="3226117" cy="1098153"/>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Brexit challenges</a:t>
          </a:r>
        </a:p>
      </dsp:txBody>
      <dsp:txXfrm>
        <a:off x="3817410" y="1700836"/>
        <a:ext cx="3118903" cy="9909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AA34B-8D85-43C0-82C8-ED6A67F6B800}">
      <dsp:nvSpPr>
        <dsp:cNvPr id="0" name=""/>
        <dsp:cNvSpPr/>
      </dsp:nvSpPr>
      <dsp:spPr>
        <a:xfrm rot="10800000">
          <a:off x="1224453" y="575"/>
          <a:ext cx="3649511" cy="12208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367"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Documentary checks</a:t>
          </a:r>
        </a:p>
      </dsp:txBody>
      <dsp:txXfrm rot="10800000">
        <a:off x="1529668" y="575"/>
        <a:ext cx="3344296" cy="1220862"/>
      </dsp:txXfrm>
    </dsp:sp>
    <dsp:sp modelId="{E3C3421B-A3EB-4653-AA4F-B7EFEC12B6C2}">
      <dsp:nvSpPr>
        <dsp:cNvPr id="0" name=""/>
        <dsp:cNvSpPr/>
      </dsp:nvSpPr>
      <dsp:spPr>
        <a:xfrm>
          <a:off x="614022" y="575"/>
          <a:ext cx="1220862" cy="122086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3D83EC-C400-4D30-B4D4-02347C9C09DB}">
      <dsp:nvSpPr>
        <dsp:cNvPr id="0" name=""/>
        <dsp:cNvSpPr/>
      </dsp:nvSpPr>
      <dsp:spPr>
        <a:xfrm rot="10800000">
          <a:off x="1224453" y="1585875"/>
          <a:ext cx="3649511" cy="12208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367"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Identity checks</a:t>
          </a:r>
        </a:p>
      </dsp:txBody>
      <dsp:txXfrm rot="10800000">
        <a:off x="1529668" y="1585875"/>
        <a:ext cx="3344296" cy="1220862"/>
      </dsp:txXfrm>
    </dsp:sp>
    <dsp:sp modelId="{FD6677D6-1F57-46A1-897E-0E518A316DEA}">
      <dsp:nvSpPr>
        <dsp:cNvPr id="0" name=""/>
        <dsp:cNvSpPr/>
      </dsp:nvSpPr>
      <dsp:spPr>
        <a:xfrm>
          <a:off x="614022" y="1585875"/>
          <a:ext cx="1220862" cy="122086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C07707-634F-4220-AF76-9D87FE60FE57}">
      <dsp:nvSpPr>
        <dsp:cNvPr id="0" name=""/>
        <dsp:cNvSpPr/>
      </dsp:nvSpPr>
      <dsp:spPr>
        <a:xfrm rot="10800000">
          <a:off x="1224453" y="3171174"/>
          <a:ext cx="3649511" cy="12208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367"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Physical checks</a:t>
          </a:r>
        </a:p>
      </dsp:txBody>
      <dsp:txXfrm rot="10800000">
        <a:off x="1529668" y="3171174"/>
        <a:ext cx="3344296" cy="1220862"/>
      </dsp:txXfrm>
    </dsp:sp>
    <dsp:sp modelId="{CB685C48-F26C-4373-9E9D-E13CBDF2D070}">
      <dsp:nvSpPr>
        <dsp:cNvPr id="0" name=""/>
        <dsp:cNvSpPr/>
      </dsp:nvSpPr>
      <dsp:spPr>
        <a:xfrm>
          <a:off x="614022" y="3171174"/>
          <a:ext cx="1220862" cy="122086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B0844-7C4B-4771-B499-4C6B20E24651}">
      <dsp:nvSpPr>
        <dsp:cNvPr id="0" name=""/>
        <dsp:cNvSpPr/>
      </dsp:nvSpPr>
      <dsp:spPr>
        <a:xfrm>
          <a:off x="3422779" y="1160"/>
          <a:ext cx="5134168" cy="920534"/>
        </a:xfrm>
        <a:prstGeom prst="rightArrow">
          <a:avLst>
            <a:gd name="adj1" fmla="val 75000"/>
            <a:gd name="adj2" fmla="val 50000"/>
          </a:avLst>
        </a:prstGeom>
        <a:solidFill>
          <a:schemeClr val="accent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GB" sz="2500" kern="1200" dirty="0"/>
            <a:t>ECMT permit required</a:t>
          </a:r>
        </a:p>
      </dsp:txBody>
      <dsp:txXfrm>
        <a:off x="3422779" y="116227"/>
        <a:ext cx="4788968" cy="690400"/>
      </dsp:txXfrm>
    </dsp:sp>
    <dsp:sp modelId="{EE683EB1-A7C7-4DCF-8053-1AAA53F3A083}">
      <dsp:nvSpPr>
        <dsp:cNvPr id="0" name=""/>
        <dsp:cNvSpPr/>
      </dsp:nvSpPr>
      <dsp:spPr>
        <a:xfrm>
          <a:off x="0" y="1160"/>
          <a:ext cx="3422779" cy="920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HGVs</a:t>
          </a:r>
        </a:p>
      </dsp:txBody>
      <dsp:txXfrm>
        <a:off x="44937" y="46097"/>
        <a:ext cx="3332905" cy="830660"/>
      </dsp:txXfrm>
    </dsp:sp>
    <dsp:sp modelId="{1C9708BC-2029-426E-A9A7-661786AB993C}">
      <dsp:nvSpPr>
        <dsp:cNvPr id="0" name=""/>
        <dsp:cNvSpPr/>
      </dsp:nvSpPr>
      <dsp:spPr>
        <a:xfrm>
          <a:off x="3422779" y="1013747"/>
          <a:ext cx="5134168" cy="920534"/>
        </a:xfrm>
        <a:prstGeom prst="rightArrow">
          <a:avLst>
            <a:gd name="adj1" fmla="val 75000"/>
            <a:gd name="adj2" fmla="val 50000"/>
          </a:avLst>
        </a:prstGeom>
        <a:solidFill>
          <a:schemeClr val="accent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GB" sz="2500" kern="1200" dirty="0"/>
            <a:t>ECMT permit required in Italy</a:t>
          </a:r>
        </a:p>
      </dsp:txBody>
      <dsp:txXfrm>
        <a:off x="3422779" y="1128814"/>
        <a:ext cx="4788968" cy="690400"/>
      </dsp:txXfrm>
    </dsp:sp>
    <dsp:sp modelId="{0DD3D45A-9828-4A71-B2C7-5541281F0685}">
      <dsp:nvSpPr>
        <dsp:cNvPr id="0" name=""/>
        <dsp:cNvSpPr/>
      </dsp:nvSpPr>
      <dsp:spPr>
        <a:xfrm>
          <a:off x="0" y="1013747"/>
          <a:ext cx="3422779" cy="920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Vans</a:t>
          </a:r>
        </a:p>
      </dsp:txBody>
      <dsp:txXfrm>
        <a:off x="44937" y="1058684"/>
        <a:ext cx="3332905" cy="830660"/>
      </dsp:txXfrm>
    </dsp:sp>
    <dsp:sp modelId="{D6260FC1-41AA-4373-AE3E-66E43F251E6C}">
      <dsp:nvSpPr>
        <dsp:cNvPr id="0" name=""/>
        <dsp:cNvSpPr/>
      </dsp:nvSpPr>
      <dsp:spPr>
        <a:xfrm>
          <a:off x="3422779" y="2026335"/>
          <a:ext cx="5134168" cy="920534"/>
        </a:xfrm>
        <a:prstGeom prst="rightArrow">
          <a:avLst>
            <a:gd name="adj1" fmla="val 75000"/>
            <a:gd name="adj2" fmla="val 50000"/>
          </a:avLst>
        </a:prstGeom>
        <a:solidFill>
          <a:schemeClr val="accent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GB" sz="2500" kern="1200" dirty="0"/>
            <a:t>ECMT permit required in many countries</a:t>
          </a:r>
        </a:p>
      </dsp:txBody>
      <dsp:txXfrm>
        <a:off x="3422779" y="2141402"/>
        <a:ext cx="4788968" cy="690400"/>
      </dsp:txXfrm>
    </dsp:sp>
    <dsp:sp modelId="{A9FE5B71-3BE4-4CBD-936D-3462B1BEFBBF}">
      <dsp:nvSpPr>
        <dsp:cNvPr id="0" name=""/>
        <dsp:cNvSpPr/>
      </dsp:nvSpPr>
      <dsp:spPr>
        <a:xfrm>
          <a:off x="0" y="2026335"/>
          <a:ext cx="3422779" cy="920534"/>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Own account</a:t>
          </a:r>
        </a:p>
      </dsp:txBody>
      <dsp:txXfrm>
        <a:off x="44937" y="2071272"/>
        <a:ext cx="3332905" cy="830660"/>
      </dsp:txXfrm>
    </dsp:sp>
    <dsp:sp modelId="{4D1EEE8F-E28F-402A-895F-AD66694D5F27}">
      <dsp:nvSpPr>
        <dsp:cNvPr id="0" name=""/>
        <dsp:cNvSpPr/>
      </dsp:nvSpPr>
      <dsp:spPr>
        <a:xfrm>
          <a:off x="3422779" y="3038922"/>
          <a:ext cx="5134168" cy="920534"/>
        </a:xfrm>
        <a:prstGeom prst="rightArrow">
          <a:avLst>
            <a:gd name="adj1" fmla="val 75000"/>
            <a:gd name="adj2" fmla="val 50000"/>
          </a:avLst>
        </a:prstGeom>
        <a:solidFill>
          <a:srgbClr val="CCFFCC">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GB" sz="2500" kern="1200" dirty="0"/>
            <a:t>ECMT authorisation required</a:t>
          </a:r>
        </a:p>
      </dsp:txBody>
      <dsp:txXfrm>
        <a:off x="3422779" y="3153989"/>
        <a:ext cx="4788968" cy="690400"/>
      </dsp:txXfrm>
    </dsp:sp>
    <dsp:sp modelId="{608AE868-18B9-4B7A-B12C-0FFD0D67C915}">
      <dsp:nvSpPr>
        <dsp:cNvPr id="0" name=""/>
        <dsp:cNvSpPr/>
      </dsp:nvSpPr>
      <dsp:spPr>
        <a:xfrm>
          <a:off x="0" y="3038922"/>
          <a:ext cx="3422779" cy="920534"/>
        </a:xfrm>
        <a:prstGeom prst="roundRect">
          <a:avLst/>
        </a:prstGeom>
        <a:solidFill>
          <a:srgbClr val="00B05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International removals</a:t>
          </a:r>
        </a:p>
      </dsp:txBody>
      <dsp:txXfrm>
        <a:off x="44937" y="3083859"/>
        <a:ext cx="3332905" cy="8306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FB22D-ACA3-45B1-9D87-E40BC6B209E2}">
      <dsp:nvSpPr>
        <dsp:cNvPr id="0" name=""/>
        <dsp:cNvSpPr/>
      </dsp:nvSpPr>
      <dsp:spPr>
        <a:xfrm rot="10800000">
          <a:off x="2275086" y="147833"/>
          <a:ext cx="6980917" cy="994465"/>
        </a:xfrm>
        <a:prstGeom prst="homePlat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532" tIns="179070" rIns="334264" bIns="179070" numCol="1" spcCol="1270" anchor="ctr" anchorCtr="0">
          <a:noAutofit/>
        </a:bodyPr>
        <a:lstStyle/>
        <a:p>
          <a:pPr marL="0" lvl="0" indent="0" algn="ctr" defTabSz="2089150">
            <a:lnSpc>
              <a:spcPct val="90000"/>
            </a:lnSpc>
            <a:spcBef>
              <a:spcPct val="0"/>
            </a:spcBef>
            <a:spcAft>
              <a:spcPct val="35000"/>
            </a:spcAft>
            <a:buNone/>
          </a:pPr>
          <a:r>
            <a:rPr lang="en-GB" sz="4700" kern="1200" dirty="0"/>
            <a:t>13% 43,000</a:t>
          </a:r>
        </a:p>
      </dsp:txBody>
      <dsp:txXfrm rot="10800000">
        <a:off x="2523702" y="147833"/>
        <a:ext cx="6732301" cy="994465"/>
      </dsp:txXfrm>
    </dsp:sp>
    <dsp:sp modelId="{029297E7-2C34-4E9B-B749-450467589CA0}">
      <dsp:nvSpPr>
        <dsp:cNvPr id="0" name=""/>
        <dsp:cNvSpPr/>
      </dsp:nvSpPr>
      <dsp:spPr>
        <a:xfrm>
          <a:off x="706054" y="0"/>
          <a:ext cx="1417421" cy="128949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A4ECB6-F73C-4CA6-8552-0A8422858E24}">
      <dsp:nvSpPr>
        <dsp:cNvPr id="0" name=""/>
        <dsp:cNvSpPr/>
      </dsp:nvSpPr>
      <dsp:spPr>
        <a:xfrm rot="10800000">
          <a:off x="2072772" y="1861822"/>
          <a:ext cx="7142992" cy="994465"/>
        </a:xfrm>
        <a:prstGeom prst="homePlat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532" tIns="179070" rIns="334264" bIns="179070" numCol="1" spcCol="1270" anchor="ctr" anchorCtr="0">
          <a:noAutofit/>
        </a:bodyPr>
        <a:lstStyle/>
        <a:p>
          <a:pPr marL="0" lvl="0" indent="0" algn="ctr" defTabSz="2089150">
            <a:lnSpc>
              <a:spcPct val="90000"/>
            </a:lnSpc>
            <a:spcBef>
              <a:spcPct val="0"/>
            </a:spcBef>
            <a:spcAft>
              <a:spcPct val="35000"/>
            </a:spcAft>
            <a:buNone/>
          </a:pPr>
          <a:r>
            <a:rPr lang="en-GB" sz="4700" kern="1200" dirty="0"/>
            <a:t>19% 113,000</a:t>
          </a:r>
        </a:p>
      </dsp:txBody>
      <dsp:txXfrm rot="10800000">
        <a:off x="2321388" y="1861822"/>
        <a:ext cx="6894376" cy="994465"/>
      </dsp:txXfrm>
    </dsp:sp>
    <dsp:sp modelId="{C931A403-AB89-4765-9372-3F5C07526B3E}">
      <dsp:nvSpPr>
        <dsp:cNvPr id="0" name=""/>
        <dsp:cNvSpPr/>
      </dsp:nvSpPr>
      <dsp:spPr>
        <a:xfrm>
          <a:off x="466322" y="1522118"/>
          <a:ext cx="1582115" cy="151430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08C05-7015-4582-8101-413E6062ECFC}">
      <dsp:nvSpPr>
        <dsp:cNvPr id="0" name=""/>
        <dsp:cNvSpPr/>
      </dsp:nvSpPr>
      <dsp:spPr>
        <a:xfrm rot="10800000">
          <a:off x="2076355" y="3396554"/>
          <a:ext cx="7142992" cy="994465"/>
        </a:xfrm>
        <a:prstGeom prst="homePlat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532" tIns="179070" rIns="334264" bIns="179070" numCol="1" spcCol="1270" anchor="ctr" anchorCtr="0">
          <a:noAutofit/>
        </a:bodyPr>
        <a:lstStyle/>
        <a:p>
          <a:pPr marL="0" lvl="0" indent="0" algn="ctr" defTabSz="2089150">
            <a:lnSpc>
              <a:spcPct val="90000"/>
            </a:lnSpc>
            <a:spcBef>
              <a:spcPct val="0"/>
            </a:spcBef>
            <a:spcAft>
              <a:spcPct val="35000"/>
            </a:spcAft>
            <a:buNone/>
          </a:pPr>
          <a:r>
            <a:rPr lang="en-GB" sz="4700" kern="1200" dirty="0"/>
            <a:t>25% 19,000</a:t>
          </a:r>
        </a:p>
      </dsp:txBody>
      <dsp:txXfrm rot="10800000">
        <a:off x="2324971" y="3396554"/>
        <a:ext cx="6894376" cy="994465"/>
      </dsp:txXfrm>
    </dsp:sp>
    <dsp:sp modelId="{BB8483E9-BBDC-440B-AC3A-093C49CD9466}">
      <dsp:nvSpPr>
        <dsp:cNvPr id="0" name=""/>
        <dsp:cNvSpPr/>
      </dsp:nvSpPr>
      <dsp:spPr>
        <a:xfrm>
          <a:off x="429892" y="3396435"/>
          <a:ext cx="1474444" cy="994465"/>
        </a:xfrm>
        <a:prstGeom prst="ellipse">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2B704-691D-4B0D-80A8-56F20D575BE5}">
      <dsp:nvSpPr>
        <dsp:cNvPr id="0" name=""/>
        <dsp:cNvSpPr/>
      </dsp:nvSpPr>
      <dsp:spPr>
        <a:xfrm>
          <a:off x="1420" y="171265"/>
          <a:ext cx="1784682" cy="795925"/>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ysClr val="window" lastClr="FFFFFF"/>
              </a:solidFill>
              <a:latin typeface="Calibri" panose="020F0502020204030204"/>
              <a:ea typeface="+mn-ea"/>
              <a:cs typeface="+mn-cs"/>
            </a:rPr>
            <a:t>Settled Status</a:t>
          </a:r>
        </a:p>
      </dsp:txBody>
      <dsp:txXfrm>
        <a:off x="16961" y="186806"/>
        <a:ext cx="1753600" cy="499535"/>
      </dsp:txXfrm>
    </dsp:sp>
    <dsp:sp modelId="{927987CA-08C3-4B29-9BA7-66E6E95ABA97}">
      <dsp:nvSpPr>
        <dsp:cNvPr id="0" name=""/>
        <dsp:cNvSpPr/>
      </dsp:nvSpPr>
      <dsp:spPr>
        <a:xfrm>
          <a:off x="366957" y="885636"/>
          <a:ext cx="1784682" cy="3335711"/>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solidFill>
                <a:sysClr val="windowText" lastClr="000000">
                  <a:hueOff val="0"/>
                  <a:satOff val="0"/>
                  <a:lumOff val="0"/>
                  <a:alphaOff val="0"/>
                </a:sysClr>
              </a:solidFill>
              <a:latin typeface="Calibri" panose="020F0502020204030204"/>
              <a:ea typeface="+mn-ea"/>
              <a:cs typeface="+mn-cs"/>
            </a:rPr>
            <a:t>5 years or more continuous residency</a:t>
          </a:r>
        </a:p>
        <a:p>
          <a:pPr marL="171450" lvl="1" indent="-171450" algn="l" defTabSz="755650">
            <a:lnSpc>
              <a:spcPct val="90000"/>
            </a:lnSpc>
            <a:spcBef>
              <a:spcPct val="0"/>
            </a:spcBef>
            <a:spcAft>
              <a:spcPct val="15000"/>
            </a:spcAft>
            <a:buChar char="•"/>
          </a:pPr>
          <a:r>
            <a:rPr lang="en-GB" sz="1700" kern="1200" dirty="0">
              <a:solidFill>
                <a:sysClr val="windowText" lastClr="000000">
                  <a:hueOff val="0"/>
                  <a:satOff val="0"/>
                  <a:lumOff val="0"/>
                  <a:alphaOff val="0"/>
                </a:sysClr>
              </a:solidFill>
              <a:latin typeface="Calibri" panose="020F0502020204030204"/>
              <a:ea typeface="+mn-ea"/>
              <a:cs typeface="+mn-cs"/>
            </a:rPr>
            <a:t>Applications open fully from March 2019</a:t>
          </a:r>
        </a:p>
      </dsp:txBody>
      <dsp:txXfrm>
        <a:off x="419229" y="937908"/>
        <a:ext cx="1680138" cy="3231167"/>
      </dsp:txXfrm>
    </dsp:sp>
    <dsp:sp modelId="{27D4D92F-2725-455C-A319-27AD1B0DA5F7}">
      <dsp:nvSpPr>
        <dsp:cNvPr id="0" name=""/>
        <dsp:cNvSpPr/>
      </dsp:nvSpPr>
      <dsp:spPr>
        <a:xfrm rot="21567751">
          <a:off x="2056641" y="200807"/>
          <a:ext cx="573594" cy="444334"/>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 lastClr="FFFFFF"/>
            </a:solidFill>
            <a:latin typeface="Calibri" panose="020F0502020204030204"/>
            <a:ea typeface="+mn-ea"/>
            <a:cs typeface="+mn-cs"/>
          </a:endParaRPr>
        </a:p>
      </dsp:txBody>
      <dsp:txXfrm>
        <a:off x="2056644" y="290299"/>
        <a:ext cx="440294" cy="266600"/>
      </dsp:txXfrm>
    </dsp:sp>
    <dsp:sp modelId="{084ACC3F-2FD5-48EC-AA31-21492AC48622}">
      <dsp:nvSpPr>
        <dsp:cNvPr id="0" name=""/>
        <dsp:cNvSpPr/>
      </dsp:nvSpPr>
      <dsp:spPr>
        <a:xfrm>
          <a:off x="2868308" y="144370"/>
          <a:ext cx="1784682" cy="795925"/>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ysClr val="window" lastClr="FFFFFF"/>
              </a:solidFill>
              <a:latin typeface="Calibri" panose="020F0502020204030204"/>
              <a:ea typeface="+mn-ea"/>
              <a:cs typeface="+mn-cs"/>
            </a:rPr>
            <a:t>Pre-Settled Status</a:t>
          </a:r>
        </a:p>
      </dsp:txBody>
      <dsp:txXfrm>
        <a:off x="2883849" y="159911"/>
        <a:ext cx="1753600" cy="499535"/>
      </dsp:txXfrm>
    </dsp:sp>
    <dsp:sp modelId="{882A108A-73EB-4174-839C-EF76132A0344}">
      <dsp:nvSpPr>
        <dsp:cNvPr id="0" name=""/>
        <dsp:cNvSpPr/>
      </dsp:nvSpPr>
      <dsp:spPr>
        <a:xfrm>
          <a:off x="3233845" y="804952"/>
          <a:ext cx="1784682" cy="3443289"/>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solidFill>
                <a:sysClr val="windowText" lastClr="000000">
                  <a:hueOff val="0"/>
                  <a:satOff val="0"/>
                  <a:lumOff val="0"/>
                  <a:alphaOff val="0"/>
                </a:sysClr>
              </a:solidFill>
              <a:latin typeface="Calibri" panose="020F0502020204030204"/>
              <a:ea typeface="+mn-ea"/>
              <a:cs typeface="+mn-cs"/>
            </a:rPr>
            <a:t>Under 5 years continuous residency</a:t>
          </a:r>
        </a:p>
        <a:p>
          <a:pPr marL="171450" lvl="1" indent="-171450" algn="l" defTabSz="755650">
            <a:lnSpc>
              <a:spcPct val="90000"/>
            </a:lnSpc>
            <a:spcBef>
              <a:spcPct val="0"/>
            </a:spcBef>
            <a:spcAft>
              <a:spcPct val="15000"/>
            </a:spcAft>
            <a:buChar char="•"/>
          </a:pPr>
          <a:r>
            <a:rPr lang="en-GB" sz="1700" kern="1200">
              <a:solidFill>
                <a:sysClr val="windowText" lastClr="000000">
                  <a:hueOff val="0"/>
                  <a:satOff val="0"/>
                  <a:lumOff val="0"/>
                  <a:alphaOff val="0"/>
                </a:sysClr>
              </a:solidFill>
              <a:latin typeface="Calibri" panose="020F0502020204030204"/>
              <a:ea typeface="+mn-ea"/>
              <a:cs typeface="+mn-cs"/>
            </a:rPr>
            <a:t>Apply for pre-settled status until 5 years completed</a:t>
          </a:r>
        </a:p>
      </dsp:txBody>
      <dsp:txXfrm>
        <a:off x="3286117" y="857224"/>
        <a:ext cx="1680138" cy="3338745"/>
      </dsp:txXfrm>
    </dsp:sp>
    <dsp:sp modelId="{CA2C3196-033E-494A-A8AA-24023D8DD778}">
      <dsp:nvSpPr>
        <dsp:cNvPr id="0" name=""/>
        <dsp:cNvSpPr/>
      </dsp:nvSpPr>
      <dsp:spPr>
        <a:xfrm rot="21590863">
          <a:off x="4923541" y="183659"/>
          <a:ext cx="573571" cy="444334"/>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 lastClr="FFFFFF"/>
            </a:solidFill>
            <a:latin typeface="Calibri" panose="020F0502020204030204"/>
            <a:ea typeface="+mn-ea"/>
            <a:cs typeface="+mn-cs"/>
          </a:endParaRPr>
        </a:p>
      </dsp:txBody>
      <dsp:txXfrm>
        <a:off x="4923541" y="272703"/>
        <a:ext cx="440271" cy="266600"/>
      </dsp:txXfrm>
    </dsp:sp>
    <dsp:sp modelId="{7581C031-443C-4FE4-B8C3-E35CE9AD8DCB}">
      <dsp:nvSpPr>
        <dsp:cNvPr id="0" name=""/>
        <dsp:cNvSpPr/>
      </dsp:nvSpPr>
      <dsp:spPr>
        <a:xfrm>
          <a:off x="5735196" y="136751"/>
          <a:ext cx="1784682" cy="795925"/>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ysClr val="window" lastClr="FFFFFF"/>
              </a:solidFill>
              <a:latin typeface="Calibri" panose="020F0502020204030204"/>
              <a:ea typeface="+mn-ea"/>
              <a:cs typeface="+mn-cs"/>
            </a:rPr>
            <a:t>Post 31st March 2019</a:t>
          </a:r>
        </a:p>
      </dsp:txBody>
      <dsp:txXfrm>
        <a:off x="5750737" y="152292"/>
        <a:ext cx="1753600" cy="499535"/>
      </dsp:txXfrm>
    </dsp:sp>
    <dsp:sp modelId="{B6369E1E-C60D-40DB-8739-9D59E6861D17}">
      <dsp:nvSpPr>
        <dsp:cNvPr id="0" name=""/>
        <dsp:cNvSpPr/>
      </dsp:nvSpPr>
      <dsp:spPr>
        <a:xfrm>
          <a:off x="6100734" y="782094"/>
          <a:ext cx="1784682" cy="3473767"/>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solidFill>
                <a:sysClr val="windowText" lastClr="000000">
                  <a:hueOff val="0"/>
                  <a:satOff val="0"/>
                  <a:lumOff val="0"/>
                  <a:alphaOff val="0"/>
                </a:sysClr>
              </a:solidFill>
              <a:latin typeface="Calibri" panose="020F0502020204030204"/>
              <a:ea typeface="+mn-ea"/>
              <a:cs typeface="+mn-cs"/>
            </a:rPr>
            <a:t>Free movement will continue throughout the transition period - 31/12/20</a:t>
          </a:r>
        </a:p>
        <a:p>
          <a:pPr marL="171450" lvl="1" indent="-171450" algn="l" defTabSz="755650">
            <a:lnSpc>
              <a:spcPct val="90000"/>
            </a:lnSpc>
            <a:spcBef>
              <a:spcPct val="0"/>
            </a:spcBef>
            <a:spcAft>
              <a:spcPct val="15000"/>
            </a:spcAft>
            <a:buChar char="•"/>
          </a:pPr>
          <a:r>
            <a:rPr lang="en-GB" sz="1700" kern="1200">
              <a:solidFill>
                <a:sysClr val="windowText" lastClr="000000">
                  <a:hueOff val="0"/>
                  <a:satOff val="0"/>
                  <a:lumOff val="0"/>
                  <a:alphaOff val="0"/>
                </a:sysClr>
              </a:solidFill>
              <a:latin typeface="Calibri" panose="020F0502020204030204"/>
              <a:ea typeface="+mn-ea"/>
              <a:cs typeface="+mn-cs"/>
            </a:rPr>
            <a:t>Applications can be made for Pre-Settled Status</a:t>
          </a:r>
        </a:p>
      </dsp:txBody>
      <dsp:txXfrm>
        <a:off x="6153006" y="834366"/>
        <a:ext cx="1680138" cy="3369223"/>
      </dsp:txXfrm>
    </dsp:sp>
    <dsp:sp modelId="{822FF284-900D-4272-A5AA-324E30090081}">
      <dsp:nvSpPr>
        <dsp:cNvPr id="0" name=""/>
        <dsp:cNvSpPr/>
      </dsp:nvSpPr>
      <dsp:spPr>
        <a:xfrm rot="32238">
          <a:off x="7790417" y="193487"/>
          <a:ext cx="573594" cy="444334"/>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 lastClr="FFFFFF"/>
            </a:solidFill>
            <a:latin typeface="Calibri" panose="020F0502020204030204"/>
            <a:ea typeface="+mn-ea"/>
            <a:cs typeface="+mn-cs"/>
          </a:endParaRPr>
        </a:p>
      </dsp:txBody>
      <dsp:txXfrm>
        <a:off x="7790420" y="281729"/>
        <a:ext cx="440294" cy="266600"/>
      </dsp:txXfrm>
    </dsp:sp>
    <dsp:sp modelId="{3E044F14-810B-4E6F-A120-B33F2A1CA6D7}">
      <dsp:nvSpPr>
        <dsp:cNvPr id="0" name=""/>
        <dsp:cNvSpPr/>
      </dsp:nvSpPr>
      <dsp:spPr>
        <a:xfrm>
          <a:off x="8602084" y="163636"/>
          <a:ext cx="1784682" cy="795925"/>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ysClr val="window" lastClr="FFFFFF"/>
              </a:solidFill>
              <a:latin typeface="Calibri" panose="020F0502020204030204"/>
              <a:ea typeface="+mn-ea"/>
              <a:cs typeface="+mn-cs"/>
            </a:rPr>
            <a:t>Irish citizens	</a:t>
          </a:r>
        </a:p>
      </dsp:txBody>
      <dsp:txXfrm>
        <a:off x="8617625" y="179177"/>
        <a:ext cx="1753600" cy="499535"/>
      </dsp:txXfrm>
    </dsp:sp>
    <dsp:sp modelId="{F8FF03DC-0C80-4668-A0F9-6E86E1DEB72E}">
      <dsp:nvSpPr>
        <dsp:cNvPr id="0" name=""/>
        <dsp:cNvSpPr/>
      </dsp:nvSpPr>
      <dsp:spPr>
        <a:xfrm>
          <a:off x="8967622" y="862750"/>
          <a:ext cx="1784682" cy="3366225"/>
        </a:xfrm>
        <a:prstGeom prst="roundRect">
          <a:avLst>
            <a:gd name="adj" fmla="val 10000"/>
          </a:avLst>
        </a:prstGeom>
        <a:solidFill>
          <a:sysClr val="window" lastClr="FFFFFF">
            <a:alpha val="90000"/>
            <a:hueOff val="0"/>
            <a:satOff val="0"/>
            <a:lumOff val="0"/>
            <a:alphaOff val="0"/>
          </a:sys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solidFill>
                <a:sysClr val="windowText" lastClr="000000">
                  <a:hueOff val="0"/>
                  <a:satOff val="0"/>
                  <a:lumOff val="0"/>
                  <a:alphaOff val="0"/>
                </a:sysClr>
              </a:solidFill>
              <a:latin typeface="Calibri" panose="020F0502020204030204"/>
              <a:ea typeface="+mn-ea"/>
              <a:cs typeface="+mn-cs"/>
            </a:rPr>
            <a:t>Irish citizens can continue to work and live in UK as part of </a:t>
          </a:r>
          <a:r>
            <a:rPr lang="en-GB" sz="1700" kern="1200">
              <a:solidFill>
                <a:sysClr val="windowText" lastClr="000000">
                  <a:hueOff val="0"/>
                  <a:satOff val="0"/>
                  <a:lumOff val="0"/>
                  <a:alphaOff val="0"/>
                </a:sysClr>
              </a:solidFill>
              <a:latin typeface="Calibri" panose="020F0502020204030204"/>
              <a:ea typeface="+mn-ea"/>
              <a:cs typeface="+mn-cs"/>
            </a:rPr>
            <a:t>the Common Travel Area</a:t>
          </a:r>
          <a:endParaRPr lang="en-GB" sz="1700" kern="1200" dirty="0">
            <a:solidFill>
              <a:sysClr val="windowText" lastClr="000000">
                <a:hueOff val="0"/>
                <a:satOff val="0"/>
                <a:lumOff val="0"/>
                <a:alphaOff val="0"/>
              </a:sysClr>
            </a:solidFill>
            <a:latin typeface="Calibri" panose="020F0502020204030204"/>
            <a:ea typeface="+mn-ea"/>
            <a:cs typeface="+mn-cs"/>
          </a:endParaRPr>
        </a:p>
      </dsp:txBody>
      <dsp:txXfrm>
        <a:off x="9019894" y="915022"/>
        <a:ext cx="1680138" cy="32616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3FD0A-C97A-48E9-B2FE-12F5DF3315B2}" type="datetimeFigureOut">
              <a:rPr lang="en-GB" smtClean="0"/>
              <a:t>31/12/2018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7E5E6-6AEB-4AC4-A8E4-54AD299BDC91}" type="slidenum">
              <a:rPr lang="en-GB" smtClean="0"/>
              <a:t>‹#›</a:t>
            </a:fld>
            <a:endParaRPr lang="en-GB"/>
          </a:p>
        </p:txBody>
      </p:sp>
    </p:spTree>
    <p:extLst>
      <p:ext uri="{BB962C8B-B14F-4D97-AF65-F5344CB8AC3E}">
        <p14:creationId xmlns:p14="http://schemas.microsoft.com/office/powerpoint/2010/main" val="74163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a:t>
            </a:fld>
            <a:endParaRPr lang="en-GB"/>
          </a:p>
        </p:txBody>
      </p:sp>
    </p:spTree>
    <p:extLst>
      <p:ext uri="{BB962C8B-B14F-4D97-AF65-F5344CB8AC3E}">
        <p14:creationId xmlns:p14="http://schemas.microsoft.com/office/powerpoint/2010/main" val="2373435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10</a:t>
            </a:fld>
            <a:endParaRPr lang="en-GB"/>
          </a:p>
        </p:txBody>
      </p:sp>
    </p:spTree>
    <p:extLst>
      <p:ext uri="{BB962C8B-B14F-4D97-AF65-F5344CB8AC3E}">
        <p14:creationId xmlns:p14="http://schemas.microsoft.com/office/powerpoint/2010/main" val="1077480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11</a:t>
            </a:fld>
            <a:endParaRPr lang="en-GB"/>
          </a:p>
        </p:txBody>
      </p:sp>
    </p:spTree>
    <p:extLst>
      <p:ext uri="{BB962C8B-B14F-4D97-AF65-F5344CB8AC3E}">
        <p14:creationId xmlns:p14="http://schemas.microsoft.com/office/powerpoint/2010/main" val="119335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12</a:t>
            </a:fld>
            <a:endParaRPr lang="en-GB"/>
          </a:p>
        </p:txBody>
      </p:sp>
    </p:spTree>
    <p:extLst>
      <p:ext uri="{BB962C8B-B14F-4D97-AF65-F5344CB8AC3E}">
        <p14:creationId xmlns:p14="http://schemas.microsoft.com/office/powerpoint/2010/main" val="3365310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816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14</a:t>
            </a:fld>
            <a:endParaRPr lang="en-GB"/>
          </a:p>
        </p:txBody>
      </p:sp>
    </p:spTree>
    <p:extLst>
      <p:ext uri="{BB962C8B-B14F-4D97-AF65-F5344CB8AC3E}">
        <p14:creationId xmlns:p14="http://schemas.microsoft.com/office/powerpoint/2010/main" val="4216556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15</a:t>
            </a:fld>
            <a:endParaRPr lang="en-GB"/>
          </a:p>
        </p:txBody>
      </p:sp>
    </p:spTree>
    <p:extLst>
      <p:ext uri="{BB962C8B-B14F-4D97-AF65-F5344CB8AC3E}">
        <p14:creationId xmlns:p14="http://schemas.microsoft.com/office/powerpoint/2010/main" val="598667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16</a:t>
            </a:fld>
            <a:endParaRPr lang="en-GB"/>
          </a:p>
        </p:txBody>
      </p:sp>
    </p:spTree>
    <p:extLst>
      <p:ext uri="{BB962C8B-B14F-4D97-AF65-F5344CB8AC3E}">
        <p14:creationId xmlns:p14="http://schemas.microsoft.com/office/powerpoint/2010/main" val="2682788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17</a:t>
            </a:fld>
            <a:endParaRPr lang="en-GB"/>
          </a:p>
        </p:txBody>
      </p:sp>
    </p:spTree>
    <p:extLst>
      <p:ext uri="{BB962C8B-B14F-4D97-AF65-F5344CB8AC3E}">
        <p14:creationId xmlns:p14="http://schemas.microsoft.com/office/powerpoint/2010/main" val="1981022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18</a:t>
            </a:fld>
            <a:endParaRPr lang="en-GB"/>
          </a:p>
        </p:txBody>
      </p:sp>
    </p:spTree>
    <p:extLst>
      <p:ext uri="{BB962C8B-B14F-4D97-AF65-F5344CB8AC3E}">
        <p14:creationId xmlns:p14="http://schemas.microsoft.com/office/powerpoint/2010/main" val="1098516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90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2</a:t>
            </a:fld>
            <a:endParaRPr lang="en-GB"/>
          </a:p>
        </p:txBody>
      </p:sp>
    </p:spTree>
    <p:extLst>
      <p:ext uri="{BB962C8B-B14F-4D97-AF65-F5344CB8AC3E}">
        <p14:creationId xmlns:p14="http://schemas.microsoft.com/office/powerpoint/2010/main" val="3526882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2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44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42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23</a:t>
            </a:fld>
            <a:endParaRPr lang="en-GB"/>
          </a:p>
        </p:txBody>
      </p:sp>
    </p:spTree>
    <p:extLst>
      <p:ext uri="{BB962C8B-B14F-4D97-AF65-F5344CB8AC3E}">
        <p14:creationId xmlns:p14="http://schemas.microsoft.com/office/powerpoint/2010/main" val="2336347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24</a:t>
            </a:fld>
            <a:endParaRPr lang="en-GB"/>
          </a:p>
        </p:txBody>
      </p:sp>
    </p:spTree>
    <p:extLst>
      <p:ext uri="{BB962C8B-B14F-4D97-AF65-F5344CB8AC3E}">
        <p14:creationId xmlns:p14="http://schemas.microsoft.com/office/powerpoint/2010/main" val="211434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097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26</a:t>
            </a:fld>
            <a:endParaRPr lang="en-GB"/>
          </a:p>
        </p:txBody>
      </p:sp>
    </p:spTree>
    <p:extLst>
      <p:ext uri="{BB962C8B-B14F-4D97-AF65-F5344CB8AC3E}">
        <p14:creationId xmlns:p14="http://schemas.microsoft.com/office/powerpoint/2010/main" val="3680394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27</a:t>
            </a:fld>
            <a:endParaRPr lang="en-GB"/>
          </a:p>
        </p:txBody>
      </p:sp>
    </p:spTree>
    <p:extLst>
      <p:ext uri="{BB962C8B-B14F-4D97-AF65-F5344CB8AC3E}">
        <p14:creationId xmlns:p14="http://schemas.microsoft.com/office/powerpoint/2010/main" val="1675116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276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60" dirty="0"/>
          </a:p>
        </p:txBody>
      </p:sp>
      <p:sp>
        <p:nvSpPr>
          <p:cNvPr id="4" name="Slide Number Placeholder 3"/>
          <p:cNvSpPr>
            <a:spLocks noGrp="1"/>
          </p:cNvSpPr>
          <p:nvPr>
            <p:ph type="sldNum" sz="quarter" idx="5"/>
          </p:nvPr>
        </p:nvSpPr>
        <p:spPr/>
        <p:txBody>
          <a:bodyPr/>
          <a:lstStyle/>
          <a:p>
            <a:fld id="{9D37E5E6-6AEB-4AC4-A8E4-54AD299BDC91}" type="slidenum">
              <a:rPr lang="en-GB" smtClean="0"/>
              <a:t>29</a:t>
            </a:fld>
            <a:endParaRPr lang="en-GB"/>
          </a:p>
        </p:txBody>
      </p:sp>
    </p:spTree>
    <p:extLst>
      <p:ext uri="{BB962C8B-B14F-4D97-AF65-F5344CB8AC3E}">
        <p14:creationId xmlns:p14="http://schemas.microsoft.com/office/powerpoint/2010/main" val="3252619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a:t>
            </a:fld>
            <a:endParaRPr lang="en-GB"/>
          </a:p>
        </p:txBody>
      </p:sp>
    </p:spTree>
    <p:extLst>
      <p:ext uri="{BB962C8B-B14F-4D97-AF65-F5344CB8AC3E}">
        <p14:creationId xmlns:p14="http://schemas.microsoft.com/office/powerpoint/2010/main" val="3761232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30</a:t>
            </a:fld>
            <a:endParaRPr lang="en-GB"/>
          </a:p>
        </p:txBody>
      </p:sp>
    </p:spTree>
    <p:extLst>
      <p:ext uri="{BB962C8B-B14F-4D97-AF65-F5344CB8AC3E}">
        <p14:creationId xmlns:p14="http://schemas.microsoft.com/office/powerpoint/2010/main" val="4099732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31</a:t>
            </a:fld>
            <a:endParaRPr lang="en-GB"/>
          </a:p>
        </p:txBody>
      </p:sp>
    </p:spTree>
    <p:extLst>
      <p:ext uri="{BB962C8B-B14F-4D97-AF65-F5344CB8AC3E}">
        <p14:creationId xmlns:p14="http://schemas.microsoft.com/office/powerpoint/2010/main" val="244814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924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33</a:t>
            </a:fld>
            <a:endParaRPr lang="en-GB"/>
          </a:p>
        </p:txBody>
      </p:sp>
    </p:spTree>
    <p:extLst>
      <p:ext uri="{BB962C8B-B14F-4D97-AF65-F5344CB8AC3E}">
        <p14:creationId xmlns:p14="http://schemas.microsoft.com/office/powerpoint/2010/main" val="633700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34</a:t>
            </a:fld>
            <a:endParaRPr lang="en-GB"/>
          </a:p>
        </p:txBody>
      </p:sp>
    </p:spTree>
    <p:extLst>
      <p:ext uri="{BB962C8B-B14F-4D97-AF65-F5344CB8AC3E}">
        <p14:creationId xmlns:p14="http://schemas.microsoft.com/office/powerpoint/2010/main" val="3738195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35</a:t>
            </a:fld>
            <a:endParaRPr lang="en-GB"/>
          </a:p>
        </p:txBody>
      </p:sp>
    </p:spTree>
    <p:extLst>
      <p:ext uri="{BB962C8B-B14F-4D97-AF65-F5344CB8AC3E}">
        <p14:creationId xmlns:p14="http://schemas.microsoft.com/office/powerpoint/2010/main" val="1618343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36</a:t>
            </a:fld>
            <a:endParaRPr lang="en-GB"/>
          </a:p>
        </p:txBody>
      </p:sp>
    </p:spTree>
    <p:extLst>
      <p:ext uri="{BB962C8B-B14F-4D97-AF65-F5344CB8AC3E}">
        <p14:creationId xmlns:p14="http://schemas.microsoft.com/office/powerpoint/2010/main" val="733900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37</a:t>
            </a:fld>
            <a:endParaRPr lang="en-GB"/>
          </a:p>
        </p:txBody>
      </p:sp>
    </p:spTree>
    <p:extLst>
      <p:ext uri="{BB962C8B-B14F-4D97-AF65-F5344CB8AC3E}">
        <p14:creationId xmlns:p14="http://schemas.microsoft.com/office/powerpoint/2010/main" val="2783148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38</a:t>
            </a:fld>
            <a:endParaRPr lang="en-GB"/>
          </a:p>
        </p:txBody>
      </p:sp>
    </p:spTree>
    <p:extLst>
      <p:ext uri="{BB962C8B-B14F-4D97-AF65-F5344CB8AC3E}">
        <p14:creationId xmlns:p14="http://schemas.microsoft.com/office/powerpoint/2010/main" val="1648020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39</a:t>
            </a:fld>
            <a:endParaRPr lang="en-GB"/>
          </a:p>
        </p:txBody>
      </p:sp>
    </p:spTree>
    <p:extLst>
      <p:ext uri="{BB962C8B-B14F-4D97-AF65-F5344CB8AC3E}">
        <p14:creationId xmlns:p14="http://schemas.microsoft.com/office/powerpoint/2010/main" val="344850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a:t>
            </a:fld>
            <a:endParaRPr lang="en-GB"/>
          </a:p>
        </p:txBody>
      </p:sp>
    </p:spTree>
    <p:extLst>
      <p:ext uri="{BB962C8B-B14F-4D97-AF65-F5344CB8AC3E}">
        <p14:creationId xmlns:p14="http://schemas.microsoft.com/office/powerpoint/2010/main" val="3614937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40</a:t>
            </a:fld>
            <a:endParaRPr lang="en-GB"/>
          </a:p>
        </p:txBody>
      </p:sp>
    </p:spTree>
    <p:extLst>
      <p:ext uri="{BB962C8B-B14F-4D97-AF65-F5344CB8AC3E}">
        <p14:creationId xmlns:p14="http://schemas.microsoft.com/office/powerpoint/2010/main" val="15218432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47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42</a:t>
            </a:fld>
            <a:endParaRPr lang="en-GB"/>
          </a:p>
        </p:txBody>
      </p:sp>
    </p:spTree>
    <p:extLst>
      <p:ext uri="{BB962C8B-B14F-4D97-AF65-F5344CB8AC3E}">
        <p14:creationId xmlns:p14="http://schemas.microsoft.com/office/powerpoint/2010/main" val="3515453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37E5E6-6AEB-4AC4-A8E4-54AD299BDC91}" type="slidenum">
              <a:rPr lang="en-GB" smtClean="0"/>
              <a:t>43</a:t>
            </a:fld>
            <a:endParaRPr lang="en-GB"/>
          </a:p>
        </p:txBody>
      </p:sp>
    </p:spTree>
    <p:extLst>
      <p:ext uri="{BB962C8B-B14F-4D97-AF65-F5344CB8AC3E}">
        <p14:creationId xmlns:p14="http://schemas.microsoft.com/office/powerpoint/2010/main" val="1490387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44</a:t>
            </a:fld>
            <a:endParaRPr lang="en-GB"/>
          </a:p>
        </p:txBody>
      </p:sp>
    </p:spTree>
    <p:extLst>
      <p:ext uri="{BB962C8B-B14F-4D97-AF65-F5344CB8AC3E}">
        <p14:creationId xmlns:p14="http://schemas.microsoft.com/office/powerpoint/2010/main" val="979703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45</a:t>
            </a:fld>
            <a:endParaRPr lang="en-GB"/>
          </a:p>
        </p:txBody>
      </p:sp>
    </p:spTree>
    <p:extLst>
      <p:ext uri="{BB962C8B-B14F-4D97-AF65-F5344CB8AC3E}">
        <p14:creationId xmlns:p14="http://schemas.microsoft.com/office/powerpoint/2010/main" val="3933144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46</a:t>
            </a:fld>
            <a:endParaRPr lang="en-GB"/>
          </a:p>
        </p:txBody>
      </p:sp>
    </p:spTree>
    <p:extLst>
      <p:ext uri="{BB962C8B-B14F-4D97-AF65-F5344CB8AC3E}">
        <p14:creationId xmlns:p14="http://schemas.microsoft.com/office/powerpoint/2010/main" val="3451611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47</a:t>
            </a:fld>
            <a:endParaRPr lang="en-GB"/>
          </a:p>
        </p:txBody>
      </p:sp>
    </p:spTree>
    <p:extLst>
      <p:ext uri="{BB962C8B-B14F-4D97-AF65-F5344CB8AC3E}">
        <p14:creationId xmlns:p14="http://schemas.microsoft.com/office/powerpoint/2010/main" val="3618794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48</a:t>
            </a:fld>
            <a:endParaRPr lang="en-GB"/>
          </a:p>
        </p:txBody>
      </p:sp>
    </p:spTree>
    <p:extLst>
      <p:ext uri="{BB962C8B-B14F-4D97-AF65-F5344CB8AC3E}">
        <p14:creationId xmlns:p14="http://schemas.microsoft.com/office/powerpoint/2010/main" val="1043542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49</a:t>
            </a:fld>
            <a:endParaRPr lang="en-GB"/>
          </a:p>
        </p:txBody>
      </p:sp>
    </p:spTree>
    <p:extLst>
      <p:ext uri="{BB962C8B-B14F-4D97-AF65-F5344CB8AC3E}">
        <p14:creationId xmlns:p14="http://schemas.microsoft.com/office/powerpoint/2010/main" val="2673895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a:t>
            </a:fld>
            <a:endParaRPr lang="en-GB"/>
          </a:p>
        </p:txBody>
      </p:sp>
    </p:spTree>
    <p:extLst>
      <p:ext uri="{BB962C8B-B14F-4D97-AF65-F5344CB8AC3E}">
        <p14:creationId xmlns:p14="http://schemas.microsoft.com/office/powerpoint/2010/main" val="4220636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50</a:t>
            </a:fld>
            <a:endParaRPr lang="en-GB"/>
          </a:p>
        </p:txBody>
      </p:sp>
    </p:spTree>
    <p:extLst>
      <p:ext uri="{BB962C8B-B14F-4D97-AF65-F5344CB8AC3E}">
        <p14:creationId xmlns:p14="http://schemas.microsoft.com/office/powerpoint/2010/main" val="1132239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51</a:t>
            </a:fld>
            <a:endParaRPr lang="en-GB"/>
          </a:p>
        </p:txBody>
      </p:sp>
    </p:spTree>
    <p:extLst>
      <p:ext uri="{BB962C8B-B14F-4D97-AF65-F5344CB8AC3E}">
        <p14:creationId xmlns:p14="http://schemas.microsoft.com/office/powerpoint/2010/main" val="3805598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52</a:t>
            </a:fld>
            <a:endParaRPr lang="en-GB"/>
          </a:p>
        </p:txBody>
      </p:sp>
    </p:spTree>
    <p:extLst>
      <p:ext uri="{BB962C8B-B14F-4D97-AF65-F5344CB8AC3E}">
        <p14:creationId xmlns:p14="http://schemas.microsoft.com/office/powerpoint/2010/main" val="33454474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53</a:t>
            </a:fld>
            <a:endParaRPr lang="en-GB"/>
          </a:p>
        </p:txBody>
      </p:sp>
    </p:spTree>
    <p:extLst>
      <p:ext uri="{BB962C8B-B14F-4D97-AF65-F5344CB8AC3E}">
        <p14:creationId xmlns:p14="http://schemas.microsoft.com/office/powerpoint/2010/main" val="287829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54</a:t>
            </a:fld>
            <a:endParaRPr lang="en-GB"/>
          </a:p>
        </p:txBody>
      </p:sp>
    </p:spTree>
    <p:extLst>
      <p:ext uri="{BB962C8B-B14F-4D97-AF65-F5344CB8AC3E}">
        <p14:creationId xmlns:p14="http://schemas.microsoft.com/office/powerpoint/2010/main" val="1579362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55</a:t>
            </a:fld>
            <a:endParaRPr lang="en-GB"/>
          </a:p>
        </p:txBody>
      </p:sp>
    </p:spTree>
    <p:extLst>
      <p:ext uri="{BB962C8B-B14F-4D97-AF65-F5344CB8AC3E}">
        <p14:creationId xmlns:p14="http://schemas.microsoft.com/office/powerpoint/2010/main" val="38814555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56</a:t>
            </a:fld>
            <a:endParaRPr lang="en-GB"/>
          </a:p>
        </p:txBody>
      </p:sp>
    </p:spTree>
    <p:extLst>
      <p:ext uri="{BB962C8B-B14F-4D97-AF65-F5344CB8AC3E}">
        <p14:creationId xmlns:p14="http://schemas.microsoft.com/office/powerpoint/2010/main" val="3537790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57</a:t>
            </a:fld>
            <a:endParaRPr lang="en-GB"/>
          </a:p>
        </p:txBody>
      </p:sp>
    </p:spTree>
    <p:extLst>
      <p:ext uri="{BB962C8B-B14F-4D97-AF65-F5344CB8AC3E}">
        <p14:creationId xmlns:p14="http://schemas.microsoft.com/office/powerpoint/2010/main" val="1796117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58</a:t>
            </a:fld>
            <a:endParaRPr lang="en-GB"/>
          </a:p>
        </p:txBody>
      </p:sp>
    </p:spTree>
    <p:extLst>
      <p:ext uri="{BB962C8B-B14F-4D97-AF65-F5344CB8AC3E}">
        <p14:creationId xmlns:p14="http://schemas.microsoft.com/office/powerpoint/2010/main" val="3010282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59</a:t>
            </a:fld>
            <a:endParaRPr lang="en-GB"/>
          </a:p>
        </p:txBody>
      </p:sp>
    </p:spTree>
    <p:extLst>
      <p:ext uri="{BB962C8B-B14F-4D97-AF65-F5344CB8AC3E}">
        <p14:creationId xmlns:p14="http://schemas.microsoft.com/office/powerpoint/2010/main" val="163597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6</a:t>
            </a:fld>
            <a:endParaRPr lang="en-GB"/>
          </a:p>
        </p:txBody>
      </p:sp>
    </p:spTree>
    <p:extLst>
      <p:ext uri="{BB962C8B-B14F-4D97-AF65-F5344CB8AC3E}">
        <p14:creationId xmlns:p14="http://schemas.microsoft.com/office/powerpoint/2010/main" val="42011796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60</a:t>
            </a:fld>
            <a:endParaRPr lang="en-GB"/>
          </a:p>
        </p:txBody>
      </p:sp>
    </p:spTree>
    <p:extLst>
      <p:ext uri="{BB962C8B-B14F-4D97-AF65-F5344CB8AC3E}">
        <p14:creationId xmlns:p14="http://schemas.microsoft.com/office/powerpoint/2010/main" val="161616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61</a:t>
            </a:fld>
            <a:endParaRPr lang="en-GB"/>
          </a:p>
        </p:txBody>
      </p:sp>
    </p:spTree>
    <p:extLst>
      <p:ext uri="{BB962C8B-B14F-4D97-AF65-F5344CB8AC3E}">
        <p14:creationId xmlns:p14="http://schemas.microsoft.com/office/powerpoint/2010/main" val="1570563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62</a:t>
            </a:fld>
            <a:endParaRPr lang="en-GB"/>
          </a:p>
        </p:txBody>
      </p:sp>
    </p:spTree>
    <p:extLst>
      <p:ext uri="{BB962C8B-B14F-4D97-AF65-F5344CB8AC3E}">
        <p14:creationId xmlns:p14="http://schemas.microsoft.com/office/powerpoint/2010/main" val="24496943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63</a:t>
            </a:fld>
            <a:endParaRPr lang="en-GB"/>
          </a:p>
        </p:txBody>
      </p:sp>
    </p:spTree>
    <p:extLst>
      <p:ext uri="{BB962C8B-B14F-4D97-AF65-F5344CB8AC3E}">
        <p14:creationId xmlns:p14="http://schemas.microsoft.com/office/powerpoint/2010/main" val="32473709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5701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2739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66</a:t>
            </a:fld>
            <a:endParaRPr lang="en-GB"/>
          </a:p>
        </p:txBody>
      </p:sp>
    </p:spTree>
    <p:extLst>
      <p:ext uri="{BB962C8B-B14F-4D97-AF65-F5344CB8AC3E}">
        <p14:creationId xmlns:p14="http://schemas.microsoft.com/office/powerpoint/2010/main" val="3252120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7E5E6-6AEB-4AC4-A8E4-54AD299BDC91}" type="slidenum">
              <a:rPr lang="en-GB" smtClean="0"/>
              <a:t>67</a:t>
            </a:fld>
            <a:endParaRPr lang="en-GB"/>
          </a:p>
        </p:txBody>
      </p:sp>
    </p:spTree>
    <p:extLst>
      <p:ext uri="{BB962C8B-B14F-4D97-AF65-F5344CB8AC3E}">
        <p14:creationId xmlns:p14="http://schemas.microsoft.com/office/powerpoint/2010/main" val="35317361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7E5E6-6AEB-4AC4-A8E4-54AD299BDC91}" type="slidenum">
              <a:rPr lang="en-GB" smtClean="0"/>
              <a:t>68</a:t>
            </a:fld>
            <a:endParaRPr lang="en-GB"/>
          </a:p>
        </p:txBody>
      </p:sp>
    </p:spTree>
    <p:extLst>
      <p:ext uri="{BB962C8B-B14F-4D97-AF65-F5344CB8AC3E}">
        <p14:creationId xmlns:p14="http://schemas.microsoft.com/office/powerpoint/2010/main" val="38197647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7E5E6-6AEB-4AC4-A8E4-54AD299BDC91}" type="slidenum">
              <a:rPr lang="en-GB" smtClean="0"/>
              <a:t>69</a:t>
            </a:fld>
            <a:endParaRPr lang="en-GB"/>
          </a:p>
        </p:txBody>
      </p:sp>
    </p:spTree>
    <p:extLst>
      <p:ext uri="{BB962C8B-B14F-4D97-AF65-F5344CB8AC3E}">
        <p14:creationId xmlns:p14="http://schemas.microsoft.com/office/powerpoint/2010/main" val="392766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7</a:t>
            </a:fld>
            <a:endParaRPr lang="en-GB"/>
          </a:p>
        </p:txBody>
      </p:sp>
    </p:spTree>
    <p:extLst>
      <p:ext uri="{BB962C8B-B14F-4D97-AF65-F5344CB8AC3E}">
        <p14:creationId xmlns:p14="http://schemas.microsoft.com/office/powerpoint/2010/main" val="23899851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37E5E6-6AEB-4AC4-A8E4-54AD299BDC91}" type="slidenum">
              <a:rPr lang="en-GB" smtClean="0"/>
              <a:t>70</a:t>
            </a:fld>
            <a:endParaRPr lang="en-GB"/>
          </a:p>
        </p:txBody>
      </p:sp>
    </p:spTree>
    <p:extLst>
      <p:ext uri="{BB962C8B-B14F-4D97-AF65-F5344CB8AC3E}">
        <p14:creationId xmlns:p14="http://schemas.microsoft.com/office/powerpoint/2010/main" val="4065961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7E5E6-6AEB-4AC4-A8E4-54AD299BDC91}" type="slidenum">
              <a:rPr lang="en-GB" smtClean="0"/>
              <a:t>71</a:t>
            </a:fld>
            <a:endParaRPr lang="en-GB"/>
          </a:p>
        </p:txBody>
      </p:sp>
    </p:spTree>
    <p:extLst>
      <p:ext uri="{BB962C8B-B14F-4D97-AF65-F5344CB8AC3E}">
        <p14:creationId xmlns:p14="http://schemas.microsoft.com/office/powerpoint/2010/main" val="20879120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US" dirty="0"/>
          </a:p>
        </p:txBody>
      </p:sp>
      <p:sp>
        <p:nvSpPr>
          <p:cNvPr id="4" name="Slide Number Placeholder 3"/>
          <p:cNvSpPr>
            <a:spLocks noGrp="1"/>
          </p:cNvSpPr>
          <p:nvPr>
            <p:ph type="sldNum" sz="quarter" idx="5"/>
          </p:nvPr>
        </p:nvSpPr>
        <p:spPr/>
        <p:txBody>
          <a:bodyPr/>
          <a:lstStyle/>
          <a:p>
            <a:fld id="{9D37E5E6-6AEB-4AC4-A8E4-54AD299BDC91}" type="slidenum">
              <a:rPr lang="en-GB" smtClean="0"/>
              <a:t>72</a:t>
            </a:fld>
            <a:endParaRPr lang="en-GB"/>
          </a:p>
        </p:txBody>
      </p:sp>
    </p:spTree>
    <p:extLst>
      <p:ext uri="{BB962C8B-B14F-4D97-AF65-F5344CB8AC3E}">
        <p14:creationId xmlns:p14="http://schemas.microsoft.com/office/powerpoint/2010/main" val="23783503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73</a:t>
            </a:fld>
            <a:endParaRPr lang="en-GB"/>
          </a:p>
        </p:txBody>
      </p:sp>
    </p:spTree>
    <p:extLst>
      <p:ext uri="{BB962C8B-B14F-4D97-AF65-F5344CB8AC3E}">
        <p14:creationId xmlns:p14="http://schemas.microsoft.com/office/powerpoint/2010/main" val="1668853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74</a:t>
            </a:fld>
            <a:endParaRPr lang="en-GB"/>
          </a:p>
        </p:txBody>
      </p:sp>
    </p:spTree>
    <p:extLst>
      <p:ext uri="{BB962C8B-B14F-4D97-AF65-F5344CB8AC3E}">
        <p14:creationId xmlns:p14="http://schemas.microsoft.com/office/powerpoint/2010/main" val="5992127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42289">
              <a:defRPr/>
            </a:pPr>
            <a:fld id="{CAC40CD8-078B-A447-99AF-F317B3C337BA}" type="slidenum">
              <a:rPr lang="en-US">
                <a:solidFill>
                  <a:prstClr val="black"/>
                </a:solidFill>
                <a:latin typeface="Calibri" panose="020F0502020204030204"/>
              </a:rPr>
              <a:pPr defTabSz="942289">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14873087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76</a:t>
            </a:fld>
            <a:endParaRPr lang="en-GB"/>
          </a:p>
        </p:txBody>
      </p:sp>
    </p:spTree>
    <p:extLst>
      <p:ext uri="{BB962C8B-B14F-4D97-AF65-F5344CB8AC3E}">
        <p14:creationId xmlns:p14="http://schemas.microsoft.com/office/powerpoint/2010/main" val="16827694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77</a:t>
            </a:fld>
            <a:endParaRPr lang="en-GB"/>
          </a:p>
        </p:txBody>
      </p:sp>
    </p:spTree>
    <p:extLst>
      <p:ext uri="{BB962C8B-B14F-4D97-AF65-F5344CB8AC3E}">
        <p14:creationId xmlns:p14="http://schemas.microsoft.com/office/powerpoint/2010/main" val="16629703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78</a:t>
            </a:fld>
            <a:endParaRPr lang="en-GB"/>
          </a:p>
        </p:txBody>
      </p:sp>
    </p:spTree>
    <p:extLst>
      <p:ext uri="{BB962C8B-B14F-4D97-AF65-F5344CB8AC3E}">
        <p14:creationId xmlns:p14="http://schemas.microsoft.com/office/powerpoint/2010/main" val="10955273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79</a:t>
            </a:fld>
            <a:endParaRPr lang="en-GB"/>
          </a:p>
        </p:txBody>
      </p:sp>
    </p:spTree>
    <p:extLst>
      <p:ext uri="{BB962C8B-B14F-4D97-AF65-F5344CB8AC3E}">
        <p14:creationId xmlns:p14="http://schemas.microsoft.com/office/powerpoint/2010/main" val="1859931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8</a:t>
            </a:fld>
            <a:endParaRPr lang="en-GB"/>
          </a:p>
        </p:txBody>
      </p:sp>
    </p:spTree>
    <p:extLst>
      <p:ext uri="{BB962C8B-B14F-4D97-AF65-F5344CB8AC3E}">
        <p14:creationId xmlns:p14="http://schemas.microsoft.com/office/powerpoint/2010/main" val="2726349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80</a:t>
            </a:fld>
            <a:endParaRPr lang="en-GB"/>
          </a:p>
        </p:txBody>
      </p:sp>
    </p:spTree>
    <p:extLst>
      <p:ext uri="{BB962C8B-B14F-4D97-AF65-F5344CB8AC3E}">
        <p14:creationId xmlns:p14="http://schemas.microsoft.com/office/powerpoint/2010/main" val="12029476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8120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82</a:t>
            </a:fld>
            <a:endParaRPr lang="en-GB"/>
          </a:p>
        </p:txBody>
      </p:sp>
    </p:spTree>
    <p:extLst>
      <p:ext uri="{BB962C8B-B14F-4D97-AF65-F5344CB8AC3E}">
        <p14:creationId xmlns:p14="http://schemas.microsoft.com/office/powerpoint/2010/main" val="20735978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83</a:t>
            </a:fld>
            <a:endParaRPr lang="en-GB"/>
          </a:p>
        </p:txBody>
      </p:sp>
    </p:spTree>
    <p:extLst>
      <p:ext uri="{BB962C8B-B14F-4D97-AF65-F5344CB8AC3E}">
        <p14:creationId xmlns:p14="http://schemas.microsoft.com/office/powerpoint/2010/main" val="2049756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37E5E6-6AEB-4AC4-A8E4-54AD299BDC91}" type="slidenum">
              <a:rPr lang="en-GB" smtClean="0"/>
              <a:t>9</a:t>
            </a:fld>
            <a:endParaRPr lang="en-GB"/>
          </a:p>
        </p:txBody>
      </p:sp>
    </p:spTree>
    <p:extLst>
      <p:ext uri="{BB962C8B-B14F-4D97-AF65-F5344CB8AC3E}">
        <p14:creationId xmlns:p14="http://schemas.microsoft.com/office/powerpoint/2010/main" val="1089915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161" name="Picture 160" descr="A close up of a metal fence&#10;&#10;Description generated with high confidence">
            <a:extLst>
              <a:ext uri="{FF2B5EF4-FFF2-40B4-BE49-F238E27FC236}">
                <a16:creationId xmlns:a16="http://schemas.microsoft.com/office/drawing/2014/main" id="{A0E1A658-D280-4ABB-86C5-54313CBBF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846" y="0"/>
            <a:ext cx="5274906" cy="6864626"/>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p:txBody>
          <a:bodyPr/>
          <a:lstStyle/>
          <a:p>
            <a:fld id="{5B42D600-461E-4D15-98C0-8BB09BE54093}" type="datetime6">
              <a:rPr lang="en-GB" smtClean="0"/>
              <a:t>December 18</a:t>
            </a:fld>
            <a:endParaRPr lang="en-GB" dirty="0"/>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62" name="Picture 161">
            <a:extLst>
              <a:ext uri="{FF2B5EF4-FFF2-40B4-BE49-F238E27FC236}">
                <a16:creationId xmlns:a16="http://schemas.microsoft.com/office/drawing/2014/main" id="{78F340A0-F7E4-C34A-9A40-F7BDF53686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63" name="Picture 162">
            <a:extLst>
              <a:ext uri="{FF2B5EF4-FFF2-40B4-BE49-F238E27FC236}">
                <a16:creationId xmlns:a16="http://schemas.microsoft.com/office/drawing/2014/main" id="{7CB03AD6-25F5-2241-802B-381B99AFD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spTree>
    <p:extLst>
      <p:ext uri="{BB962C8B-B14F-4D97-AF65-F5344CB8AC3E}">
        <p14:creationId xmlns:p14="http://schemas.microsoft.com/office/powerpoint/2010/main" val="2188066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lvl1pPr>
              <a:defRPr>
                <a:latin typeface="Overpass ExtraBold" panose="000009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lvl1pPr>
              <a:defRPr>
                <a:latin typeface="Overpass" panose="00000500000000000000" pitchFamily="2" charset="0"/>
              </a:defRPr>
            </a:lvl1pPr>
            <a:lvl2pPr>
              <a:defRPr>
                <a:latin typeface="Overpass" panose="00000500000000000000" pitchFamily="2" charset="0"/>
              </a:defRPr>
            </a:lvl2pPr>
            <a:lvl3pPr>
              <a:defRPr>
                <a:latin typeface="Overpass" panose="00000500000000000000" pitchFamily="2" charset="0"/>
              </a:defRPr>
            </a:lvl3pPr>
            <a:lvl4pPr>
              <a:defRPr>
                <a:latin typeface="Overpass" panose="00000500000000000000" pitchFamily="2" charset="0"/>
              </a:defRPr>
            </a:lvl4pPr>
            <a:lvl5pPr>
              <a:defRPr>
                <a:latin typeface="Overpass"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81E737A2-2E9C-45B0-9CFA-1376F8C7F9AF}" type="datetime6">
              <a:rPr lang="en-GB" smtClean="0"/>
              <a:t>December 18</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47592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lvl1pPr>
              <a:defRPr>
                <a:latin typeface="Overpass ExtraBold" panose="000009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lvl1pPr>
              <a:defRPr>
                <a:latin typeface="Overpass" panose="00000500000000000000" pitchFamily="2" charset="0"/>
              </a:defRPr>
            </a:lvl1pPr>
            <a:lvl2pPr>
              <a:defRPr>
                <a:latin typeface="Overpass" panose="00000500000000000000" pitchFamily="2" charset="0"/>
              </a:defRPr>
            </a:lvl2pPr>
            <a:lvl3pPr>
              <a:defRPr>
                <a:latin typeface="Overpass" panose="00000500000000000000" pitchFamily="2" charset="0"/>
              </a:defRPr>
            </a:lvl3pPr>
            <a:lvl4pPr>
              <a:defRPr>
                <a:latin typeface="Overpass" panose="00000500000000000000" pitchFamily="2" charset="0"/>
              </a:defRPr>
            </a:lvl4pPr>
            <a:lvl5pPr>
              <a:defRPr>
                <a:latin typeface="Overpass"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lvl1pPr>
              <a:defRPr>
                <a:latin typeface="Overpass" panose="00000500000000000000" pitchFamily="2" charset="0"/>
              </a:defRPr>
            </a:lvl1pPr>
          </a:lstStyle>
          <a:p>
            <a:fld id="{1DF70A67-7B46-4994-A7F9-F71D28767E31}" type="datetime6">
              <a:rPr lang="en-GB" smtClean="0"/>
              <a:pPr/>
              <a:t>December 18</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lvl1pPr>
              <a:defRPr>
                <a:latin typeface="Overpass" panose="00000500000000000000" pitchFamily="2" charset="0"/>
              </a:defRPr>
            </a:lvl1p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a:t>Insert image here</a:t>
            </a:r>
          </a:p>
        </p:txBody>
      </p:sp>
    </p:spTree>
    <p:extLst>
      <p:ext uri="{BB962C8B-B14F-4D97-AF65-F5344CB8AC3E}">
        <p14:creationId xmlns:p14="http://schemas.microsoft.com/office/powerpoint/2010/main" val="322705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lvl1pPr>
              <a:defRPr>
                <a:latin typeface="Overpass ExtraBold" panose="00000900000000000000" pitchFamily="2"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p:txBody>
          <a:bodyPr/>
          <a:lstStyle/>
          <a:p>
            <a:fld id="{A9013BD9-519D-41B5-802B-14779AFF451F}" type="datetime6">
              <a:rPr lang="en-GB" smtClean="0"/>
              <a:t>December 18</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83665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B4153A-D463-4E5A-9ABB-60DA50C563D1}"/>
              </a:ext>
            </a:extLst>
          </p:cNvPr>
          <p:cNvSpPr>
            <a:spLocks noGrp="1"/>
          </p:cNvSpPr>
          <p:nvPr>
            <p:ph type="dt" sz="half" idx="10"/>
          </p:nvPr>
        </p:nvSpPr>
        <p:spPr/>
        <p:txBody>
          <a:bodyPr/>
          <a:lstStyle/>
          <a:p>
            <a:fld id="{D326F819-7E9B-4CE5-BB86-71916A59D508}" type="datetime6">
              <a:rPr lang="en-GB" smtClean="0"/>
              <a:t>December 18</a:t>
            </a:fld>
            <a:endParaRPr lang="en-GB"/>
          </a:p>
        </p:txBody>
      </p:sp>
      <p:sp>
        <p:nvSpPr>
          <p:cNvPr id="3" name="Footer Placeholder 2">
            <a:extLst>
              <a:ext uri="{FF2B5EF4-FFF2-40B4-BE49-F238E27FC236}">
                <a16:creationId xmlns:a16="http://schemas.microsoft.com/office/drawing/2014/main" id="{A1B523D0-BABA-4164-A161-8105A95A53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8766BB-9637-4BF8-9346-DD2EDC7E8FC2}"/>
              </a:ext>
            </a:extLst>
          </p:cNvPr>
          <p:cNvSpPr>
            <a:spLocks noGrp="1"/>
          </p:cNvSpPr>
          <p:nvPr>
            <p:ph type="sldNum" sz="quarter" idx="12"/>
          </p:nvPr>
        </p:nvSpPr>
        <p:spPr/>
        <p:txBody>
          <a:bodyPr/>
          <a:lstStyle/>
          <a:p>
            <a:fld id="{F4186869-B628-4395-96ED-AD53145CB3D4}" type="slidenum">
              <a:rPr lang="en-GB" smtClean="0"/>
              <a:t>‹#›</a:t>
            </a:fld>
            <a:endParaRPr lang="en-GB"/>
          </a:p>
        </p:txBody>
      </p:sp>
    </p:spTree>
    <p:extLst>
      <p:ext uri="{BB962C8B-B14F-4D97-AF65-F5344CB8AC3E}">
        <p14:creationId xmlns:p14="http://schemas.microsoft.com/office/powerpoint/2010/main" val="27227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E5B51B4-B97A-472A-B38A-F7969EE0002C}"/>
              </a:ext>
            </a:extLst>
          </p:cNvPr>
          <p:cNvSpPr/>
          <p:nvPr userDrawn="1"/>
        </p:nvSpPr>
        <p:spPr>
          <a:xfrm>
            <a:off x="0" y="2851"/>
            <a:ext cx="12193200" cy="148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p:txBody>
          <a:bodyPr/>
          <a:lstStyle/>
          <a:p>
            <a:fld id="{15EF35FB-004C-443E-91F9-5140C321ADF5}" type="datetime6">
              <a:rPr lang="en-GB" smtClean="0"/>
              <a:t>December 18</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241917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81E737A2-2E9C-45B0-9CFA-1376F8C7F9AF}" type="datetime6">
              <a:rPr lang="en-GB" smtClean="0"/>
              <a:t>December 18</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0293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1DF70A67-7B46-4994-A7F9-F71D28767E31}" type="datetime6">
              <a:rPr lang="en-GB" smtClean="0"/>
              <a:t>December 18</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32611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D33A-242E-4431-9056-350ECF03AAA0}"/>
              </a:ext>
            </a:extLst>
          </p:cNvPr>
          <p:cNvSpPr>
            <a:spLocks noGrp="1"/>
          </p:cNvSpPr>
          <p:nvPr>
            <p:ph type="title"/>
          </p:nvPr>
        </p:nvSpPr>
        <p:spPr>
          <a:xfrm>
            <a:off x="522750" y="511518"/>
            <a:ext cx="11151725" cy="498598"/>
          </a:xfrm>
        </p:spPr>
        <p:txBody>
          <a:bodyPr lIns="0" tIns="0" rIns="0" bIns="0">
            <a:noAutofit/>
          </a:bodyPr>
          <a:lstStyle>
            <a:lvl1pPr>
              <a:defRPr sz="3600"/>
            </a:lvl1pPr>
          </a:lstStyle>
          <a:p>
            <a:r>
              <a:rPr lang="nl-NL"/>
              <a:t>Klik om de stijl te bewerken</a:t>
            </a:r>
            <a:endParaRPr lang="nl-NL" dirty="0"/>
          </a:p>
        </p:txBody>
      </p:sp>
      <p:sp>
        <p:nvSpPr>
          <p:cNvPr id="8" name="Text Placeholder 7">
            <a:extLst>
              <a:ext uri="{FF2B5EF4-FFF2-40B4-BE49-F238E27FC236}">
                <a16:creationId xmlns:a16="http://schemas.microsoft.com/office/drawing/2014/main" id="{7B4588A3-F0C9-4A56-A0E7-C82679A5FA83}"/>
              </a:ext>
            </a:extLst>
          </p:cNvPr>
          <p:cNvSpPr>
            <a:spLocks noGrp="1"/>
          </p:cNvSpPr>
          <p:nvPr>
            <p:ph type="body" sz="quarter" idx="13" hasCustomPrompt="1"/>
          </p:nvPr>
        </p:nvSpPr>
        <p:spPr>
          <a:xfrm>
            <a:off x="521120" y="1093240"/>
            <a:ext cx="11152701" cy="398571"/>
          </a:xfrm>
        </p:spPr>
        <p:txBody>
          <a:bodyPr wrap="square">
            <a:spAutoFit/>
          </a:bodyPr>
          <a:lstStyle>
            <a:lvl1pPr>
              <a:defRPr sz="2800">
                <a:solidFill>
                  <a:schemeClr val="accent2"/>
                </a:solidFill>
                <a:latin typeface="+mn-lt"/>
              </a:defRPr>
            </a:lvl1pPr>
          </a:lstStyle>
          <a:p>
            <a:pPr lvl="0"/>
            <a:r>
              <a:rPr lang="en-GB" dirty="0"/>
              <a:t>Subtitle on one line</a:t>
            </a:r>
          </a:p>
        </p:txBody>
      </p:sp>
      <p:sp>
        <p:nvSpPr>
          <p:cNvPr id="10" name="Date Placeholder 3">
            <a:extLst>
              <a:ext uri="{FF2B5EF4-FFF2-40B4-BE49-F238E27FC236}">
                <a16:creationId xmlns:a16="http://schemas.microsoft.com/office/drawing/2014/main" id="{DBBA0AFB-A222-444B-B7C0-07D8625D1F6B}"/>
              </a:ext>
            </a:extLst>
          </p:cNvPr>
          <p:cNvSpPr>
            <a:spLocks noGrp="1"/>
          </p:cNvSpPr>
          <p:nvPr>
            <p:ph type="dt" sz="half" idx="2"/>
          </p:nvPr>
        </p:nvSpPr>
        <p:spPr>
          <a:xfrm>
            <a:off x="8326392" y="6518064"/>
            <a:ext cx="2743200" cy="153888"/>
          </a:xfrm>
          <a:prstGeom prst="rect">
            <a:avLst/>
          </a:prstGeom>
        </p:spPr>
        <p:txBody>
          <a:bodyPr vert="horz" lIns="91440" tIns="0" rIns="91440" bIns="0" rtlCol="0" anchor="ctr">
            <a:spAutoFit/>
          </a:bodyPr>
          <a:lstStyle>
            <a:lvl1pPr algn="r">
              <a:defRPr sz="10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B42729-98EF-4584-9353-E76DC98B8EC7}" type="datetime6">
              <a:rPr kumimoji="0" lang="nl-NL" sz="10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december ’18</a:t>
            </a:fld>
            <a:endParaRPr kumimoji="0" lang="nl-NL" sz="1000" b="0" i="0" u="none" strike="noStrike" kern="1200" cap="none" spc="0" normalizeH="0" baseline="0" noProof="0" dirty="0">
              <a:ln>
                <a:noFill/>
              </a:ln>
              <a:solidFill>
                <a:srgbClr val="595959"/>
              </a:solidFill>
              <a:effectLst/>
              <a:uLnTx/>
              <a:uFillTx/>
              <a:latin typeface="Arial"/>
              <a:ea typeface="+mn-ea"/>
              <a:cs typeface="+mn-cs"/>
            </a:endParaRPr>
          </a:p>
        </p:txBody>
      </p:sp>
      <p:sp>
        <p:nvSpPr>
          <p:cNvPr id="11" name="Slide Number Placeholder 5">
            <a:extLst>
              <a:ext uri="{FF2B5EF4-FFF2-40B4-BE49-F238E27FC236}">
                <a16:creationId xmlns:a16="http://schemas.microsoft.com/office/drawing/2014/main" id="{EBA2CF4D-A980-48B5-B3FC-37DC0425F6BD}"/>
              </a:ext>
            </a:extLst>
          </p:cNvPr>
          <p:cNvSpPr>
            <a:spLocks noGrp="1"/>
          </p:cNvSpPr>
          <p:nvPr>
            <p:ph type="sldNum" sz="quarter" idx="4"/>
          </p:nvPr>
        </p:nvSpPr>
        <p:spPr>
          <a:xfrm>
            <a:off x="11069592" y="6518064"/>
            <a:ext cx="605486" cy="153888"/>
          </a:xfrm>
          <a:prstGeom prst="rect">
            <a:avLst/>
          </a:prstGeom>
        </p:spPr>
        <p:txBody>
          <a:bodyPr vert="horz" lIns="91440" tIns="0" rIns="91440" bIns="0" rtlCol="0" anchor="ctr">
            <a:spAutoFit/>
          </a:bodyPr>
          <a:lstStyle>
            <a:lvl1pPr algn="r">
              <a:defRPr sz="10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3F8E68-4AB6-4678-9332-63377A3AB675}" type="slidenum">
              <a:rPr kumimoji="0" lang="nl-NL" sz="10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dirty="0">
              <a:ln>
                <a:noFill/>
              </a:ln>
              <a:solidFill>
                <a:srgbClr val="595959"/>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C8759A03-3400-4DA2-A094-FD4F32160B03}"/>
              </a:ext>
            </a:extLst>
          </p:cNvPr>
          <p:cNvSpPr>
            <a:spLocks noGrp="1"/>
          </p:cNvSpPr>
          <p:nvPr>
            <p:ph sz="quarter" idx="15" hasCustomPrompt="1"/>
          </p:nvPr>
        </p:nvSpPr>
        <p:spPr>
          <a:xfrm>
            <a:off x="515937" y="1825625"/>
            <a:ext cx="3279185" cy="3763963"/>
          </a:xfrm>
        </p:spPr>
        <p:txBody>
          <a:bodyPr>
            <a:noAutofit/>
          </a:bodyPr>
          <a:lstStyle>
            <a:lvl2pPr>
              <a:defRPr sz="1400"/>
            </a:lvl2pPr>
            <a:lvl3pPr>
              <a:defRPr sz="1400"/>
            </a:lvl3pPr>
            <a:lvl4pPr>
              <a:defRPr sz="1400"/>
            </a:lvl4pPr>
            <a:lvl5pPr>
              <a:defRPr sz="1400"/>
            </a:lvl5pPr>
          </a:lstStyle>
          <a:p>
            <a:pPr lvl="1"/>
            <a:r>
              <a:rPr lang="en-US" dirty="0"/>
              <a:t>Content</a:t>
            </a:r>
          </a:p>
          <a:p>
            <a:pPr lvl="2"/>
            <a:r>
              <a:rPr lang="en-US" dirty="0"/>
              <a:t>Third level</a:t>
            </a:r>
          </a:p>
          <a:p>
            <a:pPr lvl="3"/>
            <a:r>
              <a:rPr lang="en-US" dirty="0"/>
              <a:t>Fourth level</a:t>
            </a:r>
          </a:p>
          <a:p>
            <a:pPr lvl="4"/>
            <a:r>
              <a:rPr lang="en-US" dirty="0"/>
              <a:t>Fifth level</a:t>
            </a:r>
            <a:endParaRPr lang="en-GB" dirty="0"/>
          </a:p>
        </p:txBody>
      </p:sp>
      <p:sp>
        <p:nvSpPr>
          <p:cNvPr id="12" name="Content Placeholder 5">
            <a:extLst>
              <a:ext uri="{FF2B5EF4-FFF2-40B4-BE49-F238E27FC236}">
                <a16:creationId xmlns:a16="http://schemas.microsoft.com/office/drawing/2014/main" id="{81592A93-CC77-4843-9E7C-81A1C0777D74}"/>
              </a:ext>
            </a:extLst>
          </p:cNvPr>
          <p:cNvSpPr>
            <a:spLocks noGrp="1"/>
          </p:cNvSpPr>
          <p:nvPr>
            <p:ph sz="quarter" idx="16" hasCustomPrompt="1"/>
          </p:nvPr>
        </p:nvSpPr>
        <p:spPr>
          <a:xfrm>
            <a:off x="4462759" y="1825625"/>
            <a:ext cx="3279186" cy="3763963"/>
          </a:xfrm>
        </p:spPr>
        <p:txBody>
          <a:bodyPr>
            <a:noAutofit/>
          </a:bodyPr>
          <a:lstStyle>
            <a:lvl2pPr>
              <a:defRPr sz="1400"/>
            </a:lvl2pPr>
            <a:lvl3pPr>
              <a:defRPr sz="1400"/>
            </a:lvl3pPr>
            <a:lvl4pPr>
              <a:defRPr sz="1400"/>
            </a:lvl4pPr>
            <a:lvl5pPr>
              <a:defRPr sz="1400"/>
            </a:lvl5pPr>
          </a:lstStyle>
          <a:p>
            <a:pPr lvl="1"/>
            <a:r>
              <a:rPr lang="en-US" dirty="0"/>
              <a:t>Content</a:t>
            </a:r>
          </a:p>
          <a:p>
            <a:pPr lvl="2"/>
            <a:r>
              <a:rPr lang="en-US" dirty="0"/>
              <a:t>Third level</a:t>
            </a:r>
          </a:p>
          <a:p>
            <a:pPr lvl="3"/>
            <a:r>
              <a:rPr lang="en-US" dirty="0"/>
              <a:t>Fourth level</a:t>
            </a:r>
          </a:p>
          <a:p>
            <a:pPr lvl="4"/>
            <a:r>
              <a:rPr lang="en-US" dirty="0"/>
              <a:t>Fifth level</a:t>
            </a:r>
            <a:endParaRPr lang="en-GB" dirty="0"/>
          </a:p>
        </p:txBody>
      </p:sp>
      <p:sp>
        <p:nvSpPr>
          <p:cNvPr id="24" name="Content Placeholder 5">
            <a:extLst>
              <a:ext uri="{FF2B5EF4-FFF2-40B4-BE49-F238E27FC236}">
                <a16:creationId xmlns:a16="http://schemas.microsoft.com/office/drawing/2014/main" id="{9F316EB0-35E1-42B6-ABA2-E9DB49E29DFE}"/>
              </a:ext>
            </a:extLst>
          </p:cNvPr>
          <p:cNvSpPr>
            <a:spLocks noGrp="1"/>
          </p:cNvSpPr>
          <p:nvPr>
            <p:ph sz="quarter" idx="18" hasCustomPrompt="1"/>
          </p:nvPr>
        </p:nvSpPr>
        <p:spPr>
          <a:xfrm>
            <a:off x="8409582" y="1825625"/>
            <a:ext cx="3279186" cy="3763963"/>
          </a:xfrm>
        </p:spPr>
        <p:txBody>
          <a:bodyPr>
            <a:noAutofit/>
          </a:bodyPr>
          <a:lstStyle>
            <a:lvl2pPr>
              <a:defRPr sz="1400"/>
            </a:lvl2pPr>
            <a:lvl3pPr>
              <a:defRPr sz="1400"/>
            </a:lvl3pPr>
            <a:lvl4pPr>
              <a:defRPr sz="1400"/>
            </a:lvl4pPr>
            <a:lvl5pPr>
              <a:defRPr sz="1400"/>
            </a:lvl5pPr>
          </a:lstStyle>
          <a:p>
            <a:pPr lvl="1"/>
            <a:r>
              <a:rPr lang="en-US" dirty="0"/>
              <a:t>Content</a:t>
            </a:r>
          </a:p>
          <a:p>
            <a:pPr lvl="2"/>
            <a:r>
              <a:rPr lang="en-US" dirty="0"/>
              <a:t>Third level</a:t>
            </a:r>
          </a:p>
          <a:p>
            <a:pPr lvl="3"/>
            <a:r>
              <a:rPr lang="en-US" dirty="0"/>
              <a:t>Fourth level</a:t>
            </a:r>
          </a:p>
          <a:p>
            <a:pPr lvl="4"/>
            <a:r>
              <a:rPr lang="en-US" dirty="0"/>
              <a:t>Fifth level</a:t>
            </a:r>
            <a:endParaRPr lang="en-GB" dirty="0"/>
          </a:p>
        </p:txBody>
      </p:sp>
      <p:cxnSp>
        <p:nvCxnSpPr>
          <p:cNvPr id="25" name="Straight Connector 24">
            <a:extLst>
              <a:ext uri="{FF2B5EF4-FFF2-40B4-BE49-F238E27FC236}">
                <a16:creationId xmlns:a16="http://schemas.microsoft.com/office/drawing/2014/main" id="{900F1E0D-F8D3-45CC-AA9F-841BB7F5A57E}"/>
              </a:ext>
            </a:extLst>
          </p:cNvPr>
          <p:cNvCxnSpPr/>
          <p:nvPr userDrawn="1"/>
        </p:nvCxnSpPr>
        <p:spPr>
          <a:xfrm>
            <a:off x="4127917" y="1825625"/>
            <a:ext cx="0" cy="3763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8FEC26-18DD-49B4-8036-4771AD18692E}"/>
              </a:ext>
            </a:extLst>
          </p:cNvPr>
          <p:cNvCxnSpPr/>
          <p:nvPr userDrawn="1"/>
        </p:nvCxnSpPr>
        <p:spPr>
          <a:xfrm>
            <a:off x="8069410" y="1825625"/>
            <a:ext cx="0" cy="37639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63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3" name="Group 4">
            <a:extLst>
              <a:ext uri="{FF2B5EF4-FFF2-40B4-BE49-F238E27FC236}">
                <a16:creationId xmlns:a16="http://schemas.microsoft.com/office/drawing/2014/main" id="{8196D64F-9C14-4C5A-BC40-D6EFA8D81599}"/>
              </a:ext>
            </a:extLst>
          </p:cNvPr>
          <p:cNvGrpSpPr>
            <a:grpSpLocks noChangeAspect="1"/>
          </p:cNvGrpSpPr>
          <p:nvPr userDrawn="1"/>
        </p:nvGrpSpPr>
        <p:grpSpPr bwMode="auto">
          <a:xfrm>
            <a:off x="4370387" y="0"/>
            <a:ext cx="7821613" cy="6859588"/>
            <a:chOff x="1377" y="5"/>
            <a:chExt cx="4927" cy="4321"/>
          </a:xfrm>
          <a:solidFill>
            <a:schemeClr val="bg1"/>
          </a:solidFill>
        </p:grpSpPr>
        <p:sp>
          <p:nvSpPr>
            <p:cNvPr id="34" name="Freeform 5">
              <a:extLst>
                <a:ext uri="{FF2B5EF4-FFF2-40B4-BE49-F238E27FC236}">
                  <a16:creationId xmlns:a16="http://schemas.microsoft.com/office/drawing/2014/main" id="{8475A483-AF90-409E-A81B-1D71B54A7183}"/>
                </a:ext>
              </a:extLst>
            </p:cNvPr>
            <p:cNvSpPr>
              <a:spLocks/>
            </p:cNvSpPr>
            <p:nvPr/>
          </p:nvSpPr>
          <p:spPr bwMode="auto">
            <a:xfrm>
              <a:off x="1781" y="5"/>
              <a:ext cx="4523" cy="4320"/>
            </a:xfrm>
            <a:custGeom>
              <a:avLst/>
              <a:gdLst>
                <a:gd name="T0" fmla="*/ 0 w 7544"/>
                <a:gd name="T1" fmla="*/ 0 h 7199"/>
                <a:gd name="T2" fmla="*/ 0 w 7544"/>
                <a:gd name="T3" fmla="*/ 0 h 7199"/>
                <a:gd name="T4" fmla="*/ 7544 w 7544"/>
                <a:gd name="T5" fmla="*/ 0 h 7199"/>
                <a:gd name="T6" fmla="*/ 7544 w 7544"/>
                <a:gd name="T7" fmla="*/ 7199 h 7199"/>
                <a:gd name="T8" fmla="*/ 0 w 7544"/>
                <a:gd name="T9" fmla="*/ 7199 h 7199"/>
                <a:gd name="T10" fmla="*/ 0 w 7544"/>
                <a:gd name="T11" fmla="*/ 0 h 7199"/>
              </a:gdLst>
              <a:ahLst/>
              <a:cxnLst>
                <a:cxn ang="0">
                  <a:pos x="T0" y="T1"/>
                </a:cxn>
                <a:cxn ang="0">
                  <a:pos x="T2" y="T3"/>
                </a:cxn>
                <a:cxn ang="0">
                  <a:pos x="T4" y="T5"/>
                </a:cxn>
                <a:cxn ang="0">
                  <a:pos x="T6" y="T7"/>
                </a:cxn>
                <a:cxn ang="0">
                  <a:pos x="T8" y="T9"/>
                </a:cxn>
                <a:cxn ang="0">
                  <a:pos x="T10" y="T11"/>
                </a:cxn>
              </a:cxnLst>
              <a:rect l="0" t="0" r="r" b="b"/>
              <a:pathLst>
                <a:path w="7544" h="7199">
                  <a:moveTo>
                    <a:pt x="0" y="0"/>
                  </a:moveTo>
                  <a:lnTo>
                    <a:pt x="0" y="0"/>
                  </a:lnTo>
                  <a:lnTo>
                    <a:pt x="7544" y="0"/>
                  </a:lnTo>
                  <a:lnTo>
                    <a:pt x="7544" y="7199"/>
                  </a:lnTo>
                  <a:lnTo>
                    <a:pt x="0" y="719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6">
              <a:extLst>
                <a:ext uri="{FF2B5EF4-FFF2-40B4-BE49-F238E27FC236}">
                  <a16:creationId xmlns:a16="http://schemas.microsoft.com/office/drawing/2014/main" id="{260CF6B4-3091-4E05-9017-141C5CAE362A}"/>
                </a:ext>
              </a:extLst>
            </p:cNvPr>
            <p:cNvSpPr>
              <a:spLocks/>
            </p:cNvSpPr>
            <p:nvPr/>
          </p:nvSpPr>
          <p:spPr bwMode="auto">
            <a:xfrm>
              <a:off x="1587" y="3969"/>
              <a:ext cx="168" cy="86"/>
            </a:xfrm>
            <a:custGeom>
              <a:avLst/>
              <a:gdLst>
                <a:gd name="T0" fmla="*/ 0 w 280"/>
                <a:gd name="T1" fmla="*/ 111 h 143"/>
                <a:gd name="T2" fmla="*/ 0 w 280"/>
                <a:gd name="T3" fmla="*/ 111 h 143"/>
                <a:gd name="T4" fmla="*/ 280 w 280"/>
                <a:gd name="T5" fmla="*/ 143 h 143"/>
                <a:gd name="T6" fmla="*/ 280 w 280"/>
                <a:gd name="T7" fmla="*/ 142 h 143"/>
                <a:gd name="T8" fmla="*/ 269 w 280"/>
                <a:gd name="T9" fmla="*/ 30 h 143"/>
                <a:gd name="T10" fmla="*/ 269 w 280"/>
                <a:gd name="T11" fmla="*/ 30 h 143"/>
                <a:gd name="T12" fmla="*/ 0 w 280"/>
                <a:gd name="T13" fmla="*/ 0 h 143"/>
                <a:gd name="T14" fmla="*/ 0 w 280"/>
                <a:gd name="T15" fmla="*/ 111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3">
                  <a:moveTo>
                    <a:pt x="0" y="111"/>
                  </a:moveTo>
                  <a:lnTo>
                    <a:pt x="0" y="111"/>
                  </a:lnTo>
                  <a:cubicBezTo>
                    <a:pt x="97" y="111"/>
                    <a:pt x="192" y="122"/>
                    <a:pt x="280" y="143"/>
                  </a:cubicBezTo>
                  <a:lnTo>
                    <a:pt x="280" y="142"/>
                  </a:lnTo>
                  <a:lnTo>
                    <a:pt x="269" y="30"/>
                  </a:lnTo>
                  <a:lnTo>
                    <a:pt x="269" y="30"/>
                  </a:lnTo>
                  <a:cubicBezTo>
                    <a:pt x="185" y="11"/>
                    <a:pt x="93"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7">
              <a:extLst>
                <a:ext uri="{FF2B5EF4-FFF2-40B4-BE49-F238E27FC236}">
                  <a16:creationId xmlns:a16="http://schemas.microsoft.com/office/drawing/2014/main" id="{C60F9FA3-2627-4D16-9D02-5344635F7738}"/>
                </a:ext>
              </a:extLst>
            </p:cNvPr>
            <p:cNvSpPr>
              <a:spLocks/>
            </p:cNvSpPr>
            <p:nvPr/>
          </p:nvSpPr>
          <p:spPr bwMode="auto">
            <a:xfrm>
              <a:off x="1587" y="3837"/>
              <a:ext cx="155" cy="83"/>
            </a:xfrm>
            <a:custGeom>
              <a:avLst/>
              <a:gdLst>
                <a:gd name="T0" fmla="*/ 0 w 259"/>
                <a:gd name="T1" fmla="*/ 110 h 138"/>
                <a:gd name="T2" fmla="*/ 0 w 259"/>
                <a:gd name="T3" fmla="*/ 110 h 138"/>
                <a:gd name="T4" fmla="*/ 259 w 259"/>
                <a:gd name="T5" fmla="*/ 138 h 138"/>
                <a:gd name="T6" fmla="*/ 259 w 259"/>
                <a:gd name="T7" fmla="*/ 138 h 138"/>
                <a:gd name="T8" fmla="*/ 248 w 259"/>
                <a:gd name="T9" fmla="*/ 25 h 138"/>
                <a:gd name="T10" fmla="*/ 248 w 259"/>
                <a:gd name="T11" fmla="*/ 25 h 138"/>
                <a:gd name="T12" fmla="*/ 0 w 259"/>
                <a:gd name="T13" fmla="*/ 0 h 138"/>
                <a:gd name="T14" fmla="*/ 0 w 259"/>
                <a:gd name="T15" fmla="*/ 110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8">
                  <a:moveTo>
                    <a:pt x="0" y="110"/>
                  </a:moveTo>
                  <a:lnTo>
                    <a:pt x="0" y="110"/>
                  </a:lnTo>
                  <a:cubicBezTo>
                    <a:pt x="89" y="111"/>
                    <a:pt x="177" y="120"/>
                    <a:pt x="259" y="138"/>
                  </a:cubicBezTo>
                  <a:lnTo>
                    <a:pt x="259" y="138"/>
                  </a:lnTo>
                  <a:lnTo>
                    <a:pt x="248" y="25"/>
                  </a:lnTo>
                  <a:lnTo>
                    <a:pt x="248" y="25"/>
                  </a:lnTo>
                  <a:cubicBezTo>
                    <a:pt x="170" y="9"/>
                    <a:pt x="85"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8">
              <a:extLst>
                <a:ext uri="{FF2B5EF4-FFF2-40B4-BE49-F238E27FC236}">
                  <a16:creationId xmlns:a16="http://schemas.microsoft.com/office/drawing/2014/main" id="{C12FB8B2-4DAD-41DD-B31B-658CF3C5CF62}"/>
                </a:ext>
              </a:extLst>
            </p:cNvPr>
            <p:cNvSpPr>
              <a:spLocks/>
            </p:cNvSpPr>
            <p:nvPr/>
          </p:nvSpPr>
          <p:spPr bwMode="auto">
            <a:xfrm>
              <a:off x="1587" y="3705"/>
              <a:ext cx="143" cy="80"/>
            </a:xfrm>
            <a:custGeom>
              <a:avLst/>
              <a:gdLst>
                <a:gd name="T0" fmla="*/ 0 w 238"/>
                <a:gd name="T1" fmla="*/ 110 h 133"/>
                <a:gd name="T2" fmla="*/ 0 w 238"/>
                <a:gd name="T3" fmla="*/ 110 h 133"/>
                <a:gd name="T4" fmla="*/ 238 w 238"/>
                <a:gd name="T5" fmla="*/ 133 h 133"/>
                <a:gd name="T6" fmla="*/ 238 w 238"/>
                <a:gd name="T7" fmla="*/ 133 h 133"/>
                <a:gd name="T8" fmla="*/ 228 w 238"/>
                <a:gd name="T9" fmla="*/ 21 h 133"/>
                <a:gd name="T10" fmla="*/ 228 w 238"/>
                <a:gd name="T11" fmla="*/ 21 h 133"/>
                <a:gd name="T12" fmla="*/ 0 w 238"/>
                <a:gd name="T13" fmla="*/ 0 h 133"/>
                <a:gd name="T14" fmla="*/ 0 w 238"/>
                <a:gd name="T15" fmla="*/ 11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10"/>
                  </a:moveTo>
                  <a:lnTo>
                    <a:pt x="0" y="110"/>
                  </a:lnTo>
                  <a:cubicBezTo>
                    <a:pt x="82" y="111"/>
                    <a:pt x="162" y="119"/>
                    <a:pt x="238" y="133"/>
                  </a:cubicBezTo>
                  <a:lnTo>
                    <a:pt x="238" y="133"/>
                  </a:lnTo>
                  <a:lnTo>
                    <a:pt x="228" y="21"/>
                  </a:lnTo>
                  <a:lnTo>
                    <a:pt x="228" y="21"/>
                  </a:lnTo>
                  <a:cubicBezTo>
                    <a:pt x="155" y="8"/>
                    <a:pt x="78"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9">
              <a:extLst>
                <a:ext uri="{FF2B5EF4-FFF2-40B4-BE49-F238E27FC236}">
                  <a16:creationId xmlns:a16="http://schemas.microsoft.com/office/drawing/2014/main" id="{E88E9B58-81CA-4DBC-96BE-A042C55984F5}"/>
                </a:ext>
              </a:extLst>
            </p:cNvPr>
            <p:cNvSpPr>
              <a:spLocks/>
            </p:cNvSpPr>
            <p:nvPr/>
          </p:nvSpPr>
          <p:spPr bwMode="auto">
            <a:xfrm>
              <a:off x="1587" y="4234"/>
              <a:ext cx="193" cy="92"/>
            </a:xfrm>
            <a:custGeom>
              <a:avLst/>
              <a:gdLst>
                <a:gd name="T0" fmla="*/ 0 w 322"/>
                <a:gd name="T1" fmla="*/ 110 h 153"/>
                <a:gd name="T2" fmla="*/ 0 w 322"/>
                <a:gd name="T3" fmla="*/ 110 h 153"/>
                <a:gd name="T4" fmla="*/ 322 w 322"/>
                <a:gd name="T5" fmla="*/ 153 h 153"/>
                <a:gd name="T6" fmla="*/ 322 w 322"/>
                <a:gd name="T7" fmla="*/ 152 h 153"/>
                <a:gd name="T8" fmla="*/ 311 w 322"/>
                <a:gd name="T9" fmla="*/ 40 h 153"/>
                <a:gd name="T10" fmla="*/ 311 w 322"/>
                <a:gd name="T11" fmla="*/ 40 h 153"/>
                <a:gd name="T12" fmla="*/ 0 w 322"/>
                <a:gd name="T13" fmla="*/ 0 h 153"/>
                <a:gd name="T14" fmla="*/ 0 w 322"/>
                <a:gd name="T15" fmla="*/ 110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153">
                  <a:moveTo>
                    <a:pt x="0" y="110"/>
                  </a:moveTo>
                  <a:lnTo>
                    <a:pt x="0" y="110"/>
                  </a:lnTo>
                  <a:cubicBezTo>
                    <a:pt x="112" y="111"/>
                    <a:pt x="223" y="125"/>
                    <a:pt x="322" y="153"/>
                  </a:cubicBezTo>
                  <a:lnTo>
                    <a:pt x="322" y="152"/>
                  </a:lnTo>
                  <a:lnTo>
                    <a:pt x="311" y="40"/>
                  </a:lnTo>
                  <a:lnTo>
                    <a:pt x="311" y="40"/>
                  </a:lnTo>
                  <a:cubicBezTo>
                    <a:pt x="215" y="14"/>
                    <a:pt x="10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10">
              <a:extLst>
                <a:ext uri="{FF2B5EF4-FFF2-40B4-BE49-F238E27FC236}">
                  <a16:creationId xmlns:a16="http://schemas.microsoft.com/office/drawing/2014/main" id="{D0918644-84C1-4A86-B208-569E691BF867}"/>
                </a:ext>
              </a:extLst>
            </p:cNvPr>
            <p:cNvSpPr>
              <a:spLocks/>
            </p:cNvSpPr>
            <p:nvPr/>
          </p:nvSpPr>
          <p:spPr bwMode="auto">
            <a:xfrm>
              <a:off x="1587" y="4102"/>
              <a:ext cx="180" cy="88"/>
            </a:xfrm>
            <a:custGeom>
              <a:avLst/>
              <a:gdLst>
                <a:gd name="T0" fmla="*/ 0 w 301"/>
                <a:gd name="T1" fmla="*/ 110 h 147"/>
                <a:gd name="T2" fmla="*/ 0 w 301"/>
                <a:gd name="T3" fmla="*/ 110 h 147"/>
                <a:gd name="T4" fmla="*/ 301 w 301"/>
                <a:gd name="T5" fmla="*/ 147 h 147"/>
                <a:gd name="T6" fmla="*/ 301 w 301"/>
                <a:gd name="T7" fmla="*/ 147 h 147"/>
                <a:gd name="T8" fmla="*/ 290 w 301"/>
                <a:gd name="T9" fmla="*/ 34 h 147"/>
                <a:gd name="T10" fmla="*/ 290 w 301"/>
                <a:gd name="T11" fmla="*/ 34 h 147"/>
                <a:gd name="T12" fmla="*/ 0 w 301"/>
                <a:gd name="T13" fmla="*/ 0 h 147"/>
                <a:gd name="T14" fmla="*/ 0 w 301"/>
                <a:gd name="T15" fmla="*/ 110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47">
                  <a:moveTo>
                    <a:pt x="0" y="110"/>
                  </a:moveTo>
                  <a:lnTo>
                    <a:pt x="0" y="110"/>
                  </a:lnTo>
                  <a:cubicBezTo>
                    <a:pt x="104" y="110"/>
                    <a:pt x="207" y="123"/>
                    <a:pt x="301" y="147"/>
                  </a:cubicBezTo>
                  <a:lnTo>
                    <a:pt x="301" y="147"/>
                  </a:lnTo>
                  <a:lnTo>
                    <a:pt x="290" y="34"/>
                  </a:lnTo>
                  <a:lnTo>
                    <a:pt x="290" y="34"/>
                  </a:lnTo>
                  <a:cubicBezTo>
                    <a:pt x="200" y="12"/>
                    <a:pt x="10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11">
              <a:extLst>
                <a:ext uri="{FF2B5EF4-FFF2-40B4-BE49-F238E27FC236}">
                  <a16:creationId xmlns:a16="http://schemas.microsoft.com/office/drawing/2014/main" id="{BD03A302-19C6-4245-AEC7-DD3AD8E7E4A7}"/>
                </a:ext>
              </a:extLst>
            </p:cNvPr>
            <p:cNvSpPr>
              <a:spLocks/>
            </p:cNvSpPr>
            <p:nvPr/>
          </p:nvSpPr>
          <p:spPr bwMode="auto">
            <a:xfrm>
              <a:off x="1587" y="3573"/>
              <a:ext cx="130" cy="78"/>
            </a:xfrm>
            <a:custGeom>
              <a:avLst/>
              <a:gdLst>
                <a:gd name="T0" fmla="*/ 0 w 217"/>
                <a:gd name="T1" fmla="*/ 110 h 129"/>
                <a:gd name="T2" fmla="*/ 0 w 217"/>
                <a:gd name="T3" fmla="*/ 110 h 129"/>
                <a:gd name="T4" fmla="*/ 217 w 217"/>
                <a:gd name="T5" fmla="*/ 129 h 129"/>
                <a:gd name="T6" fmla="*/ 217 w 217"/>
                <a:gd name="T7" fmla="*/ 129 h 129"/>
                <a:gd name="T8" fmla="*/ 207 w 217"/>
                <a:gd name="T9" fmla="*/ 17 h 129"/>
                <a:gd name="T10" fmla="*/ 207 w 217"/>
                <a:gd name="T11" fmla="*/ 17 h 129"/>
                <a:gd name="T12" fmla="*/ 0 w 217"/>
                <a:gd name="T13" fmla="*/ 0 h 129"/>
                <a:gd name="T14" fmla="*/ 0 w 217"/>
                <a:gd name="T15" fmla="*/ 11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10"/>
                  </a:moveTo>
                  <a:lnTo>
                    <a:pt x="0" y="110"/>
                  </a:lnTo>
                  <a:cubicBezTo>
                    <a:pt x="74" y="110"/>
                    <a:pt x="148" y="117"/>
                    <a:pt x="217" y="129"/>
                  </a:cubicBezTo>
                  <a:lnTo>
                    <a:pt x="217" y="129"/>
                  </a:lnTo>
                  <a:lnTo>
                    <a:pt x="207" y="17"/>
                  </a:lnTo>
                  <a:lnTo>
                    <a:pt x="207" y="17"/>
                  </a:lnTo>
                  <a:cubicBezTo>
                    <a:pt x="140" y="6"/>
                    <a:pt x="7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12">
              <a:extLst>
                <a:ext uri="{FF2B5EF4-FFF2-40B4-BE49-F238E27FC236}">
                  <a16:creationId xmlns:a16="http://schemas.microsoft.com/office/drawing/2014/main" id="{D8ADF316-4443-42EC-A343-2A366C5A4A9F}"/>
                </a:ext>
              </a:extLst>
            </p:cNvPr>
            <p:cNvSpPr>
              <a:spLocks/>
            </p:cNvSpPr>
            <p:nvPr/>
          </p:nvSpPr>
          <p:spPr bwMode="auto">
            <a:xfrm>
              <a:off x="1587" y="2648"/>
              <a:ext cx="44" cy="68"/>
            </a:xfrm>
            <a:custGeom>
              <a:avLst/>
              <a:gdLst>
                <a:gd name="T0" fmla="*/ 0 w 73"/>
                <a:gd name="T1" fmla="*/ 110 h 112"/>
                <a:gd name="T2" fmla="*/ 0 w 73"/>
                <a:gd name="T3" fmla="*/ 110 h 112"/>
                <a:gd name="T4" fmla="*/ 73 w 73"/>
                <a:gd name="T5" fmla="*/ 112 h 112"/>
                <a:gd name="T6" fmla="*/ 73 w 73"/>
                <a:gd name="T7" fmla="*/ 112 h 112"/>
                <a:gd name="T8" fmla="*/ 62 w 73"/>
                <a:gd name="T9" fmla="*/ 1 h 112"/>
                <a:gd name="T10" fmla="*/ 62 w 73"/>
                <a:gd name="T11" fmla="*/ 1 h 112"/>
                <a:gd name="T12" fmla="*/ 0 w 73"/>
                <a:gd name="T13" fmla="*/ 0 h 112"/>
                <a:gd name="T14" fmla="*/ 0 w 73"/>
                <a:gd name="T15" fmla="*/ 11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12">
                  <a:moveTo>
                    <a:pt x="0" y="110"/>
                  </a:moveTo>
                  <a:lnTo>
                    <a:pt x="0" y="110"/>
                  </a:lnTo>
                  <a:cubicBezTo>
                    <a:pt x="24" y="110"/>
                    <a:pt x="49" y="111"/>
                    <a:pt x="73" y="112"/>
                  </a:cubicBezTo>
                  <a:lnTo>
                    <a:pt x="73" y="112"/>
                  </a:lnTo>
                  <a:lnTo>
                    <a:pt x="62" y="1"/>
                  </a:lnTo>
                  <a:lnTo>
                    <a:pt x="62" y="1"/>
                  </a:lnTo>
                  <a:cubicBezTo>
                    <a:pt x="42" y="0"/>
                    <a:pt x="2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13">
              <a:extLst>
                <a:ext uri="{FF2B5EF4-FFF2-40B4-BE49-F238E27FC236}">
                  <a16:creationId xmlns:a16="http://schemas.microsoft.com/office/drawing/2014/main" id="{67F8F442-30C7-4543-9306-C2F4F369AABB}"/>
                </a:ext>
              </a:extLst>
            </p:cNvPr>
            <p:cNvSpPr>
              <a:spLocks/>
            </p:cNvSpPr>
            <p:nvPr/>
          </p:nvSpPr>
          <p:spPr bwMode="auto">
            <a:xfrm>
              <a:off x="1587" y="2781"/>
              <a:ext cx="56" cy="68"/>
            </a:xfrm>
            <a:custGeom>
              <a:avLst/>
              <a:gdLst>
                <a:gd name="T0" fmla="*/ 0 w 93"/>
                <a:gd name="T1" fmla="*/ 110 h 114"/>
                <a:gd name="T2" fmla="*/ 0 w 93"/>
                <a:gd name="T3" fmla="*/ 110 h 114"/>
                <a:gd name="T4" fmla="*/ 93 w 93"/>
                <a:gd name="T5" fmla="*/ 114 h 114"/>
                <a:gd name="T6" fmla="*/ 93 w 93"/>
                <a:gd name="T7" fmla="*/ 114 h 114"/>
                <a:gd name="T8" fmla="*/ 83 w 93"/>
                <a:gd name="T9" fmla="*/ 3 h 114"/>
                <a:gd name="T10" fmla="*/ 83 w 93"/>
                <a:gd name="T11" fmla="*/ 3 h 114"/>
                <a:gd name="T12" fmla="*/ 0 w 93"/>
                <a:gd name="T13" fmla="*/ 0 h 114"/>
                <a:gd name="T14" fmla="*/ 0 w 93"/>
                <a:gd name="T15" fmla="*/ 11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0"/>
                  </a:moveTo>
                  <a:lnTo>
                    <a:pt x="0" y="110"/>
                  </a:lnTo>
                  <a:cubicBezTo>
                    <a:pt x="31" y="110"/>
                    <a:pt x="62" y="111"/>
                    <a:pt x="93" y="114"/>
                  </a:cubicBezTo>
                  <a:lnTo>
                    <a:pt x="93" y="114"/>
                  </a:lnTo>
                  <a:lnTo>
                    <a:pt x="83" y="3"/>
                  </a:lnTo>
                  <a:lnTo>
                    <a:pt x="83" y="3"/>
                  </a:lnTo>
                  <a:cubicBezTo>
                    <a:pt x="55" y="1"/>
                    <a:pt x="2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14">
              <a:extLst>
                <a:ext uri="{FF2B5EF4-FFF2-40B4-BE49-F238E27FC236}">
                  <a16:creationId xmlns:a16="http://schemas.microsoft.com/office/drawing/2014/main" id="{EC2E4D7B-5D7A-4FA2-94E8-6F0CED326AA1}"/>
                </a:ext>
              </a:extLst>
            </p:cNvPr>
            <p:cNvSpPr>
              <a:spLocks/>
            </p:cNvSpPr>
            <p:nvPr/>
          </p:nvSpPr>
          <p:spPr bwMode="auto">
            <a:xfrm>
              <a:off x="1587" y="2516"/>
              <a:ext cx="31" cy="67"/>
            </a:xfrm>
            <a:custGeom>
              <a:avLst/>
              <a:gdLst>
                <a:gd name="T0" fmla="*/ 0 w 52"/>
                <a:gd name="T1" fmla="*/ 110 h 112"/>
                <a:gd name="T2" fmla="*/ 0 w 52"/>
                <a:gd name="T3" fmla="*/ 110 h 112"/>
                <a:gd name="T4" fmla="*/ 52 w 52"/>
                <a:gd name="T5" fmla="*/ 112 h 112"/>
                <a:gd name="T6" fmla="*/ 52 w 52"/>
                <a:gd name="T7" fmla="*/ 112 h 112"/>
                <a:gd name="T8" fmla="*/ 42 w 52"/>
                <a:gd name="T9" fmla="*/ 1 h 112"/>
                <a:gd name="T10" fmla="*/ 42 w 52"/>
                <a:gd name="T11" fmla="*/ 1 h 112"/>
                <a:gd name="T12" fmla="*/ 0 w 52"/>
                <a:gd name="T13" fmla="*/ 0 h 112"/>
                <a:gd name="T14" fmla="*/ 0 w 52"/>
                <a:gd name="T15" fmla="*/ 11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2">
                  <a:moveTo>
                    <a:pt x="0" y="110"/>
                  </a:moveTo>
                  <a:lnTo>
                    <a:pt x="0" y="110"/>
                  </a:lnTo>
                  <a:cubicBezTo>
                    <a:pt x="17" y="111"/>
                    <a:pt x="35" y="111"/>
                    <a:pt x="52" y="112"/>
                  </a:cubicBezTo>
                  <a:lnTo>
                    <a:pt x="52" y="112"/>
                  </a:lnTo>
                  <a:lnTo>
                    <a:pt x="42" y="1"/>
                  </a:lnTo>
                  <a:lnTo>
                    <a:pt x="42" y="1"/>
                  </a:lnTo>
                  <a:cubicBezTo>
                    <a:pt x="28" y="1"/>
                    <a:pt x="14"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15">
              <a:extLst>
                <a:ext uri="{FF2B5EF4-FFF2-40B4-BE49-F238E27FC236}">
                  <a16:creationId xmlns:a16="http://schemas.microsoft.com/office/drawing/2014/main" id="{00991C16-CF7E-48B9-955A-A9105F7CC4AA}"/>
                </a:ext>
              </a:extLst>
            </p:cNvPr>
            <p:cNvSpPr>
              <a:spLocks/>
            </p:cNvSpPr>
            <p:nvPr/>
          </p:nvSpPr>
          <p:spPr bwMode="auto">
            <a:xfrm>
              <a:off x="1587" y="2384"/>
              <a:ext cx="19" cy="66"/>
            </a:xfrm>
            <a:custGeom>
              <a:avLst/>
              <a:gdLst>
                <a:gd name="T0" fmla="*/ 0 w 32"/>
                <a:gd name="T1" fmla="*/ 110 h 111"/>
                <a:gd name="T2" fmla="*/ 0 w 32"/>
                <a:gd name="T3" fmla="*/ 110 h 111"/>
                <a:gd name="T4" fmla="*/ 32 w 32"/>
                <a:gd name="T5" fmla="*/ 111 h 111"/>
                <a:gd name="T6" fmla="*/ 32 w 32"/>
                <a:gd name="T7" fmla="*/ 111 h 111"/>
                <a:gd name="T8" fmla="*/ 21 w 32"/>
                <a:gd name="T9" fmla="*/ 0 h 111"/>
                <a:gd name="T10" fmla="*/ 21 w 32"/>
                <a:gd name="T11" fmla="*/ 0 h 111"/>
                <a:gd name="T12" fmla="*/ 0 w 32"/>
                <a:gd name="T13" fmla="*/ 0 h 111"/>
                <a:gd name="T14" fmla="*/ 0 w 3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1">
                  <a:moveTo>
                    <a:pt x="0" y="110"/>
                  </a:moveTo>
                  <a:lnTo>
                    <a:pt x="0" y="110"/>
                  </a:lnTo>
                  <a:cubicBezTo>
                    <a:pt x="11" y="110"/>
                    <a:pt x="21" y="111"/>
                    <a:pt x="32" y="111"/>
                  </a:cubicBezTo>
                  <a:lnTo>
                    <a:pt x="32" y="111"/>
                  </a:lnTo>
                  <a:lnTo>
                    <a:pt x="21" y="0"/>
                  </a:lnTo>
                  <a:lnTo>
                    <a:pt x="21" y="0"/>
                  </a:lnTo>
                  <a:cubicBezTo>
                    <a:pt x="14" y="0"/>
                    <a:pt x="7"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16">
              <a:extLst>
                <a:ext uri="{FF2B5EF4-FFF2-40B4-BE49-F238E27FC236}">
                  <a16:creationId xmlns:a16="http://schemas.microsoft.com/office/drawing/2014/main" id="{A5CD0F0B-EC9F-4DFC-AE02-60D9674D67CD}"/>
                </a:ext>
              </a:extLst>
            </p:cNvPr>
            <p:cNvSpPr>
              <a:spLocks/>
            </p:cNvSpPr>
            <p:nvPr/>
          </p:nvSpPr>
          <p:spPr bwMode="auto">
            <a:xfrm>
              <a:off x="1587" y="2913"/>
              <a:ext cx="68" cy="69"/>
            </a:xfrm>
            <a:custGeom>
              <a:avLst/>
              <a:gdLst>
                <a:gd name="T0" fmla="*/ 0 w 114"/>
                <a:gd name="T1" fmla="*/ 110 h 116"/>
                <a:gd name="T2" fmla="*/ 0 w 114"/>
                <a:gd name="T3" fmla="*/ 110 h 116"/>
                <a:gd name="T4" fmla="*/ 114 w 114"/>
                <a:gd name="T5" fmla="*/ 116 h 116"/>
                <a:gd name="T6" fmla="*/ 114 w 114"/>
                <a:gd name="T7" fmla="*/ 116 h 116"/>
                <a:gd name="T8" fmla="*/ 104 w 114"/>
                <a:gd name="T9" fmla="*/ 5 h 116"/>
                <a:gd name="T10" fmla="*/ 104 w 114"/>
                <a:gd name="T11" fmla="*/ 4 h 116"/>
                <a:gd name="T12" fmla="*/ 0 w 114"/>
                <a:gd name="T13" fmla="*/ 0 h 116"/>
                <a:gd name="T14" fmla="*/ 0 w 114"/>
                <a:gd name="T15" fmla="*/ 11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6">
                  <a:moveTo>
                    <a:pt x="0" y="110"/>
                  </a:moveTo>
                  <a:lnTo>
                    <a:pt x="0" y="110"/>
                  </a:lnTo>
                  <a:cubicBezTo>
                    <a:pt x="38" y="110"/>
                    <a:pt x="76" y="112"/>
                    <a:pt x="114" y="116"/>
                  </a:cubicBezTo>
                  <a:lnTo>
                    <a:pt x="114" y="116"/>
                  </a:lnTo>
                  <a:lnTo>
                    <a:pt x="104" y="5"/>
                  </a:lnTo>
                  <a:lnTo>
                    <a:pt x="104" y="4"/>
                  </a:lnTo>
                  <a:cubicBezTo>
                    <a:pt x="69" y="2"/>
                    <a:pt x="35"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17">
              <a:extLst>
                <a:ext uri="{FF2B5EF4-FFF2-40B4-BE49-F238E27FC236}">
                  <a16:creationId xmlns:a16="http://schemas.microsoft.com/office/drawing/2014/main" id="{9DA2DDA8-3AFA-4042-8767-03A00115FF8A}"/>
                </a:ext>
              </a:extLst>
            </p:cNvPr>
            <p:cNvSpPr>
              <a:spLocks/>
            </p:cNvSpPr>
            <p:nvPr/>
          </p:nvSpPr>
          <p:spPr bwMode="auto">
            <a:xfrm>
              <a:off x="1587" y="3177"/>
              <a:ext cx="93" cy="72"/>
            </a:xfrm>
            <a:custGeom>
              <a:avLst/>
              <a:gdLst>
                <a:gd name="T0" fmla="*/ 0 w 155"/>
                <a:gd name="T1" fmla="*/ 110 h 120"/>
                <a:gd name="T2" fmla="*/ 0 w 155"/>
                <a:gd name="T3" fmla="*/ 110 h 120"/>
                <a:gd name="T4" fmla="*/ 155 w 155"/>
                <a:gd name="T5" fmla="*/ 120 h 120"/>
                <a:gd name="T6" fmla="*/ 155 w 155"/>
                <a:gd name="T7" fmla="*/ 120 h 120"/>
                <a:gd name="T8" fmla="*/ 145 w 155"/>
                <a:gd name="T9" fmla="*/ 9 h 120"/>
                <a:gd name="T10" fmla="*/ 145 w 155"/>
                <a:gd name="T11" fmla="*/ 9 h 120"/>
                <a:gd name="T12" fmla="*/ 0 w 155"/>
                <a:gd name="T13" fmla="*/ 0 h 120"/>
                <a:gd name="T14" fmla="*/ 0 w 155"/>
                <a:gd name="T15" fmla="*/ 11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10"/>
                  </a:moveTo>
                  <a:lnTo>
                    <a:pt x="0" y="110"/>
                  </a:lnTo>
                  <a:cubicBezTo>
                    <a:pt x="52" y="111"/>
                    <a:pt x="104" y="114"/>
                    <a:pt x="155" y="120"/>
                  </a:cubicBezTo>
                  <a:lnTo>
                    <a:pt x="155" y="120"/>
                  </a:lnTo>
                  <a:lnTo>
                    <a:pt x="145" y="9"/>
                  </a:lnTo>
                  <a:lnTo>
                    <a:pt x="145" y="9"/>
                  </a:lnTo>
                  <a:cubicBezTo>
                    <a:pt x="97" y="3"/>
                    <a:pt x="49"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18">
              <a:extLst>
                <a:ext uri="{FF2B5EF4-FFF2-40B4-BE49-F238E27FC236}">
                  <a16:creationId xmlns:a16="http://schemas.microsoft.com/office/drawing/2014/main" id="{076ABABA-9E7C-46AF-8DF8-A53AAA5DD768}"/>
                </a:ext>
              </a:extLst>
            </p:cNvPr>
            <p:cNvSpPr>
              <a:spLocks/>
            </p:cNvSpPr>
            <p:nvPr/>
          </p:nvSpPr>
          <p:spPr bwMode="auto">
            <a:xfrm>
              <a:off x="1587" y="3309"/>
              <a:ext cx="105" cy="73"/>
            </a:xfrm>
            <a:custGeom>
              <a:avLst/>
              <a:gdLst>
                <a:gd name="T0" fmla="*/ 0 w 176"/>
                <a:gd name="T1" fmla="*/ 111 h 123"/>
                <a:gd name="T2" fmla="*/ 0 w 176"/>
                <a:gd name="T3" fmla="*/ 111 h 123"/>
                <a:gd name="T4" fmla="*/ 176 w 176"/>
                <a:gd name="T5" fmla="*/ 123 h 123"/>
                <a:gd name="T6" fmla="*/ 176 w 176"/>
                <a:gd name="T7" fmla="*/ 123 h 123"/>
                <a:gd name="T8" fmla="*/ 165 w 176"/>
                <a:gd name="T9" fmla="*/ 12 h 123"/>
                <a:gd name="T10" fmla="*/ 165 w 176"/>
                <a:gd name="T11" fmla="*/ 12 h 123"/>
                <a:gd name="T12" fmla="*/ 0 w 176"/>
                <a:gd name="T13" fmla="*/ 0 h 123"/>
                <a:gd name="T14" fmla="*/ 0 w 176"/>
                <a:gd name="T15" fmla="*/ 111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11"/>
                  </a:moveTo>
                  <a:lnTo>
                    <a:pt x="0" y="111"/>
                  </a:lnTo>
                  <a:cubicBezTo>
                    <a:pt x="60" y="111"/>
                    <a:pt x="119" y="115"/>
                    <a:pt x="176" y="123"/>
                  </a:cubicBezTo>
                  <a:lnTo>
                    <a:pt x="176" y="123"/>
                  </a:lnTo>
                  <a:lnTo>
                    <a:pt x="165" y="12"/>
                  </a:lnTo>
                  <a:lnTo>
                    <a:pt x="165" y="12"/>
                  </a:lnTo>
                  <a:cubicBezTo>
                    <a:pt x="112" y="5"/>
                    <a:pt x="56"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Freeform 19">
              <a:extLst>
                <a:ext uri="{FF2B5EF4-FFF2-40B4-BE49-F238E27FC236}">
                  <a16:creationId xmlns:a16="http://schemas.microsoft.com/office/drawing/2014/main" id="{70D011DC-850E-4B8F-A2FA-D9CD1AB84D18}"/>
                </a:ext>
              </a:extLst>
            </p:cNvPr>
            <p:cNvSpPr>
              <a:spLocks/>
            </p:cNvSpPr>
            <p:nvPr/>
          </p:nvSpPr>
          <p:spPr bwMode="auto">
            <a:xfrm>
              <a:off x="1587" y="3045"/>
              <a:ext cx="80" cy="70"/>
            </a:xfrm>
            <a:custGeom>
              <a:avLst/>
              <a:gdLst>
                <a:gd name="T0" fmla="*/ 0 w 134"/>
                <a:gd name="T1" fmla="*/ 110 h 118"/>
                <a:gd name="T2" fmla="*/ 0 w 134"/>
                <a:gd name="T3" fmla="*/ 110 h 118"/>
                <a:gd name="T4" fmla="*/ 134 w 134"/>
                <a:gd name="T5" fmla="*/ 118 h 118"/>
                <a:gd name="T6" fmla="*/ 134 w 134"/>
                <a:gd name="T7" fmla="*/ 118 h 118"/>
                <a:gd name="T8" fmla="*/ 124 w 134"/>
                <a:gd name="T9" fmla="*/ 7 h 118"/>
                <a:gd name="T10" fmla="*/ 124 w 134"/>
                <a:gd name="T11" fmla="*/ 7 h 118"/>
                <a:gd name="T12" fmla="*/ 0 w 134"/>
                <a:gd name="T13" fmla="*/ 0 h 118"/>
                <a:gd name="T14" fmla="*/ 0 w 134"/>
                <a:gd name="T15" fmla="*/ 11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0"/>
                  </a:moveTo>
                  <a:lnTo>
                    <a:pt x="0" y="110"/>
                  </a:lnTo>
                  <a:cubicBezTo>
                    <a:pt x="45" y="111"/>
                    <a:pt x="90" y="113"/>
                    <a:pt x="134" y="118"/>
                  </a:cubicBezTo>
                  <a:lnTo>
                    <a:pt x="134" y="118"/>
                  </a:lnTo>
                  <a:lnTo>
                    <a:pt x="124" y="7"/>
                  </a:lnTo>
                  <a:lnTo>
                    <a:pt x="124" y="7"/>
                  </a:lnTo>
                  <a:cubicBezTo>
                    <a:pt x="83" y="3"/>
                    <a:pt x="42"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20">
              <a:extLst>
                <a:ext uri="{FF2B5EF4-FFF2-40B4-BE49-F238E27FC236}">
                  <a16:creationId xmlns:a16="http://schemas.microsoft.com/office/drawing/2014/main" id="{FCA0CB8B-6302-4145-B875-4F6A976B27B6}"/>
                </a:ext>
              </a:extLst>
            </p:cNvPr>
            <p:cNvSpPr>
              <a:spLocks/>
            </p:cNvSpPr>
            <p:nvPr/>
          </p:nvSpPr>
          <p:spPr bwMode="auto">
            <a:xfrm>
              <a:off x="1742" y="3920"/>
              <a:ext cx="44" cy="77"/>
            </a:xfrm>
            <a:custGeom>
              <a:avLst/>
              <a:gdLst>
                <a:gd name="T0" fmla="*/ 73 w 73"/>
                <a:gd name="T1" fmla="*/ 128 h 128"/>
                <a:gd name="T2" fmla="*/ 73 w 73"/>
                <a:gd name="T3" fmla="*/ 128 h 128"/>
                <a:gd name="T4" fmla="*/ 73 w 73"/>
                <a:gd name="T5" fmla="*/ 18 h 128"/>
                <a:gd name="T6" fmla="*/ 0 w 73"/>
                <a:gd name="T7" fmla="*/ 0 h 128"/>
                <a:gd name="T8" fmla="*/ 10 w 73"/>
                <a:gd name="T9" fmla="*/ 112 h 128"/>
                <a:gd name="T10" fmla="*/ 73 w 73"/>
                <a:gd name="T11" fmla="*/ 128 h 128"/>
              </a:gdLst>
              <a:ahLst/>
              <a:cxnLst>
                <a:cxn ang="0">
                  <a:pos x="T0" y="T1"/>
                </a:cxn>
                <a:cxn ang="0">
                  <a:pos x="T2" y="T3"/>
                </a:cxn>
                <a:cxn ang="0">
                  <a:pos x="T4" y="T5"/>
                </a:cxn>
                <a:cxn ang="0">
                  <a:pos x="T6" y="T7"/>
                </a:cxn>
                <a:cxn ang="0">
                  <a:pos x="T8" y="T9"/>
                </a:cxn>
                <a:cxn ang="0">
                  <a:pos x="T10" y="T11"/>
                </a:cxn>
              </a:cxnLst>
              <a:rect l="0" t="0" r="r" b="b"/>
              <a:pathLst>
                <a:path w="73" h="128">
                  <a:moveTo>
                    <a:pt x="73" y="128"/>
                  </a:moveTo>
                  <a:lnTo>
                    <a:pt x="73" y="128"/>
                  </a:lnTo>
                  <a:lnTo>
                    <a:pt x="73" y="18"/>
                  </a:lnTo>
                  <a:cubicBezTo>
                    <a:pt x="49" y="11"/>
                    <a:pt x="25" y="5"/>
                    <a:pt x="0" y="0"/>
                  </a:cubicBezTo>
                  <a:lnTo>
                    <a:pt x="10" y="112"/>
                  </a:lnTo>
                  <a:cubicBezTo>
                    <a:pt x="32" y="117"/>
                    <a:pt x="53" y="122"/>
                    <a:pt x="73"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21">
              <a:extLst>
                <a:ext uri="{FF2B5EF4-FFF2-40B4-BE49-F238E27FC236}">
                  <a16:creationId xmlns:a16="http://schemas.microsoft.com/office/drawing/2014/main" id="{2E5376B5-2A8D-4D58-A11A-193051EF8E76}"/>
                </a:ext>
              </a:extLst>
            </p:cNvPr>
            <p:cNvSpPr>
              <a:spLocks/>
            </p:cNvSpPr>
            <p:nvPr/>
          </p:nvSpPr>
          <p:spPr bwMode="auto">
            <a:xfrm>
              <a:off x="1655" y="2982"/>
              <a:ext cx="131" cy="90"/>
            </a:xfrm>
            <a:custGeom>
              <a:avLst/>
              <a:gdLst>
                <a:gd name="T0" fmla="*/ 218 w 218"/>
                <a:gd name="T1" fmla="*/ 150 h 150"/>
                <a:gd name="T2" fmla="*/ 218 w 218"/>
                <a:gd name="T3" fmla="*/ 150 h 150"/>
                <a:gd name="T4" fmla="*/ 218 w 218"/>
                <a:gd name="T5" fmla="*/ 40 h 150"/>
                <a:gd name="T6" fmla="*/ 0 w 218"/>
                <a:gd name="T7" fmla="*/ 0 h 150"/>
                <a:gd name="T8" fmla="*/ 10 w 218"/>
                <a:gd name="T9" fmla="*/ 111 h 150"/>
                <a:gd name="T10" fmla="*/ 218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218" y="150"/>
                  </a:moveTo>
                  <a:lnTo>
                    <a:pt x="218" y="150"/>
                  </a:lnTo>
                  <a:lnTo>
                    <a:pt x="218" y="40"/>
                  </a:lnTo>
                  <a:cubicBezTo>
                    <a:pt x="150" y="20"/>
                    <a:pt x="76" y="7"/>
                    <a:pt x="0" y="0"/>
                  </a:cubicBezTo>
                  <a:lnTo>
                    <a:pt x="10" y="111"/>
                  </a:lnTo>
                  <a:cubicBezTo>
                    <a:pt x="83" y="118"/>
                    <a:pt x="153" y="131"/>
                    <a:pt x="218"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22">
              <a:extLst>
                <a:ext uri="{FF2B5EF4-FFF2-40B4-BE49-F238E27FC236}">
                  <a16:creationId xmlns:a16="http://schemas.microsoft.com/office/drawing/2014/main" id="{EA1C2701-7508-487A-B864-C4729C9FAB5D}"/>
                </a:ext>
              </a:extLst>
            </p:cNvPr>
            <p:cNvSpPr>
              <a:spLocks/>
            </p:cNvSpPr>
            <p:nvPr/>
          </p:nvSpPr>
          <p:spPr bwMode="auto">
            <a:xfrm>
              <a:off x="1680" y="3249"/>
              <a:ext cx="106" cy="87"/>
            </a:xfrm>
            <a:custGeom>
              <a:avLst/>
              <a:gdLst>
                <a:gd name="T0" fmla="*/ 177 w 177"/>
                <a:gd name="T1" fmla="*/ 146 h 146"/>
                <a:gd name="T2" fmla="*/ 177 w 177"/>
                <a:gd name="T3" fmla="*/ 146 h 146"/>
                <a:gd name="T4" fmla="*/ 177 w 177"/>
                <a:gd name="T5" fmla="*/ 36 h 146"/>
                <a:gd name="T6" fmla="*/ 0 w 177"/>
                <a:gd name="T7" fmla="*/ 0 h 146"/>
                <a:gd name="T8" fmla="*/ 10 w 177"/>
                <a:gd name="T9" fmla="*/ 112 h 146"/>
                <a:gd name="T10" fmla="*/ 177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177" y="146"/>
                  </a:moveTo>
                  <a:lnTo>
                    <a:pt x="177" y="146"/>
                  </a:lnTo>
                  <a:lnTo>
                    <a:pt x="177" y="36"/>
                  </a:lnTo>
                  <a:cubicBezTo>
                    <a:pt x="121" y="20"/>
                    <a:pt x="62" y="8"/>
                    <a:pt x="0" y="0"/>
                  </a:cubicBezTo>
                  <a:lnTo>
                    <a:pt x="10" y="112"/>
                  </a:lnTo>
                  <a:cubicBezTo>
                    <a:pt x="68" y="119"/>
                    <a:pt x="124" y="131"/>
                    <a:pt x="17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23">
              <a:extLst>
                <a:ext uri="{FF2B5EF4-FFF2-40B4-BE49-F238E27FC236}">
                  <a16:creationId xmlns:a16="http://schemas.microsoft.com/office/drawing/2014/main" id="{D074951F-E1EC-469E-88C1-DF1C684BA65F}"/>
                </a:ext>
              </a:extLst>
            </p:cNvPr>
            <p:cNvSpPr>
              <a:spLocks/>
            </p:cNvSpPr>
            <p:nvPr/>
          </p:nvSpPr>
          <p:spPr bwMode="auto">
            <a:xfrm>
              <a:off x="1667" y="3115"/>
              <a:ext cx="119" cy="89"/>
            </a:xfrm>
            <a:custGeom>
              <a:avLst/>
              <a:gdLst>
                <a:gd name="T0" fmla="*/ 198 w 198"/>
                <a:gd name="T1" fmla="*/ 148 h 148"/>
                <a:gd name="T2" fmla="*/ 198 w 198"/>
                <a:gd name="T3" fmla="*/ 148 h 148"/>
                <a:gd name="T4" fmla="*/ 198 w 198"/>
                <a:gd name="T5" fmla="*/ 38 h 148"/>
                <a:gd name="T6" fmla="*/ 0 w 198"/>
                <a:gd name="T7" fmla="*/ 0 h 148"/>
                <a:gd name="T8" fmla="*/ 11 w 198"/>
                <a:gd name="T9" fmla="*/ 111 h 148"/>
                <a:gd name="T10" fmla="*/ 198 w 198"/>
                <a:gd name="T11" fmla="*/ 148 h 148"/>
              </a:gdLst>
              <a:ahLst/>
              <a:cxnLst>
                <a:cxn ang="0">
                  <a:pos x="T0" y="T1"/>
                </a:cxn>
                <a:cxn ang="0">
                  <a:pos x="T2" y="T3"/>
                </a:cxn>
                <a:cxn ang="0">
                  <a:pos x="T4" y="T5"/>
                </a:cxn>
                <a:cxn ang="0">
                  <a:pos x="T6" y="T7"/>
                </a:cxn>
                <a:cxn ang="0">
                  <a:pos x="T8" y="T9"/>
                </a:cxn>
                <a:cxn ang="0">
                  <a:pos x="T10" y="T11"/>
                </a:cxn>
              </a:cxnLst>
              <a:rect l="0" t="0" r="r" b="b"/>
              <a:pathLst>
                <a:path w="198" h="148">
                  <a:moveTo>
                    <a:pt x="198" y="148"/>
                  </a:moveTo>
                  <a:lnTo>
                    <a:pt x="198" y="148"/>
                  </a:lnTo>
                  <a:lnTo>
                    <a:pt x="198" y="38"/>
                  </a:lnTo>
                  <a:cubicBezTo>
                    <a:pt x="136" y="20"/>
                    <a:pt x="69" y="7"/>
                    <a:pt x="0" y="0"/>
                  </a:cubicBezTo>
                  <a:lnTo>
                    <a:pt x="11" y="111"/>
                  </a:lnTo>
                  <a:cubicBezTo>
                    <a:pt x="76" y="119"/>
                    <a:pt x="139" y="131"/>
                    <a:pt x="198" y="1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24">
              <a:extLst>
                <a:ext uri="{FF2B5EF4-FFF2-40B4-BE49-F238E27FC236}">
                  <a16:creationId xmlns:a16="http://schemas.microsoft.com/office/drawing/2014/main" id="{44C60BE2-BA5B-4F0B-A3AC-B5521101BB05}"/>
                </a:ext>
              </a:extLst>
            </p:cNvPr>
            <p:cNvSpPr>
              <a:spLocks/>
            </p:cNvSpPr>
            <p:nvPr/>
          </p:nvSpPr>
          <p:spPr bwMode="auto">
            <a:xfrm>
              <a:off x="1631" y="2716"/>
              <a:ext cx="155" cy="92"/>
            </a:xfrm>
            <a:custGeom>
              <a:avLst/>
              <a:gdLst>
                <a:gd name="T0" fmla="*/ 259 w 259"/>
                <a:gd name="T1" fmla="*/ 153 h 153"/>
                <a:gd name="T2" fmla="*/ 259 w 259"/>
                <a:gd name="T3" fmla="*/ 153 h 153"/>
                <a:gd name="T4" fmla="*/ 259 w 259"/>
                <a:gd name="T5" fmla="*/ 43 h 153"/>
                <a:gd name="T6" fmla="*/ 0 w 259"/>
                <a:gd name="T7" fmla="*/ 0 h 153"/>
                <a:gd name="T8" fmla="*/ 10 w 259"/>
                <a:gd name="T9" fmla="*/ 111 h 153"/>
                <a:gd name="T10" fmla="*/ 259 w 259"/>
                <a:gd name="T11" fmla="*/ 153 h 153"/>
              </a:gdLst>
              <a:ahLst/>
              <a:cxnLst>
                <a:cxn ang="0">
                  <a:pos x="T0" y="T1"/>
                </a:cxn>
                <a:cxn ang="0">
                  <a:pos x="T2" y="T3"/>
                </a:cxn>
                <a:cxn ang="0">
                  <a:pos x="T4" y="T5"/>
                </a:cxn>
                <a:cxn ang="0">
                  <a:pos x="T6" y="T7"/>
                </a:cxn>
                <a:cxn ang="0">
                  <a:pos x="T8" y="T9"/>
                </a:cxn>
                <a:cxn ang="0">
                  <a:pos x="T10" y="T11"/>
                </a:cxn>
              </a:cxnLst>
              <a:rect l="0" t="0" r="r" b="b"/>
              <a:pathLst>
                <a:path w="259" h="153">
                  <a:moveTo>
                    <a:pt x="259" y="153"/>
                  </a:moveTo>
                  <a:lnTo>
                    <a:pt x="259" y="153"/>
                  </a:lnTo>
                  <a:lnTo>
                    <a:pt x="259" y="43"/>
                  </a:lnTo>
                  <a:cubicBezTo>
                    <a:pt x="179" y="20"/>
                    <a:pt x="91" y="6"/>
                    <a:pt x="0" y="0"/>
                  </a:cubicBezTo>
                  <a:lnTo>
                    <a:pt x="10" y="111"/>
                  </a:lnTo>
                  <a:cubicBezTo>
                    <a:pt x="97" y="117"/>
                    <a:pt x="182" y="131"/>
                    <a:pt x="259" y="1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25">
              <a:extLst>
                <a:ext uri="{FF2B5EF4-FFF2-40B4-BE49-F238E27FC236}">
                  <a16:creationId xmlns:a16="http://schemas.microsoft.com/office/drawing/2014/main" id="{E04B76DC-FF4C-4A4F-BD41-AADC3A09DDC3}"/>
                </a:ext>
              </a:extLst>
            </p:cNvPr>
            <p:cNvSpPr>
              <a:spLocks/>
            </p:cNvSpPr>
            <p:nvPr/>
          </p:nvSpPr>
          <p:spPr bwMode="auto">
            <a:xfrm>
              <a:off x="1593" y="2318"/>
              <a:ext cx="193" cy="93"/>
            </a:xfrm>
            <a:custGeom>
              <a:avLst/>
              <a:gdLst>
                <a:gd name="T0" fmla="*/ 321 w 321"/>
                <a:gd name="T1" fmla="*/ 156 h 156"/>
                <a:gd name="T2" fmla="*/ 321 w 321"/>
                <a:gd name="T3" fmla="*/ 156 h 156"/>
                <a:gd name="T4" fmla="*/ 321 w 321"/>
                <a:gd name="T5" fmla="*/ 46 h 156"/>
                <a:gd name="T6" fmla="*/ 0 w 321"/>
                <a:gd name="T7" fmla="*/ 0 h 156"/>
                <a:gd name="T8" fmla="*/ 10 w 321"/>
                <a:gd name="T9" fmla="*/ 110 h 156"/>
                <a:gd name="T10" fmla="*/ 321 w 321"/>
                <a:gd name="T11" fmla="*/ 156 h 156"/>
              </a:gdLst>
              <a:ahLst/>
              <a:cxnLst>
                <a:cxn ang="0">
                  <a:pos x="T0" y="T1"/>
                </a:cxn>
                <a:cxn ang="0">
                  <a:pos x="T2" y="T3"/>
                </a:cxn>
                <a:cxn ang="0">
                  <a:pos x="T4" y="T5"/>
                </a:cxn>
                <a:cxn ang="0">
                  <a:pos x="T6" y="T7"/>
                </a:cxn>
                <a:cxn ang="0">
                  <a:pos x="T8" y="T9"/>
                </a:cxn>
                <a:cxn ang="0">
                  <a:pos x="T10" y="T11"/>
                </a:cxn>
              </a:cxnLst>
              <a:rect l="0" t="0" r="r" b="b"/>
              <a:pathLst>
                <a:path w="321" h="156">
                  <a:moveTo>
                    <a:pt x="321" y="156"/>
                  </a:moveTo>
                  <a:lnTo>
                    <a:pt x="321" y="156"/>
                  </a:lnTo>
                  <a:lnTo>
                    <a:pt x="321" y="46"/>
                  </a:lnTo>
                  <a:cubicBezTo>
                    <a:pt x="223" y="17"/>
                    <a:pt x="113" y="2"/>
                    <a:pt x="0" y="0"/>
                  </a:cubicBezTo>
                  <a:lnTo>
                    <a:pt x="10" y="110"/>
                  </a:lnTo>
                  <a:cubicBezTo>
                    <a:pt x="119" y="113"/>
                    <a:pt x="226" y="128"/>
                    <a:pt x="321"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26">
              <a:extLst>
                <a:ext uri="{FF2B5EF4-FFF2-40B4-BE49-F238E27FC236}">
                  <a16:creationId xmlns:a16="http://schemas.microsoft.com/office/drawing/2014/main" id="{EF7EB8E6-384C-408A-ADA7-2CE1A34C9A51}"/>
                </a:ext>
              </a:extLst>
            </p:cNvPr>
            <p:cNvSpPr>
              <a:spLocks/>
            </p:cNvSpPr>
            <p:nvPr/>
          </p:nvSpPr>
          <p:spPr bwMode="auto">
            <a:xfrm>
              <a:off x="1606" y="2450"/>
              <a:ext cx="180" cy="93"/>
            </a:xfrm>
            <a:custGeom>
              <a:avLst/>
              <a:gdLst>
                <a:gd name="T0" fmla="*/ 300 w 300"/>
                <a:gd name="T1" fmla="*/ 155 h 155"/>
                <a:gd name="T2" fmla="*/ 300 w 300"/>
                <a:gd name="T3" fmla="*/ 155 h 155"/>
                <a:gd name="T4" fmla="*/ 300 w 300"/>
                <a:gd name="T5" fmla="*/ 45 h 155"/>
                <a:gd name="T6" fmla="*/ 0 w 300"/>
                <a:gd name="T7" fmla="*/ 0 h 155"/>
                <a:gd name="T8" fmla="*/ 10 w 300"/>
                <a:gd name="T9" fmla="*/ 110 h 155"/>
                <a:gd name="T10" fmla="*/ 300 w 300"/>
                <a:gd name="T11" fmla="*/ 155 h 155"/>
              </a:gdLst>
              <a:ahLst/>
              <a:cxnLst>
                <a:cxn ang="0">
                  <a:pos x="T0" y="T1"/>
                </a:cxn>
                <a:cxn ang="0">
                  <a:pos x="T2" y="T3"/>
                </a:cxn>
                <a:cxn ang="0">
                  <a:pos x="T4" y="T5"/>
                </a:cxn>
                <a:cxn ang="0">
                  <a:pos x="T6" y="T7"/>
                </a:cxn>
                <a:cxn ang="0">
                  <a:pos x="T8" y="T9"/>
                </a:cxn>
                <a:cxn ang="0">
                  <a:pos x="T10" y="T11"/>
                </a:cxn>
              </a:cxnLst>
              <a:rect l="0" t="0" r="r" b="b"/>
              <a:pathLst>
                <a:path w="300" h="155">
                  <a:moveTo>
                    <a:pt x="300" y="155"/>
                  </a:moveTo>
                  <a:lnTo>
                    <a:pt x="300" y="155"/>
                  </a:lnTo>
                  <a:lnTo>
                    <a:pt x="300" y="45"/>
                  </a:lnTo>
                  <a:cubicBezTo>
                    <a:pt x="208" y="18"/>
                    <a:pt x="105" y="3"/>
                    <a:pt x="0" y="0"/>
                  </a:cubicBezTo>
                  <a:lnTo>
                    <a:pt x="10" y="110"/>
                  </a:lnTo>
                  <a:cubicBezTo>
                    <a:pt x="112" y="114"/>
                    <a:pt x="211" y="129"/>
                    <a:pt x="300"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27">
              <a:extLst>
                <a:ext uri="{FF2B5EF4-FFF2-40B4-BE49-F238E27FC236}">
                  <a16:creationId xmlns:a16="http://schemas.microsoft.com/office/drawing/2014/main" id="{0A313514-D08A-4886-B3B2-498F2F27D288}"/>
                </a:ext>
              </a:extLst>
            </p:cNvPr>
            <p:cNvSpPr>
              <a:spLocks/>
            </p:cNvSpPr>
            <p:nvPr/>
          </p:nvSpPr>
          <p:spPr bwMode="auto">
            <a:xfrm>
              <a:off x="1618" y="2583"/>
              <a:ext cx="168" cy="92"/>
            </a:xfrm>
            <a:custGeom>
              <a:avLst/>
              <a:gdLst>
                <a:gd name="T0" fmla="*/ 280 w 280"/>
                <a:gd name="T1" fmla="*/ 154 h 154"/>
                <a:gd name="T2" fmla="*/ 280 w 280"/>
                <a:gd name="T3" fmla="*/ 154 h 154"/>
                <a:gd name="T4" fmla="*/ 280 w 280"/>
                <a:gd name="T5" fmla="*/ 44 h 154"/>
                <a:gd name="T6" fmla="*/ 0 w 280"/>
                <a:gd name="T7" fmla="*/ 0 h 154"/>
                <a:gd name="T8" fmla="*/ 10 w 280"/>
                <a:gd name="T9" fmla="*/ 110 h 154"/>
                <a:gd name="T10" fmla="*/ 28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280" y="154"/>
                  </a:moveTo>
                  <a:lnTo>
                    <a:pt x="280" y="154"/>
                  </a:lnTo>
                  <a:lnTo>
                    <a:pt x="280" y="44"/>
                  </a:lnTo>
                  <a:cubicBezTo>
                    <a:pt x="194" y="19"/>
                    <a:pt x="98" y="4"/>
                    <a:pt x="0" y="0"/>
                  </a:cubicBezTo>
                  <a:lnTo>
                    <a:pt x="10" y="110"/>
                  </a:lnTo>
                  <a:cubicBezTo>
                    <a:pt x="105" y="115"/>
                    <a:pt x="197" y="130"/>
                    <a:pt x="280"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28">
              <a:extLst>
                <a:ext uri="{FF2B5EF4-FFF2-40B4-BE49-F238E27FC236}">
                  <a16:creationId xmlns:a16="http://schemas.microsoft.com/office/drawing/2014/main" id="{B63D68E9-076F-4570-BDBA-870068A0C61B}"/>
                </a:ext>
              </a:extLst>
            </p:cNvPr>
            <p:cNvSpPr>
              <a:spLocks/>
            </p:cNvSpPr>
            <p:nvPr/>
          </p:nvSpPr>
          <p:spPr bwMode="auto">
            <a:xfrm>
              <a:off x="1643" y="2849"/>
              <a:ext cx="143" cy="91"/>
            </a:xfrm>
            <a:custGeom>
              <a:avLst/>
              <a:gdLst>
                <a:gd name="T0" fmla="*/ 239 w 239"/>
                <a:gd name="T1" fmla="*/ 151 h 151"/>
                <a:gd name="T2" fmla="*/ 239 w 239"/>
                <a:gd name="T3" fmla="*/ 151 h 151"/>
                <a:gd name="T4" fmla="*/ 239 w 239"/>
                <a:gd name="T5" fmla="*/ 41 h 151"/>
                <a:gd name="T6" fmla="*/ 0 w 239"/>
                <a:gd name="T7" fmla="*/ 0 h 151"/>
                <a:gd name="T8" fmla="*/ 11 w 239"/>
                <a:gd name="T9" fmla="*/ 111 h 151"/>
                <a:gd name="T10" fmla="*/ 239 w 239"/>
                <a:gd name="T11" fmla="*/ 151 h 151"/>
              </a:gdLst>
              <a:ahLst/>
              <a:cxnLst>
                <a:cxn ang="0">
                  <a:pos x="T0" y="T1"/>
                </a:cxn>
                <a:cxn ang="0">
                  <a:pos x="T2" y="T3"/>
                </a:cxn>
                <a:cxn ang="0">
                  <a:pos x="T4" y="T5"/>
                </a:cxn>
                <a:cxn ang="0">
                  <a:pos x="T6" y="T7"/>
                </a:cxn>
                <a:cxn ang="0">
                  <a:pos x="T8" y="T9"/>
                </a:cxn>
                <a:cxn ang="0">
                  <a:pos x="T10" y="T11"/>
                </a:cxn>
              </a:cxnLst>
              <a:rect l="0" t="0" r="r" b="b"/>
              <a:pathLst>
                <a:path w="239" h="151">
                  <a:moveTo>
                    <a:pt x="239" y="151"/>
                  </a:moveTo>
                  <a:lnTo>
                    <a:pt x="239" y="151"/>
                  </a:lnTo>
                  <a:lnTo>
                    <a:pt x="239" y="41"/>
                  </a:lnTo>
                  <a:cubicBezTo>
                    <a:pt x="165" y="20"/>
                    <a:pt x="84" y="6"/>
                    <a:pt x="0" y="0"/>
                  </a:cubicBezTo>
                  <a:lnTo>
                    <a:pt x="11" y="111"/>
                  </a:lnTo>
                  <a:cubicBezTo>
                    <a:pt x="91" y="117"/>
                    <a:pt x="168" y="131"/>
                    <a:pt x="239"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29">
              <a:extLst>
                <a:ext uri="{FF2B5EF4-FFF2-40B4-BE49-F238E27FC236}">
                  <a16:creationId xmlns:a16="http://schemas.microsoft.com/office/drawing/2014/main" id="{08BD8BC3-C1EF-40BC-91DC-15505AF70BDF}"/>
                </a:ext>
              </a:extLst>
            </p:cNvPr>
            <p:cNvSpPr>
              <a:spLocks/>
            </p:cNvSpPr>
            <p:nvPr/>
          </p:nvSpPr>
          <p:spPr bwMode="auto">
            <a:xfrm>
              <a:off x="1755" y="4055"/>
              <a:ext cx="31" cy="74"/>
            </a:xfrm>
            <a:custGeom>
              <a:avLst/>
              <a:gdLst>
                <a:gd name="T0" fmla="*/ 52 w 52"/>
                <a:gd name="T1" fmla="*/ 123 h 123"/>
                <a:gd name="T2" fmla="*/ 52 w 52"/>
                <a:gd name="T3" fmla="*/ 123 h 123"/>
                <a:gd name="T4" fmla="*/ 52 w 52"/>
                <a:gd name="T5" fmla="*/ 13 h 123"/>
                <a:gd name="T6" fmla="*/ 0 w 52"/>
                <a:gd name="T7" fmla="*/ 0 h 123"/>
                <a:gd name="T8" fmla="*/ 10 w 52"/>
                <a:gd name="T9" fmla="*/ 112 h 123"/>
                <a:gd name="T10" fmla="*/ 52 w 52"/>
                <a:gd name="T11" fmla="*/ 123 h 123"/>
              </a:gdLst>
              <a:ahLst/>
              <a:cxnLst>
                <a:cxn ang="0">
                  <a:pos x="T0" y="T1"/>
                </a:cxn>
                <a:cxn ang="0">
                  <a:pos x="T2" y="T3"/>
                </a:cxn>
                <a:cxn ang="0">
                  <a:pos x="T4" y="T5"/>
                </a:cxn>
                <a:cxn ang="0">
                  <a:pos x="T6" y="T7"/>
                </a:cxn>
                <a:cxn ang="0">
                  <a:pos x="T8" y="T9"/>
                </a:cxn>
                <a:cxn ang="0">
                  <a:pos x="T10" y="T11"/>
                </a:cxn>
              </a:cxnLst>
              <a:rect l="0" t="0" r="r" b="b"/>
              <a:pathLst>
                <a:path w="52" h="123">
                  <a:moveTo>
                    <a:pt x="52" y="123"/>
                  </a:moveTo>
                  <a:lnTo>
                    <a:pt x="52" y="123"/>
                  </a:lnTo>
                  <a:lnTo>
                    <a:pt x="52" y="13"/>
                  </a:lnTo>
                  <a:cubicBezTo>
                    <a:pt x="35" y="8"/>
                    <a:pt x="18" y="4"/>
                    <a:pt x="0" y="0"/>
                  </a:cubicBezTo>
                  <a:lnTo>
                    <a:pt x="10" y="112"/>
                  </a:lnTo>
                  <a:cubicBezTo>
                    <a:pt x="24" y="115"/>
                    <a:pt x="38" y="119"/>
                    <a:pt x="52"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30">
              <a:extLst>
                <a:ext uri="{FF2B5EF4-FFF2-40B4-BE49-F238E27FC236}">
                  <a16:creationId xmlns:a16="http://schemas.microsoft.com/office/drawing/2014/main" id="{875BD185-4B7D-45E7-B016-F941F2E29519}"/>
                </a:ext>
              </a:extLst>
            </p:cNvPr>
            <p:cNvSpPr>
              <a:spLocks/>
            </p:cNvSpPr>
            <p:nvPr/>
          </p:nvSpPr>
          <p:spPr bwMode="auto">
            <a:xfrm>
              <a:off x="1767" y="4190"/>
              <a:ext cx="19" cy="71"/>
            </a:xfrm>
            <a:custGeom>
              <a:avLst/>
              <a:gdLst>
                <a:gd name="T0" fmla="*/ 31 w 31"/>
                <a:gd name="T1" fmla="*/ 118 h 118"/>
                <a:gd name="T2" fmla="*/ 31 w 31"/>
                <a:gd name="T3" fmla="*/ 118 h 118"/>
                <a:gd name="T4" fmla="*/ 31 w 31"/>
                <a:gd name="T5" fmla="*/ 8 h 118"/>
                <a:gd name="T6" fmla="*/ 0 w 31"/>
                <a:gd name="T7" fmla="*/ 0 h 118"/>
                <a:gd name="T8" fmla="*/ 10 w 31"/>
                <a:gd name="T9" fmla="*/ 113 h 118"/>
                <a:gd name="T10" fmla="*/ 31 w 31"/>
                <a:gd name="T11" fmla="*/ 118 h 118"/>
              </a:gdLst>
              <a:ahLst/>
              <a:cxnLst>
                <a:cxn ang="0">
                  <a:pos x="T0" y="T1"/>
                </a:cxn>
                <a:cxn ang="0">
                  <a:pos x="T2" y="T3"/>
                </a:cxn>
                <a:cxn ang="0">
                  <a:pos x="T4" y="T5"/>
                </a:cxn>
                <a:cxn ang="0">
                  <a:pos x="T6" y="T7"/>
                </a:cxn>
                <a:cxn ang="0">
                  <a:pos x="T8" y="T9"/>
                </a:cxn>
                <a:cxn ang="0">
                  <a:pos x="T10" y="T11"/>
                </a:cxn>
              </a:cxnLst>
              <a:rect l="0" t="0" r="r" b="b"/>
              <a:pathLst>
                <a:path w="31" h="118">
                  <a:moveTo>
                    <a:pt x="31" y="118"/>
                  </a:moveTo>
                  <a:lnTo>
                    <a:pt x="31" y="118"/>
                  </a:lnTo>
                  <a:lnTo>
                    <a:pt x="31" y="8"/>
                  </a:lnTo>
                  <a:cubicBezTo>
                    <a:pt x="21" y="5"/>
                    <a:pt x="10" y="2"/>
                    <a:pt x="0" y="0"/>
                  </a:cubicBezTo>
                  <a:lnTo>
                    <a:pt x="10" y="113"/>
                  </a:lnTo>
                  <a:cubicBezTo>
                    <a:pt x="17" y="114"/>
                    <a:pt x="24" y="116"/>
                    <a:pt x="31" y="1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31">
              <a:extLst>
                <a:ext uri="{FF2B5EF4-FFF2-40B4-BE49-F238E27FC236}">
                  <a16:creationId xmlns:a16="http://schemas.microsoft.com/office/drawing/2014/main" id="{8356C16E-E9E9-4645-96C9-C1D3334E6079}"/>
                </a:ext>
              </a:extLst>
            </p:cNvPr>
            <p:cNvSpPr>
              <a:spLocks/>
            </p:cNvSpPr>
            <p:nvPr/>
          </p:nvSpPr>
          <p:spPr bwMode="auto">
            <a:xfrm>
              <a:off x="1705" y="3517"/>
              <a:ext cx="81" cy="83"/>
            </a:xfrm>
            <a:custGeom>
              <a:avLst/>
              <a:gdLst>
                <a:gd name="T0" fmla="*/ 135 w 135"/>
                <a:gd name="T1" fmla="*/ 139 h 139"/>
                <a:gd name="T2" fmla="*/ 135 w 135"/>
                <a:gd name="T3" fmla="*/ 139 h 139"/>
                <a:gd name="T4" fmla="*/ 135 w 135"/>
                <a:gd name="T5" fmla="*/ 29 h 139"/>
                <a:gd name="T6" fmla="*/ 0 w 135"/>
                <a:gd name="T7" fmla="*/ 0 h 139"/>
                <a:gd name="T8" fmla="*/ 10 w 135"/>
                <a:gd name="T9" fmla="*/ 111 h 139"/>
                <a:gd name="T10" fmla="*/ 135 w 135"/>
                <a:gd name="T11" fmla="*/ 139 h 139"/>
              </a:gdLst>
              <a:ahLst/>
              <a:cxnLst>
                <a:cxn ang="0">
                  <a:pos x="T0" y="T1"/>
                </a:cxn>
                <a:cxn ang="0">
                  <a:pos x="T2" y="T3"/>
                </a:cxn>
                <a:cxn ang="0">
                  <a:pos x="T4" y="T5"/>
                </a:cxn>
                <a:cxn ang="0">
                  <a:pos x="T6" y="T7"/>
                </a:cxn>
                <a:cxn ang="0">
                  <a:pos x="T8" y="T9"/>
                </a:cxn>
                <a:cxn ang="0">
                  <a:pos x="T10" y="T11"/>
                </a:cxn>
              </a:cxnLst>
              <a:rect l="0" t="0" r="r" b="b"/>
              <a:pathLst>
                <a:path w="135" h="139">
                  <a:moveTo>
                    <a:pt x="135" y="139"/>
                  </a:moveTo>
                  <a:lnTo>
                    <a:pt x="135" y="139"/>
                  </a:lnTo>
                  <a:lnTo>
                    <a:pt x="135" y="29"/>
                  </a:lnTo>
                  <a:cubicBezTo>
                    <a:pt x="92" y="17"/>
                    <a:pt x="46" y="7"/>
                    <a:pt x="0" y="0"/>
                  </a:cubicBezTo>
                  <a:lnTo>
                    <a:pt x="10" y="111"/>
                  </a:lnTo>
                  <a:cubicBezTo>
                    <a:pt x="53" y="119"/>
                    <a:pt x="95" y="128"/>
                    <a:pt x="135" y="1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32">
              <a:extLst>
                <a:ext uri="{FF2B5EF4-FFF2-40B4-BE49-F238E27FC236}">
                  <a16:creationId xmlns:a16="http://schemas.microsoft.com/office/drawing/2014/main" id="{B895F828-0D6F-4429-BDCE-7A1B320E540C}"/>
                </a:ext>
              </a:extLst>
            </p:cNvPr>
            <p:cNvSpPr>
              <a:spLocks/>
            </p:cNvSpPr>
            <p:nvPr/>
          </p:nvSpPr>
          <p:spPr bwMode="auto">
            <a:xfrm>
              <a:off x="1692" y="3382"/>
              <a:ext cx="94" cy="86"/>
            </a:xfrm>
            <a:custGeom>
              <a:avLst/>
              <a:gdLst>
                <a:gd name="T0" fmla="*/ 156 w 156"/>
                <a:gd name="T1" fmla="*/ 143 h 143"/>
                <a:gd name="T2" fmla="*/ 156 w 156"/>
                <a:gd name="T3" fmla="*/ 143 h 143"/>
                <a:gd name="T4" fmla="*/ 156 w 156"/>
                <a:gd name="T5" fmla="*/ 33 h 143"/>
                <a:gd name="T6" fmla="*/ 0 w 156"/>
                <a:gd name="T7" fmla="*/ 0 h 143"/>
                <a:gd name="T8" fmla="*/ 10 w 156"/>
                <a:gd name="T9" fmla="*/ 112 h 143"/>
                <a:gd name="T10" fmla="*/ 156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156" y="143"/>
                  </a:moveTo>
                  <a:lnTo>
                    <a:pt x="156" y="143"/>
                  </a:lnTo>
                  <a:lnTo>
                    <a:pt x="156" y="33"/>
                  </a:lnTo>
                  <a:cubicBezTo>
                    <a:pt x="107" y="19"/>
                    <a:pt x="54" y="8"/>
                    <a:pt x="0" y="0"/>
                  </a:cubicBezTo>
                  <a:lnTo>
                    <a:pt x="10" y="112"/>
                  </a:lnTo>
                  <a:cubicBezTo>
                    <a:pt x="61" y="119"/>
                    <a:pt x="110" y="130"/>
                    <a:pt x="156"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33">
              <a:extLst>
                <a:ext uri="{FF2B5EF4-FFF2-40B4-BE49-F238E27FC236}">
                  <a16:creationId xmlns:a16="http://schemas.microsoft.com/office/drawing/2014/main" id="{29B629D8-6F21-46D0-8D47-7E9ABE6FCC9B}"/>
                </a:ext>
              </a:extLst>
            </p:cNvPr>
            <p:cNvSpPr>
              <a:spLocks/>
            </p:cNvSpPr>
            <p:nvPr/>
          </p:nvSpPr>
          <p:spPr bwMode="auto">
            <a:xfrm>
              <a:off x="1717" y="3651"/>
              <a:ext cx="69" cy="82"/>
            </a:xfrm>
            <a:custGeom>
              <a:avLst/>
              <a:gdLst>
                <a:gd name="T0" fmla="*/ 115 w 115"/>
                <a:gd name="T1" fmla="*/ 137 h 137"/>
                <a:gd name="T2" fmla="*/ 115 w 115"/>
                <a:gd name="T3" fmla="*/ 137 h 137"/>
                <a:gd name="T4" fmla="*/ 115 w 115"/>
                <a:gd name="T5" fmla="*/ 26 h 137"/>
                <a:gd name="T6" fmla="*/ 0 w 115"/>
                <a:gd name="T7" fmla="*/ 0 h 137"/>
                <a:gd name="T8" fmla="*/ 11 w 115"/>
                <a:gd name="T9" fmla="*/ 112 h 137"/>
                <a:gd name="T10" fmla="*/ 115 w 115"/>
                <a:gd name="T11" fmla="*/ 137 h 137"/>
              </a:gdLst>
              <a:ahLst/>
              <a:cxnLst>
                <a:cxn ang="0">
                  <a:pos x="T0" y="T1"/>
                </a:cxn>
                <a:cxn ang="0">
                  <a:pos x="T2" y="T3"/>
                </a:cxn>
                <a:cxn ang="0">
                  <a:pos x="T4" y="T5"/>
                </a:cxn>
                <a:cxn ang="0">
                  <a:pos x="T6" y="T7"/>
                </a:cxn>
                <a:cxn ang="0">
                  <a:pos x="T8" y="T9"/>
                </a:cxn>
                <a:cxn ang="0">
                  <a:pos x="T10" y="T11"/>
                </a:cxn>
              </a:cxnLst>
              <a:rect l="0" t="0" r="r" b="b"/>
              <a:pathLst>
                <a:path w="115" h="137">
                  <a:moveTo>
                    <a:pt x="115" y="137"/>
                  </a:moveTo>
                  <a:lnTo>
                    <a:pt x="115" y="137"/>
                  </a:lnTo>
                  <a:lnTo>
                    <a:pt x="115" y="26"/>
                  </a:lnTo>
                  <a:cubicBezTo>
                    <a:pt x="78" y="16"/>
                    <a:pt x="40" y="7"/>
                    <a:pt x="0" y="0"/>
                  </a:cubicBezTo>
                  <a:lnTo>
                    <a:pt x="11" y="112"/>
                  </a:lnTo>
                  <a:cubicBezTo>
                    <a:pt x="47" y="119"/>
                    <a:pt x="82" y="127"/>
                    <a:pt x="115" y="1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34">
              <a:extLst>
                <a:ext uri="{FF2B5EF4-FFF2-40B4-BE49-F238E27FC236}">
                  <a16:creationId xmlns:a16="http://schemas.microsoft.com/office/drawing/2014/main" id="{824AEC6D-6A59-4313-8BF6-1C80CA973493}"/>
                </a:ext>
              </a:extLst>
            </p:cNvPr>
            <p:cNvSpPr>
              <a:spLocks/>
            </p:cNvSpPr>
            <p:nvPr/>
          </p:nvSpPr>
          <p:spPr bwMode="auto">
            <a:xfrm>
              <a:off x="1730" y="3785"/>
              <a:ext cx="56" cy="80"/>
            </a:xfrm>
            <a:custGeom>
              <a:avLst/>
              <a:gdLst>
                <a:gd name="T0" fmla="*/ 94 w 94"/>
                <a:gd name="T1" fmla="*/ 133 h 133"/>
                <a:gd name="T2" fmla="*/ 94 w 94"/>
                <a:gd name="T3" fmla="*/ 133 h 133"/>
                <a:gd name="T4" fmla="*/ 94 w 94"/>
                <a:gd name="T5" fmla="*/ 23 h 133"/>
                <a:gd name="T6" fmla="*/ 0 w 94"/>
                <a:gd name="T7" fmla="*/ 0 h 133"/>
                <a:gd name="T8" fmla="*/ 10 w 94"/>
                <a:gd name="T9" fmla="*/ 112 h 133"/>
                <a:gd name="T10" fmla="*/ 94 w 94"/>
                <a:gd name="T11" fmla="*/ 133 h 133"/>
              </a:gdLst>
              <a:ahLst/>
              <a:cxnLst>
                <a:cxn ang="0">
                  <a:pos x="T0" y="T1"/>
                </a:cxn>
                <a:cxn ang="0">
                  <a:pos x="T2" y="T3"/>
                </a:cxn>
                <a:cxn ang="0">
                  <a:pos x="T4" y="T5"/>
                </a:cxn>
                <a:cxn ang="0">
                  <a:pos x="T6" y="T7"/>
                </a:cxn>
                <a:cxn ang="0">
                  <a:pos x="T8" y="T9"/>
                </a:cxn>
                <a:cxn ang="0">
                  <a:pos x="T10" y="T11"/>
                </a:cxn>
              </a:cxnLst>
              <a:rect l="0" t="0" r="r" b="b"/>
              <a:pathLst>
                <a:path w="94" h="133">
                  <a:moveTo>
                    <a:pt x="94" y="133"/>
                  </a:moveTo>
                  <a:lnTo>
                    <a:pt x="94" y="133"/>
                  </a:lnTo>
                  <a:lnTo>
                    <a:pt x="94" y="23"/>
                  </a:lnTo>
                  <a:cubicBezTo>
                    <a:pt x="64" y="14"/>
                    <a:pt x="32" y="7"/>
                    <a:pt x="0" y="0"/>
                  </a:cubicBezTo>
                  <a:lnTo>
                    <a:pt x="10" y="112"/>
                  </a:lnTo>
                  <a:cubicBezTo>
                    <a:pt x="39" y="118"/>
                    <a:pt x="67" y="125"/>
                    <a:pt x="94" y="1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35">
              <a:extLst>
                <a:ext uri="{FF2B5EF4-FFF2-40B4-BE49-F238E27FC236}">
                  <a16:creationId xmlns:a16="http://schemas.microsoft.com/office/drawing/2014/main" id="{87D53204-8721-4701-B387-313384D305D2}"/>
                </a:ext>
              </a:extLst>
            </p:cNvPr>
            <p:cNvSpPr>
              <a:spLocks/>
            </p:cNvSpPr>
            <p:nvPr/>
          </p:nvSpPr>
          <p:spPr bwMode="auto">
            <a:xfrm>
              <a:off x="1587" y="3441"/>
              <a:ext cx="118" cy="76"/>
            </a:xfrm>
            <a:custGeom>
              <a:avLst/>
              <a:gdLst>
                <a:gd name="T0" fmla="*/ 0 w 197"/>
                <a:gd name="T1" fmla="*/ 110 h 126"/>
                <a:gd name="T2" fmla="*/ 0 w 197"/>
                <a:gd name="T3" fmla="*/ 110 h 126"/>
                <a:gd name="T4" fmla="*/ 197 w 197"/>
                <a:gd name="T5" fmla="*/ 126 h 126"/>
                <a:gd name="T6" fmla="*/ 197 w 197"/>
                <a:gd name="T7" fmla="*/ 126 h 126"/>
                <a:gd name="T8" fmla="*/ 186 w 197"/>
                <a:gd name="T9" fmla="*/ 14 h 126"/>
                <a:gd name="T10" fmla="*/ 186 w 197"/>
                <a:gd name="T11" fmla="*/ 14 h 126"/>
                <a:gd name="T12" fmla="*/ 0 w 197"/>
                <a:gd name="T13" fmla="*/ 0 h 126"/>
                <a:gd name="T14" fmla="*/ 0 w 197"/>
                <a:gd name="T15" fmla="*/ 11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0" y="110"/>
                  </a:moveTo>
                  <a:lnTo>
                    <a:pt x="0" y="110"/>
                  </a:lnTo>
                  <a:cubicBezTo>
                    <a:pt x="67" y="110"/>
                    <a:pt x="133" y="116"/>
                    <a:pt x="197" y="126"/>
                  </a:cubicBezTo>
                  <a:lnTo>
                    <a:pt x="197" y="126"/>
                  </a:lnTo>
                  <a:lnTo>
                    <a:pt x="186" y="14"/>
                  </a:lnTo>
                  <a:lnTo>
                    <a:pt x="186" y="14"/>
                  </a:lnTo>
                  <a:cubicBezTo>
                    <a:pt x="126" y="5"/>
                    <a:pt x="63"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36">
              <a:extLst>
                <a:ext uri="{FF2B5EF4-FFF2-40B4-BE49-F238E27FC236}">
                  <a16:creationId xmlns:a16="http://schemas.microsoft.com/office/drawing/2014/main" id="{34D81D55-B59B-4F82-895D-462D27F65AE6}"/>
                </a:ext>
              </a:extLst>
            </p:cNvPr>
            <p:cNvSpPr>
              <a:spLocks/>
            </p:cNvSpPr>
            <p:nvPr/>
          </p:nvSpPr>
          <p:spPr bwMode="auto">
            <a:xfrm>
              <a:off x="1520" y="2781"/>
              <a:ext cx="56" cy="68"/>
            </a:xfrm>
            <a:custGeom>
              <a:avLst/>
              <a:gdLst>
                <a:gd name="T0" fmla="*/ 0 w 94"/>
                <a:gd name="T1" fmla="*/ 114 h 114"/>
                <a:gd name="T2" fmla="*/ 0 w 94"/>
                <a:gd name="T3" fmla="*/ 114 h 114"/>
                <a:gd name="T4" fmla="*/ 0 w 94"/>
                <a:gd name="T5" fmla="*/ 114 h 114"/>
                <a:gd name="T6" fmla="*/ 94 w 94"/>
                <a:gd name="T7" fmla="*/ 110 h 114"/>
                <a:gd name="T8" fmla="*/ 94 w 94"/>
                <a:gd name="T9" fmla="*/ 0 h 114"/>
                <a:gd name="T10" fmla="*/ 11 w 94"/>
                <a:gd name="T11" fmla="*/ 3 h 114"/>
                <a:gd name="T12" fmla="*/ 11 w 94"/>
                <a:gd name="T13" fmla="*/ 3 h 114"/>
                <a:gd name="T14" fmla="*/ 0 w 94"/>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4">
                  <a:moveTo>
                    <a:pt x="0" y="114"/>
                  </a:moveTo>
                  <a:lnTo>
                    <a:pt x="0" y="114"/>
                  </a:lnTo>
                  <a:lnTo>
                    <a:pt x="0" y="114"/>
                  </a:lnTo>
                  <a:cubicBezTo>
                    <a:pt x="31" y="111"/>
                    <a:pt x="62" y="110"/>
                    <a:pt x="94" y="110"/>
                  </a:cubicBezTo>
                  <a:lnTo>
                    <a:pt x="94" y="0"/>
                  </a:lnTo>
                  <a:cubicBezTo>
                    <a:pt x="66" y="0"/>
                    <a:pt x="38" y="1"/>
                    <a:pt x="11" y="3"/>
                  </a:cubicBezTo>
                  <a:lnTo>
                    <a:pt x="11" y="3"/>
                  </a:lnTo>
                  <a:lnTo>
                    <a:pt x="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37">
              <a:extLst>
                <a:ext uri="{FF2B5EF4-FFF2-40B4-BE49-F238E27FC236}">
                  <a16:creationId xmlns:a16="http://schemas.microsoft.com/office/drawing/2014/main" id="{8EF8B7C5-BD4F-4794-8690-16454F597653}"/>
                </a:ext>
              </a:extLst>
            </p:cNvPr>
            <p:cNvSpPr>
              <a:spLocks/>
            </p:cNvSpPr>
            <p:nvPr/>
          </p:nvSpPr>
          <p:spPr bwMode="auto">
            <a:xfrm>
              <a:off x="1377" y="2849"/>
              <a:ext cx="143" cy="91"/>
            </a:xfrm>
            <a:custGeom>
              <a:avLst/>
              <a:gdLst>
                <a:gd name="T0" fmla="*/ 0 w 238"/>
                <a:gd name="T1" fmla="*/ 151 h 151"/>
                <a:gd name="T2" fmla="*/ 0 w 238"/>
                <a:gd name="T3" fmla="*/ 151 h 151"/>
                <a:gd name="T4" fmla="*/ 228 w 238"/>
                <a:gd name="T5" fmla="*/ 110 h 151"/>
                <a:gd name="T6" fmla="*/ 238 w 238"/>
                <a:gd name="T7" fmla="*/ 0 h 151"/>
                <a:gd name="T8" fmla="*/ 0 w 238"/>
                <a:gd name="T9" fmla="*/ 41 h 151"/>
                <a:gd name="T10" fmla="*/ 0 w 238"/>
                <a:gd name="T11" fmla="*/ 151 h 151"/>
              </a:gdLst>
              <a:ahLst/>
              <a:cxnLst>
                <a:cxn ang="0">
                  <a:pos x="T0" y="T1"/>
                </a:cxn>
                <a:cxn ang="0">
                  <a:pos x="T2" y="T3"/>
                </a:cxn>
                <a:cxn ang="0">
                  <a:pos x="T4" y="T5"/>
                </a:cxn>
                <a:cxn ang="0">
                  <a:pos x="T6" y="T7"/>
                </a:cxn>
                <a:cxn ang="0">
                  <a:pos x="T8" y="T9"/>
                </a:cxn>
                <a:cxn ang="0">
                  <a:pos x="T10" y="T11"/>
                </a:cxn>
              </a:cxnLst>
              <a:rect l="0" t="0" r="r" b="b"/>
              <a:pathLst>
                <a:path w="238" h="151">
                  <a:moveTo>
                    <a:pt x="0" y="151"/>
                  </a:moveTo>
                  <a:lnTo>
                    <a:pt x="0" y="151"/>
                  </a:lnTo>
                  <a:cubicBezTo>
                    <a:pt x="71" y="131"/>
                    <a:pt x="148" y="117"/>
                    <a:pt x="228" y="110"/>
                  </a:cubicBezTo>
                  <a:lnTo>
                    <a:pt x="238" y="0"/>
                  </a:lnTo>
                  <a:cubicBezTo>
                    <a:pt x="155" y="6"/>
                    <a:pt x="74" y="20"/>
                    <a:pt x="0" y="41"/>
                  </a:cubicBezTo>
                  <a:lnTo>
                    <a:pt x="0" y="1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38">
              <a:extLst>
                <a:ext uri="{FF2B5EF4-FFF2-40B4-BE49-F238E27FC236}">
                  <a16:creationId xmlns:a16="http://schemas.microsoft.com/office/drawing/2014/main" id="{FA658CB0-6BAA-49A5-853D-BA7B2D333400}"/>
                </a:ext>
              </a:extLst>
            </p:cNvPr>
            <p:cNvSpPr>
              <a:spLocks/>
            </p:cNvSpPr>
            <p:nvPr/>
          </p:nvSpPr>
          <p:spPr bwMode="auto">
            <a:xfrm>
              <a:off x="1377" y="2716"/>
              <a:ext cx="155" cy="92"/>
            </a:xfrm>
            <a:custGeom>
              <a:avLst/>
              <a:gdLst>
                <a:gd name="T0" fmla="*/ 0 w 259"/>
                <a:gd name="T1" fmla="*/ 153 h 153"/>
                <a:gd name="T2" fmla="*/ 0 w 259"/>
                <a:gd name="T3" fmla="*/ 153 h 153"/>
                <a:gd name="T4" fmla="*/ 249 w 259"/>
                <a:gd name="T5" fmla="*/ 111 h 153"/>
                <a:gd name="T6" fmla="*/ 259 w 259"/>
                <a:gd name="T7" fmla="*/ 0 h 153"/>
                <a:gd name="T8" fmla="*/ 0 w 259"/>
                <a:gd name="T9" fmla="*/ 43 h 153"/>
                <a:gd name="T10" fmla="*/ 0 w 259"/>
                <a:gd name="T11" fmla="*/ 153 h 153"/>
              </a:gdLst>
              <a:ahLst/>
              <a:cxnLst>
                <a:cxn ang="0">
                  <a:pos x="T0" y="T1"/>
                </a:cxn>
                <a:cxn ang="0">
                  <a:pos x="T2" y="T3"/>
                </a:cxn>
                <a:cxn ang="0">
                  <a:pos x="T4" y="T5"/>
                </a:cxn>
                <a:cxn ang="0">
                  <a:pos x="T6" y="T7"/>
                </a:cxn>
                <a:cxn ang="0">
                  <a:pos x="T8" y="T9"/>
                </a:cxn>
                <a:cxn ang="0">
                  <a:pos x="T10" y="T11"/>
                </a:cxn>
              </a:cxnLst>
              <a:rect l="0" t="0" r="r" b="b"/>
              <a:pathLst>
                <a:path w="259" h="153">
                  <a:moveTo>
                    <a:pt x="0" y="153"/>
                  </a:moveTo>
                  <a:lnTo>
                    <a:pt x="0" y="153"/>
                  </a:lnTo>
                  <a:cubicBezTo>
                    <a:pt x="77" y="131"/>
                    <a:pt x="161" y="117"/>
                    <a:pt x="249" y="111"/>
                  </a:cubicBezTo>
                  <a:lnTo>
                    <a:pt x="259" y="0"/>
                  </a:lnTo>
                  <a:cubicBezTo>
                    <a:pt x="168" y="6"/>
                    <a:pt x="80" y="20"/>
                    <a:pt x="0" y="43"/>
                  </a:cubicBez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39">
              <a:extLst>
                <a:ext uri="{FF2B5EF4-FFF2-40B4-BE49-F238E27FC236}">
                  <a16:creationId xmlns:a16="http://schemas.microsoft.com/office/drawing/2014/main" id="{438B501E-286C-41F3-A332-CE4A0D1D936E}"/>
                </a:ext>
              </a:extLst>
            </p:cNvPr>
            <p:cNvSpPr>
              <a:spLocks/>
            </p:cNvSpPr>
            <p:nvPr/>
          </p:nvSpPr>
          <p:spPr bwMode="auto">
            <a:xfrm>
              <a:off x="1508" y="2913"/>
              <a:ext cx="68" cy="69"/>
            </a:xfrm>
            <a:custGeom>
              <a:avLst/>
              <a:gdLst>
                <a:gd name="T0" fmla="*/ 0 w 114"/>
                <a:gd name="T1" fmla="*/ 116 h 116"/>
                <a:gd name="T2" fmla="*/ 0 w 114"/>
                <a:gd name="T3" fmla="*/ 116 h 116"/>
                <a:gd name="T4" fmla="*/ 0 w 114"/>
                <a:gd name="T5" fmla="*/ 116 h 116"/>
                <a:gd name="T6" fmla="*/ 114 w 114"/>
                <a:gd name="T7" fmla="*/ 110 h 116"/>
                <a:gd name="T8" fmla="*/ 114 w 114"/>
                <a:gd name="T9" fmla="*/ 0 h 116"/>
                <a:gd name="T10" fmla="*/ 10 w 114"/>
                <a:gd name="T11" fmla="*/ 5 h 116"/>
                <a:gd name="T12" fmla="*/ 10 w 114"/>
                <a:gd name="T13" fmla="*/ 5 h 116"/>
                <a:gd name="T14" fmla="*/ 0 w 114"/>
                <a:gd name="T15" fmla="*/ 116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6">
                  <a:moveTo>
                    <a:pt x="0" y="116"/>
                  </a:moveTo>
                  <a:lnTo>
                    <a:pt x="0" y="116"/>
                  </a:lnTo>
                  <a:lnTo>
                    <a:pt x="0" y="116"/>
                  </a:lnTo>
                  <a:cubicBezTo>
                    <a:pt x="37" y="112"/>
                    <a:pt x="75" y="110"/>
                    <a:pt x="114" y="110"/>
                  </a:cubicBezTo>
                  <a:lnTo>
                    <a:pt x="114" y="0"/>
                  </a:lnTo>
                  <a:cubicBezTo>
                    <a:pt x="79" y="0"/>
                    <a:pt x="44" y="2"/>
                    <a:pt x="10" y="5"/>
                  </a:cubicBezTo>
                  <a:lnTo>
                    <a:pt x="10" y="5"/>
                  </a:lnTo>
                  <a:lnTo>
                    <a:pt x="0"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40">
              <a:extLst>
                <a:ext uri="{FF2B5EF4-FFF2-40B4-BE49-F238E27FC236}">
                  <a16:creationId xmlns:a16="http://schemas.microsoft.com/office/drawing/2014/main" id="{C76AD12E-B126-4538-83D8-0C679A881710}"/>
                </a:ext>
              </a:extLst>
            </p:cNvPr>
            <p:cNvSpPr>
              <a:spLocks/>
            </p:cNvSpPr>
            <p:nvPr/>
          </p:nvSpPr>
          <p:spPr bwMode="auto">
            <a:xfrm>
              <a:off x="1377" y="3115"/>
              <a:ext cx="118" cy="89"/>
            </a:xfrm>
            <a:custGeom>
              <a:avLst/>
              <a:gdLst>
                <a:gd name="T0" fmla="*/ 0 w 197"/>
                <a:gd name="T1" fmla="*/ 148 h 148"/>
                <a:gd name="T2" fmla="*/ 0 w 197"/>
                <a:gd name="T3" fmla="*/ 148 h 148"/>
                <a:gd name="T4" fmla="*/ 187 w 197"/>
                <a:gd name="T5" fmla="*/ 111 h 148"/>
                <a:gd name="T6" fmla="*/ 197 w 197"/>
                <a:gd name="T7" fmla="*/ 0 h 148"/>
                <a:gd name="T8" fmla="*/ 0 w 197"/>
                <a:gd name="T9" fmla="*/ 38 h 148"/>
                <a:gd name="T10" fmla="*/ 0 w 197"/>
                <a:gd name="T11" fmla="*/ 148 h 148"/>
              </a:gdLst>
              <a:ahLst/>
              <a:cxnLst>
                <a:cxn ang="0">
                  <a:pos x="T0" y="T1"/>
                </a:cxn>
                <a:cxn ang="0">
                  <a:pos x="T2" y="T3"/>
                </a:cxn>
                <a:cxn ang="0">
                  <a:pos x="T4" y="T5"/>
                </a:cxn>
                <a:cxn ang="0">
                  <a:pos x="T6" y="T7"/>
                </a:cxn>
                <a:cxn ang="0">
                  <a:pos x="T8" y="T9"/>
                </a:cxn>
                <a:cxn ang="0">
                  <a:pos x="T10" y="T11"/>
                </a:cxn>
              </a:cxnLst>
              <a:rect l="0" t="0" r="r" b="b"/>
              <a:pathLst>
                <a:path w="197" h="148">
                  <a:moveTo>
                    <a:pt x="0" y="148"/>
                  </a:moveTo>
                  <a:lnTo>
                    <a:pt x="0" y="148"/>
                  </a:lnTo>
                  <a:cubicBezTo>
                    <a:pt x="58" y="131"/>
                    <a:pt x="121" y="119"/>
                    <a:pt x="187" y="111"/>
                  </a:cubicBezTo>
                  <a:lnTo>
                    <a:pt x="197" y="0"/>
                  </a:lnTo>
                  <a:cubicBezTo>
                    <a:pt x="128" y="7"/>
                    <a:pt x="61" y="20"/>
                    <a:pt x="0" y="38"/>
                  </a:cubicBezTo>
                  <a:lnTo>
                    <a:pt x="0" y="1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41">
              <a:extLst>
                <a:ext uri="{FF2B5EF4-FFF2-40B4-BE49-F238E27FC236}">
                  <a16:creationId xmlns:a16="http://schemas.microsoft.com/office/drawing/2014/main" id="{66FF65A0-7A93-4BAF-8516-CC2E0D7DB652}"/>
                </a:ext>
              </a:extLst>
            </p:cNvPr>
            <p:cNvSpPr>
              <a:spLocks/>
            </p:cNvSpPr>
            <p:nvPr/>
          </p:nvSpPr>
          <p:spPr bwMode="auto">
            <a:xfrm>
              <a:off x="1483" y="3177"/>
              <a:ext cx="93" cy="72"/>
            </a:xfrm>
            <a:custGeom>
              <a:avLst/>
              <a:gdLst>
                <a:gd name="T0" fmla="*/ 0 w 156"/>
                <a:gd name="T1" fmla="*/ 120 h 120"/>
                <a:gd name="T2" fmla="*/ 0 w 156"/>
                <a:gd name="T3" fmla="*/ 120 h 120"/>
                <a:gd name="T4" fmla="*/ 0 w 156"/>
                <a:gd name="T5" fmla="*/ 120 h 120"/>
                <a:gd name="T6" fmla="*/ 156 w 156"/>
                <a:gd name="T7" fmla="*/ 110 h 120"/>
                <a:gd name="T8" fmla="*/ 156 w 156"/>
                <a:gd name="T9" fmla="*/ 0 h 120"/>
                <a:gd name="T10" fmla="*/ 11 w 156"/>
                <a:gd name="T11" fmla="*/ 9 h 120"/>
                <a:gd name="T12" fmla="*/ 11 w 156"/>
                <a:gd name="T13" fmla="*/ 9 h 120"/>
                <a:gd name="T14" fmla="*/ 0 w 156"/>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20">
                  <a:moveTo>
                    <a:pt x="0" y="120"/>
                  </a:moveTo>
                  <a:lnTo>
                    <a:pt x="0" y="120"/>
                  </a:lnTo>
                  <a:lnTo>
                    <a:pt x="0" y="120"/>
                  </a:lnTo>
                  <a:cubicBezTo>
                    <a:pt x="51" y="114"/>
                    <a:pt x="103" y="111"/>
                    <a:pt x="156" y="110"/>
                  </a:cubicBezTo>
                  <a:lnTo>
                    <a:pt x="156" y="0"/>
                  </a:lnTo>
                  <a:cubicBezTo>
                    <a:pt x="107" y="1"/>
                    <a:pt x="58" y="3"/>
                    <a:pt x="11" y="9"/>
                  </a:cubicBezTo>
                  <a:lnTo>
                    <a:pt x="11" y="9"/>
                  </a:lnTo>
                  <a:lnTo>
                    <a:pt x="0"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42">
              <a:extLst>
                <a:ext uri="{FF2B5EF4-FFF2-40B4-BE49-F238E27FC236}">
                  <a16:creationId xmlns:a16="http://schemas.microsoft.com/office/drawing/2014/main" id="{3CAC1294-BE50-4DC1-9446-5E54A8D48C71}"/>
                </a:ext>
              </a:extLst>
            </p:cNvPr>
            <p:cNvSpPr>
              <a:spLocks/>
            </p:cNvSpPr>
            <p:nvPr/>
          </p:nvSpPr>
          <p:spPr bwMode="auto">
            <a:xfrm>
              <a:off x="1377" y="2982"/>
              <a:ext cx="131" cy="90"/>
            </a:xfrm>
            <a:custGeom>
              <a:avLst/>
              <a:gdLst>
                <a:gd name="T0" fmla="*/ 0 w 218"/>
                <a:gd name="T1" fmla="*/ 150 h 150"/>
                <a:gd name="T2" fmla="*/ 0 w 218"/>
                <a:gd name="T3" fmla="*/ 150 h 150"/>
                <a:gd name="T4" fmla="*/ 207 w 218"/>
                <a:gd name="T5" fmla="*/ 111 h 150"/>
                <a:gd name="T6" fmla="*/ 218 w 218"/>
                <a:gd name="T7" fmla="*/ 0 h 150"/>
                <a:gd name="T8" fmla="*/ 0 w 218"/>
                <a:gd name="T9" fmla="*/ 40 h 150"/>
                <a:gd name="T10" fmla="*/ 0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0" y="150"/>
                  </a:moveTo>
                  <a:lnTo>
                    <a:pt x="0" y="150"/>
                  </a:lnTo>
                  <a:cubicBezTo>
                    <a:pt x="64" y="131"/>
                    <a:pt x="135" y="118"/>
                    <a:pt x="207" y="111"/>
                  </a:cubicBezTo>
                  <a:lnTo>
                    <a:pt x="218" y="0"/>
                  </a:lnTo>
                  <a:cubicBezTo>
                    <a:pt x="141" y="7"/>
                    <a:pt x="67" y="20"/>
                    <a:pt x="0" y="40"/>
                  </a:cubicBezTo>
                  <a:lnTo>
                    <a:pt x="0"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43">
              <a:extLst>
                <a:ext uri="{FF2B5EF4-FFF2-40B4-BE49-F238E27FC236}">
                  <a16:creationId xmlns:a16="http://schemas.microsoft.com/office/drawing/2014/main" id="{1A0504A8-50A9-4335-8E4D-79B37976B7F9}"/>
                </a:ext>
              </a:extLst>
            </p:cNvPr>
            <p:cNvSpPr>
              <a:spLocks/>
            </p:cNvSpPr>
            <p:nvPr/>
          </p:nvSpPr>
          <p:spPr bwMode="auto">
            <a:xfrm>
              <a:off x="1495" y="3045"/>
              <a:ext cx="81" cy="70"/>
            </a:xfrm>
            <a:custGeom>
              <a:avLst/>
              <a:gdLst>
                <a:gd name="T0" fmla="*/ 0 w 135"/>
                <a:gd name="T1" fmla="*/ 118 h 118"/>
                <a:gd name="T2" fmla="*/ 0 w 135"/>
                <a:gd name="T3" fmla="*/ 118 h 118"/>
                <a:gd name="T4" fmla="*/ 0 w 135"/>
                <a:gd name="T5" fmla="*/ 118 h 118"/>
                <a:gd name="T6" fmla="*/ 135 w 135"/>
                <a:gd name="T7" fmla="*/ 110 h 118"/>
                <a:gd name="T8" fmla="*/ 135 w 135"/>
                <a:gd name="T9" fmla="*/ 0 h 118"/>
                <a:gd name="T10" fmla="*/ 10 w 135"/>
                <a:gd name="T11" fmla="*/ 7 h 118"/>
                <a:gd name="T12" fmla="*/ 10 w 135"/>
                <a:gd name="T13" fmla="*/ 7 h 118"/>
                <a:gd name="T14" fmla="*/ 0 w 135"/>
                <a:gd name="T15" fmla="*/ 118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8">
                  <a:moveTo>
                    <a:pt x="0" y="118"/>
                  </a:moveTo>
                  <a:lnTo>
                    <a:pt x="0" y="118"/>
                  </a:lnTo>
                  <a:lnTo>
                    <a:pt x="0" y="118"/>
                  </a:lnTo>
                  <a:cubicBezTo>
                    <a:pt x="44" y="113"/>
                    <a:pt x="89" y="111"/>
                    <a:pt x="135" y="110"/>
                  </a:cubicBezTo>
                  <a:lnTo>
                    <a:pt x="135" y="0"/>
                  </a:lnTo>
                  <a:cubicBezTo>
                    <a:pt x="93" y="0"/>
                    <a:pt x="51" y="3"/>
                    <a:pt x="10" y="7"/>
                  </a:cubicBezTo>
                  <a:lnTo>
                    <a:pt x="10" y="7"/>
                  </a:lnTo>
                  <a:lnTo>
                    <a:pt x="0"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44">
              <a:extLst>
                <a:ext uri="{FF2B5EF4-FFF2-40B4-BE49-F238E27FC236}">
                  <a16:creationId xmlns:a16="http://schemas.microsoft.com/office/drawing/2014/main" id="{85928810-9C94-402C-AB42-8017E8DF114D}"/>
                </a:ext>
              </a:extLst>
            </p:cNvPr>
            <p:cNvSpPr>
              <a:spLocks/>
            </p:cNvSpPr>
            <p:nvPr/>
          </p:nvSpPr>
          <p:spPr bwMode="auto">
            <a:xfrm>
              <a:off x="1532" y="2648"/>
              <a:ext cx="44" cy="68"/>
            </a:xfrm>
            <a:custGeom>
              <a:avLst/>
              <a:gdLst>
                <a:gd name="T0" fmla="*/ 0 w 73"/>
                <a:gd name="T1" fmla="*/ 112 h 112"/>
                <a:gd name="T2" fmla="*/ 0 w 73"/>
                <a:gd name="T3" fmla="*/ 112 h 112"/>
                <a:gd name="T4" fmla="*/ 0 w 73"/>
                <a:gd name="T5" fmla="*/ 112 h 112"/>
                <a:gd name="T6" fmla="*/ 73 w 73"/>
                <a:gd name="T7" fmla="*/ 110 h 112"/>
                <a:gd name="T8" fmla="*/ 73 w 73"/>
                <a:gd name="T9" fmla="*/ 0 h 112"/>
                <a:gd name="T10" fmla="*/ 10 w 73"/>
                <a:gd name="T11" fmla="*/ 1 h 112"/>
                <a:gd name="T12" fmla="*/ 10 w 73"/>
                <a:gd name="T13" fmla="*/ 1 h 112"/>
                <a:gd name="T14" fmla="*/ 0 w 73"/>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12">
                  <a:moveTo>
                    <a:pt x="0" y="112"/>
                  </a:moveTo>
                  <a:lnTo>
                    <a:pt x="0" y="112"/>
                  </a:lnTo>
                  <a:lnTo>
                    <a:pt x="0" y="112"/>
                  </a:lnTo>
                  <a:cubicBezTo>
                    <a:pt x="24" y="111"/>
                    <a:pt x="48" y="110"/>
                    <a:pt x="73" y="110"/>
                  </a:cubicBezTo>
                  <a:lnTo>
                    <a:pt x="73" y="0"/>
                  </a:lnTo>
                  <a:cubicBezTo>
                    <a:pt x="52" y="0"/>
                    <a:pt x="31" y="0"/>
                    <a:pt x="10" y="1"/>
                  </a:cubicBezTo>
                  <a:lnTo>
                    <a:pt x="10" y="1"/>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45">
              <a:extLst>
                <a:ext uri="{FF2B5EF4-FFF2-40B4-BE49-F238E27FC236}">
                  <a16:creationId xmlns:a16="http://schemas.microsoft.com/office/drawing/2014/main" id="{BA9E821B-46D2-4AF1-BC71-2BCF59AA16CF}"/>
                </a:ext>
              </a:extLst>
            </p:cNvPr>
            <p:cNvSpPr>
              <a:spLocks/>
            </p:cNvSpPr>
            <p:nvPr/>
          </p:nvSpPr>
          <p:spPr bwMode="auto">
            <a:xfrm>
              <a:off x="1377" y="2186"/>
              <a:ext cx="204" cy="93"/>
            </a:xfrm>
            <a:custGeom>
              <a:avLst/>
              <a:gdLst>
                <a:gd name="T0" fmla="*/ 0 w 341"/>
                <a:gd name="T1" fmla="*/ 45 h 155"/>
                <a:gd name="T2" fmla="*/ 0 w 341"/>
                <a:gd name="T3" fmla="*/ 45 h 155"/>
                <a:gd name="T4" fmla="*/ 0 w 341"/>
                <a:gd name="T5" fmla="*/ 155 h 155"/>
                <a:gd name="T6" fmla="*/ 331 w 341"/>
                <a:gd name="T7" fmla="*/ 110 h 155"/>
                <a:gd name="T8" fmla="*/ 341 w 341"/>
                <a:gd name="T9" fmla="*/ 0 h 155"/>
                <a:gd name="T10" fmla="*/ 0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0" y="45"/>
                  </a:moveTo>
                  <a:lnTo>
                    <a:pt x="0" y="45"/>
                  </a:lnTo>
                  <a:lnTo>
                    <a:pt x="0" y="155"/>
                  </a:lnTo>
                  <a:cubicBezTo>
                    <a:pt x="101" y="126"/>
                    <a:pt x="214" y="111"/>
                    <a:pt x="331" y="110"/>
                  </a:cubicBezTo>
                  <a:lnTo>
                    <a:pt x="341" y="0"/>
                  </a:lnTo>
                  <a:cubicBezTo>
                    <a:pt x="221" y="0"/>
                    <a:pt x="104" y="16"/>
                    <a:pt x="0"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46">
              <a:extLst>
                <a:ext uri="{FF2B5EF4-FFF2-40B4-BE49-F238E27FC236}">
                  <a16:creationId xmlns:a16="http://schemas.microsoft.com/office/drawing/2014/main" id="{BF0F451F-C568-4C07-B66F-8B880CDFA37D}"/>
                </a:ext>
              </a:extLst>
            </p:cNvPr>
            <p:cNvSpPr>
              <a:spLocks/>
            </p:cNvSpPr>
            <p:nvPr/>
          </p:nvSpPr>
          <p:spPr bwMode="auto">
            <a:xfrm>
              <a:off x="1569" y="2252"/>
              <a:ext cx="24" cy="66"/>
            </a:xfrm>
            <a:custGeom>
              <a:avLst/>
              <a:gdLst>
                <a:gd name="T0" fmla="*/ 11 w 41"/>
                <a:gd name="T1" fmla="*/ 0 h 110"/>
                <a:gd name="T2" fmla="*/ 11 w 41"/>
                <a:gd name="T3" fmla="*/ 0 h 110"/>
                <a:gd name="T4" fmla="*/ 11 w 41"/>
                <a:gd name="T5" fmla="*/ 0 h 110"/>
                <a:gd name="T6" fmla="*/ 0 w 41"/>
                <a:gd name="T7" fmla="*/ 110 h 110"/>
                <a:gd name="T8" fmla="*/ 0 w 41"/>
                <a:gd name="T9" fmla="*/ 110 h 110"/>
                <a:gd name="T10" fmla="*/ 21 w 41"/>
                <a:gd name="T11" fmla="*/ 110 h 110"/>
                <a:gd name="T12" fmla="*/ 41 w 41"/>
                <a:gd name="T13" fmla="*/ 110 h 110"/>
                <a:gd name="T14" fmla="*/ 41 w 41"/>
                <a:gd name="T15" fmla="*/ 110 h 110"/>
                <a:gd name="T16" fmla="*/ 31 w 41"/>
                <a:gd name="T17" fmla="*/ 0 h 110"/>
                <a:gd name="T18" fmla="*/ 31 w 41"/>
                <a:gd name="T19" fmla="*/ 0 h 110"/>
                <a:gd name="T20" fmla="*/ 21 w 41"/>
                <a:gd name="T21" fmla="*/ 0 h 110"/>
                <a:gd name="T22" fmla="*/ 11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11" y="0"/>
                  </a:moveTo>
                  <a:lnTo>
                    <a:pt x="11" y="0"/>
                  </a:lnTo>
                  <a:lnTo>
                    <a:pt x="11" y="0"/>
                  </a:lnTo>
                  <a:lnTo>
                    <a:pt x="0" y="110"/>
                  </a:lnTo>
                  <a:lnTo>
                    <a:pt x="0" y="110"/>
                  </a:lnTo>
                  <a:cubicBezTo>
                    <a:pt x="7" y="110"/>
                    <a:pt x="14" y="110"/>
                    <a:pt x="21" y="110"/>
                  </a:cubicBezTo>
                  <a:cubicBezTo>
                    <a:pt x="28" y="110"/>
                    <a:pt x="34" y="110"/>
                    <a:pt x="41" y="110"/>
                  </a:cubicBezTo>
                  <a:lnTo>
                    <a:pt x="41" y="110"/>
                  </a:lnTo>
                  <a:lnTo>
                    <a:pt x="31" y="0"/>
                  </a:lnTo>
                  <a:lnTo>
                    <a:pt x="31" y="0"/>
                  </a:lnTo>
                  <a:cubicBezTo>
                    <a:pt x="28" y="0"/>
                    <a:pt x="24" y="0"/>
                    <a:pt x="21" y="0"/>
                  </a:cubicBezTo>
                  <a:cubicBezTo>
                    <a:pt x="17" y="0"/>
                    <a:pt x="14" y="0"/>
                    <a:pt x="1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47">
              <a:extLst>
                <a:ext uri="{FF2B5EF4-FFF2-40B4-BE49-F238E27FC236}">
                  <a16:creationId xmlns:a16="http://schemas.microsoft.com/office/drawing/2014/main" id="{BDE5D147-D1C1-4EDE-A2E6-7DF8810DDF3D}"/>
                </a:ext>
              </a:extLst>
            </p:cNvPr>
            <p:cNvSpPr>
              <a:spLocks/>
            </p:cNvSpPr>
            <p:nvPr/>
          </p:nvSpPr>
          <p:spPr bwMode="auto">
            <a:xfrm>
              <a:off x="1377" y="2318"/>
              <a:ext cx="192" cy="93"/>
            </a:xfrm>
            <a:custGeom>
              <a:avLst/>
              <a:gdLst>
                <a:gd name="T0" fmla="*/ 0 w 320"/>
                <a:gd name="T1" fmla="*/ 156 h 156"/>
                <a:gd name="T2" fmla="*/ 0 w 320"/>
                <a:gd name="T3" fmla="*/ 156 h 156"/>
                <a:gd name="T4" fmla="*/ 310 w 320"/>
                <a:gd name="T5" fmla="*/ 110 h 156"/>
                <a:gd name="T6" fmla="*/ 320 w 320"/>
                <a:gd name="T7" fmla="*/ 0 h 156"/>
                <a:gd name="T8" fmla="*/ 0 w 320"/>
                <a:gd name="T9" fmla="*/ 46 h 156"/>
                <a:gd name="T10" fmla="*/ 0 w 320"/>
                <a:gd name="T11" fmla="*/ 156 h 156"/>
              </a:gdLst>
              <a:ahLst/>
              <a:cxnLst>
                <a:cxn ang="0">
                  <a:pos x="T0" y="T1"/>
                </a:cxn>
                <a:cxn ang="0">
                  <a:pos x="T2" y="T3"/>
                </a:cxn>
                <a:cxn ang="0">
                  <a:pos x="T4" y="T5"/>
                </a:cxn>
                <a:cxn ang="0">
                  <a:pos x="T6" y="T7"/>
                </a:cxn>
                <a:cxn ang="0">
                  <a:pos x="T8" y="T9"/>
                </a:cxn>
                <a:cxn ang="0">
                  <a:pos x="T10" y="T11"/>
                </a:cxn>
              </a:cxnLst>
              <a:rect l="0" t="0" r="r" b="b"/>
              <a:pathLst>
                <a:path w="320" h="156">
                  <a:moveTo>
                    <a:pt x="0" y="156"/>
                  </a:moveTo>
                  <a:lnTo>
                    <a:pt x="0" y="156"/>
                  </a:lnTo>
                  <a:cubicBezTo>
                    <a:pt x="95" y="128"/>
                    <a:pt x="201" y="113"/>
                    <a:pt x="310" y="110"/>
                  </a:cubicBezTo>
                  <a:lnTo>
                    <a:pt x="320" y="0"/>
                  </a:lnTo>
                  <a:cubicBezTo>
                    <a:pt x="208" y="2"/>
                    <a:pt x="98" y="17"/>
                    <a:pt x="0" y="46"/>
                  </a:cubicBezTo>
                  <a:lnTo>
                    <a:pt x="0" y="1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48">
              <a:extLst>
                <a:ext uri="{FF2B5EF4-FFF2-40B4-BE49-F238E27FC236}">
                  <a16:creationId xmlns:a16="http://schemas.microsoft.com/office/drawing/2014/main" id="{529BA29D-AB11-40B2-9D75-7DD854E2D0DF}"/>
                </a:ext>
              </a:extLst>
            </p:cNvPr>
            <p:cNvSpPr>
              <a:spLocks/>
            </p:cNvSpPr>
            <p:nvPr/>
          </p:nvSpPr>
          <p:spPr bwMode="auto">
            <a:xfrm>
              <a:off x="1581" y="2186"/>
              <a:ext cx="205" cy="93"/>
            </a:xfrm>
            <a:custGeom>
              <a:avLst/>
              <a:gdLst>
                <a:gd name="T0" fmla="*/ 341 w 341"/>
                <a:gd name="T1" fmla="*/ 45 h 155"/>
                <a:gd name="T2" fmla="*/ 341 w 341"/>
                <a:gd name="T3" fmla="*/ 45 h 155"/>
                <a:gd name="T4" fmla="*/ 0 w 341"/>
                <a:gd name="T5" fmla="*/ 0 h 155"/>
                <a:gd name="T6" fmla="*/ 10 w 341"/>
                <a:gd name="T7" fmla="*/ 110 h 155"/>
                <a:gd name="T8" fmla="*/ 341 w 341"/>
                <a:gd name="T9" fmla="*/ 155 h 155"/>
                <a:gd name="T10" fmla="*/ 341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341" y="45"/>
                  </a:moveTo>
                  <a:lnTo>
                    <a:pt x="341" y="45"/>
                  </a:lnTo>
                  <a:cubicBezTo>
                    <a:pt x="237" y="16"/>
                    <a:pt x="119" y="0"/>
                    <a:pt x="0" y="0"/>
                  </a:cubicBezTo>
                  <a:lnTo>
                    <a:pt x="10" y="110"/>
                  </a:lnTo>
                  <a:cubicBezTo>
                    <a:pt x="126" y="111"/>
                    <a:pt x="240" y="126"/>
                    <a:pt x="341" y="155"/>
                  </a:cubicBezTo>
                  <a:lnTo>
                    <a:pt x="341"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49">
              <a:extLst>
                <a:ext uri="{FF2B5EF4-FFF2-40B4-BE49-F238E27FC236}">
                  <a16:creationId xmlns:a16="http://schemas.microsoft.com/office/drawing/2014/main" id="{D7E57275-4F02-4E8C-9C12-08D2A68ADBCC}"/>
                </a:ext>
              </a:extLst>
            </p:cNvPr>
            <p:cNvSpPr>
              <a:spLocks/>
            </p:cNvSpPr>
            <p:nvPr/>
          </p:nvSpPr>
          <p:spPr bwMode="auto">
            <a:xfrm>
              <a:off x="1377" y="2583"/>
              <a:ext cx="167" cy="92"/>
            </a:xfrm>
            <a:custGeom>
              <a:avLst/>
              <a:gdLst>
                <a:gd name="T0" fmla="*/ 0 w 279"/>
                <a:gd name="T1" fmla="*/ 154 h 154"/>
                <a:gd name="T2" fmla="*/ 0 w 279"/>
                <a:gd name="T3" fmla="*/ 154 h 154"/>
                <a:gd name="T4" fmla="*/ 269 w 279"/>
                <a:gd name="T5" fmla="*/ 110 h 154"/>
                <a:gd name="T6" fmla="*/ 279 w 279"/>
                <a:gd name="T7" fmla="*/ 0 h 154"/>
                <a:gd name="T8" fmla="*/ 0 w 279"/>
                <a:gd name="T9" fmla="*/ 44 h 154"/>
                <a:gd name="T10" fmla="*/ 0 w 279"/>
                <a:gd name="T11" fmla="*/ 154 h 154"/>
              </a:gdLst>
              <a:ahLst/>
              <a:cxnLst>
                <a:cxn ang="0">
                  <a:pos x="T0" y="T1"/>
                </a:cxn>
                <a:cxn ang="0">
                  <a:pos x="T2" y="T3"/>
                </a:cxn>
                <a:cxn ang="0">
                  <a:pos x="T4" y="T5"/>
                </a:cxn>
                <a:cxn ang="0">
                  <a:pos x="T6" y="T7"/>
                </a:cxn>
                <a:cxn ang="0">
                  <a:pos x="T8" y="T9"/>
                </a:cxn>
                <a:cxn ang="0">
                  <a:pos x="T10" y="T11"/>
                </a:cxn>
              </a:cxnLst>
              <a:rect l="0" t="0" r="r" b="b"/>
              <a:pathLst>
                <a:path w="279" h="154">
                  <a:moveTo>
                    <a:pt x="0" y="154"/>
                  </a:moveTo>
                  <a:lnTo>
                    <a:pt x="0" y="154"/>
                  </a:lnTo>
                  <a:cubicBezTo>
                    <a:pt x="83" y="130"/>
                    <a:pt x="174" y="115"/>
                    <a:pt x="269" y="110"/>
                  </a:cubicBezTo>
                  <a:lnTo>
                    <a:pt x="279" y="0"/>
                  </a:lnTo>
                  <a:cubicBezTo>
                    <a:pt x="181" y="4"/>
                    <a:pt x="86" y="19"/>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50">
              <a:extLst>
                <a:ext uri="{FF2B5EF4-FFF2-40B4-BE49-F238E27FC236}">
                  <a16:creationId xmlns:a16="http://schemas.microsoft.com/office/drawing/2014/main" id="{3C1C5129-8CAB-4AAA-B5D4-8E35397E91A6}"/>
                </a:ext>
              </a:extLst>
            </p:cNvPr>
            <p:cNvSpPr>
              <a:spLocks/>
            </p:cNvSpPr>
            <p:nvPr/>
          </p:nvSpPr>
          <p:spPr bwMode="auto">
            <a:xfrm>
              <a:off x="1544" y="2516"/>
              <a:ext cx="32" cy="67"/>
            </a:xfrm>
            <a:custGeom>
              <a:avLst/>
              <a:gdLst>
                <a:gd name="T0" fmla="*/ 0 w 53"/>
                <a:gd name="T1" fmla="*/ 112 h 112"/>
                <a:gd name="T2" fmla="*/ 0 w 53"/>
                <a:gd name="T3" fmla="*/ 112 h 112"/>
                <a:gd name="T4" fmla="*/ 0 w 53"/>
                <a:gd name="T5" fmla="*/ 112 h 112"/>
                <a:gd name="T6" fmla="*/ 53 w 53"/>
                <a:gd name="T7" fmla="*/ 110 h 112"/>
                <a:gd name="T8" fmla="*/ 53 w 53"/>
                <a:gd name="T9" fmla="*/ 0 h 112"/>
                <a:gd name="T10" fmla="*/ 11 w 53"/>
                <a:gd name="T11" fmla="*/ 1 h 112"/>
                <a:gd name="T12" fmla="*/ 11 w 53"/>
                <a:gd name="T13" fmla="*/ 1 h 112"/>
                <a:gd name="T14" fmla="*/ 0 w 53"/>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2">
                  <a:moveTo>
                    <a:pt x="0" y="112"/>
                  </a:moveTo>
                  <a:lnTo>
                    <a:pt x="0" y="112"/>
                  </a:lnTo>
                  <a:lnTo>
                    <a:pt x="0" y="112"/>
                  </a:lnTo>
                  <a:cubicBezTo>
                    <a:pt x="18" y="111"/>
                    <a:pt x="35" y="111"/>
                    <a:pt x="53" y="110"/>
                  </a:cubicBezTo>
                  <a:lnTo>
                    <a:pt x="53" y="0"/>
                  </a:lnTo>
                  <a:cubicBezTo>
                    <a:pt x="39" y="0"/>
                    <a:pt x="25" y="1"/>
                    <a:pt x="11" y="1"/>
                  </a:cubicBezTo>
                  <a:lnTo>
                    <a:pt x="11" y="1"/>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51">
              <a:extLst>
                <a:ext uri="{FF2B5EF4-FFF2-40B4-BE49-F238E27FC236}">
                  <a16:creationId xmlns:a16="http://schemas.microsoft.com/office/drawing/2014/main" id="{D67F634A-B6EA-41A5-8313-E97FB17947BA}"/>
                </a:ext>
              </a:extLst>
            </p:cNvPr>
            <p:cNvSpPr>
              <a:spLocks/>
            </p:cNvSpPr>
            <p:nvPr/>
          </p:nvSpPr>
          <p:spPr bwMode="auto">
            <a:xfrm>
              <a:off x="1377" y="2450"/>
              <a:ext cx="180" cy="93"/>
            </a:xfrm>
            <a:custGeom>
              <a:avLst/>
              <a:gdLst>
                <a:gd name="T0" fmla="*/ 0 w 300"/>
                <a:gd name="T1" fmla="*/ 155 h 155"/>
                <a:gd name="T2" fmla="*/ 0 w 300"/>
                <a:gd name="T3" fmla="*/ 155 h 155"/>
                <a:gd name="T4" fmla="*/ 290 w 300"/>
                <a:gd name="T5" fmla="*/ 110 h 155"/>
                <a:gd name="T6" fmla="*/ 300 w 300"/>
                <a:gd name="T7" fmla="*/ 0 h 155"/>
                <a:gd name="T8" fmla="*/ 0 w 300"/>
                <a:gd name="T9" fmla="*/ 45 h 155"/>
                <a:gd name="T10" fmla="*/ 0 w 300"/>
                <a:gd name="T11" fmla="*/ 155 h 155"/>
              </a:gdLst>
              <a:ahLst/>
              <a:cxnLst>
                <a:cxn ang="0">
                  <a:pos x="T0" y="T1"/>
                </a:cxn>
                <a:cxn ang="0">
                  <a:pos x="T2" y="T3"/>
                </a:cxn>
                <a:cxn ang="0">
                  <a:pos x="T4" y="T5"/>
                </a:cxn>
                <a:cxn ang="0">
                  <a:pos x="T6" y="T7"/>
                </a:cxn>
                <a:cxn ang="0">
                  <a:pos x="T8" y="T9"/>
                </a:cxn>
                <a:cxn ang="0">
                  <a:pos x="T10" y="T11"/>
                </a:cxn>
              </a:cxnLst>
              <a:rect l="0" t="0" r="r" b="b"/>
              <a:pathLst>
                <a:path w="300" h="155">
                  <a:moveTo>
                    <a:pt x="0" y="155"/>
                  </a:moveTo>
                  <a:lnTo>
                    <a:pt x="0" y="155"/>
                  </a:lnTo>
                  <a:cubicBezTo>
                    <a:pt x="89" y="129"/>
                    <a:pt x="188" y="114"/>
                    <a:pt x="290" y="110"/>
                  </a:cubicBezTo>
                  <a:lnTo>
                    <a:pt x="300" y="0"/>
                  </a:lnTo>
                  <a:cubicBezTo>
                    <a:pt x="194" y="3"/>
                    <a:pt x="92" y="18"/>
                    <a:pt x="0" y="45"/>
                  </a:cubicBez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52">
              <a:extLst>
                <a:ext uri="{FF2B5EF4-FFF2-40B4-BE49-F238E27FC236}">
                  <a16:creationId xmlns:a16="http://schemas.microsoft.com/office/drawing/2014/main" id="{220A67B7-D722-41EB-8182-1DBFD5E17FE5}"/>
                </a:ext>
              </a:extLst>
            </p:cNvPr>
            <p:cNvSpPr>
              <a:spLocks/>
            </p:cNvSpPr>
            <p:nvPr/>
          </p:nvSpPr>
          <p:spPr bwMode="auto">
            <a:xfrm>
              <a:off x="1557" y="2384"/>
              <a:ext cx="19" cy="66"/>
            </a:xfrm>
            <a:custGeom>
              <a:avLst/>
              <a:gdLst>
                <a:gd name="T0" fmla="*/ 0 w 32"/>
                <a:gd name="T1" fmla="*/ 111 h 111"/>
                <a:gd name="T2" fmla="*/ 0 w 32"/>
                <a:gd name="T3" fmla="*/ 111 h 111"/>
                <a:gd name="T4" fmla="*/ 0 w 32"/>
                <a:gd name="T5" fmla="*/ 111 h 111"/>
                <a:gd name="T6" fmla="*/ 32 w 32"/>
                <a:gd name="T7" fmla="*/ 110 h 111"/>
                <a:gd name="T8" fmla="*/ 32 w 32"/>
                <a:gd name="T9" fmla="*/ 0 h 111"/>
                <a:gd name="T10" fmla="*/ 10 w 32"/>
                <a:gd name="T11" fmla="*/ 0 h 111"/>
                <a:gd name="T12" fmla="*/ 10 w 32"/>
                <a:gd name="T13" fmla="*/ 0 h 111"/>
                <a:gd name="T14" fmla="*/ 0 w 32"/>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1">
                  <a:moveTo>
                    <a:pt x="0" y="111"/>
                  </a:moveTo>
                  <a:lnTo>
                    <a:pt x="0" y="111"/>
                  </a:lnTo>
                  <a:lnTo>
                    <a:pt x="0" y="111"/>
                  </a:lnTo>
                  <a:cubicBezTo>
                    <a:pt x="10" y="111"/>
                    <a:pt x="21" y="110"/>
                    <a:pt x="32" y="110"/>
                  </a:cubicBezTo>
                  <a:lnTo>
                    <a:pt x="32" y="0"/>
                  </a:lnTo>
                  <a:cubicBezTo>
                    <a:pt x="24" y="0"/>
                    <a:pt x="17" y="0"/>
                    <a:pt x="10" y="0"/>
                  </a:cubicBezTo>
                  <a:lnTo>
                    <a:pt x="10" y="0"/>
                  </a:ln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53">
              <a:extLst>
                <a:ext uri="{FF2B5EF4-FFF2-40B4-BE49-F238E27FC236}">
                  <a16:creationId xmlns:a16="http://schemas.microsoft.com/office/drawing/2014/main" id="{00D9D3B3-5BA5-43DA-80ED-503825C66D87}"/>
                </a:ext>
              </a:extLst>
            </p:cNvPr>
            <p:cNvSpPr>
              <a:spLocks/>
            </p:cNvSpPr>
            <p:nvPr/>
          </p:nvSpPr>
          <p:spPr bwMode="auto">
            <a:xfrm>
              <a:off x="1377" y="3249"/>
              <a:ext cx="106" cy="87"/>
            </a:xfrm>
            <a:custGeom>
              <a:avLst/>
              <a:gdLst>
                <a:gd name="T0" fmla="*/ 0 w 176"/>
                <a:gd name="T1" fmla="*/ 146 h 146"/>
                <a:gd name="T2" fmla="*/ 0 w 176"/>
                <a:gd name="T3" fmla="*/ 146 h 146"/>
                <a:gd name="T4" fmla="*/ 166 w 176"/>
                <a:gd name="T5" fmla="*/ 112 h 146"/>
                <a:gd name="T6" fmla="*/ 176 w 176"/>
                <a:gd name="T7" fmla="*/ 0 h 146"/>
                <a:gd name="T8" fmla="*/ 0 w 176"/>
                <a:gd name="T9" fmla="*/ 36 h 146"/>
                <a:gd name="T10" fmla="*/ 0 w 176"/>
                <a:gd name="T11" fmla="*/ 146 h 146"/>
              </a:gdLst>
              <a:ahLst/>
              <a:cxnLst>
                <a:cxn ang="0">
                  <a:pos x="T0" y="T1"/>
                </a:cxn>
                <a:cxn ang="0">
                  <a:pos x="T2" y="T3"/>
                </a:cxn>
                <a:cxn ang="0">
                  <a:pos x="T4" y="T5"/>
                </a:cxn>
                <a:cxn ang="0">
                  <a:pos x="T6" y="T7"/>
                </a:cxn>
                <a:cxn ang="0">
                  <a:pos x="T8" y="T9"/>
                </a:cxn>
                <a:cxn ang="0">
                  <a:pos x="T10" y="T11"/>
                </a:cxn>
              </a:cxnLst>
              <a:rect l="0" t="0" r="r" b="b"/>
              <a:pathLst>
                <a:path w="176" h="146">
                  <a:moveTo>
                    <a:pt x="0" y="146"/>
                  </a:moveTo>
                  <a:lnTo>
                    <a:pt x="0" y="146"/>
                  </a:lnTo>
                  <a:cubicBezTo>
                    <a:pt x="52" y="131"/>
                    <a:pt x="108" y="119"/>
                    <a:pt x="166" y="112"/>
                  </a:cubicBezTo>
                  <a:lnTo>
                    <a:pt x="176" y="0"/>
                  </a:lnTo>
                  <a:cubicBezTo>
                    <a:pt x="115" y="8"/>
                    <a:pt x="55" y="20"/>
                    <a:pt x="0" y="36"/>
                  </a:cubicBezTo>
                  <a:lnTo>
                    <a:pt x="0"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54">
              <a:extLst>
                <a:ext uri="{FF2B5EF4-FFF2-40B4-BE49-F238E27FC236}">
                  <a16:creationId xmlns:a16="http://schemas.microsoft.com/office/drawing/2014/main" id="{57C89FE5-244F-4571-BF82-8A92DD8E5C60}"/>
                </a:ext>
              </a:extLst>
            </p:cNvPr>
            <p:cNvSpPr>
              <a:spLocks/>
            </p:cNvSpPr>
            <p:nvPr/>
          </p:nvSpPr>
          <p:spPr bwMode="auto">
            <a:xfrm>
              <a:off x="1377" y="3920"/>
              <a:ext cx="44" cy="77"/>
            </a:xfrm>
            <a:custGeom>
              <a:avLst/>
              <a:gdLst>
                <a:gd name="T0" fmla="*/ 0 w 73"/>
                <a:gd name="T1" fmla="*/ 128 h 128"/>
                <a:gd name="T2" fmla="*/ 0 w 73"/>
                <a:gd name="T3" fmla="*/ 128 h 128"/>
                <a:gd name="T4" fmla="*/ 62 w 73"/>
                <a:gd name="T5" fmla="*/ 112 h 128"/>
                <a:gd name="T6" fmla="*/ 73 w 73"/>
                <a:gd name="T7" fmla="*/ 0 h 128"/>
                <a:gd name="T8" fmla="*/ 0 w 73"/>
                <a:gd name="T9" fmla="*/ 18 h 128"/>
                <a:gd name="T10" fmla="*/ 0 w 73"/>
                <a:gd name="T11" fmla="*/ 128 h 128"/>
              </a:gdLst>
              <a:ahLst/>
              <a:cxnLst>
                <a:cxn ang="0">
                  <a:pos x="T0" y="T1"/>
                </a:cxn>
                <a:cxn ang="0">
                  <a:pos x="T2" y="T3"/>
                </a:cxn>
                <a:cxn ang="0">
                  <a:pos x="T4" y="T5"/>
                </a:cxn>
                <a:cxn ang="0">
                  <a:pos x="T6" y="T7"/>
                </a:cxn>
                <a:cxn ang="0">
                  <a:pos x="T8" y="T9"/>
                </a:cxn>
                <a:cxn ang="0">
                  <a:pos x="T10" y="T11"/>
                </a:cxn>
              </a:cxnLst>
              <a:rect l="0" t="0" r="r" b="b"/>
              <a:pathLst>
                <a:path w="73" h="128">
                  <a:moveTo>
                    <a:pt x="0" y="128"/>
                  </a:moveTo>
                  <a:lnTo>
                    <a:pt x="0" y="128"/>
                  </a:lnTo>
                  <a:cubicBezTo>
                    <a:pt x="20" y="122"/>
                    <a:pt x="41" y="117"/>
                    <a:pt x="62" y="112"/>
                  </a:cubicBezTo>
                  <a:lnTo>
                    <a:pt x="73" y="0"/>
                  </a:lnTo>
                  <a:cubicBezTo>
                    <a:pt x="48" y="5"/>
                    <a:pt x="23" y="11"/>
                    <a:pt x="0" y="18"/>
                  </a:cubicBezTo>
                  <a:lnTo>
                    <a:pt x="0" y="1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55">
              <a:extLst>
                <a:ext uri="{FF2B5EF4-FFF2-40B4-BE49-F238E27FC236}">
                  <a16:creationId xmlns:a16="http://schemas.microsoft.com/office/drawing/2014/main" id="{3309B5BE-FC51-49D2-B438-5A6E4BC4A6F2}"/>
                </a:ext>
              </a:extLst>
            </p:cNvPr>
            <p:cNvSpPr>
              <a:spLocks/>
            </p:cNvSpPr>
            <p:nvPr/>
          </p:nvSpPr>
          <p:spPr bwMode="auto">
            <a:xfrm>
              <a:off x="1408" y="3969"/>
              <a:ext cx="168" cy="86"/>
            </a:xfrm>
            <a:custGeom>
              <a:avLst/>
              <a:gdLst>
                <a:gd name="T0" fmla="*/ 0 w 280"/>
                <a:gd name="T1" fmla="*/ 142 h 143"/>
                <a:gd name="T2" fmla="*/ 0 w 280"/>
                <a:gd name="T3" fmla="*/ 142 h 143"/>
                <a:gd name="T4" fmla="*/ 0 w 280"/>
                <a:gd name="T5" fmla="*/ 143 h 143"/>
                <a:gd name="T6" fmla="*/ 280 w 280"/>
                <a:gd name="T7" fmla="*/ 111 h 143"/>
                <a:gd name="T8" fmla="*/ 280 w 280"/>
                <a:gd name="T9" fmla="*/ 0 h 143"/>
                <a:gd name="T10" fmla="*/ 10 w 280"/>
                <a:gd name="T11" fmla="*/ 30 h 143"/>
                <a:gd name="T12" fmla="*/ 10 w 280"/>
                <a:gd name="T13" fmla="*/ 30 h 143"/>
                <a:gd name="T14" fmla="*/ 0 w 280"/>
                <a:gd name="T15" fmla="*/ 142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3">
                  <a:moveTo>
                    <a:pt x="0" y="142"/>
                  </a:moveTo>
                  <a:lnTo>
                    <a:pt x="0" y="142"/>
                  </a:lnTo>
                  <a:lnTo>
                    <a:pt x="0" y="143"/>
                  </a:lnTo>
                  <a:cubicBezTo>
                    <a:pt x="87" y="122"/>
                    <a:pt x="183" y="111"/>
                    <a:pt x="280" y="111"/>
                  </a:cubicBezTo>
                  <a:lnTo>
                    <a:pt x="280" y="0"/>
                  </a:lnTo>
                  <a:cubicBezTo>
                    <a:pt x="187" y="1"/>
                    <a:pt x="95" y="11"/>
                    <a:pt x="10" y="30"/>
                  </a:cubicBezTo>
                  <a:lnTo>
                    <a:pt x="10" y="30"/>
                  </a:lnTo>
                  <a:lnTo>
                    <a:pt x="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56">
              <a:extLst>
                <a:ext uri="{FF2B5EF4-FFF2-40B4-BE49-F238E27FC236}">
                  <a16:creationId xmlns:a16="http://schemas.microsoft.com/office/drawing/2014/main" id="{C5A105C6-11BF-46E1-A4DB-8F80C33EB039}"/>
                </a:ext>
              </a:extLst>
            </p:cNvPr>
            <p:cNvSpPr>
              <a:spLocks/>
            </p:cNvSpPr>
            <p:nvPr/>
          </p:nvSpPr>
          <p:spPr bwMode="auto">
            <a:xfrm>
              <a:off x="1421" y="3837"/>
              <a:ext cx="155" cy="83"/>
            </a:xfrm>
            <a:custGeom>
              <a:avLst/>
              <a:gdLst>
                <a:gd name="T0" fmla="*/ 0 w 259"/>
                <a:gd name="T1" fmla="*/ 138 h 138"/>
                <a:gd name="T2" fmla="*/ 0 w 259"/>
                <a:gd name="T3" fmla="*/ 138 h 138"/>
                <a:gd name="T4" fmla="*/ 0 w 259"/>
                <a:gd name="T5" fmla="*/ 138 h 138"/>
                <a:gd name="T6" fmla="*/ 259 w 259"/>
                <a:gd name="T7" fmla="*/ 110 h 138"/>
                <a:gd name="T8" fmla="*/ 259 w 259"/>
                <a:gd name="T9" fmla="*/ 0 h 138"/>
                <a:gd name="T10" fmla="*/ 10 w 259"/>
                <a:gd name="T11" fmla="*/ 25 h 138"/>
                <a:gd name="T12" fmla="*/ 10 w 259"/>
                <a:gd name="T13" fmla="*/ 25 h 138"/>
                <a:gd name="T14" fmla="*/ 0 w 259"/>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8">
                  <a:moveTo>
                    <a:pt x="0" y="138"/>
                  </a:moveTo>
                  <a:lnTo>
                    <a:pt x="0" y="138"/>
                  </a:lnTo>
                  <a:lnTo>
                    <a:pt x="0" y="138"/>
                  </a:lnTo>
                  <a:cubicBezTo>
                    <a:pt x="82" y="120"/>
                    <a:pt x="169" y="111"/>
                    <a:pt x="259" y="110"/>
                  </a:cubicBezTo>
                  <a:lnTo>
                    <a:pt x="259" y="0"/>
                  </a:lnTo>
                  <a:cubicBezTo>
                    <a:pt x="173" y="1"/>
                    <a:pt x="89" y="9"/>
                    <a:pt x="10" y="25"/>
                  </a:cubicBezTo>
                  <a:lnTo>
                    <a:pt x="10" y="25"/>
                  </a:lnTo>
                  <a:lnTo>
                    <a:pt x="0" y="13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57">
              <a:extLst>
                <a:ext uri="{FF2B5EF4-FFF2-40B4-BE49-F238E27FC236}">
                  <a16:creationId xmlns:a16="http://schemas.microsoft.com/office/drawing/2014/main" id="{7CB95E9B-72DD-45FA-BEC7-EF280B2E15BB}"/>
                </a:ext>
              </a:extLst>
            </p:cNvPr>
            <p:cNvSpPr>
              <a:spLocks/>
            </p:cNvSpPr>
            <p:nvPr/>
          </p:nvSpPr>
          <p:spPr bwMode="auto">
            <a:xfrm>
              <a:off x="1377" y="4055"/>
              <a:ext cx="31" cy="74"/>
            </a:xfrm>
            <a:custGeom>
              <a:avLst/>
              <a:gdLst>
                <a:gd name="T0" fmla="*/ 0 w 52"/>
                <a:gd name="T1" fmla="*/ 123 h 123"/>
                <a:gd name="T2" fmla="*/ 0 w 52"/>
                <a:gd name="T3" fmla="*/ 123 h 123"/>
                <a:gd name="T4" fmla="*/ 41 w 52"/>
                <a:gd name="T5" fmla="*/ 112 h 123"/>
                <a:gd name="T6" fmla="*/ 52 w 52"/>
                <a:gd name="T7" fmla="*/ 0 h 123"/>
                <a:gd name="T8" fmla="*/ 0 w 52"/>
                <a:gd name="T9" fmla="*/ 13 h 123"/>
                <a:gd name="T10" fmla="*/ 0 w 52"/>
                <a:gd name="T11" fmla="*/ 123 h 123"/>
              </a:gdLst>
              <a:ahLst/>
              <a:cxnLst>
                <a:cxn ang="0">
                  <a:pos x="T0" y="T1"/>
                </a:cxn>
                <a:cxn ang="0">
                  <a:pos x="T2" y="T3"/>
                </a:cxn>
                <a:cxn ang="0">
                  <a:pos x="T4" y="T5"/>
                </a:cxn>
                <a:cxn ang="0">
                  <a:pos x="T6" y="T7"/>
                </a:cxn>
                <a:cxn ang="0">
                  <a:pos x="T8" y="T9"/>
                </a:cxn>
                <a:cxn ang="0">
                  <a:pos x="T10" y="T11"/>
                </a:cxn>
              </a:cxnLst>
              <a:rect l="0" t="0" r="r" b="b"/>
              <a:pathLst>
                <a:path w="52" h="123">
                  <a:moveTo>
                    <a:pt x="0" y="123"/>
                  </a:moveTo>
                  <a:lnTo>
                    <a:pt x="0" y="123"/>
                  </a:lnTo>
                  <a:cubicBezTo>
                    <a:pt x="13" y="119"/>
                    <a:pt x="27" y="115"/>
                    <a:pt x="41" y="112"/>
                  </a:cubicBezTo>
                  <a:lnTo>
                    <a:pt x="52" y="0"/>
                  </a:lnTo>
                  <a:cubicBezTo>
                    <a:pt x="34" y="4"/>
                    <a:pt x="17" y="8"/>
                    <a:pt x="0" y="13"/>
                  </a:cubicBez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58">
              <a:extLst>
                <a:ext uri="{FF2B5EF4-FFF2-40B4-BE49-F238E27FC236}">
                  <a16:creationId xmlns:a16="http://schemas.microsoft.com/office/drawing/2014/main" id="{887DB809-E109-4105-8E97-484EFB9C3AA8}"/>
                </a:ext>
              </a:extLst>
            </p:cNvPr>
            <p:cNvSpPr>
              <a:spLocks/>
            </p:cNvSpPr>
            <p:nvPr/>
          </p:nvSpPr>
          <p:spPr bwMode="auto">
            <a:xfrm>
              <a:off x="1396" y="4102"/>
              <a:ext cx="180" cy="88"/>
            </a:xfrm>
            <a:custGeom>
              <a:avLst/>
              <a:gdLst>
                <a:gd name="T0" fmla="*/ 0 w 301"/>
                <a:gd name="T1" fmla="*/ 147 h 147"/>
                <a:gd name="T2" fmla="*/ 0 w 301"/>
                <a:gd name="T3" fmla="*/ 147 h 147"/>
                <a:gd name="T4" fmla="*/ 0 w 301"/>
                <a:gd name="T5" fmla="*/ 147 h 147"/>
                <a:gd name="T6" fmla="*/ 301 w 301"/>
                <a:gd name="T7" fmla="*/ 110 h 147"/>
                <a:gd name="T8" fmla="*/ 301 w 301"/>
                <a:gd name="T9" fmla="*/ 0 h 147"/>
                <a:gd name="T10" fmla="*/ 10 w 301"/>
                <a:gd name="T11" fmla="*/ 34 h 147"/>
                <a:gd name="T12" fmla="*/ 10 w 301"/>
                <a:gd name="T13" fmla="*/ 34 h 147"/>
                <a:gd name="T14" fmla="*/ 0 w 301"/>
                <a:gd name="T15" fmla="*/ 147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47">
                  <a:moveTo>
                    <a:pt x="0" y="147"/>
                  </a:moveTo>
                  <a:lnTo>
                    <a:pt x="0" y="147"/>
                  </a:lnTo>
                  <a:lnTo>
                    <a:pt x="0" y="147"/>
                  </a:lnTo>
                  <a:cubicBezTo>
                    <a:pt x="93" y="123"/>
                    <a:pt x="196" y="110"/>
                    <a:pt x="301" y="110"/>
                  </a:cubicBezTo>
                  <a:lnTo>
                    <a:pt x="301" y="0"/>
                  </a:lnTo>
                  <a:cubicBezTo>
                    <a:pt x="200" y="0"/>
                    <a:pt x="101" y="12"/>
                    <a:pt x="10" y="34"/>
                  </a:cubicBezTo>
                  <a:lnTo>
                    <a:pt x="10" y="34"/>
                  </a:ln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59">
              <a:extLst>
                <a:ext uri="{FF2B5EF4-FFF2-40B4-BE49-F238E27FC236}">
                  <a16:creationId xmlns:a16="http://schemas.microsoft.com/office/drawing/2014/main" id="{5CC19D04-245B-4CBA-B323-76193968A75D}"/>
                </a:ext>
              </a:extLst>
            </p:cNvPr>
            <p:cNvSpPr>
              <a:spLocks/>
            </p:cNvSpPr>
            <p:nvPr/>
          </p:nvSpPr>
          <p:spPr bwMode="auto">
            <a:xfrm>
              <a:off x="1383" y="4234"/>
              <a:ext cx="193" cy="91"/>
            </a:xfrm>
            <a:custGeom>
              <a:avLst/>
              <a:gdLst>
                <a:gd name="T0" fmla="*/ 0 w 322"/>
                <a:gd name="T1" fmla="*/ 152 h 152"/>
                <a:gd name="T2" fmla="*/ 0 w 322"/>
                <a:gd name="T3" fmla="*/ 152 h 152"/>
                <a:gd name="T4" fmla="*/ 0 w 322"/>
                <a:gd name="T5" fmla="*/ 152 h 152"/>
                <a:gd name="T6" fmla="*/ 322 w 322"/>
                <a:gd name="T7" fmla="*/ 110 h 152"/>
                <a:gd name="T8" fmla="*/ 322 w 322"/>
                <a:gd name="T9" fmla="*/ 0 h 152"/>
                <a:gd name="T10" fmla="*/ 10 w 322"/>
                <a:gd name="T11" fmla="*/ 39 h 152"/>
                <a:gd name="T12" fmla="*/ 10 w 322"/>
                <a:gd name="T13" fmla="*/ 40 h 152"/>
                <a:gd name="T14" fmla="*/ 0 w 322"/>
                <a:gd name="T15" fmla="*/ 152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152">
                  <a:moveTo>
                    <a:pt x="0" y="152"/>
                  </a:moveTo>
                  <a:lnTo>
                    <a:pt x="0" y="152"/>
                  </a:lnTo>
                  <a:lnTo>
                    <a:pt x="0" y="152"/>
                  </a:lnTo>
                  <a:cubicBezTo>
                    <a:pt x="99" y="125"/>
                    <a:pt x="209" y="111"/>
                    <a:pt x="322" y="110"/>
                  </a:cubicBezTo>
                  <a:lnTo>
                    <a:pt x="322" y="0"/>
                  </a:lnTo>
                  <a:cubicBezTo>
                    <a:pt x="213" y="0"/>
                    <a:pt x="107" y="14"/>
                    <a:pt x="10" y="39"/>
                  </a:cubicBezTo>
                  <a:lnTo>
                    <a:pt x="10" y="40"/>
                  </a:lnTo>
                  <a:lnTo>
                    <a:pt x="0" y="1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60">
              <a:extLst>
                <a:ext uri="{FF2B5EF4-FFF2-40B4-BE49-F238E27FC236}">
                  <a16:creationId xmlns:a16="http://schemas.microsoft.com/office/drawing/2014/main" id="{DDFDD38A-B70C-4EDC-8F91-4344C52F973E}"/>
                </a:ext>
              </a:extLst>
            </p:cNvPr>
            <p:cNvSpPr>
              <a:spLocks/>
            </p:cNvSpPr>
            <p:nvPr/>
          </p:nvSpPr>
          <p:spPr bwMode="auto">
            <a:xfrm>
              <a:off x="1377" y="4190"/>
              <a:ext cx="19" cy="71"/>
            </a:xfrm>
            <a:custGeom>
              <a:avLst/>
              <a:gdLst>
                <a:gd name="T0" fmla="*/ 0 w 31"/>
                <a:gd name="T1" fmla="*/ 118 h 118"/>
                <a:gd name="T2" fmla="*/ 0 w 31"/>
                <a:gd name="T3" fmla="*/ 118 h 118"/>
                <a:gd name="T4" fmla="*/ 20 w 31"/>
                <a:gd name="T5" fmla="*/ 112 h 118"/>
                <a:gd name="T6" fmla="*/ 31 w 31"/>
                <a:gd name="T7" fmla="*/ 0 h 118"/>
                <a:gd name="T8" fmla="*/ 0 w 31"/>
                <a:gd name="T9" fmla="*/ 8 h 118"/>
                <a:gd name="T10" fmla="*/ 0 w 31"/>
                <a:gd name="T11" fmla="*/ 118 h 118"/>
              </a:gdLst>
              <a:ahLst/>
              <a:cxnLst>
                <a:cxn ang="0">
                  <a:pos x="T0" y="T1"/>
                </a:cxn>
                <a:cxn ang="0">
                  <a:pos x="T2" y="T3"/>
                </a:cxn>
                <a:cxn ang="0">
                  <a:pos x="T4" y="T5"/>
                </a:cxn>
                <a:cxn ang="0">
                  <a:pos x="T6" y="T7"/>
                </a:cxn>
                <a:cxn ang="0">
                  <a:pos x="T8" y="T9"/>
                </a:cxn>
                <a:cxn ang="0">
                  <a:pos x="T10" y="T11"/>
                </a:cxn>
              </a:cxnLst>
              <a:rect l="0" t="0" r="r" b="b"/>
              <a:pathLst>
                <a:path w="31" h="118">
                  <a:moveTo>
                    <a:pt x="0" y="118"/>
                  </a:moveTo>
                  <a:lnTo>
                    <a:pt x="0" y="118"/>
                  </a:lnTo>
                  <a:cubicBezTo>
                    <a:pt x="6" y="116"/>
                    <a:pt x="13" y="114"/>
                    <a:pt x="20" y="112"/>
                  </a:cubicBezTo>
                  <a:lnTo>
                    <a:pt x="31" y="0"/>
                  </a:lnTo>
                  <a:cubicBezTo>
                    <a:pt x="20" y="2"/>
                    <a:pt x="10" y="5"/>
                    <a:pt x="0" y="8"/>
                  </a:cubicBezTo>
                  <a:lnTo>
                    <a:pt x="0"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61">
              <a:extLst>
                <a:ext uri="{FF2B5EF4-FFF2-40B4-BE49-F238E27FC236}">
                  <a16:creationId xmlns:a16="http://schemas.microsoft.com/office/drawing/2014/main" id="{A4551F54-5135-4654-A98D-B02F8E802527}"/>
                </a:ext>
              </a:extLst>
            </p:cNvPr>
            <p:cNvSpPr>
              <a:spLocks/>
            </p:cNvSpPr>
            <p:nvPr/>
          </p:nvSpPr>
          <p:spPr bwMode="auto">
            <a:xfrm>
              <a:off x="1377" y="3785"/>
              <a:ext cx="56" cy="80"/>
            </a:xfrm>
            <a:custGeom>
              <a:avLst/>
              <a:gdLst>
                <a:gd name="T0" fmla="*/ 0 w 93"/>
                <a:gd name="T1" fmla="*/ 133 h 133"/>
                <a:gd name="T2" fmla="*/ 0 w 93"/>
                <a:gd name="T3" fmla="*/ 133 h 133"/>
                <a:gd name="T4" fmla="*/ 83 w 93"/>
                <a:gd name="T5" fmla="*/ 112 h 133"/>
                <a:gd name="T6" fmla="*/ 93 w 93"/>
                <a:gd name="T7" fmla="*/ 0 h 133"/>
                <a:gd name="T8" fmla="*/ 0 w 93"/>
                <a:gd name="T9" fmla="*/ 23 h 133"/>
                <a:gd name="T10" fmla="*/ 0 w 93"/>
                <a:gd name="T11" fmla="*/ 133 h 133"/>
              </a:gdLst>
              <a:ahLst/>
              <a:cxnLst>
                <a:cxn ang="0">
                  <a:pos x="T0" y="T1"/>
                </a:cxn>
                <a:cxn ang="0">
                  <a:pos x="T2" y="T3"/>
                </a:cxn>
                <a:cxn ang="0">
                  <a:pos x="T4" y="T5"/>
                </a:cxn>
                <a:cxn ang="0">
                  <a:pos x="T6" y="T7"/>
                </a:cxn>
                <a:cxn ang="0">
                  <a:pos x="T8" y="T9"/>
                </a:cxn>
                <a:cxn ang="0">
                  <a:pos x="T10" y="T11"/>
                </a:cxn>
              </a:cxnLst>
              <a:rect l="0" t="0" r="r" b="b"/>
              <a:pathLst>
                <a:path w="93" h="133">
                  <a:moveTo>
                    <a:pt x="0" y="133"/>
                  </a:moveTo>
                  <a:lnTo>
                    <a:pt x="0" y="133"/>
                  </a:lnTo>
                  <a:cubicBezTo>
                    <a:pt x="27" y="125"/>
                    <a:pt x="54" y="118"/>
                    <a:pt x="83" y="112"/>
                  </a:cubicBezTo>
                  <a:lnTo>
                    <a:pt x="93" y="0"/>
                  </a:lnTo>
                  <a:cubicBezTo>
                    <a:pt x="61" y="7"/>
                    <a:pt x="30" y="14"/>
                    <a:pt x="0" y="23"/>
                  </a:cubicBez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62">
              <a:extLst>
                <a:ext uri="{FF2B5EF4-FFF2-40B4-BE49-F238E27FC236}">
                  <a16:creationId xmlns:a16="http://schemas.microsoft.com/office/drawing/2014/main" id="{A9061182-2A85-48A4-BA09-99F8E66FB2A6}"/>
                </a:ext>
              </a:extLst>
            </p:cNvPr>
            <p:cNvSpPr>
              <a:spLocks/>
            </p:cNvSpPr>
            <p:nvPr/>
          </p:nvSpPr>
          <p:spPr bwMode="auto">
            <a:xfrm>
              <a:off x="1458" y="3441"/>
              <a:ext cx="118" cy="76"/>
            </a:xfrm>
            <a:custGeom>
              <a:avLst/>
              <a:gdLst>
                <a:gd name="T0" fmla="*/ 0 w 197"/>
                <a:gd name="T1" fmla="*/ 126 h 126"/>
                <a:gd name="T2" fmla="*/ 0 w 197"/>
                <a:gd name="T3" fmla="*/ 126 h 126"/>
                <a:gd name="T4" fmla="*/ 0 w 197"/>
                <a:gd name="T5" fmla="*/ 126 h 126"/>
                <a:gd name="T6" fmla="*/ 197 w 197"/>
                <a:gd name="T7" fmla="*/ 110 h 126"/>
                <a:gd name="T8" fmla="*/ 197 w 197"/>
                <a:gd name="T9" fmla="*/ 0 h 126"/>
                <a:gd name="T10" fmla="*/ 10 w 197"/>
                <a:gd name="T11" fmla="*/ 14 h 126"/>
                <a:gd name="T12" fmla="*/ 10 w 197"/>
                <a:gd name="T13" fmla="*/ 14 h 126"/>
                <a:gd name="T14" fmla="*/ 0 w 197"/>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0" y="126"/>
                  </a:moveTo>
                  <a:lnTo>
                    <a:pt x="0" y="126"/>
                  </a:lnTo>
                  <a:lnTo>
                    <a:pt x="0" y="126"/>
                  </a:lnTo>
                  <a:cubicBezTo>
                    <a:pt x="63" y="116"/>
                    <a:pt x="130" y="110"/>
                    <a:pt x="197" y="110"/>
                  </a:cubicBezTo>
                  <a:lnTo>
                    <a:pt x="197" y="0"/>
                  </a:lnTo>
                  <a:cubicBezTo>
                    <a:pt x="133" y="0"/>
                    <a:pt x="71" y="5"/>
                    <a:pt x="10" y="14"/>
                  </a:cubicBezTo>
                  <a:lnTo>
                    <a:pt x="10" y="14"/>
                  </a:lnTo>
                  <a:lnTo>
                    <a:pt x="0" y="1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63">
              <a:extLst>
                <a:ext uri="{FF2B5EF4-FFF2-40B4-BE49-F238E27FC236}">
                  <a16:creationId xmlns:a16="http://schemas.microsoft.com/office/drawing/2014/main" id="{E6479855-F1AE-47FF-9F9E-5189C4F0F665}"/>
                </a:ext>
              </a:extLst>
            </p:cNvPr>
            <p:cNvSpPr>
              <a:spLocks/>
            </p:cNvSpPr>
            <p:nvPr/>
          </p:nvSpPr>
          <p:spPr bwMode="auto">
            <a:xfrm>
              <a:off x="1433" y="3705"/>
              <a:ext cx="143" cy="80"/>
            </a:xfrm>
            <a:custGeom>
              <a:avLst/>
              <a:gdLst>
                <a:gd name="T0" fmla="*/ 0 w 239"/>
                <a:gd name="T1" fmla="*/ 133 h 133"/>
                <a:gd name="T2" fmla="*/ 0 w 239"/>
                <a:gd name="T3" fmla="*/ 133 h 133"/>
                <a:gd name="T4" fmla="*/ 0 w 239"/>
                <a:gd name="T5" fmla="*/ 133 h 133"/>
                <a:gd name="T6" fmla="*/ 239 w 239"/>
                <a:gd name="T7" fmla="*/ 110 h 133"/>
                <a:gd name="T8" fmla="*/ 239 w 239"/>
                <a:gd name="T9" fmla="*/ 0 h 133"/>
                <a:gd name="T10" fmla="*/ 11 w 239"/>
                <a:gd name="T11" fmla="*/ 21 h 133"/>
                <a:gd name="T12" fmla="*/ 11 w 239"/>
                <a:gd name="T13" fmla="*/ 21 h 133"/>
                <a:gd name="T14" fmla="*/ 0 w 239"/>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133">
                  <a:moveTo>
                    <a:pt x="0" y="133"/>
                  </a:moveTo>
                  <a:lnTo>
                    <a:pt x="0" y="133"/>
                  </a:lnTo>
                  <a:lnTo>
                    <a:pt x="0" y="133"/>
                  </a:lnTo>
                  <a:cubicBezTo>
                    <a:pt x="76" y="119"/>
                    <a:pt x="157" y="111"/>
                    <a:pt x="239" y="110"/>
                  </a:cubicBezTo>
                  <a:lnTo>
                    <a:pt x="239" y="0"/>
                  </a:lnTo>
                  <a:cubicBezTo>
                    <a:pt x="161" y="1"/>
                    <a:pt x="84" y="8"/>
                    <a:pt x="11" y="21"/>
                  </a:cubicBezTo>
                  <a:lnTo>
                    <a:pt x="11" y="21"/>
                  </a:ln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64">
              <a:extLst>
                <a:ext uri="{FF2B5EF4-FFF2-40B4-BE49-F238E27FC236}">
                  <a16:creationId xmlns:a16="http://schemas.microsoft.com/office/drawing/2014/main" id="{4EE1B4AE-1B2B-4D2E-AFE4-ED571DE207C8}"/>
                </a:ext>
              </a:extLst>
            </p:cNvPr>
            <p:cNvSpPr>
              <a:spLocks/>
            </p:cNvSpPr>
            <p:nvPr/>
          </p:nvSpPr>
          <p:spPr bwMode="auto">
            <a:xfrm>
              <a:off x="1471" y="3309"/>
              <a:ext cx="105" cy="73"/>
            </a:xfrm>
            <a:custGeom>
              <a:avLst/>
              <a:gdLst>
                <a:gd name="T0" fmla="*/ 0 w 176"/>
                <a:gd name="T1" fmla="*/ 123 h 123"/>
                <a:gd name="T2" fmla="*/ 0 w 176"/>
                <a:gd name="T3" fmla="*/ 123 h 123"/>
                <a:gd name="T4" fmla="*/ 0 w 176"/>
                <a:gd name="T5" fmla="*/ 123 h 123"/>
                <a:gd name="T6" fmla="*/ 176 w 176"/>
                <a:gd name="T7" fmla="*/ 111 h 123"/>
                <a:gd name="T8" fmla="*/ 176 w 176"/>
                <a:gd name="T9" fmla="*/ 0 h 123"/>
                <a:gd name="T10" fmla="*/ 10 w 176"/>
                <a:gd name="T11" fmla="*/ 12 h 123"/>
                <a:gd name="T12" fmla="*/ 10 w 176"/>
                <a:gd name="T13" fmla="*/ 12 h 123"/>
                <a:gd name="T14" fmla="*/ 0 w 17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23"/>
                  </a:moveTo>
                  <a:lnTo>
                    <a:pt x="0" y="123"/>
                  </a:lnTo>
                  <a:lnTo>
                    <a:pt x="0" y="123"/>
                  </a:lnTo>
                  <a:cubicBezTo>
                    <a:pt x="57" y="115"/>
                    <a:pt x="116" y="111"/>
                    <a:pt x="176" y="111"/>
                  </a:cubicBezTo>
                  <a:lnTo>
                    <a:pt x="176" y="0"/>
                  </a:lnTo>
                  <a:cubicBezTo>
                    <a:pt x="120" y="1"/>
                    <a:pt x="64" y="5"/>
                    <a:pt x="10" y="12"/>
                  </a:cubicBezTo>
                  <a:lnTo>
                    <a:pt x="10" y="12"/>
                  </a:ln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65">
              <a:extLst>
                <a:ext uri="{FF2B5EF4-FFF2-40B4-BE49-F238E27FC236}">
                  <a16:creationId xmlns:a16="http://schemas.microsoft.com/office/drawing/2014/main" id="{B83F15B3-AC52-4180-BC24-66F3F4970A23}"/>
                </a:ext>
              </a:extLst>
            </p:cNvPr>
            <p:cNvSpPr>
              <a:spLocks/>
            </p:cNvSpPr>
            <p:nvPr/>
          </p:nvSpPr>
          <p:spPr bwMode="auto">
            <a:xfrm>
              <a:off x="1377" y="3382"/>
              <a:ext cx="94" cy="86"/>
            </a:xfrm>
            <a:custGeom>
              <a:avLst/>
              <a:gdLst>
                <a:gd name="T0" fmla="*/ 0 w 156"/>
                <a:gd name="T1" fmla="*/ 143 h 143"/>
                <a:gd name="T2" fmla="*/ 0 w 156"/>
                <a:gd name="T3" fmla="*/ 143 h 143"/>
                <a:gd name="T4" fmla="*/ 145 w 156"/>
                <a:gd name="T5" fmla="*/ 112 h 143"/>
                <a:gd name="T6" fmla="*/ 156 w 156"/>
                <a:gd name="T7" fmla="*/ 0 h 143"/>
                <a:gd name="T8" fmla="*/ 0 w 156"/>
                <a:gd name="T9" fmla="*/ 33 h 143"/>
                <a:gd name="T10" fmla="*/ 0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0" y="143"/>
                  </a:moveTo>
                  <a:lnTo>
                    <a:pt x="0" y="143"/>
                  </a:lnTo>
                  <a:cubicBezTo>
                    <a:pt x="46" y="130"/>
                    <a:pt x="95" y="119"/>
                    <a:pt x="145" y="112"/>
                  </a:cubicBezTo>
                  <a:lnTo>
                    <a:pt x="156" y="0"/>
                  </a:lnTo>
                  <a:cubicBezTo>
                    <a:pt x="101" y="8"/>
                    <a:pt x="49" y="19"/>
                    <a:pt x="0" y="33"/>
                  </a:cubicBezTo>
                  <a:lnTo>
                    <a:pt x="0" y="1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66">
              <a:extLst>
                <a:ext uri="{FF2B5EF4-FFF2-40B4-BE49-F238E27FC236}">
                  <a16:creationId xmlns:a16="http://schemas.microsoft.com/office/drawing/2014/main" id="{ABD6E240-62BD-45AC-B85F-99DD2B071335}"/>
                </a:ext>
              </a:extLst>
            </p:cNvPr>
            <p:cNvSpPr>
              <a:spLocks/>
            </p:cNvSpPr>
            <p:nvPr/>
          </p:nvSpPr>
          <p:spPr bwMode="auto">
            <a:xfrm>
              <a:off x="1377" y="3651"/>
              <a:ext cx="68" cy="81"/>
            </a:xfrm>
            <a:custGeom>
              <a:avLst/>
              <a:gdLst>
                <a:gd name="T0" fmla="*/ 0 w 114"/>
                <a:gd name="T1" fmla="*/ 136 h 136"/>
                <a:gd name="T2" fmla="*/ 0 w 114"/>
                <a:gd name="T3" fmla="*/ 136 h 136"/>
                <a:gd name="T4" fmla="*/ 104 w 114"/>
                <a:gd name="T5" fmla="*/ 112 h 136"/>
                <a:gd name="T6" fmla="*/ 114 w 114"/>
                <a:gd name="T7" fmla="*/ 0 h 136"/>
                <a:gd name="T8" fmla="*/ 0 w 114"/>
                <a:gd name="T9" fmla="*/ 26 h 136"/>
                <a:gd name="T10" fmla="*/ 0 w 114"/>
                <a:gd name="T11" fmla="*/ 136 h 136"/>
              </a:gdLst>
              <a:ahLst/>
              <a:cxnLst>
                <a:cxn ang="0">
                  <a:pos x="T0" y="T1"/>
                </a:cxn>
                <a:cxn ang="0">
                  <a:pos x="T2" y="T3"/>
                </a:cxn>
                <a:cxn ang="0">
                  <a:pos x="T4" y="T5"/>
                </a:cxn>
                <a:cxn ang="0">
                  <a:pos x="T6" y="T7"/>
                </a:cxn>
                <a:cxn ang="0">
                  <a:pos x="T8" y="T9"/>
                </a:cxn>
                <a:cxn ang="0">
                  <a:pos x="T10" y="T11"/>
                </a:cxn>
              </a:cxnLst>
              <a:rect l="0" t="0" r="r" b="b"/>
              <a:pathLst>
                <a:path w="114" h="136">
                  <a:moveTo>
                    <a:pt x="0" y="136"/>
                  </a:moveTo>
                  <a:lnTo>
                    <a:pt x="0" y="136"/>
                  </a:lnTo>
                  <a:cubicBezTo>
                    <a:pt x="33" y="127"/>
                    <a:pt x="68" y="119"/>
                    <a:pt x="104" y="112"/>
                  </a:cubicBezTo>
                  <a:lnTo>
                    <a:pt x="114" y="0"/>
                  </a:lnTo>
                  <a:cubicBezTo>
                    <a:pt x="75" y="7"/>
                    <a:pt x="36" y="16"/>
                    <a:pt x="0" y="26"/>
                  </a:cubicBezTo>
                  <a:lnTo>
                    <a:pt x="0" y="1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67">
              <a:extLst>
                <a:ext uri="{FF2B5EF4-FFF2-40B4-BE49-F238E27FC236}">
                  <a16:creationId xmlns:a16="http://schemas.microsoft.com/office/drawing/2014/main" id="{C092324F-1EDD-475D-9461-FD53C69D5F2A}"/>
                </a:ext>
              </a:extLst>
            </p:cNvPr>
            <p:cNvSpPr>
              <a:spLocks/>
            </p:cNvSpPr>
            <p:nvPr/>
          </p:nvSpPr>
          <p:spPr bwMode="auto">
            <a:xfrm>
              <a:off x="1377" y="3517"/>
              <a:ext cx="81" cy="83"/>
            </a:xfrm>
            <a:custGeom>
              <a:avLst/>
              <a:gdLst>
                <a:gd name="T0" fmla="*/ 0 w 135"/>
                <a:gd name="T1" fmla="*/ 139 h 139"/>
                <a:gd name="T2" fmla="*/ 0 w 135"/>
                <a:gd name="T3" fmla="*/ 139 h 139"/>
                <a:gd name="T4" fmla="*/ 125 w 135"/>
                <a:gd name="T5" fmla="*/ 111 h 139"/>
                <a:gd name="T6" fmla="*/ 135 w 135"/>
                <a:gd name="T7" fmla="*/ 0 h 139"/>
                <a:gd name="T8" fmla="*/ 0 w 135"/>
                <a:gd name="T9" fmla="*/ 29 h 139"/>
                <a:gd name="T10" fmla="*/ 0 w 135"/>
                <a:gd name="T11" fmla="*/ 139 h 139"/>
              </a:gdLst>
              <a:ahLst/>
              <a:cxnLst>
                <a:cxn ang="0">
                  <a:pos x="T0" y="T1"/>
                </a:cxn>
                <a:cxn ang="0">
                  <a:pos x="T2" y="T3"/>
                </a:cxn>
                <a:cxn ang="0">
                  <a:pos x="T4" y="T5"/>
                </a:cxn>
                <a:cxn ang="0">
                  <a:pos x="T6" y="T7"/>
                </a:cxn>
                <a:cxn ang="0">
                  <a:pos x="T8" y="T9"/>
                </a:cxn>
                <a:cxn ang="0">
                  <a:pos x="T10" y="T11"/>
                </a:cxn>
              </a:cxnLst>
              <a:rect l="0" t="0" r="r" b="b"/>
              <a:pathLst>
                <a:path w="135" h="139">
                  <a:moveTo>
                    <a:pt x="0" y="139"/>
                  </a:moveTo>
                  <a:lnTo>
                    <a:pt x="0" y="139"/>
                  </a:lnTo>
                  <a:cubicBezTo>
                    <a:pt x="39" y="128"/>
                    <a:pt x="81" y="118"/>
                    <a:pt x="125" y="111"/>
                  </a:cubicBezTo>
                  <a:lnTo>
                    <a:pt x="135" y="0"/>
                  </a:lnTo>
                  <a:cubicBezTo>
                    <a:pt x="88" y="7"/>
                    <a:pt x="43" y="17"/>
                    <a:pt x="0" y="29"/>
                  </a:cubicBezTo>
                  <a:lnTo>
                    <a:pt x="0" y="1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68">
              <a:extLst>
                <a:ext uri="{FF2B5EF4-FFF2-40B4-BE49-F238E27FC236}">
                  <a16:creationId xmlns:a16="http://schemas.microsoft.com/office/drawing/2014/main" id="{B858DF75-CA00-4B42-80CD-3B0AA5D3305B}"/>
                </a:ext>
              </a:extLst>
            </p:cNvPr>
            <p:cNvSpPr>
              <a:spLocks/>
            </p:cNvSpPr>
            <p:nvPr/>
          </p:nvSpPr>
          <p:spPr bwMode="auto">
            <a:xfrm>
              <a:off x="1445" y="3573"/>
              <a:ext cx="131" cy="78"/>
            </a:xfrm>
            <a:custGeom>
              <a:avLst/>
              <a:gdLst>
                <a:gd name="T0" fmla="*/ 0 w 218"/>
                <a:gd name="T1" fmla="*/ 129 h 129"/>
                <a:gd name="T2" fmla="*/ 0 w 218"/>
                <a:gd name="T3" fmla="*/ 129 h 129"/>
                <a:gd name="T4" fmla="*/ 0 w 218"/>
                <a:gd name="T5" fmla="*/ 129 h 129"/>
                <a:gd name="T6" fmla="*/ 218 w 218"/>
                <a:gd name="T7" fmla="*/ 110 h 129"/>
                <a:gd name="T8" fmla="*/ 218 w 218"/>
                <a:gd name="T9" fmla="*/ 0 h 129"/>
                <a:gd name="T10" fmla="*/ 11 w 218"/>
                <a:gd name="T11" fmla="*/ 17 h 129"/>
                <a:gd name="T12" fmla="*/ 11 w 218"/>
                <a:gd name="T13" fmla="*/ 17 h 129"/>
                <a:gd name="T14" fmla="*/ 0 w 218"/>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29">
                  <a:moveTo>
                    <a:pt x="0" y="129"/>
                  </a:moveTo>
                  <a:lnTo>
                    <a:pt x="0" y="129"/>
                  </a:lnTo>
                  <a:lnTo>
                    <a:pt x="0" y="129"/>
                  </a:lnTo>
                  <a:cubicBezTo>
                    <a:pt x="70" y="117"/>
                    <a:pt x="143" y="110"/>
                    <a:pt x="218" y="110"/>
                  </a:cubicBezTo>
                  <a:lnTo>
                    <a:pt x="218" y="0"/>
                  </a:lnTo>
                  <a:cubicBezTo>
                    <a:pt x="147" y="0"/>
                    <a:pt x="77" y="6"/>
                    <a:pt x="11" y="17"/>
                  </a:cubicBezTo>
                  <a:lnTo>
                    <a:pt x="11" y="17"/>
                  </a:ln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69">
              <a:extLst>
                <a:ext uri="{FF2B5EF4-FFF2-40B4-BE49-F238E27FC236}">
                  <a16:creationId xmlns:a16="http://schemas.microsoft.com/office/drawing/2014/main" id="{F4EC1113-DDF2-469D-8AFC-7C53708E96EA}"/>
                </a:ext>
              </a:extLst>
            </p:cNvPr>
            <p:cNvSpPr>
              <a:spLocks/>
            </p:cNvSpPr>
            <p:nvPr/>
          </p:nvSpPr>
          <p:spPr bwMode="auto">
            <a:xfrm>
              <a:off x="1587" y="1788"/>
              <a:ext cx="168" cy="86"/>
            </a:xfrm>
            <a:custGeom>
              <a:avLst/>
              <a:gdLst>
                <a:gd name="T0" fmla="*/ 0 w 280"/>
                <a:gd name="T1" fmla="*/ 110 h 142"/>
                <a:gd name="T2" fmla="*/ 0 w 280"/>
                <a:gd name="T3" fmla="*/ 110 h 142"/>
                <a:gd name="T4" fmla="*/ 280 w 280"/>
                <a:gd name="T5" fmla="*/ 142 h 142"/>
                <a:gd name="T6" fmla="*/ 280 w 280"/>
                <a:gd name="T7" fmla="*/ 142 h 142"/>
                <a:gd name="T8" fmla="*/ 269 w 280"/>
                <a:gd name="T9" fmla="*/ 30 h 142"/>
                <a:gd name="T10" fmla="*/ 269 w 280"/>
                <a:gd name="T11" fmla="*/ 30 h 142"/>
                <a:gd name="T12" fmla="*/ 0 w 280"/>
                <a:gd name="T13" fmla="*/ 0 h 142"/>
                <a:gd name="T14" fmla="*/ 0 w 280"/>
                <a:gd name="T15" fmla="*/ 110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2">
                  <a:moveTo>
                    <a:pt x="0" y="110"/>
                  </a:moveTo>
                  <a:lnTo>
                    <a:pt x="0" y="110"/>
                  </a:lnTo>
                  <a:cubicBezTo>
                    <a:pt x="97" y="111"/>
                    <a:pt x="192" y="122"/>
                    <a:pt x="280" y="142"/>
                  </a:cubicBezTo>
                  <a:lnTo>
                    <a:pt x="280" y="142"/>
                  </a:lnTo>
                  <a:lnTo>
                    <a:pt x="269" y="30"/>
                  </a:lnTo>
                  <a:lnTo>
                    <a:pt x="269" y="30"/>
                  </a:lnTo>
                  <a:cubicBezTo>
                    <a:pt x="185" y="11"/>
                    <a:pt x="93"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70">
              <a:extLst>
                <a:ext uri="{FF2B5EF4-FFF2-40B4-BE49-F238E27FC236}">
                  <a16:creationId xmlns:a16="http://schemas.microsoft.com/office/drawing/2014/main" id="{8EB45371-15F6-4802-8DC3-17B6971F03D3}"/>
                </a:ext>
              </a:extLst>
            </p:cNvPr>
            <p:cNvSpPr>
              <a:spLocks/>
            </p:cNvSpPr>
            <p:nvPr/>
          </p:nvSpPr>
          <p:spPr bwMode="auto">
            <a:xfrm>
              <a:off x="1587" y="1656"/>
              <a:ext cx="155" cy="83"/>
            </a:xfrm>
            <a:custGeom>
              <a:avLst/>
              <a:gdLst>
                <a:gd name="T0" fmla="*/ 0 w 259"/>
                <a:gd name="T1" fmla="*/ 110 h 137"/>
                <a:gd name="T2" fmla="*/ 0 w 259"/>
                <a:gd name="T3" fmla="*/ 110 h 137"/>
                <a:gd name="T4" fmla="*/ 259 w 259"/>
                <a:gd name="T5" fmla="*/ 137 h 137"/>
                <a:gd name="T6" fmla="*/ 259 w 259"/>
                <a:gd name="T7" fmla="*/ 137 h 137"/>
                <a:gd name="T8" fmla="*/ 248 w 259"/>
                <a:gd name="T9" fmla="*/ 25 h 137"/>
                <a:gd name="T10" fmla="*/ 248 w 259"/>
                <a:gd name="T11" fmla="*/ 25 h 137"/>
                <a:gd name="T12" fmla="*/ 0 w 259"/>
                <a:gd name="T13" fmla="*/ 0 h 137"/>
                <a:gd name="T14" fmla="*/ 0 w 259"/>
                <a:gd name="T15" fmla="*/ 11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7">
                  <a:moveTo>
                    <a:pt x="0" y="110"/>
                  </a:moveTo>
                  <a:lnTo>
                    <a:pt x="0" y="110"/>
                  </a:lnTo>
                  <a:cubicBezTo>
                    <a:pt x="89" y="111"/>
                    <a:pt x="177" y="120"/>
                    <a:pt x="259" y="137"/>
                  </a:cubicBezTo>
                  <a:lnTo>
                    <a:pt x="259" y="137"/>
                  </a:lnTo>
                  <a:lnTo>
                    <a:pt x="248" y="25"/>
                  </a:lnTo>
                  <a:lnTo>
                    <a:pt x="248" y="25"/>
                  </a:lnTo>
                  <a:cubicBezTo>
                    <a:pt x="170" y="9"/>
                    <a:pt x="85"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71">
              <a:extLst>
                <a:ext uri="{FF2B5EF4-FFF2-40B4-BE49-F238E27FC236}">
                  <a16:creationId xmlns:a16="http://schemas.microsoft.com/office/drawing/2014/main" id="{0B07320A-B31B-42AA-A2DC-BDB3A4072207}"/>
                </a:ext>
              </a:extLst>
            </p:cNvPr>
            <p:cNvSpPr>
              <a:spLocks/>
            </p:cNvSpPr>
            <p:nvPr/>
          </p:nvSpPr>
          <p:spPr bwMode="auto">
            <a:xfrm>
              <a:off x="1587" y="1524"/>
              <a:ext cx="143" cy="80"/>
            </a:xfrm>
            <a:custGeom>
              <a:avLst/>
              <a:gdLst>
                <a:gd name="T0" fmla="*/ 0 w 238"/>
                <a:gd name="T1" fmla="*/ 110 h 133"/>
                <a:gd name="T2" fmla="*/ 0 w 238"/>
                <a:gd name="T3" fmla="*/ 110 h 133"/>
                <a:gd name="T4" fmla="*/ 238 w 238"/>
                <a:gd name="T5" fmla="*/ 133 h 133"/>
                <a:gd name="T6" fmla="*/ 238 w 238"/>
                <a:gd name="T7" fmla="*/ 133 h 133"/>
                <a:gd name="T8" fmla="*/ 228 w 238"/>
                <a:gd name="T9" fmla="*/ 21 h 133"/>
                <a:gd name="T10" fmla="*/ 228 w 238"/>
                <a:gd name="T11" fmla="*/ 21 h 133"/>
                <a:gd name="T12" fmla="*/ 0 w 238"/>
                <a:gd name="T13" fmla="*/ 0 h 133"/>
                <a:gd name="T14" fmla="*/ 0 w 238"/>
                <a:gd name="T15" fmla="*/ 11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10"/>
                  </a:moveTo>
                  <a:lnTo>
                    <a:pt x="0" y="110"/>
                  </a:lnTo>
                  <a:cubicBezTo>
                    <a:pt x="82" y="110"/>
                    <a:pt x="162" y="118"/>
                    <a:pt x="238" y="133"/>
                  </a:cubicBezTo>
                  <a:lnTo>
                    <a:pt x="238" y="133"/>
                  </a:lnTo>
                  <a:lnTo>
                    <a:pt x="228" y="21"/>
                  </a:lnTo>
                  <a:lnTo>
                    <a:pt x="228" y="21"/>
                  </a:lnTo>
                  <a:cubicBezTo>
                    <a:pt x="155" y="7"/>
                    <a:pt x="7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72">
              <a:extLst>
                <a:ext uri="{FF2B5EF4-FFF2-40B4-BE49-F238E27FC236}">
                  <a16:creationId xmlns:a16="http://schemas.microsoft.com/office/drawing/2014/main" id="{70ABF745-4EFD-44D3-89D4-CAB539D16AC4}"/>
                </a:ext>
              </a:extLst>
            </p:cNvPr>
            <p:cNvSpPr>
              <a:spLocks/>
            </p:cNvSpPr>
            <p:nvPr/>
          </p:nvSpPr>
          <p:spPr bwMode="auto">
            <a:xfrm>
              <a:off x="1587" y="2053"/>
              <a:ext cx="193" cy="91"/>
            </a:xfrm>
            <a:custGeom>
              <a:avLst/>
              <a:gdLst>
                <a:gd name="T0" fmla="*/ 0 w 322"/>
                <a:gd name="T1" fmla="*/ 111 h 153"/>
                <a:gd name="T2" fmla="*/ 0 w 322"/>
                <a:gd name="T3" fmla="*/ 111 h 153"/>
                <a:gd name="T4" fmla="*/ 322 w 322"/>
                <a:gd name="T5" fmla="*/ 153 h 153"/>
                <a:gd name="T6" fmla="*/ 322 w 322"/>
                <a:gd name="T7" fmla="*/ 153 h 153"/>
                <a:gd name="T8" fmla="*/ 311 w 322"/>
                <a:gd name="T9" fmla="*/ 40 h 153"/>
                <a:gd name="T10" fmla="*/ 311 w 322"/>
                <a:gd name="T11" fmla="*/ 40 h 153"/>
                <a:gd name="T12" fmla="*/ 0 w 322"/>
                <a:gd name="T13" fmla="*/ 0 h 153"/>
                <a:gd name="T14" fmla="*/ 0 w 322"/>
                <a:gd name="T15" fmla="*/ 111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153">
                  <a:moveTo>
                    <a:pt x="0" y="111"/>
                  </a:moveTo>
                  <a:lnTo>
                    <a:pt x="0" y="111"/>
                  </a:lnTo>
                  <a:cubicBezTo>
                    <a:pt x="112" y="111"/>
                    <a:pt x="223" y="126"/>
                    <a:pt x="322" y="153"/>
                  </a:cubicBezTo>
                  <a:lnTo>
                    <a:pt x="322" y="153"/>
                  </a:lnTo>
                  <a:lnTo>
                    <a:pt x="311" y="40"/>
                  </a:lnTo>
                  <a:lnTo>
                    <a:pt x="311" y="40"/>
                  </a:lnTo>
                  <a:cubicBezTo>
                    <a:pt x="215" y="15"/>
                    <a:pt x="108"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73">
              <a:extLst>
                <a:ext uri="{FF2B5EF4-FFF2-40B4-BE49-F238E27FC236}">
                  <a16:creationId xmlns:a16="http://schemas.microsoft.com/office/drawing/2014/main" id="{3499A5AD-907A-4EC2-9346-417325059AFC}"/>
                </a:ext>
              </a:extLst>
            </p:cNvPr>
            <p:cNvSpPr>
              <a:spLocks/>
            </p:cNvSpPr>
            <p:nvPr/>
          </p:nvSpPr>
          <p:spPr bwMode="auto">
            <a:xfrm>
              <a:off x="1587" y="1920"/>
              <a:ext cx="180" cy="89"/>
            </a:xfrm>
            <a:custGeom>
              <a:avLst/>
              <a:gdLst>
                <a:gd name="T0" fmla="*/ 0 w 301"/>
                <a:gd name="T1" fmla="*/ 110 h 148"/>
                <a:gd name="T2" fmla="*/ 0 w 301"/>
                <a:gd name="T3" fmla="*/ 110 h 148"/>
                <a:gd name="T4" fmla="*/ 301 w 301"/>
                <a:gd name="T5" fmla="*/ 148 h 148"/>
                <a:gd name="T6" fmla="*/ 301 w 301"/>
                <a:gd name="T7" fmla="*/ 147 h 148"/>
                <a:gd name="T8" fmla="*/ 290 w 301"/>
                <a:gd name="T9" fmla="*/ 35 h 148"/>
                <a:gd name="T10" fmla="*/ 290 w 301"/>
                <a:gd name="T11" fmla="*/ 35 h 148"/>
                <a:gd name="T12" fmla="*/ 0 w 301"/>
                <a:gd name="T13" fmla="*/ 0 h 148"/>
                <a:gd name="T14" fmla="*/ 0 w 301"/>
                <a:gd name="T15" fmla="*/ 110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48">
                  <a:moveTo>
                    <a:pt x="0" y="110"/>
                  </a:moveTo>
                  <a:lnTo>
                    <a:pt x="0" y="110"/>
                  </a:lnTo>
                  <a:cubicBezTo>
                    <a:pt x="104" y="111"/>
                    <a:pt x="207" y="124"/>
                    <a:pt x="301" y="148"/>
                  </a:cubicBezTo>
                  <a:lnTo>
                    <a:pt x="301" y="147"/>
                  </a:lnTo>
                  <a:lnTo>
                    <a:pt x="290" y="35"/>
                  </a:lnTo>
                  <a:lnTo>
                    <a:pt x="290" y="35"/>
                  </a:lnTo>
                  <a:cubicBezTo>
                    <a:pt x="200" y="13"/>
                    <a:pt x="101"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74">
              <a:extLst>
                <a:ext uri="{FF2B5EF4-FFF2-40B4-BE49-F238E27FC236}">
                  <a16:creationId xmlns:a16="http://schemas.microsoft.com/office/drawing/2014/main" id="{7576ED2B-60D7-4D97-A5C4-73C3E8CA9E08}"/>
                </a:ext>
              </a:extLst>
            </p:cNvPr>
            <p:cNvSpPr>
              <a:spLocks/>
            </p:cNvSpPr>
            <p:nvPr/>
          </p:nvSpPr>
          <p:spPr bwMode="auto">
            <a:xfrm>
              <a:off x="1587" y="1392"/>
              <a:ext cx="130" cy="78"/>
            </a:xfrm>
            <a:custGeom>
              <a:avLst/>
              <a:gdLst>
                <a:gd name="T0" fmla="*/ 0 w 217"/>
                <a:gd name="T1" fmla="*/ 110 h 129"/>
                <a:gd name="T2" fmla="*/ 0 w 217"/>
                <a:gd name="T3" fmla="*/ 110 h 129"/>
                <a:gd name="T4" fmla="*/ 217 w 217"/>
                <a:gd name="T5" fmla="*/ 129 h 129"/>
                <a:gd name="T6" fmla="*/ 217 w 217"/>
                <a:gd name="T7" fmla="*/ 129 h 129"/>
                <a:gd name="T8" fmla="*/ 207 w 217"/>
                <a:gd name="T9" fmla="*/ 17 h 129"/>
                <a:gd name="T10" fmla="*/ 207 w 217"/>
                <a:gd name="T11" fmla="*/ 17 h 129"/>
                <a:gd name="T12" fmla="*/ 0 w 217"/>
                <a:gd name="T13" fmla="*/ 0 h 129"/>
                <a:gd name="T14" fmla="*/ 0 w 217"/>
                <a:gd name="T15" fmla="*/ 11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10"/>
                  </a:moveTo>
                  <a:lnTo>
                    <a:pt x="0" y="110"/>
                  </a:lnTo>
                  <a:cubicBezTo>
                    <a:pt x="74" y="110"/>
                    <a:pt x="148" y="117"/>
                    <a:pt x="217" y="129"/>
                  </a:cubicBezTo>
                  <a:lnTo>
                    <a:pt x="217" y="129"/>
                  </a:lnTo>
                  <a:lnTo>
                    <a:pt x="207" y="17"/>
                  </a:lnTo>
                  <a:lnTo>
                    <a:pt x="207" y="17"/>
                  </a:lnTo>
                  <a:cubicBezTo>
                    <a:pt x="140" y="6"/>
                    <a:pt x="7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75">
              <a:extLst>
                <a:ext uri="{FF2B5EF4-FFF2-40B4-BE49-F238E27FC236}">
                  <a16:creationId xmlns:a16="http://schemas.microsoft.com/office/drawing/2014/main" id="{E976887C-D27C-4533-8E51-F7D5C5D44577}"/>
                </a:ext>
              </a:extLst>
            </p:cNvPr>
            <p:cNvSpPr>
              <a:spLocks/>
            </p:cNvSpPr>
            <p:nvPr/>
          </p:nvSpPr>
          <p:spPr bwMode="auto">
            <a:xfrm>
              <a:off x="1587" y="467"/>
              <a:ext cx="44" cy="68"/>
            </a:xfrm>
            <a:custGeom>
              <a:avLst/>
              <a:gdLst>
                <a:gd name="T0" fmla="*/ 0 w 73"/>
                <a:gd name="T1" fmla="*/ 110 h 113"/>
                <a:gd name="T2" fmla="*/ 0 w 73"/>
                <a:gd name="T3" fmla="*/ 110 h 113"/>
                <a:gd name="T4" fmla="*/ 73 w 73"/>
                <a:gd name="T5" fmla="*/ 113 h 113"/>
                <a:gd name="T6" fmla="*/ 73 w 73"/>
                <a:gd name="T7" fmla="*/ 113 h 113"/>
                <a:gd name="T8" fmla="*/ 62 w 73"/>
                <a:gd name="T9" fmla="*/ 2 h 113"/>
                <a:gd name="T10" fmla="*/ 62 w 73"/>
                <a:gd name="T11" fmla="*/ 2 h 113"/>
                <a:gd name="T12" fmla="*/ 0 w 73"/>
                <a:gd name="T13" fmla="*/ 0 h 113"/>
                <a:gd name="T14" fmla="*/ 0 w 73"/>
                <a:gd name="T15" fmla="*/ 11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13">
                  <a:moveTo>
                    <a:pt x="0" y="110"/>
                  </a:moveTo>
                  <a:lnTo>
                    <a:pt x="0" y="110"/>
                  </a:lnTo>
                  <a:cubicBezTo>
                    <a:pt x="24" y="111"/>
                    <a:pt x="49" y="111"/>
                    <a:pt x="73" y="113"/>
                  </a:cubicBezTo>
                  <a:lnTo>
                    <a:pt x="73" y="113"/>
                  </a:lnTo>
                  <a:lnTo>
                    <a:pt x="62" y="2"/>
                  </a:lnTo>
                  <a:lnTo>
                    <a:pt x="62" y="2"/>
                  </a:lnTo>
                  <a:cubicBezTo>
                    <a:pt x="42" y="1"/>
                    <a:pt x="2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76">
              <a:extLst>
                <a:ext uri="{FF2B5EF4-FFF2-40B4-BE49-F238E27FC236}">
                  <a16:creationId xmlns:a16="http://schemas.microsoft.com/office/drawing/2014/main" id="{68D1CE7E-F23C-4463-A6FB-0B187E19EEF3}"/>
                </a:ext>
              </a:extLst>
            </p:cNvPr>
            <p:cNvSpPr>
              <a:spLocks/>
            </p:cNvSpPr>
            <p:nvPr/>
          </p:nvSpPr>
          <p:spPr bwMode="auto">
            <a:xfrm>
              <a:off x="1587" y="599"/>
              <a:ext cx="56" cy="68"/>
            </a:xfrm>
            <a:custGeom>
              <a:avLst/>
              <a:gdLst>
                <a:gd name="T0" fmla="*/ 0 w 93"/>
                <a:gd name="T1" fmla="*/ 111 h 114"/>
                <a:gd name="T2" fmla="*/ 0 w 93"/>
                <a:gd name="T3" fmla="*/ 111 h 114"/>
                <a:gd name="T4" fmla="*/ 93 w 93"/>
                <a:gd name="T5" fmla="*/ 114 h 114"/>
                <a:gd name="T6" fmla="*/ 93 w 93"/>
                <a:gd name="T7" fmla="*/ 114 h 114"/>
                <a:gd name="T8" fmla="*/ 83 w 93"/>
                <a:gd name="T9" fmla="*/ 4 h 114"/>
                <a:gd name="T10" fmla="*/ 83 w 93"/>
                <a:gd name="T11" fmla="*/ 3 h 114"/>
                <a:gd name="T12" fmla="*/ 0 w 93"/>
                <a:gd name="T13" fmla="*/ 0 h 114"/>
                <a:gd name="T14" fmla="*/ 0 w 93"/>
                <a:gd name="T15" fmla="*/ 111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1"/>
                  </a:moveTo>
                  <a:lnTo>
                    <a:pt x="0" y="111"/>
                  </a:lnTo>
                  <a:cubicBezTo>
                    <a:pt x="31" y="111"/>
                    <a:pt x="62" y="112"/>
                    <a:pt x="93" y="114"/>
                  </a:cubicBezTo>
                  <a:lnTo>
                    <a:pt x="93" y="114"/>
                  </a:lnTo>
                  <a:lnTo>
                    <a:pt x="83" y="4"/>
                  </a:lnTo>
                  <a:lnTo>
                    <a:pt x="83" y="3"/>
                  </a:lnTo>
                  <a:cubicBezTo>
                    <a:pt x="55" y="2"/>
                    <a:pt x="28"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77">
              <a:extLst>
                <a:ext uri="{FF2B5EF4-FFF2-40B4-BE49-F238E27FC236}">
                  <a16:creationId xmlns:a16="http://schemas.microsoft.com/office/drawing/2014/main" id="{3463093E-E304-441B-B59B-4224E52E8361}"/>
                </a:ext>
              </a:extLst>
            </p:cNvPr>
            <p:cNvSpPr>
              <a:spLocks/>
            </p:cNvSpPr>
            <p:nvPr/>
          </p:nvSpPr>
          <p:spPr bwMode="auto">
            <a:xfrm>
              <a:off x="1587" y="335"/>
              <a:ext cx="31" cy="67"/>
            </a:xfrm>
            <a:custGeom>
              <a:avLst/>
              <a:gdLst>
                <a:gd name="T0" fmla="*/ 0 w 52"/>
                <a:gd name="T1" fmla="*/ 110 h 111"/>
                <a:gd name="T2" fmla="*/ 0 w 52"/>
                <a:gd name="T3" fmla="*/ 110 h 111"/>
                <a:gd name="T4" fmla="*/ 52 w 52"/>
                <a:gd name="T5" fmla="*/ 111 h 111"/>
                <a:gd name="T6" fmla="*/ 52 w 52"/>
                <a:gd name="T7" fmla="*/ 111 h 111"/>
                <a:gd name="T8" fmla="*/ 42 w 52"/>
                <a:gd name="T9" fmla="*/ 1 h 111"/>
                <a:gd name="T10" fmla="*/ 42 w 52"/>
                <a:gd name="T11" fmla="*/ 1 h 111"/>
                <a:gd name="T12" fmla="*/ 0 w 52"/>
                <a:gd name="T13" fmla="*/ 0 h 111"/>
                <a:gd name="T14" fmla="*/ 0 w 5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1">
                  <a:moveTo>
                    <a:pt x="0" y="110"/>
                  </a:moveTo>
                  <a:lnTo>
                    <a:pt x="0" y="110"/>
                  </a:lnTo>
                  <a:cubicBezTo>
                    <a:pt x="17" y="110"/>
                    <a:pt x="35" y="111"/>
                    <a:pt x="52" y="111"/>
                  </a:cubicBezTo>
                  <a:lnTo>
                    <a:pt x="52" y="111"/>
                  </a:lnTo>
                  <a:lnTo>
                    <a:pt x="42" y="1"/>
                  </a:lnTo>
                  <a:lnTo>
                    <a:pt x="42" y="1"/>
                  </a:lnTo>
                  <a:cubicBezTo>
                    <a:pt x="28" y="0"/>
                    <a:pt x="14"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78">
              <a:extLst>
                <a:ext uri="{FF2B5EF4-FFF2-40B4-BE49-F238E27FC236}">
                  <a16:creationId xmlns:a16="http://schemas.microsoft.com/office/drawing/2014/main" id="{8E2E22CF-2692-452F-8BC6-721C6CEBF363}"/>
                </a:ext>
              </a:extLst>
            </p:cNvPr>
            <p:cNvSpPr>
              <a:spLocks/>
            </p:cNvSpPr>
            <p:nvPr/>
          </p:nvSpPr>
          <p:spPr bwMode="auto">
            <a:xfrm>
              <a:off x="1587" y="203"/>
              <a:ext cx="19" cy="66"/>
            </a:xfrm>
            <a:custGeom>
              <a:avLst/>
              <a:gdLst>
                <a:gd name="T0" fmla="*/ 0 w 32"/>
                <a:gd name="T1" fmla="*/ 110 h 111"/>
                <a:gd name="T2" fmla="*/ 0 w 32"/>
                <a:gd name="T3" fmla="*/ 110 h 111"/>
                <a:gd name="T4" fmla="*/ 32 w 32"/>
                <a:gd name="T5" fmla="*/ 111 h 111"/>
                <a:gd name="T6" fmla="*/ 32 w 32"/>
                <a:gd name="T7" fmla="*/ 110 h 111"/>
                <a:gd name="T8" fmla="*/ 21 w 32"/>
                <a:gd name="T9" fmla="*/ 0 h 111"/>
                <a:gd name="T10" fmla="*/ 21 w 32"/>
                <a:gd name="T11" fmla="*/ 0 h 111"/>
                <a:gd name="T12" fmla="*/ 0 w 32"/>
                <a:gd name="T13" fmla="*/ 0 h 111"/>
                <a:gd name="T14" fmla="*/ 0 w 3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1">
                  <a:moveTo>
                    <a:pt x="0" y="110"/>
                  </a:moveTo>
                  <a:lnTo>
                    <a:pt x="0" y="110"/>
                  </a:lnTo>
                  <a:cubicBezTo>
                    <a:pt x="11" y="110"/>
                    <a:pt x="21" y="110"/>
                    <a:pt x="32" y="111"/>
                  </a:cubicBezTo>
                  <a:lnTo>
                    <a:pt x="32" y="110"/>
                  </a:lnTo>
                  <a:lnTo>
                    <a:pt x="21" y="0"/>
                  </a:lnTo>
                  <a:lnTo>
                    <a:pt x="21" y="0"/>
                  </a:lnTo>
                  <a:cubicBezTo>
                    <a:pt x="14" y="0"/>
                    <a:pt x="7"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79">
              <a:extLst>
                <a:ext uri="{FF2B5EF4-FFF2-40B4-BE49-F238E27FC236}">
                  <a16:creationId xmlns:a16="http://schemas.microsoft.com/office/drawing/2014/main" id="{EC19488B-2258-46FC-AC50-2E5353EECB9F}"/>
                </a:ext>
              </a:extLst>
            </p:cNvPr>
            <p:cNvSpPr>
              <a:spLocks/>
            </p:cNvSpPr>
            <p:nvPr/>
          </p:nvSpPr>
          <p:spPr bwMode="auto">
            <a:xfrm>
              <a:off x="1587" y="732"/>
              <a:ext cx="68" cy="69"/>
            </a:xfrm>
            <a:custGeom>
              <a:avLst/>
              <a:gdLst>
                <a:gd name="T0" fmla="*/ 0 w 114"/>
                <a:gd name="T1" fmla="*/ 110 h 115"/>
                <a:gd name="T2" fmla="*/ 0 w 114"/>
                <a:gd name="T3" fmla="*/ 110 h 115"/>
                <a:gd name="T4" fmla="*/ 114 w 114"/>
                <a:gd name="T5" fmla="*/ 115 h 115"/>
                <a:gd name="T6" fmla="*/ 114 w 114"/>
                <a:gd name="T7" fmla="*/ 115 h 115"/>
                <a:gd name="T8" fmla="*/ 104 w 114"/>
                <a:gd name="T9" fmla="*/ 4 h 115"/>
                <a:gd name="T10" fmla="*/ 104 w 114"/>
                <a:gd name="T11" fmla="*/ 4 h 115"/>
                <a:gd name="T12" fmla="*/ 0 w 114"/>
                <a:gd name="T13" fmla="*/ 0 h 115"/>
                <a:gd name="T14" fmla="*/ 0 w 114"/>
                <a:gd name="T15" fmla="*/ 11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5">
                  <a:moveTo>
                    <a:pt x="0" y="110"/>
                  </a:moveTo>
                  <a:lnTo>
                    <a:pt x="0" y="110"/>
                  </a:lnTo>
                  <a:cubicBezTo>
                    <a:pt x="38" y="110"/>
                    <a:pt x="76" y="112"/>
                    <a:pt x="114" y="115"/>
                  </a:cubicBezTo>
                  <a:lnTo>
                    <a:pt x="114" y="115"/>
                  </a:lnTo>
                  <a:lnTo>
                    <a:pt x="104" y="4"/>
                  </a:lnTo>
                  <a:lnTo>
                    <a:pt x="104" y="4"/>
                  </a:lnTo>
                  <a:cubicBezTo>
                    <a:pt x="69" y="1"/>
                    <a:pt x="35"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80">
              <a:extLst>
                <a:ext uri="{FF2B5EF4-FFF2-40B4-BE49-F238E27FC236}">
                  <a16:creationId xmlns:a16="http://schemas.microsoft.com/office/drawing/2014/main" id="{33B5B710-3E5C-4844-8FF4-070320E1797A}"/>
                </a:ext>
              </a:extLst>
            </p:cNvPr>
            <p:cNvSpPr>
              <a:spLocks/>
            </p:cNvSpPr>
            <p:nvPr/>
          </p:nvSpPr>
          <p:spPr bwMode="auto">
            <a:xfrm>
              <a:off x="1587" y="996"/>
              <a:ext cx="93" cy="72"/>
            </a:xfrm>
            <a:custGeom>
              <a:avLst/>
              <a:gdLst>
                <a:gd name="T0" fmla="*/ 0 w 155"/>
                <a:gd name="T1" fmla="*/ 110 h 120"/>
                <a:gd name="T2" fmla="*/ 0 w 155"/>
                <a:gd name="T3" fmla="*/ 110 h 120"/>
                <a:gd name="T4" fmla="*/ 155 w 155"/>
                <a:gd name="T5" fmla="*/ 120 h 120"/>
                <a:gd name="T6" fmla="*/ 155 w 155"/>
                <a:gd name="T7" fmla="*/ 120 h 120"/>
                <a:gd name="T8" fmla="*/ 145 w 155"/>
                <a:gd name="T9" fmla="*/ 9 h 120"/>
                <a:gd name="T10" fmla="*/ 145 w 155"/>
                <a:gd name="T11" fmla="*/ 9 h 120"/>
                <a:gd name="T12" fmla="*/ 0 w 155"/>
                <a:gd name="T13" fmla="*/ 0 h 120"/>
                <a:gd name="T14" fmla="*/ 0 w 155"/>
                <a:gd name="T15" fmla="*/ 11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10"/>
                  </a:moveTo>
                  <a:lnTo>
                    <a:pt x="0" y="110"/>
                  </a:lnTo>
                  <a:cubicBezTo>
                    <a:pt x="52" y="110"/>
                    <a:pt x="104" y="114"/>
                    <a:pt x="155" y="120"/>
                  </a:cubicBezTo>
                  <a:lnTo>
                    <a:pt x="155" y="120"/>
                  </a:lnTo>
                  <a:lnTo>
                    <a:pt x="145" y="9"/>
                  </a:lnTo>
                  <a:lnTo>
                    <a:pt x="145" y="9"/>
                  </a:lnTo>
                  <a:cubicBezTo>
                    <a:pt x="97" y="3"/>
                    <a:pt x="49"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81">
              <a:extLst>
                <a:ext uri="{FF2B5EF4-FFF2-40B4-BE49-F238E27FC236}">
                  <a16:creationId xmlns:a16="http://schemas.microsoft.com/office/drawing/2014/main" id="{FA28FBC1-70E8-403F-8712-3CEA24A347A7}"/>
                </a:ext>
              </a:extLst>
            </p:cNvPr>
            <p:cNvSpPr>
              <a:spLocks/>
            </p:cNvSpPr>
            <p:nvPr/>
          </p:nvSpPr>
          <p:spPr bwMode="auto">
            <a:xfrm>
              <a:off x="1587" y="1128"/>
              <a:ext cx="105" cy="74"/>
            </a:xfrm>
            <a:custGeom>
              <a:avLst/>
              <a:gdLst>
                <a:gd name="T0" fmla="*/ 0 w 176"/>
                <a:gd name="T1" fmla="*/ 110 h 123"/>
                <a:gd name="T2" fmla="*/ 0 w 176"/>
                <a:gd name="T3" fmla="*/ 110 h 123"/>
                <a:gd name="T4" fmla="*/ 176 w 176"/>
                <a:gd name="T5" fmla="*/ 123 h 123"/>
                <a:gd name="T6" fmla="*/ 176 w 176"/>
                <a:gd name="T7" fmla="*/ 123 h 123"/>
                <a:gd name="T8" fmla="*/ 165 w 176"/>
                <a:gd name="T9" fmla="*/ 11 h 123"/>
                <a:gd name="T10" fmla="*/ 165 w 176"/>
                <a:gd name="T11" fmla="*/ 11 h 123"/>
                <a:gd name="T12" fmla="*/ 0 w 176"/>
                <a:gd name="T13" fmla="*/ 0 h 123"/>
                <a:gd name="T14" fmla="*/ 0 w 176"/>
                <a:gd name="T15" fmla="*/ 11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10"/>
                  </a:moveTo>
                  <a:lnTo>
                    <a:pt x="0" y="110"/>
                  </a:lnTo>
                  <a:cubicBezTo>
                    <a:pt x="60" y="111"/>
                    <a:pt x="119" y="115"/>
                    <a:pt x="176" y="123"/>
                  </a:cubicBezTo>
                  <a:lnTo>
                    <a:pt x="176" y="123"/>
                  </a:lnTo>
                  <a:lnTo>
                    <a:pt x="165" y="11"/>
                  </a:lnTo>
                  <a:lnTo>
                    <a:pt x="165" y="11"/>
                  </a:lnTo>
                  <a:cubicBezTo>
                    <a:pt x="112" y="4"/>
                    <a:pt x="56"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82">
              <a:extLst>
                <a:ext uri="{FF2B5EF4-FFF2-40B4-BE49-F238E27FC236}">
                  <a16:creationId xmlns:a16="http://schemas.microsoft.com/office/drawing/2014/main" id="{891355A2-65A8-4543-B44D-B6A3DD2F99ED}"/>
                </a:ext>
              </a:extLst>
            </p:cNvPr>
            <p:cNvSpPr>
              <a:spLocks/>
            </p:cNvSpPr>
            <p:nvPr/>
          </p:nvSpPr>
          <p:spPr bwMode="auto">
            <a:xfrm>
              <a:off x="1587" y="864"/>
              <a:ext cx="80" cy="70"/>
            </a:xfrm>
            <a:custGeom>
              <a:avLst/>
              <a:gdLst>
                <a:gd name="T0" fmla="*/ 0 w 134"/>
                <a:gd name="T1" fmla="*/ 110 h 118"/>
                <a:gd name="T2" fmla="*/ 0 w 134"/>
                <a:gd name="T3" fmla="*/ 110 h 118"/>
                <a:gd name="T4" fmla="*/ 134 w 134"/>
                <a:gd name="T5" fmla="*/ 118 h 118"/>
                <a:gd name="T6" fmla="*/ 134 w 134"/>
                <a:gd name="T7" fmla="*/ 117 h 118"/>
                <a:gd name="T8" fmla="*/ 124 w 134"/>
                <a:gd name="T9" fmla="*/ 6 h 118"/>
                <a:gd name="T10" fmla="*/ 124 w 134"/>
                <a:gd name="T11" fmla="*/ 6 h 118"/>
                <a:gd name="T12" fmla="*/ 0 w 134"/>
                <a:gd name="T13" fmla="*/ 0 h 118"/>
                <a:gd name="T14" fmla="*/ 0 w 134"/>
                <a:gd name="T15" fmla="*/ 11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0"/>
                  </a:moveTo>
                  <a:lnTo>
                    <a:pt x="0" y="110"/>
                  </a:lnTo>
                  <a:cubicBezTo>
                    <a:pt x="45" y="110"/>
                    <a:pt x="90" y="113"/>
                    <a:pt x="134" y="118"/>
                  </a:cubicBezTo>
                  <a:lnTo>
                    <a:pt x="134" y="117"/>
                  </a:lnTo>
                  <a:lnTo>
                    <a:pt x="124" y="6"/>
                  </a:lnTo>
                  <a:lnTo>
                    <a:pt x="124" y="6"/>
                  </a:lnTo>
                  <a:cubicBezTo>
                    <a:pt x="83" y="2"/>
                    <a:pt x="42"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83">
              <a:extLst>
                <a:ext uri="{FF2B5EF4-FFF2-40B4-BE49-F238E27FC236}">
                  <a16:creationId xmlns:a16="http://schemas.microsoft.com/office/drawing/2014/main" id="{14831A16-F404-4099-A210-705C590ADDA8}"/>
                </a:ext>
              </a:extLst>
            </p:cNvPr>
            <p:cNvSpPr>
              <a:spLocks/>
            </p:cNvSpPr>
            <p:nvPr/>
          </p:nvSpPr>
          <p:spPr bwMode="auto">
            <a:xfrm>
              <a:off x="1742" y="1739"/>
              <a:ext cx="44" cy="77"/>
            </a:xfrm>
            <a:custGeom>
              <a:avLst/>
              <a:gdLst>
                <a:gd name="T0" fmla="*/ 73 w 73"/>
                <a:gd name="T1" fmla="*/ 129 h 129"/>
                <a:gd name="T2" fmla="*/ 73 w 73"/>
                <a:gd name="T3" fmla="*/ 129 h 129"/>
                <a:gd name="T4" fmla="*/ 73 w 73"/>
                <a:gd name="T5" fmla="*/ 19 h 129"/>
                <a:gd name="T6" fmla="*/ 0 w 73"/>
                <a:gd name="T7" fmla="*/ 0 h 129"/>
                <a:gd name="T8" fmla="*/ 10 w 73"/>
                <a:gd name="T9" fmla="*/ 113 h 129"/>
                <a:gd name="T10" fmla="*/ 73 w 73"/>
                <a:gd name="T11" fmla="*/ 129 h 129"/>
              </a:gdLst>
              <a:ahLst/>
              <a:cxnLst>
                <a:cxn ang="0">
                  <a:pos x="T0" y="T1"/>
                </a:cxn>
                <a:cxn ang="0">
                  <a:pos x="T2" y="T3"/>
                </a:cxn>
                <a:cxn ang="0">
                  <a:pos x="T4" y="T5"/>
                </a:cxn>
                <a:cxn ang="0">
                  <a:pos x="T6" y="T7"/>
                </a:cxn>
                <a:cxn ang="0">
                  <a:pos x="T8" y="T9"/>
                </a:cxn>
                <a:cxn ang="0">
                  <a:pos x="T10" y="T11"/>
                </a:cxn>
              </a:cxnLst>
              <a:rect l="0" t="0" r="r" b="b"/>
              <a:pathLst>
                <a:path w="73" h="129">
                  <a:moveTo>
                    <a:pt x="73" y="129"/>
                  </a:moveTo>
                  <a:lnTo>
                    <a:pt x="73" y="129"/>
                  </a:lnTo>
                  <a:lnTo>
                    <a:pt x="73" y="19"/>
                  </a:lnTo>
                  <a:cubicBezTo>
                    <a:pt x="49" y="12"/>
                    <a:pt x="25" y="6"/>
                    <a:pt x="0" y="0"/>
                  </a:cubicBezTo>
                  <a:lnTo>
                    <a:pt x="10" y="113"/>
                  </a:lnTo>
                  <a:cubicBezTo>
                    <a:pt x="32" y="117"/>
                    <a:pt x="53" y="123"/>
                    <a:pt x="73"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84">
              <a:extLst>
                <a:ext uri="{FF2B5EF4-FFF2-40B4-BE49-F238E27FC236}">
                  <a16:creationId xmlns:a16="http://schemas.microsoft.com/office/drawing/2014/main" id="{C00490C7-903C-4E41-8558-7548F2718E6D}"/>
                </a:ext>
              </a:extLst>
            </p:cNvPr>
            <p:cNvSpPr>
              <a:spLocks/>
            </p:cNvSpPr>
            <p:nvPr/>
          </p:nvSpPr>
          <p:spPr bwMode="auto">
            <a:xfrm>
              <a:off x="1655" y="801"/>
              <a:ext cx="131" cy="90"/>
            </a:xfrm>
            <a:custGeom>
              <a:avLst/>
              <a:gdLst>
                <a:gd name="T0" fmla="*/ 218 w 218"/>
                <a:gd name="T1" fmla="*/ 150 h 150"/>
                <a:gd name="T2" fmla="*/ 218 w 218"/>
                <a:gd name="T3" fmla="*/ 150 h 150"/>
                <a:gd name="T4" fmla="*/ 218 w 218"/>
                <a:gd name="T5" fmla="*/ 40 h 150"/>
                <a:gd name="T6" fmla="*/ 0 w 218"/>
                <a:gd name="T7" fmla="*/ 0 h 150"/>
                <a:gd name="T8" fmla="*/ 10 w 218"/>
                <a:gd name="T9" fmla="*/ 111 h 150"/>
                <a:gd name="T10" fmla="*/ 218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218" y="150"/>
                  </a:moveTo>
                  <a:lnTo>
                    <a:pt x="218" y="150"/>
                  </a:lnTo>
                  <a:lnTo>
                    <a:pt x="218" y="40"/>
                  </a:lnTo>
                  <a:cubicBezTo>
                    <a:pt x="150" y="21"/>
                    <a:pt x="76" y="7"/>
                    <a:pt x="0" y="0"/>
                  </a:cubicBezTo>
                  <a:lnTo>
                    <a:pt x="10" y="111"/>
                  </a:lnTo>
                  <a:cubicBezTo>
                    <a:pt x="83" y="119"/>
                    <a:pt x="153" y="132"/>
                    <a:pt x="218"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85">
              <a:extLst>
                <a:ext uri="{FF2B5EF4-FFF2-40B4-BE49-F238E27FC236}">
                  <a16:creationId xmlns:a16="http://schemas.microsoft.com/office/drawing/2014/main" id="{CD175D86-469E-4E4D-A58B-7B3F8D999599}"/>
                </a:ext>
              </a:extLst>
            </p:cNvPr>
            <p:cNvSpPr>
              <a:spLocks/>
            </p:cNvSpPr>
            <p:nvPr/>
          </p:nvSpPr>
          <p:spPr bwMode="auto">
            <a:xfrm>
              <a:off x="1680" y="1068"/>
              <a:ext cx="106" cy="87"/>
            </a:xfrm>
            <a:custGeom>
              <a:avLst/>
              <a:gdLst>
                <a:gd name="T0" fmla="*/ 177 w 177"/>
                <a:gd name="T1" fmla="*/ 146 h 146"/>
                <a:gd name="T2" fmla="*/ 177 w 177"/>
                <a:gd name="T3" fmla="*/ 146 h 146"/>
                <a:gd name="T4" fmla="*/ 177 w 177"/>
                <a:gd name="T5" fmla="*/ 36 h 146"/>
                <a:gd name="T6" fmla="*/ 0 w 177"/>
                <a:gd name="T7" fmla="*/ 0 h 146"/>
                <a:gd name="T8" fmla="*/ 10 w 177"/>
                <a:gd name="T9" fmla="*/ 111 h 146"/>
                <a:gd name="T10" fmla="*/ 177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177" y="146"/>
                  </a:moveTo>
                  <a:lnTo>
                    <a:pt x="177" y="146"/>
                  </a:lnTo>
                  <a:lnTo>
                    <a:pt x="177" y="36"/>
                  </a:lnTo>
                  <a:cubicBezTo>
                    <a:pt x="121" y="20"/>
                    <a:pt x="62" y="8"/>
                    <a:pt x="0" y="0"/>
                  </a:cubicBezTo>
                  <a:lnTo>
                    <a:pt x="10" y="111"/>
                  </a:lnTo>
                  <a:cubicBezTo>
                    <a:pt x="68" y="119"/>
                    <a:pt x="124" y="131"/>
                    <a:pt x="17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86">
              <a:extLst>
                <a:ext uri="{FF2B5EF4-FFF2-40B4-BE49-F238E27FC236}">
                  <a16:creationId xmlns:a16="http://schemas.microsoft.com/office/drawing/2014/main" id="{E83E203A-1ED2-489F-B98D-DE982D5495D7}"/>
                </a:ext>
              </a:extLst>
            </p:cNvPr>
            <p:cNvSpPr>
              <a:spLocks/>
            </p:cNvSpPr>
            <p:nvPr/>
          </p:nvSpPr>
          <p:spPr bwMode="auto">
            <a:xfrm>
              <a:off x="1667" y="934"/>
              <a:ext cx="119" cy="89"/>
            </a:xfrm>
            <a:custGeom>
              <a:avLst/>
              <a:gdLst>
                <a:gd name="T0" fmla="*/ 198 w 198"/>
                <a:gd name="T1" fmla="*/ 147 h 147"/>
                <a:gd name="T2" fmla="*/ 198 w 198"/>
                <a:gd name="T3" fmla="*/ 147 h 147"/>
                <a:gd name="T4" fmla="*/ 198 w 198"/>
                <a:gd name="T5" fmla="*/ 37 h 147"/>
                <a:gd name="T6" fmla="*/ 0 w 198"/>
                <a:gd name="T7" fmla="*/ 0 h 147"/>
                <a:gd name="T8" fmla="*/ 11 w 198"/>
                <a:gd name="T9" fmla="*/ 111 h 147"/>
                <a:gd name="T10" fmla="*/ 198 w 198"/>
                <a:gd name="T11" fmla="*/ 147 h 147"/>
              </a:gdLst>
              <a:ahLst/>
              <a:cxnLst>
                <a:cxn ang="0">
                  <a:pos x="T0" y="T1"/>
                </a:cxn>
                <a:cxn ang="0">
                  <a:pos x="T2" y="T3"/>
                </a:cxn>
                <a:cxn ang="0">
                  <a:pos x="T4" y="T5"/>
                </a:cxn>
                <a:cxn ang="0">
                  <a:pos x="T6" y="T7"/>
                </a:cxn>
                <a:cxn ang="0">
                  <a:pos x="T8" y="T9"/>
                </a:cxn>
                <a:cxn ang="0">
                  <a:pos x="T10" y="T11"/>
                </a:cxn>
              </a:cxnLst>
              <a:rect l="0" t="0" r="r" b="b"/>
              <a:pathLst>
                <a:path w="198" h="147">
                  <a:moveTo>
                    <a:pt x="198" y="147"/>
                  </a:moveTo>
                  <a:lnTo>
                    <a:pt x="198" y="147"/>
                  </a:lnTo>
                  <a:lnTo>
                    <a:pt x="198" y="37"/>
                  </a:lnTo>
                  <a:cubicBezTo>
                    <a:pt x="136" y="20"/>
                    <a:pt x="69" y="7"/>
                    <a:pt x="0" y="0"/>
                  </a:cubicBezTo>
                  <a:lnTo>
                    <a:pt x="11" y="111"/>
                  </a:lnTo>
                  <a:cubicBezTo>
                    <a:pt x="76" y="118"/>
                    <a:pt x="139" y="131"/>
                    <a:pt x="198" y="1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87">
              <a:extLst>
                <a:ext uri="{FF2B5EF4-FFF2-40B4-BE49-F238E27FC236}">
                  <a16:creationId xmlns:a16="http://schemas.microsoft.com/office/drawing/2014/main" id="{7AFD7817-5911-43E8-A3EE-3965BBFB17D8}"/>
                </a:ext>
              </a:extLst>
            </p:cNvPr>
            <p:cNvSpPr>
              <a:spLocks/>
            </p:cNvSpPr>
            <p:nvPr/>
          </p:nvSpPr>
          <p:spPr bwMode="auto">
            <a:xfrm>
              <a:off x="1631" y="535"/>
              <a:ext cx="155" cy="92"/>
            </a:xfrm>
            <a:custGeom>
              <a:avLst/>
              <a:gdLst>
                <a:gd name="T0" fmla="*/ 259 w 259"/>
                <a:gd name="T1" fmla="*/ 153 h 153"/>
                <a:gd name="T2" fmla="*/ 259 w 259"/>
                <a:gd name="T3" fmla="*/ 153 h 153"/>
                <a:gd name="T4" fmla="*/ 259 w 259"/>
                <a:gd name="T5" fmla="*/ 43 h 153"/>
                <a:gd name="T6" fmla="*/ 0 w 259"/>
                <a:gd name="T7" fmla="*/ 0 h 153"/>
                <a:gd name="T8" fmla="*/ 10 w 259"/>
                <a:gd name="T9" fmla="*/ 110 h 153"/>
                <a:gd name="T10" fmla="*/ 259 w 259"/>
                <a:gd name="T11" fmla="*/ 153 h 153"/>
              </a:gdLst>
              <a:ahLst/>
              <a:cxnLst>
                <a:cxn ang="0">
                  <a:pos x="T0" y="T1"/>
                </a:cxn>
                <a:cxn ang="0">
                  <a:pos x="T2" y="T3"/>
                </a:cxn>
                <a:cxn ang="0">
                  <a:pos x="T4" y="T5"/>
                </a:cxn>
                <a:cxn ang="0">
                  <a:pos x="T6" y="T7"/>
                </a:cxn>
                <a:cxn ang="0">
                  <a:pos x="T8" y="T9"/>
                </a:cxn>
                <a:cxn ang="0">
                  <a:pos x="T10" y="T11"/>
                </a:cxn>
              </a:cxnLst>
              <a:rect l="0" t="0" r="r" b="b"/>
              <a:pathLst>
                <a:path w="259" h="153">
                  <a:moveTo>
                    <a:pt x="259" y="153"/>
                  </a:moveTo>
                  <a:lnTo>
                    <a:pt x="259" y="153"/>
                  </a:lnTo>
                  <a:lnTo>
                    <a:pt x="259" y="43"/>
                  </a:lnTo>
                  <a:cubicBezTo>
                    <a:pt x="179" y="20"/>
                    <a:pt x="91" y="5"/>
                    <a:pt x="0" y="0"/>
                  </a:cubicBezTo>
                  <a:lnTo>
                    <a:pt x="10" y="110"/>
                  </a:lnTo>
                  <a:cubicBezTo>
                    <a:pt x="97" y="116"/>
                    <a:pt x="182" y="131"/>
                    <a:pt x="259" y="1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88">
              <a:extLst>
                <a:ext uri="{FF2B5EF4-FFF2-40B4-BE49-F238E27FC236}">
                  <a16:creationId xmlns:a16="http://schemas.microsoft.com/office/drawing/2014/main" id="{3D7D8186-61D6-4B5B-BD85-9C391FC0DE5D}"/>
                </a:ext>
              </a:extLst>
            </p:cNvPr>
            <p:cNvSpPr>
              <a:spLocks/>
            </p:cNvSpPr>
            <p:nvPr/>
          </p:nvSpPr>
          <p:spPr bwMode="auto">
            <a:xfrm>
              <a:off x="1593" y="137"/>
              <a:ext cx="193" cy="93"/>
            </a:xfrm>
            <a:custGeom>
              <a:avLst/>
              <a:gdLst>
                <a:gd name="T0" fmla="*/ 321 w 321"/>
                <a:gd name="T1" fmla="*/ 155 h 155"/>
                <a:gd name="T2" fmla="*/ 321 w 321"/>
                <a:gd name="T3" fmla="*/ 155 h 155"/>
                <a:gd name="T4" fmla="*/ 321 w 321"/>
                <a:gd name="T5" fmla="*/ 45 h 155"/>
                <a:gd name="T6" fmla="*/ 0 w 321"/>
                <a:gd name="T7" fmla="*/ 0 h 155"/>
                <a:gd name="T8" fmla="*/ 10 w 321"/>
                <a:gd name="T9" fmla="*/ 110 h 155"/>
                <a:gd name="T10" fmla="*/ 321 w 321"/>
                <a:gd name="T11" fmla="*/ 155 h 155"/>
              </a:gdLst>
              <a:ahLst/>
              <a:cxnLst>
                <a:cxn ang="0">
                  <a:pos x="T0" y="T1"/>
                </a:cxn>
                <a:cxn ang="0">
                  <a:pos x="T2" y="T3"/>
                </a:cxn>
                <a:cxn ang="0">
                  <a:pos x="T4" y="T5"/>
                </a:cxn>
                <a:cxn ang="0">
                  <a:pos x="T6" y="T7"/>
                </a:cxn>
                <a:cxn ang="0">
                  <a:pos x="T8" y="T9"/>
                </a:cxn>
                <a:cxn ang="0">
                  <a:pos x="T10" y="T11"/>
                </a:cxn>
              </a:cxnLst>
              <a:rect l="0" t="0" r="r" b="b"/>
              <a:pathLst>
                <a:path w="321" h="155">
                  <a:moveTo>
                    <a:pt x="321" y="155"/>
                  </a:moveTo>
                  <a:lnTo>
                    <a:pt x="321" y="155"/>
                  </a:lnTo>
                  <a:lnTo>
                    <a:pt x="321" y="45"/>
                  </a:lnTo>
                  <a:cubicBezTo>
                    <a:pt x="223" y="17"/>
                    <a:pt x="113" y="2"/>
                    <a:pt x="0" y="0"/>
                  </a:cubicBezTo>
                  <a:lnTo>
                    <a:pt x="10" y="110"/>
                  </a:lnTo>
                  <a:cubicBezTo>
                    <a:pt x="119" y="113"/>
                    <a:pt x="226" y="128"/>
                    <a:pt x="321"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89">
              <a:extLst>
                <a:ext uri="{FF2B5EF4-FFF2-40B4-BE49-F238E27FC236}">
                  <a16:creationId xmlns:a16="http://schemas.microsoft.com/office/drawing/2014/main" id="{441B30E8-51C3-4658-A38B-F94D83635DC8}"/>
                </a:ext>
              </a:extLst>
            </p:cNvPr>
            <p:cNvSpPr>
              <a:spLocks/>
            </p:cNvSpPr>
            <p:nvPr/>
          </p:nvSpPr>
          <p:spPr bwMode="auto">
            <a:xfrm>
              <a:off x="1606" y="269"/>
              <a:ext cx="180" cy="93"/>
            </a:xfrm>
            <a:custGeom>
              <a:avLst/>
              <a:gdLst>
                <a:gd name="T0" fmla="*/ 300 w 300"/>
                <a:gd name="T1" fmla="*/ 155 h 155"/>
                <a:gd name="T2" fmla="*/ 300 w 300"/>
                <a:gd name="T3" fmla="*/ 155 h 155"/>
                <a:gd name="T4" fmla="*/ 300 w 300"/>
                <a:gd name="T5" fmla="*/ 44 h 155"/>
                <a:gd name="T6" fmla="*/ 0 w 300"/>
                <a:gd name="T7" fmla="*/ 0 h 155"/>
                <a:gd name="T8" fmla="*/ 10 w 300"/>
                <a:gd name="T9" fmla="*/ 110 h 155"/>
                <a:gd name="T10" fmla="*/ 300 w 300"/>
                <a:gd name="T11" fmla="*/ 155 h 155"/>
              </a:gdLst>
              <a:ahLst/>
              <a:cxnLst>
                <a:cxn ang="0">
                  <a:pos x="T0" y="T1"/>
                </a:cxn>
                <a:cxn ang="0">
                  <a:pos x="T2" y="T3"/>
                </a:cxn>
                <a:cxn ang="0">
                  <a:pos x="T4" y="T5"/>
                </a:cxn>
                <a:cxn ang="0">
                  <a:pos x="T6" y="T7"/>
                </a:cxn>
                <a:cxn ang="0">
                  <a:pos x="T8" y="T9"/>
                </a:cxn>
                <a:cxn ang="0">
                  <a:pos x="T10" y="T11"/>
                </a:cxn>
              </a:cxnLst>
              <a:rect l="0" t="0" r="r" b="b"/>
              <a:pathLst>
                <a:path w="300" h="155">
                  <a:moveTo>
                    <a:pt x="300" y="155"/>
                  </a:moveTo>
                  <a:lnTo>
                    <a:pt x="300" y="155"/>
                  </a:lnTo>
                  <a:lnTo>
                    <a:pt x="300" y="44"/>
                  </a:lnTo>
                  <a:cubicBezTo>
                    <a:pt x="208" y="18"/>
                    <a:pt x="105" y="3"/>
                    <a:pt x="0" y="0"/>
                  </a:cubicBezTo>
                  <a:lnTo>
                    <a:pt x="10" y="110"/>
                  </a:lnTo>
                  <a:cubicBezTo>
                    <a:pt x="112" y="114"/>
                    <a:pt x="211" y="129"/>
                    <a:pt x="300"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90">
              <a:extLst>
                <a:ext uri="{FF2B5EF4-FFF2-40B4-BE49-F238E27FC236}">
                  <a16:creationId xmlns:a16="http://schemas.microsoft.com/office/drawing/2014/main" id="{7931A694-B393-42A9-AA6D-C9EAD00AD53D}"/>
                </a:ext>
              </a:extLst>
            </p:cNvPr>
            <p:cNvSpPr>
              <a:spLocks/>
            </p:cNvSpPr>
            <p:nvPr/>
          </p:nvSpPr>
          <p:spPr bwMode="auto">
            <a:xfrm>
              <a:off x="1618" y="402"/>
              <a:ext cx="168" cy="93"/>
            </a:xfrm>
            <a:custGeom>
              <a:avLst/>
              <a:gdLst>
                <a:gd name="T0" fmla="*/ 280 w 280"/>
                <a:gd name="T1" fmla="*/ 154 h 154"/>
                <a:gd name="T2" fmla="*/ 280 w 280"/>
                <a:gd name="T3" fmla="*/ 154 h 154"/>
                <a:gd name="T4" fmla="*/ 280 w 280"/>
                <a:gd name="T5" fmla="*/ 44 h 154"/>
                <a:gd name="T6" fmla="*/ 0 w 280"/>
                <a:gd name="T7" fmla="*/ 0 h 154"/>
                <a:gd name="T8" fmla="*/ 10 w 280"/>
                <a:gd name="T9" fmla="*/ 110 h 154"/>
                <a:gd name="T10" fmla="*/ 28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280" y="154"/>
                  </a:moveTo>
                  <a:lnTo>
                    <a:pt x="280" y="154"/>
                  </a:lnTo>
                  <a:lnTo>
                    <a:pt x="280" y="44"/>
                  </a:lnTo>
                  <a:cubicBezTo>
                    <a:pt x="194" y="19"/>
                    <a:pt x="98" y="4"/>
                    <a:pt x="0" y="0"/>
                  </a:cubicBezTo>
                  <a:lnTo>
                    <a:pt x="10" y="110"/>
                  </a:lnTo>
                  <a:cubicBezTo>
                    <a:pt x="105" y="115"/>
                    <a:pt x="197" y="130"/>
                    <a:pt x="280"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91">
              <a:extLst>
                <a:ext uri="{FF2B5EF4-FFF2-40B4-BE49-F238E27FC236}">
                  <a16:creationId xmlns:a16="http://schemas.microsoft.com/office/drawing/2014/main" id="{1C45CCB0-3FF7-4238-924B-3CD6F980ED29}"/>
                </a:ext>
              </a:extLst>
            </p:cNvPr>
            <p:cNvSpPr>
              <a:spLocks/>
            </p:cNvSpPr>
            <p:nvPr/>
          </p:nvSpPr>
          <p:spPr bwMode="auto">
            <a:xfrm>
              <a:off x="1643" y="667"/>
              <a:ext cx="143" cy="92"/>
            </a:xfrm>
            <a:custGeom>
              <a:avLst/>
              <a:gdLst>
                <a:gd name="T0" fmla="*/ 239 w 239"/>
                <a:gd name="T1" fmla="*/ 152 h 152"/>
                <a:gd name="T2" fmla="*/ 239 w 239"/>
                <a:gd name="T3" fmla="*/ 152 h 152"/>
                <a:gd name="T4" fmla="*/ 239 w 239"/>
                <a:gd name="T5" fmla="*/ 42 h 152"/>
                <a:gd name="T6" fmla="*/ 0 w 239"/>
                <a:gd name="T7" fmla="*/ 0 h 152"/>
                <a:gd name="T8" fmla="*/ 11 w 239"/>
                <a:gd name="T9" fmla="*/ 111 h 152"/>
                <a:gd name="T10" fmla="*/ 239 w 239"/>
                <a:gd name="T11" fmla="*/ 152 h 152"/>
              </a:gdLst>
              <a:ahLst/>
              <a:cxnLst>
                <a:cxn ang="0">
                  <a:pos x="T0" y="T1"/>
                </a:cxn>
                <a:cxn ang="0">
                  <a:pos x="T2" y="T3"/>
                </a:cxn>
                <a:cxn ang="0">
                  <a:pos x="T4" y="T5"/>
                </a:cxn>
                <a:cxn ang="0">
                  <a:pos x="T6" y="T7"/>
                </a:cxn>
                <a:cxn ang="0">
                  <a:pos x="T8" y="T9"/>
                </a:cxn>
                <a:cxn ang="0">
                  <a:pos x="T10" y="T11"/>
                </a:cxn>
              </a:cxnLst>
              <a:rect l="0" t="0" r="r" b="b"/>
              <a:pathLst>
                <a:path w="239" h="152">
                  <a:moveTo>
                    <a:pt x="239" y="152"/>
                  </a:moveTo>
                  <a:lnTo>
                    <a:pt x="239" y="152"/>
                  </a:lnTo>
                  <a:lnTo>
                    <a:pt x="239" y="42"/>
                  </a:lnTo>
                  <a:cubicBezTo>
                    <a:pt x="165" y="21"/>
                    <a:pt x="84" y="7"/>
                    <a:pt x="0" y="0"/>
                  </a:cubicBezTo>
                  <a:lnTo>
                    <a:pt x="11" y="111"/>
                  </a:lnTo>
                  <a:cubicBezTo>
                    <a:pt x="91" y="118"/>
                    <a:pt x="168" y="132"/>
                    <a:pt x="239" y="1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92">
              <a:extLst>
                <a:ext uri="{FF2B5EF4-FFF2-40B4-BE49-F238E27FC236}">
                  <a16:creationId xmlns:a16="http://schemas.microsoft.com/office/drawing/2014/main" id="{D6486065-2202-4D9F-912F-C7DDA0607B45}"/>
                </a:ext>
              </a:extLst>
            </p:cNvPr>
            <p:cNvSpPr>
              <a:spLocks/>
            </p:cNvSpPr>
            <p:nvPr/>
          </p:nvSpPr>
          <p:spPr bwMode="auto">
            <a:xfrm>
              <a:off x="1755" y="1874"/>
              <a:ext cx="31" cy="74"/>
            </a:xfrm>
            <a:custGeom>
              <a:avLst/>
              <a:gdLst>
                <a:gd name="T0" fmla="*/ 52 w 52"/>
                <a:gd name="T1" fmla="*/ 124 h 124"/>
                <a:gd name="T2" fmla="*/ 52 w 52"/>
                <a:gd name="T3" fmla="*/ 124 h 124"/>
                <a:gd name="T4" fmla="*/ 52 w 52"/>
                <a:gd name="T5" fmla="*/ 14 h 124"/>
                <a:gd name="T6" fmla="*/ 0 w 52"/>
                <a:gd name="T7" fmla="*/ 0 h 124"/>
                <a:gd name="T8" fmla="*/ 10 w 52"/>
                <a:gd name="T9" fmla="*/ 113 h 124"/>
                <a:gd name="T10" fmla="*/ 52 w 52"/>
                <a:gd name="T11" fmla="*/ 124 h 124"/>
              </a:gdLst>
              <a:ahLst/>
              <a:cxnLst>
                <a:cxn ang="0">
                  <a:pos x="T0" y="T1"/>
                </a:cxn>
                <a:cxn ang="0">
                  <a:pos x="T2" y="T3"/>
                </a:cxn>
                <a:cxn ang="0">
                  <a:pos x="T4" y="T5"/>
                </a:cxn>
                <a:cxn ang="0">
                  <a:pos x="T6" y="T7"/>
                </a:cxn>
                <a:cxn ang="0">
                  <a:pos x="T8" y="T9"/>
                </a:cxn>
                <a:cxn ang="0">
                  <a:pos x="T10" y="T11"/>
                </a:cxn>
              </a:cxnLst>
              <a:rect l="0" t="0" r="r" b="b"/>
              <a:pathLst>
                <a:path w="52" h="124">
                  <a:moveTo>
                    <a:pt x="52" y="124"/>
                  </a:moveTo>
                  <a:lnTo>
                    <a:pt x="52" y="124"/>
                  </a:lnTo>
                  <a:lnTo>
                    <a:pt x="52" y="14"/>
                  </a:lnTo>
                  <a:cubicBezTo>
                    <a:pt x="35" y="9"/>
                    <a:pt x="18" y="4"/>
                    <a:pt x="0" y="0"/>
                  </a:cubicBezTo>
                  <a:lnTo>
                    <a:pt x="10" y="113"/>
                  </a:lnTo>
                  <a:cubicBezTo>
                    <a:pt x="24" y="116"/>
                    <a:pt x="38" y="120"/>
                    <a:pt x="52" y="1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93">
              <a:extLst>
                <a:ext uri="{FF2B5EF4-FFF2-40B4-BE49-F238E27FC236}">
                  <a16:creationId xmlns:a16="http://schemas.microsoft.com/office/drawing/2014/main" id="{3D3CAE3E-04E7-4960-ABF5-B1D3BD6C0E1E}"/>
                </a:ext>
              </a:extLst>
            </p:cNvPr>
            <p:cNvSpPr>
              <a:spLocks/>
            </p:cNvSpPr>
            <p:nvPr/>
          </p:nvSpPr>
          <p:spPr bwMode="auto">
            <a:xfrm>
              <a:off x="1767" y="2009"/>
              <a:ext cx="19" cy="71"/>
            </a:xfrm>
            <a:custGeom>
              <a:avLst/>
              <a:gdLst>
                <a:gd name="T0" fmla="*/ 31 w 31"/>
                <a:gd name="T1" fmla="*/ 118 h 118"/>
                <a:gd name="T2" fmla="*/ 31 w 31"/>
                <a:gd name="T3" fmla="*/ 118 h 118"/>
                <a:gd name="T4" fmla="*/ 31 w 31"/>
                <a:gd name="T5" fmla="*/ 8 h 118"/>
                <a:gd name="T6" fmla="*/ 0 w 31"/>
                <a:gd name="T7" fmla="*/ 0 h 118"/>
                <a:gd name="T8" fmla="*/ 10 w 31"/>
                <a:gd name="T9" fmla="*/ 112 h 118"/>
                <a:gd name="T10" fmla="*/ 31 w 31"/>
                <a:gd name="T11" fmla="*/ 118 h 118"/>
              </a:gdLst>
              <a:ahLst/>
              <a:cxnLst>
                <a:cxn ang="0">
                  <a:pos x="T0" y="T1"/>
                </a:cxn>
                <a:cxn ang="0">
                  <a:pos x="T2" y="T3"/>
                </a:cxn>
                <a:cxn ang="0">
                  <a:pos x="T4" y="T5"/>
                </a:cxn>
                <a:cxn ang="0">
                  <a:pos x="T6" y="T7"/>
                </a:cxn>
                <a:cxn ang="0">
                  <a:pos x="T8" y="T9"/>
                </a:cxn>
                <a:cxn ang="0">
                  <a:pos x="T10" y="T11"/>
                </a:cxn>
              </a:cxnLst>
              <a:rect l="0" t="0" r="r" b="b"/>
              <a:pathLst>
                <a:path w="31" h="118">
                  <a:moveTo>
                    <a:pt x="31" y="118"/>
                  </a:moveTo>
                  <a:lnTo>
                    <a:pt x="31" y="118"/>
                  </a:lnTo>
                  <a:lnTo>
                    <a:pt x="31" y="8"/>
                  </a:lnTo>
                  <a:cubicBezTo>
                    <a:pt x="21" y="5"/>
                    <a:pt x="10" y="2"/>
                    <a:pt x="0" y="0"/>
                  </a:cubicBezTo>
                  <a:lnTo>
                    <a:pt x="10" y="112"/>
                  </a:lnTo>
                  <a:cubicBezTo>
                    <a:pt x="17" y="114"/>
                    <a:pt x="24" y="116"/>
                    <a:pt x="31" y="1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94">
              <a:extLst>
                <a:ext uri="{FF2B5EF4-FFF2-40B4-BE49-F238E27FC236}">
                  <a16:creationId xmlns:a16="http://schemas.microsoft.com/office/drawing/2014/main" id="{839AC9B7-5035-48D7-9AA6-455531D6F014}"/>
                </a:ext>
              </a:extLst>
            </p:cNvPr>
            <p:cNvSpPr>
              <a:spLocks/>
            </p:cNvSpPr>
            <p:nvPr/>
          </p:nvSpPr>
          <p:spPr bwMode="auto">
            <a:xfrm>
              <a:off x="1705" y="1335"/>
              <a:ext cx="81" cy="84"/>
            </a:xfrm>
            <a:custGeom>
              <a:avLst/>
              <a:gdLst>
                <a:gd name="T0" fmla="*/ 135 w 135"/>
                <a:gd name="T1" fmla="*/ 140 h 140"/>
                <a:gd name="T2" fmla="*/ 135 w 135"/>
                <a:gd name="T3" fmla="*/ 140 h 140"/>
                <a:gd name="T4" fmla="*/ 135 w 135"/>
                <a:gd name="T5" fmla="*/ 30 h 140"/>
                <a:gd name="T6" fmla="*/ 0 w 135"/>
                <a:gd name="T7" fmla="*/ 0 h 140"/>
                <a:gd name="T8" fmla="*/ 10 w 135"/>
                <a:gd name="T9" fmla="*/ 112 h 140"/>
                <a:gd name="T10" fmla="*/ 135 w 135"/>
                <a:gd name="T11" fmla="*/ 140 h 140"/>
              </a:gdLst>
              <a:ahLst/>
              <a:cxnLst>
                <a:cxn ang="0">
                  <a:pos x="T0" y="T1"/>
                </a:cxn>
                <a:cxn ang="0">
                  <a:pos x="T2" y="T3"/>
                </a:cxn>
                <a:cxn ang="0">
                  <a:pos x="T4" y="T5"/>
                </a:cxn>
                <a:cxn ang="0">
                  <a:pos x="T6" y="T7"/>
                </a:cxn>
                <a:cxn ang="0">
                  <a:pos x="T8" y="T9"/>
                </a:cxn>
                <a:cxn ang="0">
                  <a:pos x="T10" y="T11"/>
                </a:cxn>
              </a:cxnLst>
              <a:rect l="0" t="0" r="r" b="b"/>
              <a:pathLst>
                <a:path w="135" h="140">
                  <a:moveTo>
                    <a:pt x="135" y="140"/>
                  </a:moveTo>
                  <a:lnTo>
                    <a:pt x="135" y="140"/>
                  </a:lnTo>
                  <a:lnTo>
                    <a:pt x="135" y="30"/>
                  </a:lnTo>
                  <a:cubicBezTo>
                    <a:pt x="92" y="18"/>
                    <a:pt x="46" y="8"/>
                    <a:pt x="0" y="0"/>
                  </a:cubicBezTo>
                  <a:lnTo>
                    <a:pt x="10" y="112"/>
                  </a:lnTo>
                  <a:cubicBezTo>
                    <a:pt x="53" y="119"/>
                    <a:pt x="95" y="129"/>
                    <a:pt x="135" y="1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95">
              <a:extLst>
                <a:ext uri="{FF2B5EF4-FFF2-40B4-BE49-F238E27FC236}">
                  <a16:creationId xmlns:a16="http://schemas.microsoft.com/office/drawing/2014/main" id="{1B9BA54B-144B-4E47-8067-7680237A48F4}"/>
                </a:ext>
              </a:extLst>
            </p:cNvPr>
            <p:cNvSpPr>
              <a:spLocks/>
            </p:cNvSpPr>
            <p:nvPr/>
          </p:nvSpPr>
          <p:spPr bwMode="auto">
            <a:xfrm>
              <a:off x="1692" y="1202"/>
              <a:ext cx="94" cy="85"/>
            </a:xfrm>
            <a:custGeom>
              <a:avLst/>
              <a:gdLst>
                <a:gd name="T0" fmla="*/ 156 w 156"/>
                <a:gd name="T1" fmla="*/ 143 h 143"/>
                <a:gd name="T2" fmla="*/ 156 w 156"/>
                <a:gd name="T3" fmla="*/ 143 h 143"/>
                <a:gd name="T4" fmla="*/ 156 w 156"/>
                <a:gd name="T5" fmla="*/ 33 h 143"/>
                <a:gd name="T6" fmla="*/ 0 w 156"/>
                <a:gd name="T7" fmla="*/ 0 h 143"/>
                <a:gd name="T8" fmla="*/ 10 w 156"/>
                <a:gd name="T9" fmla="*/ 112 h 143"/>
                <a:gd name="T10" fmla="*/ 156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156" y="143"/>
                  </a:moveTo>
                  <a:lnTo>
                    <a:pt x="156" y="143"/>
                  </a:lnTo>
                  <a:lnTo>
                    <a:pt x="156" y="33"/>
                  </a:lnTo>
                  <a:cubicBezTo>
                    <a:pt x="107" y="19"/>
                    <a:pt x="54" y="8"/>
                    <a:pt x="0" y="0"/>
                  </a:cubicBezTo>
                  <a:lnTo>
                    <a:pt x="10" y="112"/>
                  </a:lnTo>
                  <a:cubicBezTo>
                    <a:pt x="61" y="119"/>
                    <a:pt x="110" y="130"/>
                    <a:pt x="156"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96">
              <a:extLst>
                <a:ext uri="{FF2B5EF4-FFF2-40B4-BE49-F238E27FC236}">
                  <a16:creationId xmlns:a16="http://schemas.microsoft.com/office/drawing/2014/main" id="{D93C52CF-9FBA-494B-8D82-5D6926F1D019}"/>
                </a:ext>
              </a:extLst>
            </p:cNvPr>
            <p:cNvSpPr>
              <a:spLocks/>
            </p:cNvSpPr>
            <p:nvPr/>
          </p:nvSpPr>
          <p:spPr bwMode="auto">
            <a:xfrm>
              <a:off x="1717" y="1470"/>
              <a:ext cx="69" cy="81"/>
            </a:xfrm>
            <a:custGeom>
              <a:avLst/>
              <a:gdLst>
                <a:gd name="T0" fmla="*/ 115 w 115"/>
                <a:gd name="T1" fmla="*/ 136 h 136"/>
                <a:gd name="T2" fmla="*/ 115 w 115"/>
                <a:gd name="T3" fmla="*/ 136 h 136"/>
                <a:gd name="T4" fmla="*/ 115 w 115"/>
                <a:gd name="T5" fmla="*/ 26 h 136"/>
                <a:gd name="T6" fmla="*/ 0 w 115"/>
                <a:gd name="T7" fmla="*/ 0 h 136"/>
                <a:gd name="T8" fmla="*/ 11 w 115"/>
                <a:gd name="T9" fmla="*/ 112 h 136"/>
                <a:gd name="T10" fmla="*/ 115 w 115"/>
                <a:gd name="T11" fmla="*/ 136 h 136"/>
              </a:gdLst>
              <a:ahLst/>
              <a:cxnLst>
                <a:cxn ang="0">
                  <a:pos x="T0" y="T1"/>
                </a:cxn>
                <a:cxn ang="0">
                  <a:pos x="T2" y="T3"/>
                </a:cxn>
                <a:cxn ang="0">
                  <a:pos x="T4" y="T5"/>
                </a:cxn>
                <a:cxn ang="0">
                  <a:pos x="T6" y="T7"/>
                </a:cxn>
                <a:cxn ang="0">
                  <a:pos x="T8" y="T9"/>
                </a:cxn>
                <a:cxn ang="0">
                  <a:pos x="T10" y="T11"/>
                </a:cxn>
              </a:cxnLst>
              <a:rect l="0" t="0" r="r" b="b"/>
              <a:pathLst>
                <a:path w="115" h="136">
                  <a:moveTo>
                    <a:pt x="115" y="136"/>
                  </a:moveTo>
                  <a:lnTo>
                    <a:pt x="115" y="136"/>
                  </a:lnTo>
                  <a:lnTo>
                    <a:pt x="115" y="26"/>
                  </a:lnTo>
                  <a:cubicBezTo>
                    <a:pt x="78" y="16"/>
                    <a:pt x="40" y="7"/>
                    <a:pt x="0" y="0"/>
                  </a:cubicBezTo>
                  <a:lnTo>
                    <a:pt x="11" y="112"/>
                  </a:lnTo>
                  <a:cubicBezTo>
                    <a:pt x="47" y="118"/>
                    <a:pt x="82" y="127"/>
                    <a:pt x="115" y="1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97">
              <a:extLst>
                <a:ext uri="{FF2B5EF4-FFF2-40B4-BE49-F238E27FC236}">
                  <a16:creationId xmlns:a16="http://schemas.microsoft.com/office/drawing/2014/main" id="{2B3115D3-55BD-4722-A21C-1AE57C337437}"/>
                </a:ext>
              </a:extLst>
            </p:cNvPr>
            <p:cNvSpPr>
              <a:spLocks/>
            </p:cNvSpPr>
            <p:nvPr/>
          </p:nvSpPr>
          <p:spPr bwMode="auto">
            <a:xfrm>
              <a:off x="1730" y="1604"/>
              <a:ext cx="56" cy="79"/>
            </a:xfrm>
            <a:custGeom>
              <a:avLst/>
              <a:gdLst>
                <a:gd name="T0" fmla="*/ 94 w 94"/>
                <a:gd name="T1" fmla="*/ 132 h 132"/>
                <a:gd name="T2" fmla="*/ 94 w 94"/>
                <a:gd name="T3" fmla="*/ 132 h 132"/>
                <a:gd name="T4" fmla="*/ 94 w 94"/>
                <a:gd name="T5" fmla="*/ 22 h 132"/>
                <a:gd name="T6" fmla="*/ 0 w 94"/>
                <a:gd name="T7" fmla="*/ 0 h 132"/>
                <a:gd name="T8" fmla="*/ 10 w 94"/>
                <a:gd name="T9" fmla="*/ 112 h 132"/>
                <a:gd name="T10" fmla="*/ 94 w 94"/>
                <a:gd name="T11" fmla="*/ 132 h 132"/>
              </a:gdLst>
              <a:ahLst/>
              <a:cxnLst>
                <a:cxn ang="0">
                  <a:pos x="T0" y="T1"/>
                </a:cxn>
                <a:cxn ang="0">
                  <a:pos x="T2" y="T3"/>
                </a:cxn>
                <a:cxn ang="0">
                  <a:pos x="T4" y="T5"/>
                </a:cxn>
                <a:cxn ang="0">
                  <a:pos x="T6" y="T7"/>
                </a:cxn>
                <a:cxn ang="0">
                  <a:pos x="T8" y="T9"/>
                </a:cxn>
                <a:cxn ang="0">
                  <a:pos x="T10" y="T11"/>
                </a:cxn>
              </a:cxnLst>
              <a:rect l="0" t="0" r="r" b="b"/>
              <a:pathLst>
                <a:path w="94" h="132">
                  <a:moveTo>
                    <a:pt x="94" y="132"/>
                  </a:moveTo>
                  <a:lnTo>
                    <a:pt x="94" y="132"/>
                  </a:lnTo>
                  <a:lnTo>
                    <a:pt x="94" y="22"/>
                  </a:lnTo>
                  <a:cubicBezTo>
                    <a:pt x="64" y="14"/>
                    <a:pt x="32" y="6"/>
                    <a:pt x="0" y="0"/>
                  </a:cubicBezTo>
                  <a:lnTo>
                    <a:pt x="10" y="112"/>
                  </a:lnTo>
                  <a:cubicBezTo>
                    <a:pt x="39" y="118"/>
                    <a:pt x="67" y="125"/>
                    <a:pt x="94" y="1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98">
              <a:extLst>
                <a:ext uri="{FF2B5EF4-FFF2-40B4-BE49-F238E27FC236}">
                  <a16:creationId xmlns:a16="http://schemas.microsoft.com/office/drawing/2014/main" id="{F8906F0A-B3B3-4EB4-A1C7-74D0152343FD}"/>
                </a:ext>
              </a:extLst>
            </p:cNvPr>
            <p:cNvSpPr>
              <a:spLocks/>
            </p:cNvSpPr>
            <p:nvPr/>
          </p:nvSpPr>
          <p:spPr bwMode="auto">
            <a:xfrm>
              <a:off x="1587" y="1260"/>
              <a:ext cx="118" cy="75"/>
            </a:xfrm>
            <a:custGeom>
              <a:avLst/>
              <a:gdLst>
                <a:gd name="T0" fmla="*/ 0 w 197"/>
                <a:gd name="T1" fmla="*/ 110 h 126"/>
                <a:gd name="T2" fmla="*/ 0 w 197"/>
                <a:gd name="T3" fmla="*/ 110 h 126"/>
                <a:gd name="T4" fmla="*/ 197 w 197"/>
                <a:gd name="T5" fmla="*/ 126 h 126"/>
                <a:gd name="T6" fmla="*/ 197 w 197"/>
                <a:gd name="T7" fmla="*/ 126 h 126"/>
                <a:gd name="T8" fmla="*/ 186 w 197"/>
                <a:gd name="T9" fmla="*/ 15 h 126"/>
                <a:gd name="T10" fmla="*/ 186 w 197"/>
                <a:gd name="T11" fmla="*/ 15 h 126"/>
                <a:gd name="T12" fmla="*/ 0 w 197"/>
                <a:gd name="T13" fmla="*/ 0 h 126"/>
                <a:gd name="T14" fmla="*/ 0 w 197"/>
                <a:gd name="T15" fmla="*/ 11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0" y="110"/>
                  </a:moveTo>
                  <a:lnTo>
                    <a:pt x="0" y="110"/>
                  </a:lnTo>
                  <a:cubicBezTo>
                    <a:pt x="67" y="111"/>
                    <a:pt x="133" y="116"/>
                    <a:pt x="197" y="126"/>
                  </a:cubicBezTo>
                  <a:lnTo>
                    <a:pt x="197" y="126"/>
                  </a:lnTo>
                  <a:lnTo>
                    <a:pt x="186" y="15"/>
                  </a:lnTo>
                  <a:lnTo>
                    <a:pt x="186" y="15"/>
                  </a:lnTo>
                  <a:cubicBezTo>
                    <a:pt x="126" y="6"/>
                    <a:pt x="63"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99">
              <a:extLst>
                <a:ext uri="{FF2B5EF4-FFF2-40B4-BE49-F238E27FC236}">
                  <a16:creationId xmlns:a16="http://schemas.microsoft.com/office/drawing/2014/main" id="{F0956FAA-2B21-40E4-BF13-134258E4013E}"/>
                </a:ext>
              </a:extLst>
            </p:cNvPr>
            <p:cNvSpPr>
              <a:spLocks/>
            </p:cNvSpPr>
            <p:nvPr/>
          </p:nvSpPr>
          <p:spPr bwMode="auto">
            <a:xfrm>
              <a:off x="1520" y="599"/>
              <a:ext cx="56" cy="68"/>
            </a:xfrm>
            <a:custGeom>
              <a:avLst/>
              <a:gdLst>
                <a:gd name="T0" fmla="*/ 0 w 94"/>
                <a:gd name="T1" fmla="*/ 114 h 114"/>
                <a:gd name="T2" fmla="*/ 0 w 94"/>
                <a:gd name="T3" fmla="*/ 114 h 114"/>
                <a:gd name="T4" fmla="*/ 0 w 94"/>
                <a:gd name="T5" fmla="*/ 114 h 114"/>
                <a:gd name="T6" fmla="*/ 94 w 94"/>
                <a:gd name="T7" fmla="*/ 111 h 114"/>
                <a:gd name="T8" fmla="*/ 94 w 94"/>
                <a:gd name="T9" fmla="*/ 0 h 114"/>
                <a:gd name="T10" fmla="*/ 11 w 94"/>
                <a:gd name="T11" fmla="*/ 3 h 114"/>
                <a:gd name="T12" fmla="*/ 11 w 94"/>
                <a:gd name="T13" fmla="*/ 4 h 114"/>
                <a:gd name="T14" fmla="*/ 0 w 94"/>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4">
                  <a:moveTo>
                    <a:pt x="0" y="114"/>
                  </a:moveTo>
                  <a:lnTo>
                    <a:pt x="0" y="114"/>
                  </a:lnTo>
                  <a:lnTo>
                    <a:pt x="0" y="114"/>
                  </a:lnTo>
                  <a:cubicBezTo>
                    <a:pt x="31" y="112"/>
                    <a:pt x="62" y="111"/>
                    <a:pt x="94" y="111"/>
                  </a:cubicBezTo>
                  <a:lnTo>
                    <a:pt x="94" y="0"/>
                  </a:lnTo>
                  <a:cubicBezTo>
                    <a:pt x="66" y="1"/>
                    <a:pt x="38" y="2"/>
                    <a:pt x="11" y="3"/>
                  </a:cubicBezTo>
                  <a:lnTo>
                    <a:pt x="11" y="4"/>
                  </a:lnTo>
                  <a:lnTo>
                    <a:pt x="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100">
              <a:extLst>
                <a:ext uri="{FF2B5EF4-FFF2-40B4-BE49-F238E27FC236}">
                  <a16:creationId xmlns:a16="http://schemas.microsoft.com/office/drawing/2014/main" id="{B846184E-14A7-404F-92DA-6FFA31931953}"/>
                </a:ext>
              </a:extLst>
            </p:cNvPr>
            <p:cNvSpPr>
              <a:spLocks/>
            </p:cNvSpPr>
            <p:nvPr/>
          </p:nvSpPr>
          <p:spPr bwMode="auto">
            <a:xfrm>
              <a:off x="1377" y="667"/>
              <a:ext cx="143" cy="92"/>
            </a:xfrm>
            <a:custGeom>
              <a:avLst/>
              <a:gdLst>
                <a:gd name="T0" fmla="*/ 0 w 238"/>
                <a:gd name="T1" fmla="*/ 152 h 152"/>
                <a:gd name="T2" fmla="*/ 0 w 238"/>
                <a:gd name="T3" fmla="*/ 152 h 152"/>
                <a:gd name="T4" fmla="*/ 228 w 238"/>
                <a:gd name="T5" fmla="*/ 111 h 152"/>
                <a:gd name="T6" fmla="*/ 238 w 238"/>
                <a:gd name="T7" fmla="*/ 0 h 152"/>
                <a:gd name="T8" fmla="*/ 0 w 238"/>
                <a:gd name="T9" fmla="*/ 42 h 152"/>
                <a:gd name="T10" fmla="*/ 0 w 238"/>
                <a:gd name="T11" fmla="*/ 152 h 152"/>
              </a:gdLst>
              <a:ahLst/>
              <a:cxnLst>
                <a:cxn ang="0">
                  <a:pos x="T0" y="T1"/>
                </a:cxn>
                <a:cxn ang="0">
                  <a:pos x="T2" y="T3"/>
                </a:cxn>
                <a:cxn ang="0">
                  <a:pos x="T4" y="T5"/>
                </a:cxn>
                <a:cxn ang="0">
                  <a:pos x="T6" y="T7"/>
                </a:cxn>
                <a:cxn ang="0">
                  <a:pos x="T8" y="T9"/>
                </a:cxn>
                <a:cxn ang="0">
                  <a:pos x="T10" y="T11"/>
                </a:cxn>
              </a:cxnLst>
              <a:rect l="0" t="0" r="r" b="b"/>
              <a:pathLst>
                <a:path w="238" h="152">
                  <a:moveTo>
                    <a:pt x="0" y="152"/>
                  </a:moveTo>
                  <a:lnTo>
                    <a:pt x="0" y="152"/>
                  </a:lnTo>
                  <a:cubicBezTo>
                    <a:pt x="71" y="132"/>
                    <a:pt x="148" y="118"/>
                    <a:pt x="228" y="111"/>
                  </a:cubicBezTo>
                  <a:lnTo>
                    <a:pt x="238" y="0"/>
                  </a:lnTo>
                  <a:cubicBezTo>
                    <a:pt x="155" y="7"/>
                    <a:pt x="74" y="21"/>
                    <a:pt x="0" y="42"/>
                  </a:cubicBezTo>
                  <a:lnTo>
                    <a:pt x="0" y="1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101">
              <a:extLst>
                <a:ext uri="{FF2B5EF4-FFF2-40B4-BE49-F238E27FC236}">
                  <a16:creationId xmlns:a16="http://schemas.microsoft.com/office/drawing/2014/main" id="{E2EFBC29-C221-44AC-B8D1-4D7694E890BE}"/>
                </a:ext>
              </a:extLst>
            </p:cNvPr>
            <p:cNvSpPr>
              <a:spLocks/>
            </p:cNvSpPr>
            <p:nvPr/>
          </p:nvSpPr>
          <p:spPr bwMode="auto">
            <a:xfrm>
              <a:off x="1377" y="535"/>
              <a:ext cx="155" cy="92"/>
            </a:xfrm>
            <a:custGeom>
              <a:avLst/>
              <a:gdLst>
                <a:gd name="T0" fmla="*/ 0 w 259"/>
                <a:gd name="T1" fmla="*/ 153 h 153"/>
                <a:gd name="T2" fmla="*/ 0 w 259"/>
                <a:gd name="T3" fmla="*/ 153 h 153"/>
                <a:gd name="T4" fmla="*/ 249 w 259"/>
                <a:gd name="T5" fmla="*/ 110 h 153"/>
                <a:gd name="T6" fmla="*/ 259 w 259"/>
                <a:gd name="T7" fmla="*/ 0 h 153"/>
                <a:gd name="T8" fmla="*/ 0 w 259"/>
                <a:gd name="T9" fmla="*/ 43 h 153"/>
                <a:gd name="T10" fmla="*/ 0 w 259"/>
                <a:gd name="T11" fmla="*/ 153 h 153"/>
              </a:gdLst>
              <a:ahLst/>
              <a:cxnLst>
                <a:cxn ang="0">
                  <a:pos x="T0" y="T1"/>
                </a:cxn>
                <a:cxn ang="0">
                  <a:pos x="T2" y="T3"/>
                </a:cxn>
                <a:cxn ang="0">
                  <a:pos x="T4" y="T5"/>
                </a:cxn>
                <a:cxn ang="0">
                  <a:pos x="T6" y="T7"/>
                </a:cxn>
                <a:cxn ang="0">
                  <a:pos x="T8" y="T9"/>
                </a:cxn>
                <a:cxn ang="0">
                  <a:pos x="T10" y="T11"/>
                </a:cxn>
              </a:cxnLst>
              <a:rect l="0" t="0" r="r" b="b"/>
              <a:pathLst>
                <a:path w="259" h="153">
                  <a:moveTo>
                    <a:pt x="0" y="153"/>
                  </a:moveTo>
                  <a:lnTo>
                    <a:pt x="0" y="153"/>
                  </a:lnTo>
                  <a:cubicBezTo>
                    <a:pt x="77" y="131"/>
                    <a:pt x="161" y="116"/>
                    <a:pt x="249" y="110"/>
                  </a:cubicBezTo>
                  <a:lnTo>
                    <a:pt x="259" y="0"/>
                  </a:lnTo>
                  <a:cubicBezTo>
                    <a:pt x="168" y="5"/>
                    <a:pt x="80" y="20"/>
                    <a:pt x="0" y="43"/>
                  </a:cubicBez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102">
              <a:extLst>
                <a:ext uri="{FF2B5EF4-FFF2-40B4-BE49-F238E27FC236}">
                  <a16:creationId xmlns:a16="http://schemas.microsoft.com/office/drawing/2014/main" id="{F95E1288-10D3-4D8A-91F2-B10F7922FAF1}"/>
                </a:ext>
              </a:extLst>
            </p:cNvPr>
            <p:cNvSpPr>
              <a:spLocks/>
            </p:cNvSpPr>
            <p:nvPr/>
          </p:nvSpPr>
          <p:spPr bwMode="auto">
            <a:xfrm>
              <a:off x="1508" y="732"/>
              <a:ext cx="68" cy="69"/>
            </a:xfrm>
            <a:custGeom>
              <a:avLst/>
              <a:gdLst>
                <a:gd name="T0" fmla="*/ 0 w 114"/>
                <a:gd name="T1" fmla="*/ 115 h 115"/>
                <a:gd name="T2" fmla="*/ 0 w 114"/>
                <a:gd name="T3" fmla="*/ 115 h 115"/>
                <a:gd name="T4" fmla="*/ 0 w 114"/>
                <a:gd name="T5" fmla="*/ 115 h 115"/>
                <a:gd name="T6" fmla="*/ 114 w 114"/>
                <a:gd name="T7" fmla="*/ 110 h 115"/>
                <a:gd name="T8" fmla="*/ 114 w 114"/>
                <a:gd name="T9" fmla="*/ 0 h 115"/>
                <a:gd name="T10" fmla="*/ 10 w 114"/>
                <a:gd name="T11" fmla="*/ 4 h 115"/>
                <a:gd name="T12" fmla="*/ 10 w 114"/>
                <a:gd name="T13" fmla="*/ 4 h 115"/>
                <a:gd name="T14" fmla="*/ 0 w 114"/>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5">
                  <a:moveTo>
                    <a:pt x="0" y="115"/>
                  </a:moveTo>
                  <a:lnTo>
                    <a:pt x="0" y="115"/>
                  </a:lnTo>
                  <a:lnTo>
                    <a:pt x="0" y="115"/>
                  </a:lnTo>
                  <a:cubicBezTo>
                    <a:pt x="37" y="112"/>
                    <a:pt x="75" y="110"/>
                    <a:pt x="114" y="110"/>
                  </a:cubicBezTo>
                  <a:lnTo>
                    <a:pt x="114" y="0"/>
                  </a:lnTo>
                  <a:cubicBezTo>
                    <a:pt x="79" y="0"/>
                    <a:pt x="44" y="1"/>
                    <a:pt x="10" y="4"/>
                  </a:cubicBezTo>
                  <a:lnTo>
                    <a:pt x="10" y="4"/>
                  </a:lnTo>
                  <a:lnTo>
                    <a:pt x="0" y="1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103">
              <a:extLst>
                <a:ext uri="{FF2B5EF4-FFF2-40B4-BE49-F238E27FC236}">
                  <a16:creationId xmlns:a16="http://schemas.microsoft.com/office/drawing/2014/main" id="{460FB3C9-3056-4D82-9DBB-4CB492F72C5F}"/>
                </a:ext>
              </a:extLst>
            </p:cNvPr>
            <p:cNvSpPr>
              <a:spLocks/>
            </p:cNvSpPr>
            <p:nvPr/>
          </p:nvSpPr>
          <p:spPr bwMode="auto">
            <a:xfrm>
              <a:off x="1377" y="934"/>
              <a:ext cx="118" cy="89"/>
            </a:xfrm>
            <a:custGeom>
              <a:avLst/>
              <a:gdLst>
                <a:gd name="T0" fmla="*/ 0 w 197"/>
                <a:gd name="T1" fmla="*/ 147 h 147"/>
                <a:gd name="T2" fmla="*/ 0 w 197"/>
                <a:gd name="T3" fmla="*/ 147 h 147"/>
                <a:gd name="T4" fmla="*/ 187 w 197"/>
                <a:gd name="T5" fmla="*/ 111 h 147"/>
                <a:gd name="T6" fmla="*/ 197 w 197"/>
                <a:gd name="T7" fmla="*/ 0 h 147"/>
                <a:gd name="T8" fmla="*/ 0 w 197"/>
                <a:gd name="T9" fmla="*/ 37 h 147"/>
                <a:gd name="T10" fmla="*/ 0 w 197"/>
                <a:gd name="T11" fmla="*/ 147 h 147"/>
              </a:gdLst>
              <a:ahLst/>
              <a:cxnLst>
                <a:cxn ang="0">
                  <a:pos x="T0" y="T1"/>
                </a:cxn>
                <a:cxn ang="0">
                  <a:pos x="T2" y="T3"/>
                </a:cxn>
                <a:cxn ang="0">
                  <a:pos x="T4" y="T5"/>
                </a:cxn>
                <a:cxn ang="0">
                  <a:pos x="T6" y="T7"/>
                </a:cxn>
                <a:cxn ang="0">
                  <a:pos x="T8" y="T9"/>
                </a:cxn>
                <a:cxn ang="0">
                  <a:pos x="T10" y="T11"/>
                </a:cxn>
              </a:cxnLst>
              <a:rect l="0" t="0" r="r" b="b"/>
              <a:pathLst>
                <a:path w="197" h="147">
                  <a:moveTo>
                    <a:pt x="0" y="147"/>
                  </a:moveTo>
                  <a:lnTo>
                    <a:pt x="0" y="147"/>
                  </a:lnTo>
                  <a:cubicBezTo>
                    <a:pt x="58" y="131"/>
                    <a:pt x="121" y="118"/>
                    <a:pt x="187" y="111"/>
                  </a:cubicBezTo>
                  <a:lnTo>
                    <a:pt x="197" y="0"/>
                  </a:lnTo>
                  <a:cubicBezTo>
                    <a:pt x="128" y="7"/>
                    <a:pt x="61" y="20"/>
                    <a:pt x="0" y="37"/>
                  </a:cubicBez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104">
              <a:extLst>
                <a:ext uri="{FF2B5EF4-FFF2-40B4-BE49-F238E27FC236}">
                  <a16:creationId xmlns:a16="http://schemas.microsoft.com/office/drawing/2014/main" id="{E2BF622E-9634-45B5-9FE3-81002FC1ABAE}"/>
                </a:ext>
              </a:extLst>
            </p:cNvPr>
            <p:cNvSpPr>
              <a:spLocks/>
            </p:cNvSpPr>
            <p:nvPr/>
          </p:nvSpPr>
          <p:spPr bwMode="auto">
            <a:xfrm>
              <a:off x="1483" y="996"/>
              <a:ext cx="93" cy="72"/>
            </a:xfrm>
            <a:custGeom>
              <a:avLst/>
              <a:gdLst>
                <a:gd name="T0" fmla="*/ 0 w 156"/>
                <a:gd name="T1" fmla="*/ 120 h 120"/>
                <a:gd name="T2" fmla="*/ 0 w 156"/>
                <a:gd name="T3" fmla="*/ 120 h 120"/>
                <a:gd name="T4" fmla="*/ 0 w 156"/>
                <a:gd name="T5" fmla="*/ 120 h 120"/>
                <a:gd name="T6" fmla="*/ 156 w 156"/>
                <a:gd name="T7" fmla="*/ 110 h 120"/>
                <a:gd name="T8" fmla="*/ 156 w 156"/>
                <a:gd name="T9" fmla="*/ 0 h 120"/>
                <a:gd name="T10" fmla="*/ 11 w 156"/>
                <a:gd name="T11" fmla="*/ 9 h 120"/>
                <a:gd name="T12" fmla="*/ 11 w 156"/>
                <a:gd name="T13" fmla="*/ 9 h 120"/>
                <a:gd name="T14" fmla="*/ 0 w 156"/>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20">
                  <a:moveTo>
                    <a:pt x="0" y="120"/>
                  </a:moveTo>
                  <a:lnTo>
                    <a:pt x="0" y="120"/>
                  </a:lnTo>
                  <a:lnTo>
                    <a:pt x="0" y="120"/>
                  </a:lnTo>
                  <a:cubicBezTo>
                    <a:pt x="51" y="114"/>
                    <a:pt x="103" y="110"/>
                    <a:pt x="156" y="110"/>
                  </a:cubicBezTo>
                  <a:lnTo>
                    <a:pt x="156" y="0"/>
                  </a:lnTo>
                  <a:cubicBezTo>
                    <a:pt x="107" y="0"/>
                    <a:pt x="58" y="3"/>
                    <a:pt x="11" y="9"/>
                  </a:cubicBezTo>
                  <a:lnTo>
                    <a:pt x="11" y="9"/>
                  </a:lnTo>
                  <a:lnTo>
                    <a:pt x="0"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105">
              <a:extLst>
                <a:ext uri="{FF2B5EF4-FFF2-40B4-BE49-F238E27FC236}">
                  <a16:creationId xmlns:a16="http://schemas.microsoft.com/office/drawing/2014/main" id="{62D42502-0041-4BD9-BA0B-7D91835D69E9}"/>
                </a:ext>
              </a:extLst>
            </p:cNvPr>
            <p:cNvSpPr>
              <a:spLocks/>
            </p:cNvSpPr>
            <p:nvPr/>
          </p:nvSpPr>
          <p:spPr bwMode="auto">
            <a:xfrm>
              <a:off x="1377" y="801"/>
              <a:ext cx="131" cy="90"/>
            </a:xfrm>
            <a:custGeom>
              <a:avLst/>
              <a:gdLst>
                <a:gd name="T0" fmla="*/ 0 w 218"/>
                <a:gd name="T1" fmla="*/ 150 h 150"/>
                <a:gd name="T2" fmla="*/ 0 w 218"/>
                <a:gd name="T3" fmla="*/ 150 h 150"/>
                <a:gd name="T4" fmla="*/ 207 w 218"/>
                <a:gd name="T5" fmla="*/ 111 h 150"/>
                <a:gd name="T6" fmla="*/ 218 w 218"/>
                <a:gd name="T7" fmla="*/ 0 h 150"/>
                <a:gd name="T8" fmla="*/ 0 w 218"/>
                <a:gd name="T9" fmla="*/ 40 h 150"/>
                <a:gd name="T10" fmla="*/ 0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0" y="150"/>
                  </a:moveTo>
                  <a:lnTo>
                    <a:pt x="0" y="150"/>
                  </a:lnTo>
                  <a:cubicBezTo>
                    <a:pt x="64" y="132"/>
                    <a:pt x="135" y="119"/>
                    <a:pt x="207" y="111"/>
                  </a:cubicBezTo>
                  <a:lnTo>
                    <a:pt x="218" y="0"/>
                  </a:lnTo>
                  <a:cubicBezTo>
                    <a:pt x="141" y="7"/>
                    <a:pt x="67" y="21"/>
                    <a:pt x="0" y="40"/>
                  </a:cubicBezTo>
                  <a:lnTo>
                    <a:pt x="0"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106">
              <a:extLst>
                <a:ext uri="{FF2B5EF4-FFF2-40B4-BE49-F238E27FC236}">
                  <a16:creationId xmlns:a16="http://schemas.microsoft.com/office/drawing/2014/main" id="{5529DD46-B4E3-4071-9D4D-28D5A2C17E7A}"/>
                </a:ext>
              </a:extLst>
            </p:cNvPr>
            <p:cNvSpPr>
              <a:spLocks/>
            </p:cNvSpPr>
            <p:nvPr/>
          </p:nvSpPr>
          <p:spPr bwMode="auto">
            <a:xfrm>
              <a:off x="1495" y="864"/>
              <a:ext cx="81" cy="70"/>
            </a:xfrm>
            <a:custGeom>
              <a:avLst/>
              <a:gdLst>
                <a:gd name="T0" fmla="*/ 0 w 135"/>
                <a:gd name="T1" fmla="*/ 117 h 118"/>
                <a:gd name="T2" fmla="*/ 0 w 135"/>
                <a:gd name="T3" fmla="*/ 117 h 118"/>
                <a:gd name="T4" fmla="*/ 0 w 135"/>
                <a:gd name="T5" fmla="*/ 118 h 118"/>
                <a:gd name="T6" fmla="*/ 135 w 135"/>
                <a:gd name="T7" fmla="*/ 110 h 118"/>
                <a:gd name="T8" fmla="*/ 135 w 135"/>
                <a:gd name="T9" fmla="*/ 0 h 118"/>
                <a:gd name="T10" fmla="*/ 10 w 135"/>
                <a:gd name="T11" fmla="*/ 6 h 118"/>
                <a:gd name="T12" fmla="*/ 10 w 135"/>
                <a:gd name="T13" fmla="*/ 6 h 118"/>
                <a:gd name="T14" fmla="*/ 0 w 135"/>
                <a:gd name="T15" fmla="*/ 117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8">
                  <a:moveTo>
                    <a:pt x="0" y="117"/>
                  </a:moveTo>
                  <a:lnTo>
                    <a:pt x="0" y="117"/>
                  </a:lnTo>
                  <a:lnTo>
                    <a:pt x="0" y="118"/>
                  </a:lnTo>
                  <a:cubicBezTo>
                    <a:pt x="44" y="113"/>
                    <a:pt x="89" y="110"/>
                    <a:pt x="135" y="110"/>
                  </a:cubicBezTo>
                  <a:lnTo>
                    <a:pt x="135" y="0"/>
                  </a:lnTo>
                  <a:cubicBezTo>
                    <a:pt x="93" y="0"/>
                    <a:pt x="51" y="2"/>
                    <a:pt x="10" y="6"/>
                  </a:cubicBezTo>
                  <a:lnTo>
                    <a:pt x="10" y="6"/>
                  </a:lnTo>
                  <a:lnTo>
                    <a:pt x="0" y="1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107">
              <a:extLst>
                <a:ext uri="{FF2B5EF4-FFF2-40B4-BE49-F238E27FC236}">
                  <a16:creationId xmlns:a16="http://schemas.microsoft.com/office/drawing/2014/main" id="{7A626E97-FC25-43B2-AE45-A817858A9452}"/>
                </a:ext>
              </a:extLst>
            </p:cNvPr>
            <p:cNvSpPr>
              <a:spLocks/>
            </p:cNvSpPr>
            <p:nvPr/>
          </p:nvSpPr>
          <p:spPr bwMode="auto">
            <a:xfrm>
              <a:off x="1532" y="467"/>
              <a:ext cx="44" cy="68"/>
            </a:xfrm>
            <a:custGeom>
              <a:avLst/>
              <a:gdLst>
                <a:gd name="T0" fmla="*/ 0 w 73"/>
                <a:gd name="T1" fmla="*/ 113 h 113"/>
                <a:gd name="T2" fmla="*/ 0 w 73"/>
                <a:gd name="T3" fmla="*/ 113 h 113"/>
                <a:gd name="T4" fmla="*/ 0 w 73"/>
                <a:gd name="T5" fmla="*/ 113 h 113"/>
                <a:gd name="T6" fmla="*/ 73 w 73"/>
                <a:gd name="T7" fmla="*/ 110 h 113"/>
                <a:gd name="T8" fmla="*/ 73 w 73"/>
                <a:gd name="T9" fmla="*/ 0 h 113"/>
                <a:gd name="T10" fmla="*/ 10 w 73"/>
                <a:gd name="T11" fmla="*/ 2 h 113"/>
                <a:gd name="T12" fmla="*/ 10 w 73"/>
                <a:gd name="T13" fmla="*/ 2 h 113"/>
                <a:gd name="T14" fmla="*/ 0 w 73"/>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13">
                  <a:moveTo>
                    <a:pt x="0" y="113"/>
                  </a:moveTo>
                  <a:lnTo>
                    <a:pt x="0" y="113"/>
                  </a:lnTo>
                  <a:lnTo>
                    <a:pt x="0" y="113"/>
                  </a:lnTo>
                  <a:cubicBezTo>
                    <a:pt x="24" y="111"/>
                    <a:pt x="48" y="111"/>
                    <a:pt x="73" y="110"/>
                  </a:cubicBezTo>
                  <a:lnTo>
                    <a:pt x="73" y="0"/>
                  </a:lnTo>
                  <a:cubicBezTo>
                    <a:pt x="52" y="0"/>
                    <a:pt x="31" y="1"/>
                    <a:pt x="10" y="2"/>
                  </a:cubicBezTo>
                  <a:lnTo>
                    <a:pt x="10" y="2"/>
                  </a:lnTo>
                  <a:lnTo>
                    <a:pt x="0"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108">
              <a:extLst>
                <a:ext uri="{FF2B5EF4-FFF2-40B4-BE49-F238E27FC236}">
                  <a16:creationId xmlns:a16="http://schemas.microsoft.com/office/drawing/2014/main" id="{E6A5A9F1-52E1-4263-A4F5-38C9650DCB0A}"/>
                </a:ext>
              </a:extLst>
            </p:cNvPr>
            <p:cNvSpPr>
              <a:spLocks/>
            </p:cNvSpPr>
            <p:nvPr/>
          </p:nvSpPr>
          <p:spPr bwMode="auto">
            <a:xfrm>
              <a:off x="1377" y="5"/>
              <a:ext cx="204" cy="93"/>
            </a:xfrm>
            <a:custGeom>
              <a:avLst/>
              <a:gdLst>
                <a:gd name="T0" fmla="*/ 0 w 341"/>
                <a:gd name="T1" fmla="*/ 45 h 155"/>
                <a:gd name="T2" fmla="*/ 0 w 341"/>
                <a:gd name="T3" fmla="*/ 45 h 155"/>
                <a:gd name="T4" fmla="*/ 0 w 341"/>
                <a:gd name="T5" fmla="*/ 155 h 155"/>
                <a:gd name="T6" fmla="*/ 331 w 341"/>
                <a:gd name="T7" fmla="*/ 110 h 155"/>
                <a:gd name="T8" fmla="*/ 341 w 341"/>
                <a:gd name="T9" fmla="*/ 0 h 155"/>
                <a:gd name="T10" fmla="*/ 0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0" y="45"/>
                  </a:moveTo>
                  <a:lnTo>
                    <a:pt x="0" y="45"/>
                  </a:lnTo>
                  <a:lnTo>
                    <a:pt x="0" y="155"/>
                  </a:lnTo>
                  <a:cubicBezTo>
                    <a:pt x="101" y="126"/>
                    <a:pt x="214" y="110"/>
                    <a:pt x="331" y="110"/>
                  </a:cubicBezTo>
                  <a:lnTo>
                    <a:pt x="341" y="0"/>
                  </a:lnTo>
                  <a:cubicBezTo>
                    <a:pt x="221" y="0"/>
                    <a:pt x="104" y="15"/>
                    <a:pt x="0"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109">
              <a:extLst>
                <a:ext uri="{FF2B5EF4-FFF2-40B4-BE49-F238E27FC236}">
                  <a16:creationId xmlns:a16="http://schemas.microsoft.com/office/drawing/2014/main" id="{C2054F5B-88B5-4C55-9884-0ECB0EEAA8D5}"/>
                </a:ext>
              </a:extLst>
            </p:cNvPr>
            <p:cNvSpPr>
              <a:spLocks/>
            </p:cNvSpPr>
            <p:nvPr/>
          </p:nvSpPr>
          <p:spPr bwMode="auto">
            <a:xfrm>
              <a:off x="1569" y="71"/>
              <a:ext cx="24" cy="66"/>
            </a:xfrm>
            <a:custGeom>
              <a:avLst/>
              <a:gdLst>
                <a:gd name="T0" fmla="*/ 11 w 41"/>
                <a:gd name="T1" fmla="*/ 0 h 110"/>
                <a:gd name="T2" fmla="*/ 11 w 41"/>
                <a:gd name="T3" fmla="*/ 0 h 110"/>
                <a:gd name="T4" fmla="*/ 11 w 41"/>
                <a:gd name="T5" fmla="*/ 0 h 110"/>
                <a:gd name="T6" fmla="*/ 0 w 41"/>
                <a:gd name="T7" fmla="*/ 110 h 110"/>
                <a:gd name="T8" fmla="*/ 0 w 41"/>
                <a:gd name="T9" fmla="*/ 110 h 110"/>
                <a:gd name="T10" fmla="*/ 21 w 41"/>
                <a:gd name="T11" fmla="*/ 110 h 110"/>
                <a:gd name="T12" fmla="*/ 41 w 41"/>
                <a:gd name="T13" fmla="*/ 110 h 110"/>
                <a:gd name="T14" fmla="*/ 41 w 41"/>
                <a:gd name="T15" fmla="*/ 110 h 110"/>
                <a:gd name="T16" fmla="*/ 31 w 41"/>
                <a:gd name="T17" fmla="*/ 0 h 110"/>
                <a:gd name="T18" fmla="*/ 31 w 41"/>
                <a:gd name="T19" fmla="*/ 0 h 110"/>
                <a:gd name="T20" fmla="*/ 21 w 41"/>
                <a:gd name="T21" fmla="*/ 0 h 110"/>
                <a:gd name="T22" fmla="*/ 11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11" y="0"/>
                  </a:moveTo>
                  <a:lnTo>
                    <a:pt x="11" y="0"/>
                  </a:lnTo>
                  <a:lnTo>
                    <a:pt x="11" y="0"/>
                  </a:lnTo>
                  <a:lnTo>
                    <a:pt x="0" y="110"/>
                  </a:lnTo>
                  <a:lnTo>
                    <a:pt x="0" y="110"/>
                  </a:lnTo>
                  <a:cubicBezTo>
                    <a:pt x="7" y="110"/>
                    <a:pt x="14" y="110"/>
                    <a:pt x="21" y="110"/>
                  </a:cubicBezTo>
                  <a:cubicBezTo>
                    <a:pt x="28" y="110"/>
                    <a:pt x="34" y="110"/>
                    <a:pt x="41" y="110"/>
                  </a:cubicBezTo>
                  <a:lnTo>
                    <a:pt x="41" y="110"/>
                  </a:lnTo>
                  <a:lnTo>
                    <a:pt x="31" y="0"/>
                  </a:lnTo>
                  <a:lnTo>
                    <a:pt x="31" y="0"/>
                  </a:lnTo>
                  <a:cubicBezTo>
                    <a:pt x="28" y="0"/>
                    <a:pt x="24" y="0"/>
                    <a:pt x="21" y="0"/>
                  </a:cubicBezTo>
                  <a:cubicBezTo>
                    <a:pt x="17" y="0"/>
                    <a:pt x="14" y="0"/>
                    <a:pt x="1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110">
              <a:extLst>
                <a:ext uri="{FF2B5EF4-FFF2-40B4-BE49-F238E27FC236}">
                  <a16:creationId xmlns:a16="http://schemas.microsoft.com/office/drawing/2014/main" id="{AE9229EA-4AA7-4681-9174-E54D71BF9CC5}"/>
                </a:ext>
              </a:extLst>
            </p:cNvPr>
            <p:cNvSpPr>
              <a:spLocks/>
            </p:cNvSpPr>
            <p:nvPr/>
          </p:nvSpPr>
          <p:spPr bwMode="auto">
            <a:xfrm>
              <a:off x="1377" y="137"/>
              <a:ext cx="192" cy="93"/>
            </a:xfrm>
            <a:custGeom>
              <a:avLst/>
              <a:gdLst>
                <a:gd name="T0" fmla="*/ 0 w 320"/>
                <a:gd name="T1" fmla="*/ 155 h 155"/>
                <a:gd name="T2" fmla="*/ 0 w 320"/>
                <a:gd name="T3" fmla="*/ 155 h 155"/>
                <a:gd name="T4" fmla="*/ 310 w 320"/>
                <a:gd name="T5" fmla="*/ 110 h 155"/>
                <a:gd name="T6" fmla="*/ 320 w 320"/>
                <a:gd name="T7" fmla="*/ 0 h 155"/>
                <a:gd name="T8" fmla="*/ 0 w 320"/>
                <a:gd name="T9" fmla="*/ 45 h 155"/>
                <a:gd name="T10" fmla="*/ 0 w 320"/>
                <a:gd name="T11" fmla="*/ 155 h 155"/>
              </a:gdLst>
              <a:ahLst/>
              <a:cxnLst>
                <a:cxn ang="0">
                  <a:pos x="T0" y="T1"/>
                </a:cxn>
                <a:cxn ang="0">
                  <a:pos x="T2" y="T3"/>
                </a:cxn>
                <a:cxn ang="0">
                  <a:pos x="T4" y="T5"/>
                </a:cxn>
                <a:cxn ang="0">
                  <a:pos x="T6" y="T7"/>
                </a:cxn>
                <a:cxn ang="0">
                  <a:pos x="T8" y="T9"/>
                </a:cxn>
                <a:cxn ang="0">
                  <a:pos x="T10" y="T11"/>
                </a:cxn>
              </a:cxnLst>
              <a:rect l="0" t="0" r="r" b="b"/>
              <a:pathLst>
                <a:path w="320" h="155">
                  <a:moveTo>
                    <a:pt x="0" y="155"/>
                  </a:moveTo>
                  <a:lnTo>
                    <a:pt x="0" y="155"/>
                  </a:lnTo>
                  <a:cubicBezTo>
                    <a:pt x="95" y="128"/>
                    <a:pt x="201" y="113"/>
                    <a:pt x="310" y="110"/>
                  </a:cubicBezTo>
                  <a:lnTo>
                    <a:pt x="320" y="0"/>
                  </a:lnTo>
                  <a:cubicBezTo>
                    <a:pt x="208" y="2"/>
                    <a:pt x="98" y="17"/>
                    <a:pt x="0" y="45"/>
                  </a:cubicBez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111">
              <a:extLst>
                <a:ext uri="{FF2B5EF4-FFF2-40B4-BE49-F238E27FC236}">
                  <a16:creationId xmlns:a16="http://schemas.microsoft.com/office/drawing/2014/main" id="{A47D59D6-B72B-450E-A87A-ED57ACE56622}"/>
                </a:ext>
              </a:extLst>
            </p:cNvPr>
            <p:cNvSpPr>
              <a:spLocks/>
            </p:cNvSpPr>
            <p:nvPr/>
          </p:nvSpPr>
          <p:spPr bwMode="auto">
            <a:xfrm>
              <a:off x="1581" y="5"/>
              <a:ext cx="205" cy="93"/>
            </a:xfrm>
            <a:custGeom>
              <a:avLst/>
              <a:gdLst>
                <a:gd name="T0" fmla="*/ 341 w 341"/>
                <a:gd name="T1" fmla="*/ 45 h 155"/>
                <a:gd name="T2" fmla="*/ 341 w 341"/>
                <a:gd name="T3" fmla="*/ 45 h 155"/>
                <a:gd name="T4" fmla="*/ 0 w 341"/>
                <a:gd name="T5" fmla="*/ 0 h 155"/>
                <a:gd name="T6" fmla="*/ 10 w 341"/>
                <a:gd name="T7" fmla="*/ 110 h 155"/>
                <a:gd name="T8" fmla="*/ 341 w 341"/>
                <a:gd name="T9" fmla="*/ 155 h 155"/>
                <a:gd name="T10" fmla="*/ 341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341" y="45"/>
                  </a:moveTo>
                  <a:lnTo>
                    <a:pt x="341" y="45"/>
                  </a:lnTo>
                  <a:cubicBezTo>
                    <a:pt x="237" y="15"/>
                    <a:pt x="119" y="0"/>
                    <a:pt x="0" y="0"/>
                  </a:cubicBezTo>
                  <a:lnTo>
                    <a:pt x="10" y="110"/>
                  </a:lnTo>
                  <a:cubicBezTo>
                    <a:pt x="126" y="110"/>
                    <a:pt x="240" y="126"/>
                    <a:pt x="341" y="155"/>
                  </a:cubicBezTo>
                  <a:lnTo>
                    <a:pt x="341"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112">
              <a:extLst>
                <a:ext uri="{FF2B5EF4-FFF2-40B4-BE49-F238E27FC236}">
                  <a16:creationId xmlns:a16="http://schemas.microsoft.com/office/drawing/2014/main" id="{8F06A84D-4F0F-497D-946E-7DFD99736C2C}"/>
                </a:ext>
              </a:extLst>
            </p:cNvPr>
            <p:cNvSpPr>
              <a:spLocks/>
            </p:cNvSpPr>
            <p:nvPr/>
          </p:nvSpPr>
          <p:spPr bwMode="auto">
            <a:xfrm>
              <a:off x="1377" y="402"/>
              <a:ext cx="167" cy="93"/>
            </a:xfrm>
            <a:custGeom>
              <a:avLst/>
              <a:gdLst>
                <a:gd name="T0" fmla="*/ 0 w 279"/>
                <a:gd name="T1" fmla="*/ 154 h 154"/>
                <a:gd name="T2" fmla="*/ 0 w 279"/>
                <a:gd name="T3" fmla="*/ 154 h 154"/>
                <a:gd name="T4" fmla="*/ 269 w 279"/>
                <a:gd name="T5" fmla="*/ 110 h 154"/>
                <a:gd name="T6" fmla="*/ 279 w 279"/>
                <a:gd name="T7" fmla="*/ 0 h 154"/>
                <a:gd name="T8" fmla="*/ 0 w 279"/>
                <a:gd name="T9" fmla="*/ 44 h 154"/>
                <a:gd name="T10" fmla="*/ 0 w 279"/>
                <a:gd name="T11" fmla="*/ 154 h 154"/>
              </a:gdLst>
              <a:ahLst/>
              <a:cxnLst>
                <a:cxn ang="0">
                  <a:pos x="T0" y="T1"/>
                </a:cxn>
                <a:cxn ang="0">
                  <a:pos x="T2" y="T3"/>
                </a:cxn>
                <a:cxn ang="0">
                  <a:pos x="T4" y="T5"/>
                </a:cxn>
                <a:cxn ang="0">
                  <a:pos x="T6" y="T7"/>
                </a:cxn>
                <a:cxn ang="0">
                  <a:pos x="T8" y="T9"/>
                </a:cxn>
                <a:cxn ang="0">
                  <a:pos x="T10" y="T11"/>
                </a:cxn>
              </a:cxnLst>
              <a:rect l="0" t="0" r="r" b="b"/>
              <a:pathLst>
                <a:path w="279" h="154">
                  <a:moveTo>
                    <a:pt x="0" y="154"/>
                  </a:moveTo>
                  <a:lnTo>
                    <a:pt x="0" y="154"/>
                  </a:lnTo>
                  <a:cubicBezTo>
                    <a:pt x="83" y="130"/>
                    <a:pt x="174" y="115"/>
                    <a:pt x="269" y="110"/>
                  </a:cubicBezTo>
                  <a:lnTo>
                    <a:pt x="279" y="0"/>
                  </a:lnTo>
                  <a:cubicBezTo>
                    <a:pt x="181" y="4"/>
                    <a:pt x="86" y="19"/>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113">
              <a:extLst>
                <a:ext uri="{FF2B5EF4-FFF2-40B4-BE49-F238E27FC236}">
                  <a16:creationId xmlns:a16="http://schemas.microsoft.com/office/drawing/2014/main" id="{BB752A37-F18D-48A8-B840-1493B6093807}"/>
                </a:ext>
              </a:extLst>
            </p:cNvPr>
            <p:cNvSpPr>
              <a:spLocks/>
            </p:cNvSpPr>
            <p:nvPr/>
          </p:nvSpPr>
          <p:spPr bwMode="auto">
            <a:xfrm>
              <a:off x="1544" y="335"/>
              <a:ext cx="32" cy="67"/>
            </a:xfrm>
            <a:custGeom>
              <a:avLst/>
              <a:gdLst>
                <a:gd name="T0" fmla="*/ 0 w 53"/>
                <a:gd name="T1" fmla="*/ 111 h 112"/>
                <a:gd name="T2" fmla="*/ 0 w 53"/>
                <a:gd name="T3" fmla="*/ 111 h 112"/>
                <a:gd name="T4" fmla="*/ 0 w 53"/>
                <a:gd name="T5" fmla="*/ 112 h 112"/>
                <a:gd name="T6" fmla="*/ 53 w 53"/>
                <a:gd name="T7" fmla="*/ 110 h 112"/>
                <a:gd name="T8" fmla="*/ 53 w 53"/>
                <a:gd name="T9" fmla="*/ 0 h 112"/>
                <a:gd name="T10" fmla="*/ 11 w 53"/>
                <a:gd name="T11" fmla="*/ 1 h 112"/>
                <a:gd name="T12" fmla="*/ 11 w 53"/>
                <a:gd name="T13" fmla="*/ 1 h 112"/>
                <a:gd name="T14" fmla="*/ 0 w 53"/>
                <a:gd name="T15" fmla="*/ 1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2">
                  <a:moveTo>
                    <a:pt x="0" y="111"/>
                  </a:moveTo>
                  <a:lnTo>
                    <a:pt x="0" y="111"/>
                  </a:lnTo>
                  <a:lnTo>
                    <a:pt x="0" y="112"/>
                  </a:lnTo>
                  <a:cubicBezTo>
                    <a:pt x="18" y="111"/>
                    <a:pt x="35" y="110"/>
                    <a:pt x="53" y="110"/>
                  </a:cubicBezTo>
                  <a:lnTo>
                    <a:pt x="53" y="0"/>
                  </a:lnTo>
                  <a:cubicBezTo>
                    <a:pt x="39" y="0"/>
                    <a:pt x="25" y="0"/>
                    <a:pt x="11" y="1"/>
                  </a:cubicBezTo>
                  <a:lnTo>
                    <a:pt x="11" y="1"/>
                  </a:ln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114">
              <a:extLst>
                <a:ext uri="{FF2B5EF4-FFF2-40B4-BE49-F238E27FC236}">
                  <a16:creationId xmlns:a16="http://schemas.microsoft.com/office/drawing/2014/main" id="{A8EA609A-775A-45F5-8A8E-D57255D83114}"/>
                </a:ext>
              </a:extLst>
            </p:cNvPr>
            <p:cNvSpPr>
              <a:spLocks/>
            </p:cNvSpPr>
            <p:nvPr/>
          </p:nvSpPr>
          <p:spPr bwMode="auto">
            <a:xfrm>
              <a:off x="1377" y="269"/>
              <a:ext cx="180" cy="93"/>
            </a:xfrm>
            <a:custGeom>
              <a:avLst/>
              <a:gdLst>
                <a:gd name="T0" fmla="*/ 0 w 300"/>
                <a:gd name="T1" fmla="*/ 154 h 154"/>
                <a:gd name="T2" fmla="*/ 0 w 300"/>
                <a:gd name="T3" fmla="*/ 154 h 154"/>
                <a:gd name="T4" fmla="*/ 290 w 300"/>
                <a:gd name="T5" fmla="*/ 110 h 154"/>
                <a:gd name="T6" fmla="*/ 300 w 300"/>
                <a:gd name="T7" fmla="*/ 0 h 154"/>
                <a:gd name="T8" fmla="*/ 0 w 300"/>
                <a:gd name="T9" fmla="*/ 44 h 154"/>
                <a:gd name="T10" fmla="*/ 0 w 300"/>
                <a:gd name="T11" fmla="*/ 154 h 154"/>
              </a:gdLst>
              <a:ahLst/>
              <a:cxnLst>
                <a:cxn ang="0">
                  <a:pos x="T0" y="T1"/>
                </a:cxn>
                <a:cxn ang="0">
                  <a:pos x="T2" y="T3"/>
                </a:cxn>
                <a:cxn ang="0">
                  <a:pos x="T4" y="T5"/>
                </a:cxn>
                <a:cxn ang="0">
                  <a:pos x="T6" y="T7"/>
                </a:cxn>
                <a:cxn ang="0">
                  <a:pos x="T8" y="T9"/>
                </a:cxn>
                <a:cxn ang="0">
                  <a:pos x="T10" y="T11"/>
                </a:cxn>
              </a:cxnLst>
              <a:rect l="0" t="0" r="r" b="b"/>
              <a:pathLst>
                <a:path w="300" h="154">
                  <a:moveTo>
                    <a:pt x="0" y="154"/>
                  </a:moveTo>
                  <a:lnTo>
                    <a:pt x="0" y="154"/>
                  </a:lnTo>
                  <a:cubicBezTo>
                    <a:pt x="89" y="129"/>
                    <a:pt x="188" y="114"/>
                    <a:pt x="290" y="110"/>
                  </a:cubicBezTo>
                  <a:lnTo>
                    <a:pt x="300" y="0"/>
                  </a:lnTo>
                  <a:cubicBezTo>
                    <a:pt x="194" y="3"/>
                    <a:pt x="92" y="18"/>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115">
              <a:extLst>
                <a:ext uri="{FF2B5EF4-FFF2-40B4-BE49-F238E27FC236}">
                  <a16:creationId xmlns:a16="http://schemas.microsoft.com/office/drawing/2014/main" id="{AF514218-FE68-4EAC-9101-A75D654E4D86}"/>
                </a:ext>
              </a:extLst>
            </p:cNvPr>
            <p:cNvSpPr>
              <a:spLocks/>
            </p:cNvSpPr>
            <p:nvPr/>
          </p:nvSpPr>
          <p:spPr bwMode="auto">
            <a:xfrm>
              <a:off x="1557" y="203"/>
              <a:ext cx="19" cy="66"/>
            </a:xfrm>
            <a:custGeom>
              <a:avLst/>
              <a:gdLst>
                <a:gd name="T0" fmla="*/ 0 w 32"/>
                <a:gd name="T1" fmla="*/ 110 h 111"/>
                <a:gd name="T2" fmla="*/ 0 w 32"/>
                <a:gd name="T3" fmla="*/ 110 h 111"/>
                <a:gd name="T4" fmla="*/ 0 w 32"/>
                <a:gd name="T5" fmla="*/ 111 h 111"/>
                <a:gd name="T6" fmla="*/ 32 w 32"/>
                <a:gd name="T7" fmla="*/ 110 h 111"/>
                <a:gd name="T8" fmla="*/ 32 w 32"/>
                <a:gd name="T9" fmla="*/ 0 h 111"/>
                <a:gd name="T10" fmla="*/ 10 w 32"/>
                <a:gd name="T11" fmla="*/ 0 h 111"/>
                <a:gd name="T12" fmla="*/ 10 w 32"/>
                <a:gd name="T13" fmla="*/ 0 h 111"/>
                <a:gd name="T14" fmla="*/ 0 w 3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1">
                  <a:moveTo>
                    <a:pt x="0" y="110"/>
                  </a:moveTo>
                  <a:lnTo>
                    <a:pt x="0" y="110"/>
                  </a:lnTo>
                  <a:lnTo>
                    <a:pt x="0" y="111"/>
                  </a:lnTo>
                  <a:cubicBezTo>
                    <a:pt x="10" y="110"/>
                    <a:pt x="21" y="110"/>
                    <a:pt x="32" y="110"/>
                  </a:cubicBezTo>
                  <a:lnTo>
                    <a:pt x="32" y="0"/>
                  </a:lnTo>
                  <a:cubicBezTo>
                    <a:pt x="24" y="0"/>
                    <a:pt x="17" y="0"/>
                    <a:pt x="10" y="0"/>
                  </a:cubicBezTo>
                  <a:lnTo>
                    <a:pt x="10" y="0"/>
                  </a:ln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116">
              <a:extLst>
                <a:ext uri="{FF2B5EF4-FFF2-40B4-BE49-F238E27FC236}">
                  <a16:creationId xmlns:a16="http://schemas.microsoft.com/office/drawing/2014/main" id="{9A7FCC69-F19C-43AE-BD0F-524DC5E89D64}"/>
                </a:ext>
              </a:extLst>
            </p:cNvPr>
            <p:cNvSpPr>
              <a:spLocks/>
            </p:cNvSpPr>
            <p:nvPr/>
          </p:nvSpPr>
          <p:spPr bwMode="auto">
            <a:xfrm>
              <a:off x="1377" y="1068"/>
              <a:ext cx="106" cy="87"/>
            </a:xfrm>
            <a:custGeom>
              <a:avLst/>
              <a:gdLst>
                <a:gd name="T0" fmla="*/ 0 w 176"/>
                <a:gd name="T1" fmla="*/ 146 h 146"/>
                <a:gd name="T2" fmla="*/ 0 w 176"/>
                <a:gd name="T3" fmla="*/ 146 h 146"/>
                <a:gd name="T4" fmla="*/ 166 w 176"/>
                <a:gd name="T5" fmla="*/ 111 h 146"/>
                <a:gd name="T6" fmla="*/ 176 w 176"/>
                <a:gd name="T7" fmla="*/ 0 h 146"/>
                <a:gd name="T8" fmla="*/ 0 w 176"/>
                <a:gd name="T9" fmla="*/ 36 h 146"/>
                <a:gd name="T10" fmla="*/ 0 w 176"/>
                <a:gd name="T11" fmla="*/ 146 h 146"/>
              </a:gdLst>
              <a:ahLst/>
              <a:cxnLst>
                <a:cxn ang="0">
                  <a:pos x="T0" y="T1"/>
                </a:cxn>
                <a:cxn ang="0">
                  <a:pos x="T2" y="T3"/>
                </a:cxn>
                <a:cxn ang="0">
                  <a:pos x="T4" y="T5"/>
                </a:cxn>
                <a:cxn ang="0">
                  <a:pos x="T6" y="T7"/>
                </a:cxn>
                <a:cxn ang="0">
                  <a:pos x="T8" y="T9"/>
                </a:cxn>
                <a:cxn ang="0">
                  <a:pos x="T10" y="T11"/>
                </a:cxn>
              </a:cxnLst>
              <a:rect l="0" t="0" r="r" b="b"/>
              <a:pathLst>
                <a:path w="176" h="146">
                  <a:moveTo>
                    <a:pt x="0" y="146"/>
                  </a:moveTo>
                  <a:lnTo>
                    <a:pt x="0" y="146"/>
                  </a:lnTo>
                  <a:cubicBezTo>
                    <a:pt x="52" y="131"/>
                    <a:pt x="108" y="119"/>
                    <a:pt x="166" y="111"/>
                  </a:cubicBezTo>
                  <a:lnTo>
                    <a:pt x="176" y="0"/>
                  </a:lnTo>
                  <a:cubicBezTo>
                    <a:pt x="115" y="8"/>
                    <a:pt x="55" y="20"/>
                    <a:pt x="0" y="36"/>
                  </a:cubicBezTo>
                  <a:lnTo>
                    <a:pt x="0"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117">
              <a:extLst>
                <a:ext uri="{FF2B5EF4-FFF2-40B4-BE49-F238E27FC236}">
                  <a16:creationId xmlns:a16="http://schemas.microsoft.com/office/drawing/2014/main" id="{A2C0A275-A6FB-4C67-A427-0A7879A67958}"/>
                </a:ext>
              </a:extLst>
            </p:cNvPr>
            <p:cNvSpPr>
              <a:spLocks/>
            </p:cNvSpPr>
            <p:nvPr/>
          </p:nvSpPr>
          <p:spPr bwMode="auto">
            <a:xfrm>
              <a:off x="1377" y="1739"/>
              <a:ext cx="44" cy="77"/>
            </a:xfrm>
            <a:custGeom>
              <a:avLst/>
              <a:gdLst>
                <a:gd name="T0" fmla="*/ 0 w 73"/>
                <a:gd name="T1" fmla="*/ 129 h 129"/>
                <a:gd name="T2" fmla="*/ 0 w 73"/>
                <a:gd name="T3" fmla="*/ 129 h 129"/>
                <a:gd name="T4" fmla="*/ 62 w 73"/>
                <a:gd name="T5" fmla="*/ 113 h 129"/>
                <a:gd name="T6" fmla="*/ 73 w 73"/>
                <a:gd name="T7" fmla="*/ 0 h 129"/>
                <a:gd name="T8" fmla="*/ 0 w 73"/>
                <a:gd name="T9" fmla="*/ 19 h 129"/>
                <a:gd name="T10" fmla="*/ 0 w 73"/>
                <a:gd name="T11" fmla="*/ 129 h 129"/>
              </a:gdLst>
              <a:ahLst/>
              <a:cxnLst>
                <a:cxn ang="0">
                  <a:pos x="T0" y="T1"/>
                </a:cxn>
                <a:cxn ang="0">
                  <a:pos x="T2" y="T3"/>
                </a:cxn>
                <a:cxn ang="0">
                  <a:pos x="T4" y="T5"/>
                </a:cxn>
                <a:cxn ang="0">
                  <a:pos x="T6" y="T7"/>
                </a:cxn>
                <a:cxn ang="0">
                  <a:pos x="T8" y="T9"/>
                </a:cxn>
                <a:cxn ang="0">
                  <a:pos x="T10" y="T11"/>
                </a:cxn>
              </a:cxnLst>
              <a:rect l="0" t="0" r="r" b="b"/>
              <a:pathLst>
                <a:path w="73" h="129">
                  <a:moveTo>
                    <a:pt x="0" y="129"/>
                  </a:moveTo>
                  <a:lnTo>
                    <a:pt x="0" y="129"/>
                  </a:lnTo>
                  <a:cubicBezTo>
                    <a:pt x="20" y="123"/>
                    <a:pt x="41" y="117"/>
                    <a:pt x="62" y="113"/>
                  </a:cubicBezTo>
                  <a:lnTo>
                    <a:pt x="73" y="0"/>
                  </a:lnTo>
                  <a:cubicBezTo>
                    <a:pt x="48" y="6"/>
                    <a:pt x="23" y="12"/>
                    <a:pt x="0" y="19"/>
                  </a:cubicBez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118">
              <a:extLst>
                <a:ext uri="{FF2B5EF4-FFF2-40B4-BE49-F238E27FC236}">
                  <a16:creationId xmlns:a16="http://schemas.microsoft.com/office/drawing/2014/main" id="{18B33D4F-A977-4A19-A587-8AE43FE8C768}"/>
                </a:ext>
              </a:extLst>
            </p:cNvPr>
            <p:cNvSpPr>
              <a:spLocks/>
            </p:cNvSpPr>
            <p:nvPr/>
          </p:nvSpPr>
          <p:spPr bwMode="auto">
            <a:xfrm>
              <a:off x="1408" y="1788"/>
              <a:ext cx="168" cy="86"/>
            </a:xfrm>
            <a:custGeom>
              <a:avLst/>
              <a:gdLst>
                <a:gd name="T0" fmla="*/ 0 w 280"/>
                <a:gd name="T1" fmla="*/ 142 h 142"/>
                <a:gd name="T2" fmla="*/ 0 w 280"/>
                <a:gd name="T3" fmla="*/ 142 h 142"/>
                <a:gd name="T4" fmla="*/ 0 w 280"/>
                <a:gd name="T5" fmla="*/ 142 h 142"/>
                <a:gd name="T6" fmla="*/ 280 w 280"/>
                <a:gd name="T7" fmla="*/ 110 h 142"/>
                <a:gd name="T8" fmla="*/ 280 w 280"/>
                <a:gd name="T9" fmla="*/ 0 h 142"/>
                <a:gd name="T10" fmla="*/ 10 w 280"/>
                <a:gd name="T11" fmla="*/ 30 h 142"/>
                <a:gd name="T12" fmla="*/ 10 w 280"/>
                <a:gd name="T13" fmla="*/ 30 h 142"/>
                <a:gd name="T14" fmla="*/ 0 w 280"/>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2">
                  <a:moveTo>
                    <a:pt x="0" y="142"/>
                  </a:moveTo>
                  <a:lnTo>
                    <a:pt x="0" y="142"/>
                  </a:lnTo>
                  <a:lnTo>
                    <a:pt x="0" y="142"/>
                  </a:lnTo>
                  <a:cubicBezTo>
                    <a:pt x="87" y="122"/>
                    <a:pt x="183" y="111"/>
                    <a:pt x="280" y="110"/>
                  </a:cubicBezTo>
                  <a:lnTo>
                    <a:pt x="280" y="0"/>
                  </a:lnTo>
                  <a:cubicBezTo>
                    <a:pt x="187" y="1"/>
                    <a:pt x="95" y="11"/>
                    <a:pt x="10" y="30"/>
                  </a:cubicBezTo>
                  <a:lnTo>
                    <a:pt x="10" y="30"/>
                  </a:lnTo>
                  <a:lnTo>
                    <a:pt x="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119">
              <a:extLst>
                <a:ext uri="{FF2B5EF4-FFF2-40B4-BE49-F238E27FC236}">
                  <a16:creationId xmlns:a16="http://schemas.microsoft.com/office/drawing/2014/main" id="{EAFF5914-5F5D-4E5B-A9D2-2DCB2E7ECFCD}"/>
                </a:ext>
              </a:extLst>
            </p:cNvPr>
            <p:cNvSpPr>
              <a:spLocks/>
            </p:cNvSpPr>
            <p:nvPr/>
          </p:nvSpPr>
          <p:spPr bwMode="auto">
            <a:xfrm>
              <a:off x="1421" y="1656"/>
              <a:ext cx="155" cy="83"/>
            </a:xfrm>
            <a:custGeom>
              <a:avLst/>
              <a:gdLst>
                <a:gd name="T0" fmla="*/ 0 w 259"/>
                <a:gd name="T1" fmla="*/ 137 h 137"/>
                <a:gd name="T2" fmla="*/ 0 w 259"/>
                <a:gd name="T3" fmla="*/ 137 h 137"/>
                <a:gd name="T4" fmla="*/ 0 w 259"/>
                <a:gd name="T5" fmla="*/ 137 h 137"/>
                <a:gd name="T6" fmla="*/ 259 w 259"/>
                <a:gd name="T7" fmla="*/ 110 h 137"/>
                <a:gd name="T8" fmla="*/ 259 w 259"/>
                <a:gd name="T9" fmla="*/ 0 h 137"/>
                <a:gd name="T10" fmla="*/ 10 w 259"/>
                <a:gd name="T11" fmla="*/ 25 h 137"/>
                <a:gd name="T12" fmla="*/ 10 w 259"/>
                <a:gd name="T13" fmla="*/ 25 h 137"/>
                <a:gd name="T14" fmla="*/ 0 w 259"/>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7">
                  <a:moveTo>
                    <a:pt x="0" y="137"/>
                  </a:moveTo>
                  <a:lnTo>
                    <a:pt x="0" y="137"/>
                  </a:lnTo>
                  <a:lnTo>
                    <a:pt x="0" y="137"/>
                  </a:lnTo>
                  <a:cubicBezTo>
                    <a:pt x="82" y="120"/>
                    <a:pt x="169" y="111"/>
                    <a:pt x="259" y="110"/>
                  </a:cubicBezTo>
                  <a:lnTo>
                    <a:pt x="259" y="0"/>
                  </a:lnTo>
                  <a:cubicBezTo>
                    <a:pt x="173" y="1"/>
                    <a:pt x="89" y="9"/>
                    <a:pt x="10" y="25"/>
                  </a:cubicBezTo>
                  <a:lnTo>
                    <a:pt x="10" y="25"/>
                  </a:lnTo>
                  <a:lnTo>
                    <a:pt x="0" y="1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120">
              <a:extLst>
                <a:ext uri="{FF2B5EF4-FFF2-40B4-BE49-F238E27FC236}">
                  <a16:creationId xmlns:a16="http://schemas.microsoft.com/office/drawing/2014/main" id="{66CB0D8C-3C33-4733-93E8-DA7E636A75E8}"/>
                </a:ext>
              </a:extLst>
            </p:cNvPr>
            <p:cNvSpPr>
              <a:spLocks/>
            </p:cNvSpPr>
            <p:nvPr/>
          </p:nvSpPr>
          <p:spPr bwMode="auto">
            <a:xfrm>
              <a:off x="1377" y="1874"/>
              <a:ext cx="31" cy="74"/>
            </a:xfrm>
            <a:custGeom>
              <a:avLst/>
              <a:gdLst>
                <a:gd name="T0" fmla="*/ 0 w 52"/>
                <a:gd name="T1" fmla="*/ 124 h 124"/>
                <a:gd name="T2" fmla="*/ 0 w 52"/>
                <a:gd name="T3" fmla="*/ 124 h 124"/>
                <a:gd name="T4" fmla="*/ 41 w 52"/>
                <a:gd name="T5" fmla="*/ 113 h 124"/>
                <a:gd name="T6" fmla="*/ 52 w 52"/>
                <a:gd name="T7" fmla="*/ 0 h 124"/>
                <a:gd name="T8" fmla="*/ 0 w 52"/>
                <a:gd name="T9" fmla="*/ 14 h 124"/>
                <a:gd name="T10" fmla="*/ 0 w 52"/>
                <a:gd name="T11" fmla="*/ 124 h 124"/>
              </a:gdLst>
              <a:ahLst/>
              <a:cxnLst>
                <a:cxn ang="0">
                  <a:pos x="T0" y="T1"/>
                </a:cxn>
                <a:cxn ang="0">
                  <a:pos x="T2" y="T3"/>
                </a:cxn>
                <a:cxn ang="0">
                  <a:pos x="T4" y="T5"/>
                </a:cxn>
                <a:cxn ang="0">
                  <a:pos x="T6" y="T7"/>
                </a:cxn>
                <a:cxn ang="0">
                  <a:pos x="T8" y="T9"/>
                </a:cxn>
                <a:cxn ang="0">
                  <a:pos x="T10" y="T11"/>
                </a:cxn>
              </a:cxnLst>
              <a:rect l="0" t="0" r="r" b="b"/>
              <a:pathLst>
                <a:path w="52" h="124">
                  <a:moveTo>
                    <a:pt x="0" y="124"/>
                  </a:moveTo>
                  <a:lnTo>
                    <a:pt x="0" y="124"/>
                  </a:lnTo>
                  <a:cubicBezTo>
                    <a:pt x="13" y="120"/>
                    <a:pt x="27" y="116"/>
                    <a:pt x="41" y="113"/>
                  </a:cubicBezTo>
                  <a:lnTo>
                    <a:pt x="52" y="0"/>
                  </a:lnTo>
                  <a:cubicBezTo>
                    <a:pt x="34" y="4"/>
                    <a:pt x="17" y="9"/>
                    <a:pt x="0" y="14"/>
                  </a:cubicBezTo>
                  <a:lnTo>
                    <a:pt x="0"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121">
              <a:extLst>
                <a:ext uri="{FF2B5EF4-FFF2-40B4-BE49-F238E27FC236}">
                  <a16:creationId xmlns:a16="http://schemas.microsoft.com/office/drawing/2014/main" id="{52F59ECF-1693-4533-AF08-80D0353C3D5B}"/>
                </a:ext>
              </a:extLst>
            </p:cNvPr>
            <p:cNvSpPr>
              <a:spLocks/>
            </p:cNvSpPr>
            <p:nvPr/>
          </p:nvSpPr>
          <p:spPr bwMode="auto">
            <a:xfrm>
              <a:off x="1396" y="1920"/>
              <a:ext cx="180" cy="89"/>
            </a:xfrm>
            <a:custGeom>
              <a:avLst/>
              <a:gdLst>
                <a:gd name="T0" fmla="*/ 0 w 301"/>
                <a:gd name="T1" fmla="*/ 147 h 148"/>
                <a:gd name="T2" fmla="*/ 0 w 301"/>
                <a:gd name="T3" fmla="*/ 147 h 148"/>
                <a:gd name="T4" fmla="*/ 0 w 301"/>
                <a:gd name="T5" fmla="*/ 148 h 148"/>
                <a:gd name="T6" fmla="*/ 301 w 301"/>
                <a:gd name="T7" fmla="*/ 110 h 148"/>
                <a:gd name="T8" fmla="*/ 301 w 301"/>
                <a:gd name="T9" fmla="*/ 0 h 148"/>
                <a:gd name="T10" fmla="*/ 10 w 301"/>
                <a:gd name="T11" fmla="*/ 35 h 148"/>
                <a:gd name="T12" fmla="*/ 10 w 301"/>
                <a:gd name="T13" fmla="*/ 35 h 148"/>
                <a:gd name="T14" fmla="*/ 0 w 301"/>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48">
                  <a:moveTo>
                    <a:pt x="0" y="147"/>
                  </a:moveTo>
                  <a:lnTo>
                    <a:pt x="0" y="147"/>
                  </a:lnTo>
                  <a:lnTo>
                    <a:pt x="0" y="148"/>
                  </a:lnTo>
                  <a:cubicBezTo>
                    <a:pt x="93" y="124"/>
                    <a:pt x="196" y="111"/>
                    <a:pt x="301" y="110"/>
                  </a:cubicBezTo>
                  <a:lnTo>
                    <a:pt x="301" y="0"/>
                  </a:lnTo>
                  <a:cubicBezTo>
                    <a:pt x="200" y="1"/>
                    <a:pt x="101" y="13"/>
                    <a:pt x="10" y="35"/>
                  </a:cubicBezTo>
                  <a:lnTo>
                    <a:pt x="10" y="35"/>
                  </a:ln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122">
              <a:extLst>
                <a:ext uri="{FF2B5EF4-FFF2-40B4-BE49-F238E27FC236}">
                  <a16:creationId xmlns:a16="http://schemas.microsoft.com/office/drawing/2014/main" id="{CAF66C9E-FC84-4DEB-99D5-79D43CAC1CF1}"/>
                </a:ext>
              </a:extLst>
            </p:cNvPr>
            <p:cNvSpPr>
              <a:spLocks/>
            </p:cNvSpPr>
            <p:nvPr/>
          </p:nvSpPr>
          <p:spPr bwMode="auto">
            <a:xfrm>
              <a:off x="1383" y="2053"/>
              <a:ext cx="193" cy="91"/>
            </a:xfrm>
            <a:custGeom>
              <a:avLst/>
              <a:gdLst>
                <a:gd name="T0" fmla="*/ 0 w 322"/>
                <a:gd name="T1" fmla="*/ 153 h 153"/>
                <a:gd name="T2" fmla="*/ 0 w 322"/>
                <a:gd name="T3" fmla="*/ 153 h 153"/>
                <a:gd name="T4" fmla="*/ 0 w 322"/>
                <a:gd name="T5" fmla="*/ 153 h 153"/>
                <a:gd name="T6" fmla="*/ 322 w 322"/>
                <a:gd name="T7" fmla="*/ 111 h 153"/>
                <a:gd name="T8" fmla="*/ 322 w 322"/>
                <a:gd name="T9" fmla="*/ 0 h 153"/>
                <a:gd name="T10" fmla="*/ 10 w 322"/>
                <a:gd name="T11" fmla="*/ 40 h 153"/>
                <a:gd name="T12" fmla="*/ 10 w 322"/>
                <a:gd name="T13" fmla="*/ 40 h 153"/>
                <a:gd name="T14" fmla="*/ 0 w 322"/>
                <a:gd name="T15" fmla="*/ 153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153">
                  <a:moveTo>
                    <a:pt x="0" y="153"/>
                  </a:moveTo>
                  <a:lnTo>
                    <a:pt x="0" y="153"/>
                  </a:lnTo>
                  <a:lnTo>
                    <a:pt x="0" y="153"/>
                  </a:lnTo>
                  <a:cubicBezTo>
                    <a:pt x="99" y="126"/>
                    <a:pt x="209" y="111"/>
                    <a:pt x="322" y="111"/>
                  </a:cubicBezTo>
                  <a:lnTo>
                    <a:pt x="322" y="0"/>
                  </a:lnTo>
                  <a:cubicBezTo>
                    <a:pt x="213" y="1"/>
                    <a:pt x="107" y="15"/>
                    <a:pt x="10" y="40"/>
                  </a:cubicBezTo>
                  <a:lnTo>
                    <a:pt x="10" y="40"/>
                  </a:ln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123">
              <a:extLst>
                <a:ext uri="{FF2B5EF4-FFF2-40B4-BE49-F238E27FC236}">
                  <a16:creationId xmlns:a16="http://schemas.microsoft.com/office/drawing/2014/main" id="{3526B30B-138E-4782-B221-CFE876E50B74}"/>
                </a:ext>
              </a:extLst>
            </p:cNvPr>
            <p:cNvSpPr>
              <a:spLocks/>
            </p:cNvSpPr>
            <p:nvPr/>
          </p:nvSpPr>
          <p:spPr bwMode="auto">
            <a:xfrm>
              <a:off x="1377" y="2009"/>
              <a:ext cx="19" cy="71"/>
            </a:xfrm>
            <a:custGeom>
              <a:avLst/>
              <a:gdLst>
                <a:gd name="T0" fmla="*/ 0 w 31"/>
                <a:gd name="T1" fmla="*/ 119 h 119"/>
                <a:gd name="T2" fmla="*/ 0 w 31"/>
                <a:gd name="T3" fmla="*/ 119 h 119"/>
                <a:gd name="T4" fmla="*/ 20 w 31"/>
                <a:gd name="T5" fmla="*/ 113 h 119"/>
                <a:gd name="T6" fmla="*/ 31 w 31"/>
                <a:gd name="T7" fmla="*/ 0 h 119"/>
                <a:gd name="T8" fmla="*/ 0 w 31"/>
                <a:gd name="T9" fmla="*/ 9 h 119"/>
                <a:gd name="T10" fmla="*/ 0 w 31"/>
                <a:gd name="T11" fmla="*/ 119 h 119"/>
              </a:gdLst>
              <a:ahLst/>
              <a:cxnLst>
                <a:cxn ang="0">
                  <a:pos x="T0" y="T1"/>
                </a:cxn>
                <a:cxn ang="0">
                  <a:pos x="T2" y="T3"/>
                </a:cxn>
                <a:cxn ang="0">
                  <a:pos x="T4" y="T5"/>
                </a:cxn>
                <a:cxn ang="0">
                  <a:pos x="T6" y="T7"/>
                </a:cxn>
                <a:cxn ang="0">
                  <a:pos x="T8" y="T9"/>
                </a:cxn>
                <a:cxn ang="0">
                  <a:pos x="T10" y="T11"/>
                </a:cxn>
              </a:cxnLst>
              <a:rect l="0" t="0" r="r" b="b"/>
              <a:pathLst>
                <a:path w="31" h="119">
                  <a:moveTo>
                    <a:pt x="0" y="119"/>
                  </a:moveTo>
                  <a:lnTo>
                    <a:pt x="0" y="119"/>
                  </a:lnTo>
                  <a:cubicBezTo>
                    <a:pt x="6" y="117"/>
                    <a:pt x="13" y="115"/>
                    <a:pt x="20" y="113"/>
                  </a:cubicBezTo>
                  <a:lnTo>
                    <a:pt x="31" y="0"/>
                  </a:lnTo>
                  <a:cubicBezTo>
                    <a:pt x="20" y="3"/>
                    <a:pt x="10" y="6"/>
                    <a:pt x="0" y="9"/>
                  </a:cubicBezTo>
                  <a:lnTo>
                    <a:pt x="0" y="1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124">
              <a:extLst>
                <a:ext uri="{FF2B5EF4-FFF2-40B4-BE49-F238E27FC236}">
                  <a16:creationId xmlns:a16="http://schemas.microsoft.com/office/drawing/2014/main" id="{349B5824-C638-4FA7-A507-DAA576D1A0FF}"/>
                </a:ext>
              </a:extLst>
            </p:cNvPr>
            <p:cNvSpPr>
              <a:spLocks/>
            </p:cNvSpPr>
            <p:nvPr/>
          </p:nvSpPr>
          <p:spPr bwMode="auto">
            <a:xfrm>
              <a:off x="1377" y="1604"/>
              <a:ext cx="56" cy="79"/>
            </a:xfrm>
            <a:custGeom>
              <a:avLst/>
              <a:gdLst>
                <a:gd name="T0" fmla="*/ 0 w 93"/>
                <a:gd name="T1" fmla="*/ 132 h 132"/>
                <a:gd name="T2" fmla="*/ 0 w 93"/>
                <a:gd name="T3" fmla="*/ 132 h 132"/>
                <a:gd name="T4" fmla="*/ 83 w 93"/>
                <a:gd name="T5" fmla="*/ 112 h 132"/>
                <a:gd name="T6" fmla="*/ 93 w 93"/>
                <a:gd name="T7" fmla="*/ 0 h 132"/>
                <a:gd name="T8" fmla="*/ 0 w 93"/>
                <a:gd name="T9" fmla="*/ 22 h 132"/>
                <a:gd name="T10" fmla="*/ 0 w 93"/>
                <a:gd name="T11" fmla="*/ 132 h 132"/>
              </a:gdLst>
              <a:ahLst/>
              <a:cxnLst>
                <a:cxn ang="0">
                  <a:pos x="T0" y="T1"/>
                </a:cxn>
                <a:cxn ang="0">
                  <a:pos x="T2" y="T3"/>
                </a:cxn>
                <a:cxn ang="0">
                  <a:pos x="T4" y="T5"/>
                </a:cxn>
                <a:cxn ang="0">
                  <a:pos x="T6" y="T7"/>
                </a:cxn>
                <a:cxn ang="0">
                  <a:pos x="T8" y="T9"/>
                </a:cxn>
                <a:cxn ang="0">
                  <a:pos x="T10" y="T11"/>
                </a:cxn>
              </a:cxnLst>
              <a:rect l="0" t="0" r="r" b="b"/>
              <a:pathLst>
                <a:path w="93" h="132">
                  <a:moveTo>
                    <a:pt x="0" y="132"/>
                  </a:moveTo>
                  <a:lnTo>
                    <a:pt x="0" y="132"/>
                  </a:lnTo>
                  <a:cubicBezTo>
                    <a:pt x="27" y="125"/>
                    <a:pt x="54" y="118"/>
                    <a:pt x="83" y="112"/>
                  </a:cubicBezTo>
                  <a:lnTo>
                    <a:pt x="93" y="0"/>
                  </a:lnTo>
                  <a:cubicBezTo>
                    <a:pt x="61" y="6"/>
                    <a:pt x="30" y="14"/>
                    <a:pt x="0" y="22"/>
                  </a:cubicBezTo>
                  <a:lnTo>
                    <a:pt x="0" y="1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125">
              <a:extLst>
                <a:ext uri="{FF2B5EF4-FFF2-40B4-BE49-F238E27FC236}">
                  <a16:creationId xmlns:a16="http://schemas.microsoft.com/office/drawing/2014/main" id="{08BCCE40-D7D0-4C09-B838-AA6A11D18C7B}"/>
                </a:ext>
              </a:extLst>
            </p:cNvPr>
            <p:cNvSpPr>
              <a:spLocks/>
            </p:cNvSpPr>
            <p:nvPr/>
          </p:nvSpPr>
          <p:spPr bwMode="auto">
            <a:xfrm>
              <a:off x="1458" y="1260"/>
              <a:ext cx="118" cy="75"/>
            </a:xfrm>
            <a:custGeom>
              <a:avLst/>
              <a:gdLst>
                <a:gd name="T0" fmla="*/ 0 w 197"/>
                <a:gd name="T1" fmla="*/ 126 h 126"/>
                <a:gd name="T2" fmla="*/ 0 w 197"/>
                <a:gd name="T3" fmla="*/ 126 h 126"/>
                <a:gd name="T4" fmla="*/ 0 w 197"/>
                <a:gd name="T5" fmla="*/ 126 h 126"/>
                <a:gd name="T6" fmla="*/ 197 w 197"/>
                <a:gd name="T7" fmla="*/ 110 h 126"/>
                <a:gd name="T8" fmla="*/ 197 w 197"/>
                <a:gd name="T9" fmla="*/ 0 h 126"/>
                <a:gd name="T10" fmla="*/ 10 w 197"/>
                <a:gd name="T11" fmla="*/ 15 h 126"/>
                <a:gd name="T12" fmla="*/ 10 w 197"/>
                <a:gd name="T13" fmla="*/ 15 h 126"/>
                <a:gd name="T14" fmla="*/ 0 w 197"/>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0" y="126"/>
                  </a:moveTo>
                  <a:lnTo>
                    <a:pt x="0" y="126"/>
                  </a:lnTo>
                  <a:lnTo>
                    <a:pt x="0" y="126"/>
                  </a:lnTo>
                  <a:cubicBezTo>
                    <a:pt x="63" y="116"/>
                    <a:pt x="130" y="111"/>
                    <a:pt x="197" y="110"/>
                  </a:cubicBezTo>
                  <a:lnTo>
                    <a:pt x="197" y="0"/>
                  </a:lnTo>
                  <a:cubicBezTo>
                    <a:pt x="133" y="1"/>
                    <a:pt x="71" y="6"/>
                    <a:pt x="10" y="15"/>
                  </a:cubicBezTo>
                  <a:lnTo>
                    <a:pt x="10" y="15"/>
                  </a:lnTo>
                  <a:lnTo>
                    <a:pt x="0" y="1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126">
              <a:extLst>
                <a:ext uri="{FF2B5EF4-FFF2-40B4-BE49-F238E27FC236}">
                  <a16:creationId xmlns:a16="http://schemas.microsoft.com/office/drawing/2014/main" id="{7ADCEA62-11F1-49CB-AF10-2001133E7262}"/>
                </a:ext>
              </a:extLst>
            </p:cNvPr>
            <p:cNvSpPr>
              <a:spLocks/>
            </p:cNvSpPr>
            <p:nvPr/>
          </p:nvSpPr>
          <p:spPr bwMode="auto">
            <a:xfrm>
              <a:off x="1433" y="1524"/>
              <a:ext cx="143" cy="80"/>
            </a:xfrm>
            <a:custGeom>
              <a:avLst/>
              <a:gdLst>
                <a:gd name="T0" fmla="*/ 0 w 239"/>
                <a:gd name="T1" fmla="*/ 133 h 133"/>
                <a:gd name="T2" fmla="*/ 0 w 239"/>
                <a:gd name="T3" fmla="*/ 133 h 133"/>
                <a:gd name="T4" fmla="*/ 0 w 239"/>
                <a:gd name="T5" fmla="*/ 133 h 133"/>
                <a:gd name="T6" fmla="*/ 239 w 239"/>
                <a:gd name="T7" fmla="*/ 110 h 133"/>
                <a:gd name="T8" fmla="*/ 239 w 239"/>
                <a:gd name="T9" fmla="*/ 0 h 133"/>
                <a:gd name="T10" fmla="*/ 11 w 239"/>
                <a:gd name="T11" fmla="*/ 21 h 133"/>
                <a:gd name="T12" fmla="*/ 11 w 239"/>
                <a:gd name="T13" fmla="*/ 21 h 133"/>
                <a:gd name="T14" fmla="*/ 0 w 239"/>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133">
                  <a:moveTo>
                    <a:pt x="0" y="133"/>
                  </a:moveTo>
                  <a:lnTo>
                    <a:pt x="0" y="133"/>
                  </a:lnTo>
                  <a:lnTo>
                    <a:pt x="0" y="133"/>
                  </a:lnTo>
                  <a:cubicBezTo>
                    <a:pt x="76" y="118"/>
                    <a:pt x="157" y="110"/>
                    <a:pt x="239" y="110"/>
                  </a:cubicBezTo>
                  <a:lnTo>
                    <a:pt x="239" y="0"/>
                  </a:lnTo>
                  <a:cubicBezTo>
                    <a:pt x="161" y="0"/>
                    <a:pt x="84" y="7"/>
                    <a:pt x="11" y="21"/>
                  </a:cubicBezTo>
                  <a:lnTo>
                    <a:pt x="11" y="21"/>
                  </a:ln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127">
              <a:extLst>
                <a:ext uri="{FF2B5EF4-FFF2-40B4-BE49-F238E27FC236}">
                  <a16:creationId xmlns:a16="http://schemas.microsoft.com/office/drawing/2014/main" id="{DEFDA643-510A-4F10-BE9A-980271D84C8E}"/>
                </a:ext>
              </a:extLst>
            </p:cNvPr>
            <p:cNvSpPr>
              <a:spLocks/>
            </p:cNvSpPr>
            <p:nvPr/>
          </p:nvSpPr>
          <p:spPr bwMode="auto">
            <a:xfrm>
              <a:off x="1471" y="1128"/>
              <a:ext cx="105" cy="74"/>
            </a:xfrm>
            <a:custGeom>
              <a:avLst/>
              <a:gdLst>
                <a:gd name="T0" fmla="*/ 0 w 176"/>
                <a:gd name="T1" fmla="*/ 123 h 123"/>
                <a:gd name="T2" fmla="*/ 0 w 176"/>
                <a:gd name="T3" fmla="*/ 123 h 123"/>
                <a:gd name="T4" fmla="*/ 0 w 176"/>
                <a:gd name="T5" fmla="*/ 123 h 123"/>
                <a:gd name="T6" fmla="*/ 176 w 176"/>
                <a:gd name="T7" fmla="*/ 110 h 123"/>
                <a:gd name="T8" fmla="*/ 176 w 176"/>
                <a:gd name="T9" fmla="*/ 0 h 123"/>
                <a:gd name="T10" fmla="*/ 10 w 176"/>
                <a:gd name="T11" fmla="*/ 11 h 123"/>
                <a:gd name="T12" fmla="*/ 10 w 176"/>
                <a:gd name="T13" fmla="*/ 11 h 123"/>
                <a:gd name="T14" fmla="*/ 0 w 17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23"/>
                  </a:moveTo>
                  <a:lnTo>
                    <a:pt x="0" y="123"/>
                  </a:lnTo>
                  <a:lnTo>
                    <a:pt x="0" y="123"/>
                  </a:lnTo>
                  <a:cubicBezTo>
                    <a:pt x="57" y="115"/>
                    <a:pt x="116" y="111"/>
                    <a:pt x="176" y="110"/>
                  </a:cubicBezTo>
                  <a:lnTo>
                    <a:pt x="176" y="0"/>
                  </a:lnTo>
                  <a:cubicBezTo>
                    <a:pt x="120" y="1"/>
                    <a:pt x="64" y="4"/>
                    <a:pt x="10" y="11"/>
                  </a:cubicBezTo>
                  <a:lnTo>
                    <a:pt x="10" y="11"/>
                  </a:ln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128">
              <a:extLst>
                <a:ext uri="{FF2B5EF4-FFF2-40B4-BE49-F238E27FC236}">
                  <a16:creationId xmlns:a16="http://schemas.microsoft.com/office/drawing/2014/main" id="{02E1190A-E49D-437F-925B-94B4581B1C48}"/>
                </a:ext>
              </a:extLst>
            </p:cNvPr>
            <p:cNvSpPr>
              <a:spLocks/>
            </p:cNvSpPr>
            <p:nvPr/>
          </p:nvSpPr>
          <p:spPr bwMode="auto">
            <a:xfrm>
              <a:off x="1377" y="1202"/>
              <a:ext cx="94" cy="85"/>
            </a:xfrm>
            <a:custGeom>
              <a:avLst/>
              <a:gdLst>
                <a:gd name="T0" fmla="*/ 0 w 156"/>
                <a:gd name="T1" fmla="*/ 143 h 143"/>
                <a:gd name="T2" fmla="*/ 0 w 156"/>
                <a:gd name="T3" fmla="*/ 143 h 143"/>
                <a:gd name="T4" fmla="*/ 145 w 156"/>
                <a:gd name="T5" fmla="*/ 112 h 143"/>
                <a:gd name="T6" fmla="*/ 156 w 156"/>
                <a:gd name="T7" fmla="*/ 0 h 143"/>
                <a:gd name="T8" fmla="*/ 0 w 156"/>
                <a:gd name="T9" fmla="*/ 33 h 143"/>
                <a:gd name="T10" fmla="*/ 0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0" y="143"/>
                  </a:moveTo>
                  <a:lnTo>
                    <a:pt x="0" y="143"/>
                  </a:lnTo>
                  <a:cubicBezTo>
                    <a:pt x="46" y="130"/>
                    <a:pt x="95" y="119"/>
                    <a:pt x="145" y="112"/>
                  </a:cubicBezTo>
                  <a:lnTo>
                    <a:pt x="156" y="0"/>
                  </a:lnTo>
                  <a:cubicBezTo>
                    <a:pt x="101" y="8"/>
                    <a:pt x="49" y="19"/>
                    <a:pt x="0" y="33"/>
                  </a:cubicBezTo>
                  <a:lnTo>
                    <a:pt x="0" y="1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129">
              <a:extLst>
                <a:ext uri="{FF2B5EF4-FFF2-40B4-BE49-F238E27FC236}">
                  <a16:creationId xmlns:a16="http://schemas.microsoft.com/office/drawing/2014/main" id="{539EC071-070C-4773-A98A-0776569E9033}"/>
                </a:ext>
              </a:extLst>
            </p:cNvPr>
            <p:cNvSpPr>
              <a:spLocks/>
            </p:cNvSpPr>
            <p:nvPr/>
          </p:nvSpPr>
          <p:spPr bwMode="auto">
            <a:xfrm>
              <a:off x="1377" y="1470"/>
              <a:ext cx="68" cy="81"/>
            </a:xfrm>
            <a:custGeom>
              <a:avLst/>
              <a:gdLst>
                <a:gd name="T0" fmla="*/ 0 w 114"/>
                <a:gd name="T1" fmla="*/ 136 h 136"/>
                <a:gd name="T2" fmla="*/ 0 w 114"/>
                <a:gd name="T3" fmla="*/ 136 h 136"/>
                <a:gd name="T4" fmla="*/ 104 w 114"/>
                <a:gd name="T5" fmla="*/ 112 h 136"/>
                <a:gd name="T6" fmla="*/ 114 w 114"/>
                <a:gd name="T7" fmla="*/ 0 h 136"/>
                <a:gd name="T8" fmla="*/ 0 w 114"/>
                <a:gd name="T9" fmla="*/ 26 h 136"/>
                <a:gd name="T10" fmla="*/ 0 w 114"/>
                <a:gd name="T11" fmla="*/ 136 h 136"/>
              </a:gdLst>
              <a:ahLst/>
              <a:cxnLst>
                <a:cxn ang="0">
                  <a:pos x="T0" y="T1"/>
                </a:cxn>
                <a:cxn ang="0">
                  <a:pos x="T2" y="T3"/>
                </a:cxn>
                <a:cxn ang="0">
                  <a:pos x="T4" y="T5"/>
                </a:cxn>
                <a:cxn ang="0">
                  <a:pos x="T6" y="T7"/>
                </a:cxn>
                <a:cxn ang="0">
                  <a:pos x="T8" y="T9"/>
                </a:cxn>
                <a:cxn ang="0">
                  <a:pos x="T10" y="T11"/>
                </a:cxn>
              </a:cxnLst>
              <a:rect l="0" t="0" r="r" b="b"/>
              <a:pathLst>
                <a:path w="114" h="136">
                  <a:moveTo>
                    <a:pt x="0" y="136"/>
                  </a:moveTo>
                  <a:lnTo>
                    <a:pt x="0" y="136"/>
                  </a:lnTo>
                  <a:cubicBezTo>
                    <a:pt x="33" y="127"/>
                    <a:pt x="68" y="118"/>
                    <a:pt x="104" y="112"/>
                  </a:cubicBezTo>
                  <a:lnTo>
                    <a:pt x="114" y="0"/>
                  </a:lnTo>
                  <a:cubicBezTo>
                    <a:pt x="75" y="7"/>
                    <a:pt x="36" y="16"/>
                    <a:pt x="0" y="26"/>
                  </a:cubicBezTo>
                  <a:lnTo>
                    <a:pt x="0" y="1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130">
              <a:extLst>
                <a:ext uri="{FF2B5EF4-FFF2-40B4-BE49-F238E27FC236}">
                  <a16:creationId xmlns:a16="http://schemas.microsoft.com/office/drawing/2014/main" id="{3140B4FC-F13A-408D-AEF4-434928619E2F}"/>
                </a:ext>
              </a:extLst>
            </p:cNvPr>
            <p:cNvSpPr>
              <a:spLocks/>
            </p:cNvSpPr>
            <p:nvPr/>
          </p:nvSpPr>
          <p:spPr bwMode="auto">
            <a:xfrm>
              <a:off x="1377" y="1335"/>
              <a:ext cx="81" cy="84"/>
            </a:xfrm>
            <a:custGeom>
              <a:avLst/>
              <a:gdLst>
                <a:gd name="T0" fmla="*/ 0 w 135"/>
                <a:gd name="T1" fmla="*/ 140 h 140"/>
                <a:gd name="T2" fmla="*/ 0 w 135"/>
                <a:gd name="T3" fmla="*/ 140 h 140"/>
                <a:gd name="T4" fmla="*/ 125 w 135"/>
                <a:gd name="T5" fmla="*/ 112 h 140"/>
                <a:gd name="T6" fmla="*/ 135 w 135"/>
                <a:gd name="T7" fmla="*/ 0 h 140"/>
                <a:gd name="T8" fmla="*/ 0 w 135"/>
                <a:gd name="T9" fmla="*/ 30 h 140"/>
                <a:gd name="T10" fmla="*/ 0 w 135"/>
                <a:gd name="T11" fmla="*/ 140 h 140"/>
              </a:gdLst>
              <a:ahLst/>
              <a:cxnLst>
                <a:cxn ang="0">
                  <a:pos x="T0" y="T1"/>
                </a:cxn>
                <a:cxn ang="0">
                  <a:pos x="T2" y="T3"/>
                </a:cxn>
                <a:cxn ang="0">
                  <a:pos x="T4" y="T5"/>
                </a:cxn>
                <a:cxn ang="0">
                  <a:pos x="T6" y="T7"/>
                </a:cxn>
                <a:cxn ang="0">
                  <a:pos x="T8" y="T9"/>
                </a:cxn>
                <a:cxn ang="0">
                  <a:pos x="T10" y="T11"/>
                </a:cxn>
              </a:cxnLst>
              <a:rect l="0" t="0" r="r" b="b"/>
              <a:pathLst>
                <a:path w="135" h="140">
                  <a:moveTo>
                    <a:pt x="0" y="140"/>
                  </a:moveTo>
                  <a:lnTo>
                    <a:pt x="0" y="140"/>
                  </a:lnTo>
                  <a:cubicBezTo>
                    <a:pt x="39" y="129"/>
                    <a:pt x="81" y="119"/>
                    <a:pt x="125" y="112"/>
                  </a:cubicBezTo>
                  <a:lnTo>
                    <a:pt x="135" y="0"/>
                  </a:lnTo>
                  <a:cubicBezTo>
                    <a:pt x="88" y="8"/>
                    <a:pt x="43" y="18"/>
                    <a:pt x="0" y="30"/>
                  </a:cubicBezTo>
                  <a:lnTo>
                    <a:pt x="0" y="1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131">
              <a:extLst>
                <a:ext uri="{FF2B5EF4-FFF2-40B4-BE49-F238E27FC236}">
                  <a16:creationId xmlns:a16="http://schemas.microsoft.com/office/drawing/2014/main" id="{8A19B2A0-B93F-4DE4-9D6A-C4FEF3F74BAC}"/>
                </a:ext>
              </a:extLst>
            </p:cNvPr>
            <p:cNvSpPr>
              <a:spLocks/>
            </p:cNvSpPr>
            <p:nvPr/>
          </p:nvSpPr>
          <p:spPr bwMode="auto">
            <a:xfrm>
              <a:off x="1445" y="1392"/>
              <a:ext cx="131" cy="78"/>
            </a:xfrm>
            <a:custGeom>
              <a:avLst/>
              <a:gdLst>
                <a:gd name="T0" fmla="*/ 0 w 218"/>
                <a:gd name="T1" fmla="*/ 129 h 129"/>
                <a:gd name="T2" fmla="*/ 0 w 218"/>
                <a:gd name="T3" fmla="*/ 129 h 129"/>
                <a:gd name="T4" fmla="*/ 0 w 218"/>
                <a:gd name="T5" fmla="*/ 129 h 129"/>
                <a:gd name="T6" fmla="*/ 218 w 218"/>
                <a:gd name="T7" fmla="*/ 110 h 129"/>
                <a:gd name="T8" fmla="*/ 218 w 218"/>
                <a:gd name="T9" fmla="*/ 0 h 129"/>
                <a:gd name="T10" fmla="*/ 11 w 218"/>
                <a:gd name="T11" fmla="*/ 17 h 129"/>
                <a:gd name="T12" fmla="*/ 11 w 218"/>
                <a:gd name="T13" fmla="*/ 17 h 129"/>
                <a:gd name="T14" fmla="*/ 0 w 218"/>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29">
                  <a:moveTo>
                    <a:pt x="0" y="129"/>
                  </a:moveTo>
                  <a:lnTo>
                    <a:pt x="0" y="129"/>
                  </a:lnTo>
                  <a:lnTo>
                    <a:pt x="0" y="129"/>
                  </a:lnTo>
                  <a:cubicBezTo>
                    <a:pt x="70" y="117"/>
                    <a:pt x="143" y="110"/>
                    <a:pt x="218" y="110"/>
                  </a:cubicBezTo>
                  <a:lnTo>
                    <a:pt x="218" y="0"/>
                  </a:lnTo>
                  <a:cubicBezTo>
                    <a:pt x="147" y="0"/>
                    <a:pt x="77" y="6"/>
                    <a:pt x="11" y="17"/>
                  </a:cubicBezTo>
                  <a:lnTo>
                    <a:pt x="11" y="17"/>
                  </a:ln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5267271" y="3071725"/>
            <a:ext cx="6205329" cy="2896402"/>
          </a:xfrm>
          <a:noFill/>
        </p:spPr>
        <p:txBody>
          <a:bodyPr anchor="t" anchorCtr="0">
            <a:noAutofit/>
          </a:bodyPr>
          <a:lstStyle>
            <a:lvl1pPr algn="l">
              <a:defRPr sz="4200">
                <a:solidFill>
                  <a:schemeClr val="accent3"/>
                </a:solidFill>
                <a:latin typeface="Overpass ExtraBold" panose="000009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5266200" y="5969695"/>
            <a:ext cx="6206400" cy="215444"/>
          </a:xfrm>
        </p:spPr>
        <p:txBody>
          <a:bodyPr>
            <a:spAutoFit/>
          </a:bodyPr>
          <a:lstStyle>
            <a:lvl1pPr marL="0" indent="0" algn="l">
              <a:buNone/>
              <a:defRPr sz="1400">
                <a:solidFill>
                  <a:schemeClr val="accent3"/>
                </a:solidFill>
                <a:latin typeface="Overpas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p:txBody>
          <a:bodyPr/>
          <a:lstStyle>
            <a:lvl1pPr>
              <a:defRPr>
                <a:latin typeface="Overpass" panose="00000500000000000000" pitchFamily="2" charset="0"/>
              </a:defRPr>
            </a:lvl1pPr>
          </a:lstStyle>
          <a:p>
            <a:fld id="{5B42D600-461E-4D15-98C0-8BB09BE54093}" type="datetime6">
              <a:rPr lang="en-GB" smtClean="0"/>
              <a:pPr/>
              <a:t>December 18</a:t>
            </a:fld>
            <a:endParaRPr lang="en-GB"/>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5266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bg1"/>
        </a:solidFill>
        <a:effectLst/>
      </p:bgPr>
    </p:bg>
    <p:spTree>
      <p:nvGrpSpPr>
        <p:cNvPr id="1" name=""/>
        <p:cNvGrpSpPr/>
        <p:nvPr/>
      </p:nvGrpSpPr>
      <p:grpSpPr>
        <a:xfrm>
          <a:off x="0" y="0"/>
          <a:ext cx="0" cy="0"/>
          <a:chOff x="0" y="0"/>
          <a:chExt cx="0" cy="0"/>
        </a:xfrm>
      </p:grpSpPr>
      <p:grpSp>
        <p:nvGrpSpPr>
          <p:cNvPr id="161" name="Group 4">
            <a:extLst>
              <a:ext uri="{FF2B5EF4-FFF2-40B4-BE49-F238E27FC236}">
                <a16:creationId xmlns:a16="http://schemas.microsoft.com/office/drawing/2014/main" id="{AF424A17-9587-4FBC-AD55-7CB88B8447B8}"/>
              </a:ext>
            </a:extLst>
          </p:cNvPr>
          <p:cNvGrpSpPr>
            <a:grpSpLocks noChangeAspect="1"/>
          </p:cNvGrpSpPr>
          <p:nvPr userDrawn="1"/>
        </p:nvGrpSpPr>
        <p:grpSpPr bwMode="auto">
          <a:xfrm>
            <a:off x="0" y="0"/>
            <a:ext cx="7983538" cy="6859588"/>
            <a:chOff x="1325" y="5"/>
            <a:chExt cx="5029" cy="4321"/>
          </a:xfrm>
          <a:solidFill>
            <a:schemeClr val="accent3"/>
          </a:solidFill>
        </p:grpSpPr>
        <p:sp>
          <p:nvSpPr>
            <p:cNvPr id="162" name="Freeform 5">
              <a:extLst>
                <a:ext uri="{FF2B5EF4-FFF2-40B4-BE49-F238E27FC236}">
                  <a16:creationId xmlns:a16="http://schemas.microsoft.com/office/drawing/2014/main" id="{ECEAA9E9-0816-4CCA-81F8-336EB3FC0F50}"/>
                </a:ext>
              </a:extLst>
            </p:cNvPr>
            <p:cNvSpPr>
              <a:spLocks/>
            </p:cNvSpPr>
            <p:nvPr/>
          </p:nvSpPr>
          <p:spPr bwMode="auto">
            <a:xfrm>
              <a:off x="1325" y="5"/>
              <a:ext cx="4626" cy="4320"/>
            </a:xfrm>
            <a:custGeom>
              <a:avLst/>
              <a:gdLst>
                <a:gd name="T0" fmla="*/ 0 w 7714"/>
                <a:gd name="T1" fmla="*/ 0 h 7199"/>
                <a:gd name="T2" fmla="*/ 0 w 7714"/>
                <a:gd name="T3" fmla="*/ 0 h 7199"/>
                <a:gd name="T4" fmla="*/ 7714 w 7714"/>
                <a:gd name="T5" fmla="*/ 0 h 7199"/>
                <a:gd name="T6" fmla="*/ 7714 w 7714"/>
                <a:gd name="T7" fmla="*/ 7199 h 7199"/>
                <a:gd name="T8" fmla="*/ 0 w 7714"/>
                <a:gd name="T9" fmla="*/ 7199 h 7199"/>
                <a:gd name="T10" fmla="*/ 0 w 7714"/>
                <a:gd name="T11" fmla="*/ 0 h 7199"/>
              </a:gdLst>
              <a:ahLst/>
              <a:cxnLst>
                <a:cxn ang="0">
                  <a:pos x="T0" y="T1"/>
                </a:cxn>
                <a:cxn ang="0">
                  <a:pos x="T2" y="T3"/>
                </a:cxn>
                <a:cxn ang="0">
                  <a:pos x="T4" y="T5"/>
                </a:cxn>
                <a:cxn ang="0">
                  <a:pos x="T6" y="T7"/>
                </a:cxn>
                <a:cxn ang="0">
                  <a:pos x="T8" y="T9"/>
                </a:cxn>
                <a:cxn ang="0">
                  <a:pos x="T10" y="T11"/>
                </a:cxn>
              </a:cxnLst>
              <a:rect l="0" t="0" r="r" b="b"/>
              <a:pathLst>
                <a:path w="7714" h="7199">
                  <a:moveTo>
                    <a:pt x="0" y="0"/>
                  </a:moveTo>
                  <a:lnTo>
                    <a:pt x="0" y="0"/>
                  </a:lnTo>
                  <a:lnTo>
                    <a:pt x="7714" y="0"/>
                  </a:lnTo>
                  <a:lnTo>
                    <a:pt x="7714" y="7199"/>
                  </a:lnTo>
                  <a:lnTo>
                    <a:pt x="0" y="719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6">
              <a:extLst>
                <a:ext uri="{FF2B5EF4-FFF2-40B4-BE49-F238E27FC236}">
                  <a16:creationId xmlns:a16="http://schemas.microsoft.com/office/drawing/2014/main" id="{E9A5D134-6BDE-4A06-86BF-4D52FDE20DD5}"/>
                </a:ext>
              </a:extLst>
            </p:cNvPr>
            <p:cNvSpPr>
              <a:spLocks/>
            </p:cNvSpPr>
            <p:nvPr/>
          </p:nvSpPr>
          <p:spPr bwMode="auto">
            <a:xfrm>
              <a:off x="6155" y="3969"/>
              <a:ext cx="168" cy="86"/>
            </a:xfrm>
            <a:custGeom>
              <a:avLst/>
              <a:gdLst>
                <a:gd name="T0" fmla="*/ 0 w 280"/>
                <a:gd name="T1" fmla="*/ 111 h 143"/>
                <a:gd name="T2" fmla="*/ 0 w 280"/>
                <a:gd name="T3" fmla="*/ 111 h 143"/>
                <a:gd name="T4" fmla="*/ 280 w 280"/>
                <a:gd name="T5" fmla="*/ 143 h 143"/>
                <a:gd name="T6" fmla="*/ 280 w 280"/>
                <a:gd name="T7" fmla="*/ 142 h 143"/>
                <a:gd name="T8" fmla="*/ 269 w 280"/>
                <a:gd name="T9" fmla="*/ 30 h 143"/>
                <a:gd name="T10" fmla="*/ 269 w 280"/>
                <a:gd name="T11" fmla="*/ 30 h 143"/>
                <a:gd name="T12" fmla="*/ 0 w 280"/>
                <a:gd name="T13" fmla="*/ 0 h 143"/>
                <a:gd name="T14" fmla="*/ 0 w 280"/>
                <a:gd name="T15" fmla="*/ 111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3">
                  <a:moveTo>
                    <a:pt x="0" y="111"/>
                  </a:moveTo>
                  <a:lnTo>
                    <a:pt x="0" y="111"/>
                  </a:lnTo>
                  <a:cubicBezTo>
                    <a:pt x="97" y="111"/>
                    <a:pt x="192" y="122"/>
                    <a:pt x="280" y="143"/>
                  </a:cubicBezTo>
                  <a:lnTo>
                    <a:pt x="280" y="142"/>
                  </a:lnTo>
                  <a:lnTo>
                    <a:pt x="269" y="30"/>
                  </a:lnTo>
                  <a:lnTo>
                    <a:pt x="269" y="30"/>
                  </a:lnTo>
                  <a:cubicBezTo>
                    <a:pt x="184" y="11"/>
                    <a:pt x="93"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7">
              <a:extLst>
                <a:ext uri="{FF2B5EF4-FFF2-40B4-BE49-F238E27FC236}">
                  <a16:creationId xmlns:a16="http://schemas.microsoft.com/office/drawing/2014/main" id="{317CFBAE-8B59-47AC-894E-A363BFBA8416}"/>
                </a:ext>
              </a:extLst>
            </p:cNvPr>
            <p:cNvSpPr>
              <a:spLocks/>
            </p:cNvSpPr>
            <p:nvPr/>
          </p:nvSpPr>
          <p:spPr bwMode="auto">
            <a:xfrm>
              <a:off x="6155" y="3837"/>
              <a:ext cx="156" cy="83"/>
            </a:xfrm>
            <a:custGeom>
              <a:avLst/>
              <a:gdLst>
                <a:gd name="T0" fmla="*/ 0 w 259"/>
                <a:gd name="T1" fmla="*/ 110 h 138"/>
                <a:gd name="T2" fmla="*/ 0 w 259"/>
                <a:gd name="T3" fmla="*/ 110 h 138"/>
                <a:gd name="T4" fmla="*/ 259 w 259"/>
                <a:gd name="T5" fmla="*/ 138 h 138"/>
                <a:gd name="T6" fmla="*/ 259 w 259"/>
                <a:gd name="T7" fmla="*/ 138 h 138"/>
                <a:gd name="T8" fmla="*/ 248 w 259"/>
                <a:gd name="T9" fmla="*/ 25 h 138"/>
                <a:gd name="T10" fmla="*/ 248 w 259"/>
                <a:gd name="T11" fmla="*/ 25 h 138"/>
                <a:gd name="T12" fmla="*/ 0 w 259"/>
                <a:gd name="T13" fmla="*/ 0 h 138"/>
                <a:gd name="T14" fmla="*/ 0 w 259"/>
                <a:gd name="T15" fmla="*/ 110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8">
                  <a:moveTo>
                    <a:pt x="0" y="110"/>
                  </a:moveTo>
                  <a:lnTo>
                    <a:pt x="0" y="110"/>
                  </a:lnTo>
                  <a:cubicBezTo>
                    <a:pt x="89" y="111"/>
                    <a:pt x="177" y="120"/>
                    <a:pt x="259" y="138"/>
                  </a:cubicBezTo>
                  <a:lnTo>
                    <a:pt x="259" y="138"/>
                  </a:lnTo>
                  <a:lnTo>
                    <a:pt x="248" y="25"/>
                  </a:lnTo>
                  <a:lnTo>
                    <a:pt x="248" y="25"/>
                  </a:lnTo>
                  <a:cubicBezTo>
                    <a:pt x="169" y="9"/>
                    <a:pt x="85"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8">
              <a:extLst>
                <a:ext uri="{FF2B5EF4-FFF2-40B4-BE49-F238E27FC236}">
                  <a16:creationId xmlns:a16="http://schemas.microsoft.com/office/drawing/2014/main" id="{497F9B6D-F270-4464-BD6A-DCBD98AEF7A4}"/>
                </a:ext>
              </a:extLst>
            </p:cNvPr>
            <p:cNvSpPr>
              <a:spLocks/>
            </p:cNvSpPr>
            <p:nvPr/>
          </p:nvSpPr>
          <p:spPr bwMode="auto">
            <a:xfrm>
              <a:off x="6155" y="3705"/>
              <a:ext cx="143" cy="80"/>
            </a:xfrm>
            <a:custGeom>
              <a:avLst/>
              <a:gdLst>
                <a:gd name="T0" fmla="*/ 0 w 238"/>
                <a:gd name="T1" fmla="*/ 110 h 133"/>
                <a:gd name="T2" fmla="*/ 0 w 238"/>
                <a:gd name="T3" fmla="*/ 110 h 133"/>
                <a:gd name="T4" fmla="*/ 238 w 238"/>
                <a:gd name="T5" fmla="*/ 133 h 133"/>
                <a:gd name="T6" fmla="*/ 238 w 238"/>
                <a:gd name="T7" fmla="*/ 133 h 133"/>
                <a:gd name="T8" fmla="*/ 227 w 238"/>
                <a:gd name="T9" fmla="*/ 21 h 133"/>
                <a:gd name="T10" fmla="*/ 227 w 238"/>
                <a:gd name="T11" fmla="*/ 21 h 133"/>
                <a:gd name="T12" fmla="*/ 0 w 238"/>
                <a:gd name="T13" fmla="*/ 0 h 133"/>
                <a:gd name="T14" fmla="*/ 0 w 238"/>
                <a:gd name="T15" fmla="*/ 11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10"/>
                  </a:moveTo>
                  <a:lnTo>
                    <a:pt x="0" y="110"/>
                  </a:lnTo>
                  <a:cubicBezTo>
                    <a:pt x="81" y="111"/>
                    <a:pt x="162" y="119"/>
                    <a:pt x="238" y="133"/>
                  </a:cubicBezTo>
                  <a:lnTo>
                    <a:pt x="238" y="133"/>
                  </a:lnTo>
                  <a:lnTo>
                    <a:pt x="227" y="21"/>
                  </a:lnTo>
                  <a:lnTo>
                    <a:pt x="227" y="21"/>
                  </a:lnTo>
                  <a:cubicBezTo>
                    <a:pt x="155" y="8"/>
                    <a:pt x="78"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9">
              <a:extLst>
                <a:ext uri="{FF2B5EF4-FFF2-40B4-BE49-F238E27FC236}">
                  <a16:creationId xmlns:a16="http://schemas.microsoft.com/office/drawing/2014/main" id="{5BC2B58E-19E9-46AA-8705-DB582DFD3BA3}"/>
                </a:ext>
              </a:extLst>
            </p:cNvPr>
            <p:cNvSpPr>
              <a:spLocks/>
            </p:cNvSpPr>
            <p:nvPr/>
          </p:nvSpPr>
          <p:spPr bwMode="auto">
            <a:xfrm>
              <a:off x="6155" y="4234"/>
              <a:ext cx="193" cy="92"/>
            </a:xfrm>
            <a:custGeom>
              <a:avLst/>
              <a:gdLst>
                <a:gd name="T0" fmla="*/ 0 w 321"/>
                <a:gd name="T1" fmla="*/ 110 h 153"/>
                <a:gd name="T2" fmla="*/ 0 w 321"/>
                <a:gd name="T3" fmla="*/ 110 h 153"/>
                <a:gd name="T4" fmla="*/ 321 w 321"/>
                <a:gd name="T5" fmla="*/ 153 h 153"/>
                <a:gd name="T6" fmla="*/ 321 w 321"/>
                <a:gd name="T7" fmla="*/ 152 h 153"/>
                <a:gd name="T8" fmla="*/ 311 w 321"/>
                <a:gd name="T9" fmla="*/ 40 h 153"/>
                <a:gd name="T10" fmla="*/ 311 w 321"/>
                <a:gd name="T11" fmla="*/ 40 h 153"/>
                <a:gd name="T12" fmla="*/ 0 w 321"/>
                <a:gd name="T13" fmla="*/ 0 h 153"/>
                <a:gd name="T14" fmla="*/ 0 w 321"/>
                <a:gd name="T15" fmla="*/ 110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53">
                  <a:moveTo>
                    <a:pt x="0" y="110"/>
                  </a:moveTo>
                  <a:lnTo>
                    <a:pt x="0" y="110"/>
                  </a:lnTo>
                  <a:cubicBezTo>
                    <a:pt x="112" y="111"/>
                    <a:pt x="223" y="125"/>
                    <a:pt x="321" y="153"/>
                  </a:cubicBezTo>
                  <a:lnTo>
                    <a:pt x="321" y="152"/>
                  </a:lnTo>
                  <a:lnTo>
                    <a:pt x="311" y="40"/>
                  </a:lnTo>
                  <a:lnTo>
                    <a:pt x="311" y="40"/>
                  </a:lnTo>
                  <a:cubicBezTo>
                    <a:pt x="215" y="14"/>
                    <a:pt x="10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10">
              <a:extLst>
                <a:ext uri="{FF2B5EF4-FFF2-40B4-BE49-F238E27FC236}">
                  <a16:creationId xmlns:a16="http://schemas.microsoft.com/office/drawing/2014/main" id="{65012731-BB17-469C-AC04-3C9E15E41928}"/>
                </a:ext>
              </a:extLst>
            </p:cNvPr>
            <p:cNvSpPr>
              <a:spLocks/>
            </p:cNvSpPr>
            <p:nvPr/>
          </p:nvSpPr>
          <p:spPr bwMode="auto">
            <a:xfrm>
              <a:off x="6155" y="4102"/>
              <a:ext cx="180" cy="88"/>
            </a:xfrm>
            <a:custGeom>
              <a:avLst/>
              <a:gdLst>
                <a:gd name="T0" fmla="*/ 0 w 300"/>
                <a:gd name="T1" fmla="*/ 110 h 147"/>
                <a:gd name="T2" fmla="*/ 0 w 300"/>
                <a:gd name="T3" fmla="*/ 110 h 147"/>
                <a:gd name="T4" fmla="*/ 300 w 300"/>
                <a:gd name="T5" fmla="*/ 147 h 147"/>
                <a:gd name="T6" fmla="*/ 300 w 300"/>
                <a:gd name="T7" fmla="*/ 147 h 147"/>
                <a:gd name="T8" fmla="*/ 290 w 300"/>
                <a:gd name="T9" fmla="*/ 34 h 147"/>
                <a:gd name="T10" fmla="*/ 290 w 300"/>
                <a:gd name="T11" fmla="*/ 34 h 147"/>
                <a:gd name="T12" fmla="*/ 0 w 300"/>
                <a:gd name="T13" fmla="*/ 0 h 147"/>
                <a:gd name="T14" fmla="*/ 0 w 300"/>
                <a:gd name="T15" fmla="*/ 110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47">
                  <a:moveTo>
                    <a:pt x="0" y="110"/>
                  </a:moveTo>
                  <a:lnTo>
                    <a:pt x="0" y="110"/>
                  </a:lnTo>
                  <a:cubicBezTo>
                    <a:pt x="104" y="110"/>
                    <a:pt x="207" y="123"/>
                    <a:pt x="300" y="147"/>
                  </a:cubicBezTo>
                  <a:lnTo>
                    <a:pt x="300" y="147"/>
                  </a:lnTo>
                  <a:lnTo>
                    <a:pt x="290" y="34"/>
                  </a:lnTo>
                  <a:lnTo>
                    <a:pt x="290" y="34"/>
                  </a:lnTo>
                  <a:cubicBezTo>
                    <a:pt x="199" y="12"/>
                    <a:pt x="10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11">
              <a:extLst>
                <a:ext uri="{FF2B5EF4-FFF2-40B4-BE49-F238E27FC236}">
                  <a16:creationId xmlns:a16="http://schemas.microsoft.com/office/drawing/2014/main" id="{07A76CE9-967D-4CAB-AEC4-6FC2E1F910EC}"/>
                </a:ext>
              </a:extLst>
            </p:cNvPr>
            <p:cNvSpPr>
              <a:spLocks/>
            </p:cNvSpPr>
            <p:nvPr/>
          </p:nvSpPr>
          <p:spPr bwMode="auto">
            <a:xfrm>
              <a:off x="6155" y="3573"/>
              <a:ext cx="130" cy="78"/>
            </a:xfrm>
            <a:custGeom>
              <a:avLst/>
              <a:gdLst>
                <a:gd name="T0" fmla="*/ 0 w 217"/>
                <a:gd name="T1" fmla="*/ 110 h 129"/>
                <a:gd name="T2" fmla="*/ 0 w 217"/>
                <a:gd name="T3" fmla="*/ 110 h 129"/>
                <a:gd name="T4" fmla="*/ 217 w 217"/>
                <a:gd name="T5" fmla="*/ 129 h 129"/>
                <a:gd name="T6" fmla="*/ 217 w 217"/>
                <a:gd name="T7" fmla="*/ 129 h 129"/>
                <a:gd name="T8" fmla="*/ 207 w 217"/>
                <a:gd name="T9" fmla="*/ 17 h 129"/>
                <a:gd name="T10" fmla="*/ 207 w 217"/>
                <a:gd name="T11" fmla="*/ 17 h 129"/>
                <a:gd name="T12" fmla="*/ 0 w 217"/>
                <a:gd name="T13" fmla="*/ 0 h 129"/>
                <a:gd name="T14" fmla="*/ 0 w 217"/>
                <a:gd name="T15" fmla="*/ 11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10"/>
                  </a:moveTo>
                  <a:lnTo>
                    <a:pt x="0" y="110"/>
                  </a:lnTo>
                  <a:cubicBezTo>
                    <a:pt x="74" y="110"/>
                    <a:pt x="147" y="117"/>
                    <a:pt x="217" y="129"/>
                  </a:cubicBezTo>
                  <a:lnTo>
                    <a:pt x="217" y="129"/>
                  </a:lnTo>
                  <a:lnTo>
                    <a:pt x="207" y="17"/>
                  </a:lnTo>
                  <a:lnTo>
                    <a:pt x="207" y="17"/>
                  </a:lnTo>
                  <a:cubicBezTo>
                    <a:pt x="140" y="6"/>
                    <a:pt x="7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12">
              <a:extLst>
                <a:ext uri="{FF2B5EF4-FFF2-40B4-BE49-F238E27FC236}">
                  <a16:creationId xmlns:a16="http://schemas.microsoft.com/office/drawing/2014/main" id="{23E3252F-8F8E-429D-8D51-14FAA9457778}"/>
                </a:ext>
              </a:extLst>
            </p:cNvPr>
            <p:cNvSpPr>
              <a:spLocks/>
            </p:cNvSpPr>
            <p:nvPr/>
          </p:nvSpPr>
          <p:spPr bwMode="auto">
            <a:xfrm>
              <a:off x="6155" y="2648"/>
              <a:ext cx="43" cy="68"/>
            </a:xfrm>
            <a:custGeom>
              <a:avLst/>
              <a:gdLst>
                <a:gd name="T0" fmla="*/ 0 w 72"/>
                <a:gd name="T1" fmla="*/ 110 h 112"/>
                <a:gd name="T2" fmla="*/ 0 w 72"/>
                <a:gd name="T3" fmla="*/ 110 h 112"/>
                <a:gd name="T4" fmla="*/ 72 w 72"/>
                <a:gd name="T5" fmla="*/ 112 h 112"/>
                <a:gd name="T6" fmla="*/ 72 w 72"/>
                <a:gd name="T7" fmla="*/ 112 h 112"/>
                <a:gd name="T8" fmla="*/ 62 w 72"/>
                <a:gd name="T9" fmla="*/ 1 h 112"/>
                <a:gd name="T10" fmla="*/ 62 w 72"/>
                <a:gd name="T11" fmla="*/ 1 h 112"/>
                <a:gd name="T12" fmla="*/ 0 w 72"/>
                <a:gd name="T13" fmla="*/ 0 h 112"/>
                <a:gd name="T14" fmla="*/ 0 w 72"/>
                <a:gd name="T15" fmla="*/ 11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2">
                  <a:moveTo>
                    <a:pt x="0" y="110"/>
                  </a:moveTo>
                  <a:lnTo>
                    <a:pt x="0" y="110"/>
                  </a:lnTo>
                  <a:cubicBezTo>
                    <a:pt x="24" y="110"/>
                    <a:pt x="48" y="111"/>
                    <a:pt x="72" y="112"/>
                  </a:cubicBezTo>
                  <a:lnTo>
                    <a:pt x="72" y="112"/>
                  </a:lnTo>
                  <a:lnTo>
                    <a:pt x="62" y="1"/>
                  </a:lnTo>
                  <a:lnTo>
                    <a:pt x="62" y="1"/>
                  </a:lnTo>
                  <a:cubicBezTo>
                    <a:pt x="41" y="0"/>
                    <a:pt x="2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13">
              <a:extLst>
                <a:ext uri="{FF2B5EF4-FFF2-40B4-BE49-F238E27FC236}">
                  <a16:creationId xmlns:a16="http://schemas.microsoft.com/office/drawing/2014/main" id="{16197827-DA6A-4D49-BD4A-B9D81C0000B1}"/>
                </a:ext>
              </a:extLst>
            </p:cNvPr>
            <p:cNvSpPr>
              <a:spLocks/>
            </p:cNvSpPr>
            <p:nvPr/>
          </p:nvSpPr>
          <p:spPr bwMode="auto">
            <a:xfrm>
              <a:off x="6155" y="2781"/>
              <a:ext cx="56" cy="68"/>
            </a:xfrm>
            <a:custGeom>
              <a:avLst/>
              <a:gdLst>
                <a:gd name="T0" fmla="*/ 0 w 93"/>
                <a:gd name="T1" fmla="*/ 110 h 114"/>
                <a:gd name="T2" fmla="*/ 0 w 93"/>
                <a:gd name="T3" fmla="*/ 110 h 114"/>
                <a:gd name="T4" fmla="*/ 93 w 93"/>
                <a:gd name="T5" fmla="*/ 114 h 114"/>
                <a:gd name="T6" fmla="*/ 93 w 93"/>
                <a:gd name="T7" fmla="*/ 114 h 114"/>
                <a:gd name="T8" fmla="*/ 83 w 93"/>
                <a:gd name="T9" fmla="*/ 3 h 114"/>
                <a:gd name="T10" fmla="*/ 83 w 93"/>
                <a:gd name="T11" fmla="*/ 3 h 114"/>
                <a:gd name="T12" fmla="*/ 0 w 93"/>
                <a:gd name="T13" fmla="*/ 0 h 114"/>
                <a:gd name="T14" fmla="*/ 0 w 93"/>
                <a:gd name="T15" fmla="*/ 11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0"/>
                  </a:moveTo>
                  <a:lnTo>
                    <a:pt x="0" y="110"/>
                  </a:lnTo>
                  <a:cubicBezTo>
                    <a:pt x="31" y="110"/>
                    <a:pt x="62" y="111"/>
                    <a:pt x="93" y="114"/>
                  </a:cubicBezTo>
                  <a:lnTo>
                    <a:pt x="93" y="114"/>
                  </a:lnTo>
                  <a:lnTo>
                    <a:pt x="83" y="3"/>
                  </a:lnTo>
                  <a:lnTo>
                    <a:pt x="83" y="3"/>
                  </a:lnTo>
                  <a:cubicBezTo>
                    <a:pt x="55" y="1"/>
                    <a:pt x="2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14">
              <a:extLst>
                <a:ext uri="{FF2B5EF4-FFF2-40B4-BE49-F238E27FC236}">
                  <a16:creationId xmlns:a16="http://schemas.microsoft.com/office/drawing/2014/main" id="{95A25679-9043-4230-B0B3-4D2E43C506B5}"/>
                </a:ext>
              </a:extLst>
            </p:cNvPr>
            <p:cNvSpPr>
              <a:spLocks/>
            </p:cNvSpPr>
            <p:nvPr/>
          </p:nvSpPr>
          <p:spPr bwMode="auto">
            <a:xfrm>
              <a:off x="6155" y="2516"/>
              <a:ext cx="31" cy="67"/>
            </a:xfrm>
            <a:custGeom>
              <a:avLst/>
              <a:gdLst>
                <a:gd name="T0" fmla="*/ 0 w 52"/>
                <a:gd name="T1" fmla="*/ 110 h 112"/>
                <a:gd name="T2" fmla="*/ 0 w 52"/>
                <a:gd name="T3" fmla="*/ 110 h 112"/>
                <a:gd name="T4" fmla="*/ 52 w 52"/>
                <a:gd name="T5" fmla="*/ 112 h 112"/>
                <a:gd name="T6" fmla="*/ 52 w 52"/>
                <a:gd name="T7" fmla="*/ 112 h 112"/>
                <a:gd name="T8" fmla="*/ 42 w 52"/>
                <a:gd name="T9" fmla="*/ 1 h 112"/>
                <a:gd name="T10" fmla="*/ 42 w 52"/>
                <a:gd name="T11" fmla="*/ 1 h 112"/>
                <a:gd name="T12" fmla="*/ 0 w 52"/>
                <a:gd name="T13" fmla="*/ 0 h 112"/>
                <a:gd name="T14" fmla="*/ 0 w 52"/>
                <a:gd name="T15" fmla="*/ 11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2">
                  <a:moveTo>
                    <a:pt x="0" y="110"/>
                  </a:moveTo>
                  <a:lnTo>
                    <a:pt x="0" y="110"/>
                  </a:lnTo>
                  <a:cubicBezTo>
                    <a:pt x="17" y="111"/>
                    <a:pt x="35" y="111"/>
                    <a:pt x="52" y="112"/>
                  </a:cubicBezTo>
                  <a:lnTo>
                    <a:pt x="52" y="112"/>
                  </a:lnTo>
                  <a:lnTo>
                    <a:pt x="42" y="1"/>
                  </a:lnTo>
                  <a:lnTo>
                    <a:pt x="42" y="1"/>
                  </a:lnTo>
                  <a:cubicBezTo>
                    <a:pt x="28" y="1"/>
                    <a:pt x="14"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15">
              <a:extLst>
                <a:ext uri="{FF2B5EF4-FFF2-40B4-BE49-F238E27FC236}">
                  <a16:creationId xmlns:a16="http://schemas.microsoft.com/office/drawing/2014/main" id="{2A1BCE82-9207-46D5-BA80-D0048DF87361}"/>
                </a:ext>
              </a:extLst>
            </p:cNvPr>
            <p:cNvSpPr>
              <a:spLocks/>
            </p:cNvSpPr>
            <p:nvPr/>
          </p:nvSpPr>
          <p:spPr bwMode="auto">
            <a:xfrm>
              <a:off x="6155" y="2384"/>
              <a:ext cx="19" cy="66"/>
            </a:xfrm>
            <a:custGeom>
              <a:avLst/>
              <a:gdLst>
                <a:gd name="T0" fmla="*/ 0 w 31"/>
                <a:gd name="T1" fmla="*/ 110 h 111"/>
                <a:gd name="T2" fmla="*/ 0 w 31"/>
                <a:gd name="T3" fmla="*/ 110 h 111"/>
                <a:gd name="T4" fmla="*/ 31 w 31"/>
                <a:gd name="T5" fmla="*/ 111 h 111"/>
                <a:gd name="T6" fmla="*/ 31 w 31"/>
                <a:gd name="T7" fmla="*/ 111 h 111"/>
                <a:gd name="T8" fmla="*/ 21 w 31"/>
                <a:gd name="T9" fmla="*/ 0 h 111"/>
                <a:gd name="T10" fmla="*/ 21 w 31"/>
                <a:gd name="T11" fmla="*/ 0 h 111"/>
                <a:gd name="T12" fmla="*/ 0 w 31"/>
                <a:gd name="T13" fmla="*/ 0 h 111"/>
                <a:gd name="T14" fmla="*/ 0 w 31"/>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1">
                  <a:moveTo>
                    <a:pt x="0" y="110"/>
                  </a:moveTo>
                  <a:lnTo>
                    <a:pt x="0" y="110"/>
                  </a:lnTo>
                  <a:cubicBezTo>
                    <a:pt x="10" y="110"/>
                    <a:pt x="21" y="111"/>
                    <a:pt x="31" y="111"/>
                  </a:cubicBezTo>
                  <a:lnTo>
                    <a:pt x="31" y="111"/>
                  </a:lnTo>
                  <a:lnTo>
                    <a:pt x="21" y="0"/>
                  </a:lnTo>
                  <a:lnTo>
                    <a:pt x="21" y="0"/>
                  </a:lnTo>
                  <a:cubicBezTo>
                    <a:pt x="14" y="0"/>
                    <a:pt x="7"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16">
              <a:extLst>
                <a:ext uri="{FF2B5EF4-FFF2-40B4-BE49-F238E27FC236}">
                  <a16:creationId xmlns:a16="http://schemas.microsoft.com/office/drawing/2014/main" id="{1FDABAE5-4A50-43B1-A5B4-1A4D70FA1176}"/>
                </a:ext>
              </a:extLst>
            </p:cNvPr>
            <p:cNvSpPr>
              <a:spLocks/>
            </p:cNvSpPr>
            <p:nvPr/>
          </p:nvSpPr>
          <p:spPr bwMode="auto">
            <a:xfrm>
              <a:off x="6155" y="2913"/>
              <a:ext cx="69" cy="69"/>
            </a:xfrm>
            <a:custGeom>
              <a:avLst/>
              <a:gdLst>
                <a:gd name="T0" fmla="*/ 0 w 114"/>
                <a:gd name="T1" fmla="*/ 110 h 116"/>
                <a:gd name="T2" fmla="*/ 0 w 114"/>
                <a:gd name="T3" fmla="*/ 110 h 116"/>
                <a:gd name="T4" fmla="*/ 114 w 114"/>
                <a:gd name="T5" fmla="*/ 116 h 116"/>
                <a:gd name="T6" fmla="*/ 114 w 114"/>
                <a:gd name="T7" fmla="*/ 116 h 116"/>
                <a:gd name="T8" fmla="*/ 103 w 114"/>
                <a:gd name="T9" fmla="*/ 5 h 116"/>
                <a:gd name="T10" fmla="*/ 103 w 114"/>
                <a:gd name="T11" fmla="*/ 4 h 116"/>
                <a:gd name="T12" fmla="*/ 0 w 114"/>
                <a:gd name="T13" fmla="*/ 0 h 116"/>
                <a:gd name="T14" fmla="*/ 0 w 114"/>
                <a:gd name="T15" fmla="*/ 11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6">
                  <a:moveTo>
                    <a:pt x="0" y="110"/>
                  </a:moveTo>
                  <a:lnTo>
                    <a:pt x="0" y="110"/>
                  </a:lnTo>
                  <a:cubicBezTo>
                    <a:pt x="38" y="110"/>
                    <a:pt x="76" y="112"/>
                    <a:pt x="114" y="116"/>
                  </a:cubicBezTo>
                  <a:lnTo>
                    <a:pt x="114" y="116"/>
                  </a:lnTo>
                  <a:lnTo>
                    <a:pt x="103" y="5"/>
                  </a:lnTo>
                  <a:lnTo>
                    <a:pt x="103" y="4"/>
                  </a:lnTo>
                  <a:cubicBezTo>
                    <a:pt x="69" y="2"/>
                    <a:pt x="35"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17">
              <a:extLst>
                <a:ext uri="{FF2B5EF4-FFF2-40B4-BE49-F238E27FC236}">
                  <a16:creationId xmlns:a16="http://schemas.microsoft.com/office/drawing/2014/main" id="{110E8679-4CCC-4AF3-8972-3E3B999D7D50}"/>
                </a:ext>
              </a:extLst>
            </p:cNvPr>
            <p:cNvSpPr>
              <a:spLocks/>
            </p:cNvSpPr>
            <p:nvPr/>
          </p:nvSpPr>
          <p:spPr bwMode="auto">
            <a:xfrm>
              <a:off x="6155" y="3177"/>
              <a:ext cx="93" cy="72"/>
            </a:xfrm>
            <a:custGeom>
              <a:avLst/>
              <a:gdLst>
                <a:gd name="T0" fmla="*/ 0 w 155"/>
                <a:gd name="T1" fmla="*/ 110 h 120"/>
                <a:gd name="T2" fmla="*/ 0 w 155"/>
                <a:gd name="T3" fmla="*/ 110 h 120"/>
                <a:gd name="T4" fmla="*/ 155 w 155"/>
                <a:gd name="T5" fmla="*/ 120 h 120"/>
                <a:gd name="T6" fmla="*/ 155 w 155"/>
                <a:gd name="T7" fmla="*/ 120 h 120"/>
                <a:gd name="T8" fmla="*/ 145 w 155"/>
                <a:gd name="T9" fmla="*/ 9 h 120"/>
                <a:gd name="T10" fmla="*/ 145 w 155"/>
                <a:gd name="T11" fmla="*/ 9 h 120"/>
                <a:gd name="T12" fmla="*/ 0 w 155"/>
                <a:gd name="T13" fmla="*/ 0 h 120"/>
                <a:gd name="T14" fmla="*/ 0 w 155"/>
                <a:gd name="T15" fmla="*/ 11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10"/>
                  </a:moveTo>
                  <a:lnTo>
                    <a:pt x="0" y="110"/>
                  </a:lnTo>
                  <a:cubicBezTo>
                    <a:pt x="52" y="111"/>
                    <a:pt x="104" y="114"/>
                    <a:pt x="155" y="120"/>
                  </a:cubicBezTo>
                  <a:lnTo>
                    <a:pt x="155" y="120"/>
                  </a:lnTo>
                  <a:lnTo>
                    <a:pt x="145" y="9"/>
                  </a:lnTo>
                  <a:lnTo>
                    <a:pt x="145" y="9"/>
                  </a:lnTo>
                  <a:cubicBezTo>
                    <a:pt x="97" y="3"/>
                    <a:pt x="49"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18">
              <a:extLst>
                <a:ext uri="{FF2B5EF4-FFF2-40B4-BE49-F238E27FC236}">
                  <a16:creationId xmlns:a16="http://schemas.microsoft.com/office/drawing/2014/main" id="{DE65B313-4F39-4328-8C78-23C02DC32144}"/>
                </a:ext>
              </a:extLst>
            </p:cNvPr>
            <p:cNvSpPr>
              <a:spLocks/>
            </p:cNvSpPr>
            <p:nvPr/>
          </p:nvSpPr>
          <p:spPr bwMode="auto">
            <a:xfrm>
              <a:off x="6155" y="3309"/>
              <a:ext cx="106" cy="73"/>
            </a:xfrm>
            <a:custGeom>
              <a:avLst/>
              <a:gdLst>
                <a:gd name="T0" fmla="*/ 0 w 176"/>
                <a:gd name="T1" fmla="*/ 111 h 123"/>
                <a:gd name="T2" fmla="*/ 0 w 176"/>
                <a:gd name="T3" fmla="*/ 111 h 123"/>
                <a:gd name="T4" fmla="*/ 176 w 176"/>
                <a:gd name="T5" fmla="*/ 123 h 123"/>
                <a:gd name="T6" fmla="*/ 176 w 176"/>
                <a:gd name="T7" fmla="*/ 123 h 123"/>
                <a:gd name="T8" fmla="*/ 165 w 176"/>
                <a:gd name="T9" fmla="*/ 12 h 123"/>
                <a:gd name="T10" fmla="*/ 165 w 176"/>
                <a:gd name="T11" fmla="*/ 12 h 123"/>
                <a:gd name="T12" fmla="*/ 0 w 176"/>
                <a:gd name="T13" fmla="*/ 0 h 123"/>
                <a:gd name="T14" fmla="*/ 0 w 176"/>
                <a:gd name="T15" fmla="*/ 111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11"/>
                  </a:moveTo>
                  <a:lnTo>
                    <a:pt x="0" y="111"/>
                  </a:lnTo>
                  <a:cubicBezTo>
                    <a:pt x="59" y="111"/>
                    <a:pt x="118" y="115"/>
                    <a:pt x="176" y="123"/>
                  </a:cubicBezTo>
                  <a:lnTo>
                    <a:pt x="176" y="123"/>
                  </a:lnTo>
                  <a:lnTo>
                    <a:pt x="165" y="12"/>
                  </a:lnTo>
                  <a:lnTo>
                    <a:pt x="165" y="12"/>
                  </a:lnTo>
                  <a:cubicBezTo>
                    <a:pt x="111" y="5"/>
                    <a:pt x="56"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19">
              <a:extLst>
                <a:ext uri="{FF2B5EF4-FFF2-40B4-BE49-F238E27FC236}">
                  <a16:creationId xmlns:a16="http://schemas.microsoft.com/office/drawing/2014/main" id="{5F245D06-3647-41F4-8B86-58345D0ED97D}"/>
                </a:ext>
              </a:extLst>
            </p:cNvPr>
            <p:cNvSpPr>
              <a:spLocks/>
            </p:cNvSpPr>
            <p:nvPr/>
          </p:nvSpPr>
          <p:spPr bwMode="auto">
            <a:xfrm>
              <a:off x="6155" y="3045"/>
              <a:ext cx="81" cy="70"/>
            </a:xfrm>
            <a:custGeom>
              <a:avLst/>
              <a:gdLst>
                <a:gd name="T0" fmla="*/ 0 w 134"/>
                <a:gd name="T1" fmla="*/ 110 h 118"/>
                <a:gd name="T2" fmla="*/ 0 w 134"/>
                <a:gd name="T3" fmla="*/ 110 h 118"/>
                <a:gd name="T4" fmla="*/ 134 w 134"/>
                <a:gd name="T5" fmla="*/ 118 h 118"/>
                <a:gd name="T6" fmla="*/ 134 w 134"/>
                <a:gd name="T7" fmla="*/ 118 h 118"/>
                <a:gd name="T8" fmla="*/ 124 w 134"/>
                <a:gd name="T9" fmla="*/ 7 h 118"/>
                <a:gd name="T10" fmla="*/ 124 w 134"/>
                <a:gd name="T11" fmla="*/ 7 h 118"/>
                <a:gd name="T12" fmla="*/ 0 w 134"/>
                <a:gd name="T13" fmla="*/ 0 h 118"/>
                <a:gd name="T14" fmla="*/ 0 w 134"/>
                <a:gd name="T15" fmla="*/ 11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0"/>
                  </a:moveTo>
                  <a:lnTo>
                    <a:pt x="0" y="110"/>
                  </a:lnTo>
                  <a:cubicBezTo>
                    <a:pt x="45" y="111"/>
                    <a:pt x="90" y="113"/>
                    <a:pt x="134" y="118"/>
                  </a:cubicBezTo>
                  <a:lnTo>
                    <a:pt x="134" y="118"/>
                  </a:lnTo>
                  <a:lnTo>
                    <a:pt x="124" y="7"/>
                  </a:lnTo>
                  <a:lnTo>
                    <a:pt x="124" y="7"/>
                  </a:lnTo>
                  <a:cubicBezTo>
                    <a:pt x="83" y="3"/>
                    <a:pt x="42"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20">
              <a:extLst>
                <a:ext uri="{FF2B5EF4-FFF2-40B4-BE49-F238E27FC236}">
                  <a16:creationId xmlns:a16="http://schemas.microsoft.com/office/drawing/2014/main" id="{25B8008E-F643-422C-9003-EC1B965E0106}"/>
                </a:ext>
              </a:extLst>
            </p:cNvPr>
            <p:cNvSpPr>
              <a:spLocks/>
            </p:cNvSpPr>
            <p:nvPr/>
          </p:nvSpPr>
          <p:spPr bwMode="auto">
            <a:xfrm>
              <a:off x="6311" y="3920"/>
              <a:ext cx="43" cy="77"/>
            </a:xfrm>
            <a:custGeom>
              <a:avLst/>
              <a:gdLst>
                <a:gd name="T0" fmla="*/ 73 w 73"/>
                <a:gd name="T1" fmla="*/ 128 h 128"/>
                <a:gd name="T2" fmla="*/ 73 w 73"/>
                <a:gd name="T3" fmla="*/ 128 h 128"/>
                <a:gd name="T4" fmla="*/ 73 w 73"/>
                <a:gd name="T5" fmla="*/ 18 h 128"/>
                <a:gd name="T6" fmla="*/ 0 w 73"/>
                <a:gd name="T7" fmla="*/ 0 h 128"/>
                <a:gd name="T8" fmla="*/ 10 w 73"/>
                <a:gd name="T9" fmla="*/ 112 h 128"/>
                <a:gd name="T10" fmla="*/ 73 w 73"/>
                <a:gd name="T11" fmla="*/ 128 h 128"/>
              </a:gdLst>
              <a:ahLst/>
              <a:cxnLst>
                <a:cxn ang="0">
                  <a:pos x="T0" y="T1"/>
                </a:cxn>
                <a:cxn ang="0">
                  <a:pos x="T2" y="T3"/>
                </a:cxn>
                <a:cxn ang="0">
                  <a:pos x="T4" y="T5"/>
                </a:cxn>
                <a:cxn ang="0">
                  <a:pos x="T6" y="T7"/>
                </a:cxn>
                <a:cxn ang="0">
                  <a:pos x="T8" y="T9"/>
                </a:cxn>
                <a:cxn ang="0">
                  <a:pos x="T10" y="T11"/>
                </a:cxn>
              </a:cxnLst>
              <a:rect l="0" t="0" r="r" b="b"/>
              <a:pathLst>
                <a:path w="73" h="128">
                  <a:moveTo>
                    <a:pt x="73" y="128"/>
                  </a:moveTo>
                  <a:lnTo>
                    <a:pt x="73" y="128"/>
                  </a:lnTo>
                  <a:lnTo>
                    <a:pt x="73" y="18"/>
                  </a:lnTo>
                  <a:cubicBezTo>
                    <a:pt x="49" y="11"/>
                    <a:pt x="25" y="5"/>
                    <a:pt x="0" y="0"/>
                  </a:cubicBezTo>
                  <a:lnTo>
                    <a:pt x="10" y="112"/>
                  </a:lnTo>
                  <a:cubicBezTo>
                    <a:pt x="31" y="117"/>
                    <a:pt x="52" y="122"/>
                    <a:pt x="73"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21">
              <a:extLst>
                <a:ext uri="{FF2B5EF4-FFF2-40B4-BE49-F238E27FC236}">
                  <a16:creationId xmlns:a16="http://schemas.microsoft.com/office/drawing/2014/main" id="{5D373400-A29E-4658-A721-457BCA68A844}"/>
                </a:ext>
              </a:extLst>
            </p:cNvPr>
            <p:cNvSpPr>
              <a:spLocks/>
            </p:cNvSpPr>
            <p:nvPr/>
          </p:nvSpPr>
          <p:spPr bwMode="auto">
            <a:xfrm>
              <a:off x="6224" y="2982"/>
              <a:ext cx="130" cy="90"/>
            </a:xfrm>
            <a:custGeom>
              <a:avLst/>
              <a:gdLst>
                <a:gd name="T0" fmla="*/ 218 w 218"/>
                <a:gd name="T1" fmla="*/ 150 h 150"/>
                <a:gd name="T2" fmla="*/ 218 w 218"/>
                <a:gd name="T3" fmla="*/ 150 h 150"/>
                <a:gd name="T4" fmla="*/ 218 w 218"/>
                <a:gd name="T5" fmla="*/ 40 h 150"/>
                <a:gd name="T6" fmla="*/ 0 w 218"/>
                <a:gd name="T7" fmla="*/ 0 h 150"/>
                <a:gd name="T8" fmla="*/ 10 w 218"/>
                <a:gd name="T9" fmla="*/ 111 h 150"/>
                <a:gd name="T10" fmla="*/ 218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218" y="150"/>
                  </a:moveTo>
                  <a:lnTo>
                    <a:pt x="218" y="150"/>
                  </a:lnTo>
                  <a:lnTo>
                    <a:pt x="218" y="40"/>
                  </a:lnTo>
                  <a:cubicBezTo>
                    <a:pt x="150" y="20"/>
                    <a:pt x="76" y="7"/>
                    <a:pt x="0" y="0"/>
                  </a:cubicBezTo>
                  <a:lnTo>
                    <a:pt x="10" y="111"/>
                  </a:lnTo>
                  <a:cubicBezTo>
                    <a:pt x="83" y="118"/>
                    <a:pt x="153" y="131"/>
                    <a:pt x="218"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22">
              <a:extLst>
                <a:ext uri="{FF2B5EF4-FFF2-40B4-BE49-F238E27FC236}">
                  <a16:creationId xmlns:a16="http://schemas.microsoft.com/office/drawing/2014/main" id="{CDA7D63E-6711-4F78-A850-38D365BACF7D}"/>
                </a:ext>
              </a:extLst>
            </p:cNvPr>
            <p:cNvSpPr>
              <a:spLocks/>
            </p:cNvSpPr>
            <p:nvPr/>
          </p:nvSpPr>
          <p:spPr bwMode="auto">
            <a:xfrm>
              <a:off x="6248" y="3249"/>
              <a:ext cx="106" cy="87"/>
            </a:xfrm>
            <a:custGeom>
              <a:avLst/>
              <a:gdLst>
                <a:gd name="T0" fmla="*/ 177 w 177"/>
                <a:gd name="T1" fmla="*/ 146 h 146"/>
                <a:gd name="T2" fmla="*/ 177 w 177"/>
                <a:gd name="T3" fmla="*/ 146 h 146"/>
                <a:gd name="T4" fmla="*/ 177 w 177"/>
                <a:gd name="T5" fmla="*/ 36 h 146"/>
                <a:gd name="T6" fmla="*/ 0 w 177"/>
                <a:gd name="T7" fmla="*/ 0 h 146"/>
                <a:gd name="T8" fmla="*/ 10 w 177"/>
                <a:gd name="T9" fmla="*/ 112 h 146"/>
                <a:gd name="T10" fmla="*/ 177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177" y="146"/>
                  </a:moveTo>
                  <a:lnTo>
                    <a:pt x="177" y="146"/>
                  </a:lnTo>
                  <a:lnTo>
                    <a:pt x="177" y="36"/>
                  </a:lnTo>
                  <a:cubicBezTo>
                    <a:pt x="121" y="20"/>
                    <a:pt x="62" y="8"/>
                    <a:pt x="0" y="0"/>
                  </a:cubicBezTo>
                  <a:lnTo>
                    <a:pt x="10" y="112"/>
                  </a:lnTo>
                  <a:cubicBezTo>
                    <a:pt x="68" y="119"/>
                    <a:pt x="124" y="131"/>
                    <a:pt x="17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23">
              <a:extLst>
                <a:ext uri="{FF2B5EF4-FFF2-40B4-BE49-F238E27FC236}">
                  <a16:creationId xmlns:a16="http://schemas.microsoft.com/office/drawing/2014/main" id="{40FD9277-75F3-46FF-B1D6-8BC65807B561}"/>
                </a:ext>
              </a:extLst>
            </p:cNvPr>
            <p:cNvSpPr>
              <a:spLocks/>
            </p:cNvSpPr>
            <p:nvPr/>
          </p:nvSpPr>
          <p:spPr bwMode="auto">
            <a:xfrm>
              <a:off x="6236" y="3115"/>
              <a:ext cx="118" cy="89"/>
            </a:xfrm>
            <a:custGeom>
              <a:avLst/>
              <a:gdLst>
                <a:gd name="T0" fmla="*/ 198 w 198"/>
                <a:gd name="T1" fmla="*/ 148 h 148"/>
                <a:gd name="T2" fmla="*/ 198 w 198"/>
                <a:gd name="T3" fmla="*/ 148 h 148"/>
                <a:gd name="T4" fmla="*/ 198 w 198"/>
                <a:gd name="T5" fmla="*/ 38 h 148"/>
                <a:gd name="T6" fmla="*/ 0 w 198"/>
                <a:gd name="T7" fmla="*/ 0 h 148"/>
                <a:gd name="T8" fmla="*/ 11 w 198"/>
                <a:gd name="T9" fmla="*/ 111 h 148"/>
                <a:gd name="T10" fmla="*/ 198 w 198"/>
                <a:gd name="T11" fmla="*/ 148 h 148"/>
              </a:gdLst>
              <a:ahLst/>
              <a:cxnLst>
                <a:cxn ang="0">
                  <a:pos x="T0" y="T1"/>
                </a:cxn>
                <a:cxn ang="0">
                  <a:pos x="T2" y="T3"/>
                </a:cxn>
                <a:cxn ang="0">
                  <a:pos x="T4" y="T5"/>
                </a:cxn>
                <a:cxn ang="0">
                  <a:pos x="T6" y="T7"/>
                </a:cxn>
                <a:cxn ang="0">
                  <a:pos x="T8" y="T9"/>
                </a:cxn>
                <a:cxn ang="0">
                  <a:pos x="T10" y="T11"/>
                </a:cxn>
              </a:cxnLst>
              <a:rect l="0" t="0" r="r" b="b"/>
              <a:pathLst>
                <a:path w="198" h="148">
                  <a:moveTo>
                    <a:pt x="198" y="148"/>
                  </a:moveTo>
                  <a:lnTo>
                    <a:pt x="198" y="148"/>
                  </a:lnTo>
                  <a:lnTo>
                    <a:pt x="198" y="38"/>
                  </a:lnTo>
                  <a:cubicBezTo>
                    <a:pt x="136" y="20"/>
                    <a:pt x="69" y="7"/>
                    <a:pt x="0" y="0"/>
                  </a:cubicBezTo>
                  <a:lnTo>
                    <a:pt x="11" y="111"/>
                  </a:lnTo>
                  <a:cubicBezTo>
                    <a:pt x="76" y="119"/>
                    <a:pt x="139" y="131"/>
                    <a:pt x="198" y="1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24">
              <a:extLst>
                <a:ext uri="{FF2B5EF4-FFF2-40B4-BE49-F238E27FC236}">
                  <a16:creationId xmlns:a16="http://schemas.microsoft.com/office/drawing/2014/main" id="{98706353-F19D-412C-A2E2-DD90852AB824}"/>
                </a:ext>
              </a:extLst>
            </p:cNvPr>
            <p:cNvSpPr>
              <a:spLocks/>
            </p:cNvSpPr>
            <p:nvPr/>
          </p:nvSpPr>
          <p:spPr bwMode="auto">
            <a:xfrm>
              <a:off x="6198" y="2716"/>
              <a:ext cx="156" cy="92"/>
            </a:xfrm>
            <a:custGeom>
              <a:avLst/>
              <a:gdLst>
                <a:gd name="T0" fmla="*/ 260 w 260"/>
                <a:gd name="T1" fmla="*/ 153 h 153"/>
                <a:gd name="T2" fmla="*/ 260 w 260"/>
                <a:gd name="T3" fmla="*/ 153 h 153"/>
                <a:gd name="T4" fmla="*/ 260 w 260"/>
                <a:gd name="T5" fmla="*/ 43 h 153"/>
                <a:gd name="T6" fmla="*/ 0 w 260"/>
                <a:gd name="T7" fmla="*/ 0 h 153"/>
                <a:gd name="T8" fmla="*/ 11 w 260"/>
                <a:gd name="T9" fmla="*/ 111 h 153"/>
                <a:gd name="T10" fmla="*/ 260 w 260"/>
                <a:gd name="T11" fmla="*/ 153 h 153"/>
              </a:gdLst>
              <a:ahLst/>
              <a:cxnLst>
                <a:cxn ang="0">
                  <a:pos x="T0" y="T1"/>
                </a:cxn>
                <a:cxn ang="0">
                  <a:pos x="T2" y="T3"/>
                </a:cxn>
                <a:cxn ang="0">
                  <a:pos x="T4" y="T5"/>
                </a:cxn>
                <a:cxn ang="0">
                  <a:pos x="T6" y="T7"/>
                </a:cxn>
                <a:cxn ang="0">
                  <a:pos x="T8" y="T9"/>
                </a:cxn>
                <a:cxn ang="0">
                  <a:pos x="T10" y="T11"/>
                </a:cxn>
              </a:cxnLst>
              <a:rect l="0" t="0" r="r" b="b"/>
              <a:pathLst>
                <a:path w="260" h="153">
                  <a:moveTo>
                    <a:pt x="260" y="153"/>
                  </a:moveTo>
                  <a:lnTo>
                    <a:pt x="260" y="153"/>
                  </a:lnTo>
                  <a:lnTo>
                    <a:pt x="260" y="43"/>
                  </a:lnTo>
                  <a:cubicBezTo>
                    <a:pt x="180" y="20"/>
                    <a:pt x="91" y="6"/>
                    <a:pt x="0" y="0"/>
                  </a:cubicBezTo>
                  <a:lnTo>
                    <a:pt x="11" y="111"/>
                  </a:lnTo>
                  <a:cubicBezTo>
                    <a:pt x="98" y="117"/>
                    <a:pt x="183" y="131"/>
                    <a:pt x="260" y="1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25">
              <a:extLst>
                <a:ext uri="{FF2B5EF4-FFF2-40B4-BE49-F238E27FC236}">
                  <a16:creationId xmlns:a16="http://schemas.microsoft.com/office/drawing/2014/main" id="{AB8D4593-2CEA-476E-9F1B-7FA1D86190B4}"/>
                </a:ext>
              </a:extLst>
            </p:cNvPr>
            <p:cNvSpPr>
              <a:spLocks/>
            </p:cNvSpPr>
            <p:nvPr/>
          </p:nvSpPr>
          <p:spPr bwMode="auto">
            <a:xfrm>
              <a:off x="6162" y="2318"/>
              <a:ext cx="192" cy="93"/>
            </a:xfrm>
            <a:custGeom>
              <a:avLst/>
              <a:gdLst>
                <a:gd name="T0" fmla="*/ 321 w 321"/>
                <a:gd name="T1" fmla="*/ 156 h 156"/>
                <a:gd name="T2" fmla="*/ 321 w 321"/>
                <a:gd name="T3" fmla="*/ 156 h 156"/>
                <a:gd name="T4" fmla="*/ 321 w 321"/>
                <a:gd name="T5" fmla="*/ 46 h 156"/>
                <a:gd name="T6" fmla="*/ 0 w 321"/>
                <a:gd name="T7" fmla="*/ 0 h 156"/>
                <a:gd name="T8" fmla="*/ 10 w 321"/>
                <a:gd name="T9" fmla="*/ 110 h 156"/>
                <a:gd name="T10" fmla="*/ 321 w 321"/>
                <a:gd name="T11" fmla="*/ 156 h 156"/>
              </a:gdLst>
              <a:ahLst/>
              <a:cxnLst>
                <a:cxn ang="0">
                  <a:pos x="T0" y="T1"/>
                </a:cxn>
                <a:cxn ang="0">
                  <a:pos x="T2" y="T3"/>
                </a:cxn>
                <a:cxn ang="0">
                  <a:pos x="T4" y="T5"/>
                </a:cxn>
                <a:cxn ang="0">
                  <a:pos x="T6" y="T7"/>
                </a:cxn>
                <a:cxn ang="0">
                  <a:pos x="T8" y="T9"/>
                </a:cxn>
                <a:cxn ang="0">
                  <a:pos x="T10" y="T11"/>
                </a:cxn>
              </a:cxnLst>
              <a:rect l="0" t="0" r="r" b="b"/>
              <a:pathLst>
                <a:path w="321" h="156">
                  <a:moveTo>
                    <a:pt x="321" y="156"/>
                  </a:moveTo>
                  <a:lnTo>
                    <a:pt x="321" y="156"/>
                  </a:lnTo>
                  <a:lnTo>
                    <a:pt x="321" y="46"/>
                  </a:lnTo>
                  <a:cubicBezTo>
                    <a:pt x="223" y="17"/>
                    <a:pt x="113" y="2"/>
                    <a:pt x="0" y="0"/>
                  </a:cubicBezTo>
                  <a:lnTo>
                    <a:pt x="10" y="110"/>
                  </a:lnTo>
                  <a:cubicBezTo>
                    <a:pt x="119" y="113"/>
                    <a:pt x="226" y="128"/>
                    <a:pt x="321"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26">
              <a:extLst>
                <a:ext uri="{FF2B5EF4-FFF2-40B4-BE49-F238E27FC236}">
                  <a16:creationId xmlns:a16="http://schemas.microsoft.com/office/drawing/2014/main" id="{4532783C-31A1-49E4-8FD1-A211703029F1}"/>
                </a:ext>
              </a:extLst>
            </p:cNvPr>
            <p:cNvSpPr>
              <a:spLocks/>
            </p:cNvSpPr>
            <p:nvPr/>
          </p:nvSpPr>
          <p:spPr bwMode="auto">
            <a:xfrm>
              <a:off x="6174" y="2450"/>
              <a:ext cx="180" cy="93"/>
            </a:xfrm>
            <a:custGeom>
              <a:avLst/>
              <a:gdLst>
                <a:gd name="T0" fmla="*/ 301 w 301"/>
                <a:gd name="T1" fmla="*/ 155 h 155"/>
                <a:gd name="T2" fmla="*/ 301 w 301"/>
                <a:gd name="T3" fmla="*/ 155 h 155"/>
                <a:gd name="T4" fmla="*/ 301 w 301"/>
                <a:gd name="T5" fmla="*/ 45 h 155"/>
                <a:gd name="T6" fmla="*/ 0 w 301"/>
                <a:gd name="T7" fmla="*/ 0 h 155"/>
                <a:gd name="T8" fmla="*/ 11 w 301"/>
                <a:gd name="T9" fmla="*/ 110 h 155"/>
                <a:gd name="T10" fmla="*/ 301 w 301"/>
                <a:gd name="T11" fmla="*/ 155 h 155"/>
              </a:gdLst>
              <a:ahLst/>
              <a:cxnLst>
                <a:cxn ang="0">
                  <a:pos x="T0" y="T1"/>
                </a:cxn>
                <a:cxn ang="0">
                  <a:pos x="T2" y="T3"/>
                </a:cxn>
                <a:cxn ang="0">
                  <a:pos x="T4" y="T5"/>
                </a:cxn>
                <a:cxn ang="0">
                  <a:pos x="T6" y="T7"/>
                </a:cxn>
                <a:cxn ang="0">
                  <a:pos x="T8" y="T9"/>
                </a:cxn>
                <a:cxn ang="0">
                  <a:pos x="T10" y="T11"/>
                </a:cxn>
              </a:cxnLst>
              <a:rect l="0" t="0" r="r" b="b"/>
              <a:pathLst>
                <a:path w="301" h="155">
                  <a:moveTo>
                    <a:pt x="301" y="155"/>
                  </a:moveTo>
                  <a:lnTo>
                    <a:pt x="301" y="155"/>
                  </a:lnTo>
                  <a:lnTo>
                    <a:pt x="301" y="45"/>
                  </a:lnTo>
                  <a:cubicBezTo>
                    <a:pt x="209" y="18"/>
                    <a:pt x="106" y="3"/>
                    <a:pt x="0" y="0"/>
                  </a:cubicBezTo>
                  <a:lnTo>
                    <a:pt x="11" y="110"/>
                  </a:lnTo>
                  <a:cubicBezTo>
                    <a:pt x="113" y="114"/>
                    <a:pt x="212" y="129"/>
                    <a:pt x="301"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27">
              <a:extLst>
                <a:ext uri="{FF2B5EF4-FFF2-40B4-BE49-F238E27FC236}">
                  <a16:creationId xmlns:a16="http://schemas.microsoft.com/office/drawing/2014/main" id="{0253B826-C2FD-456A-99CF-9AD1E8DE45D1}"/>
                </a:ext>
              </a:extLst>
            </p:cNvPr>
            <p:cNvSpPr>
              <a:spLocks/>
            </p:cNvSpPr>
            <p:nvPr/>
          </p:nvSpPr>
          <p:spPr bwMode="auto">
            <a:xfrm>
              <a:off x="6186" y="2583"/>
              <a:ext cx="168" cy="92"/>
            </a:xfrm>
            <a:custGeom>
              <a:avLst/>
              <a:gdLst>
                <a:gd name="T0" fmla="*/ 280 w 280"/>
                <a:gd name="T1" fmla="*/ 154 h 154"/>
                <a:gd name="T2" fmla="*/ 280 w 280"/>
                <a:gd name="T3" fmla="*/ 154 h 154"/>
                <a:gd name="T4" fmla="*/ 280 w 280"/>
                <a:gd name="T5" fmla="*/ 44 h 154"/>
                <a:gd name="T6" fmla="*/ 0 w 280"/>
                <a:gd name="T7" fmla="*/ 0 h 154"/>
                <a:gd name="T8" fmla="*/ 10 w 280"/>
                <a:gd name="T9" fmla="*/ 110 h 154"/>
                <a:gd name="T10" fmla="*/ 28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280" y="154"/>
                  </a:moveTo>
                  <a:lnTo>
                    <a:pt x="280" y="154"/>
                  </a:lnTo>
                  <a:lnTo>
                    <a:pt x="280" y="44"/>
                  </a:lnTo>
                  <a:cubicBezTo>
                    <a:pt x="194" y="19"/>
                    <a:pt x="98" y="4"/>
                    <a:pt x="0" y="0"/>
                  </a:cubicBezTo>
                  <a:lnTo>
                    <a:pt x="10" y="110"/>
                  </a:lnTo>
                  <a:cubicBezTo>
                    <a:pt x="105" y="115"/>
                    <a:pt x="197" y="130"/>
                    <a:pt x="280"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28">
              <a:extLst>
                <a:ext uri="{FF2B5EF4-FFF2-40B4-BE49-F238E27FC236}">
                  <a16:creationId xmlns:a16="http://schemas.microsoft.com/office/drawing/2014/main" id="{A7D264C4-676E-439F-A57B-6FC0EABDE037}"/>
                </a:ext>
              </a:extLst>
            </p:cNvPr>
            <p:cNvSpPr>
              <a:spLocks/>
            </p:cNvSpPr>
            <p:nvPr/>
          </p:nvSpPr>
          <p:spPr bwMode="auto">
            <a:xfrm>
              <a:off x="6211" y="2849"/>
              <a:ext cx="143" cy="91"/>
            </a:xfrm>
            <a:custGeom>
              <a:avLst/>
              <a:gdLst>
                <a:gd name="T0" fmla="*/ 239 w 239"/>
                <a:gd name="T1" fmla="*/ 151 h 151"/>
                <a:gd name="T2" fmla="*/ 239 w 239"/>
                <a:gd name="T3" fmla="*/ 151 h 151"/>
                <a:gd name="T4" fmla="*/ 239 w 239"/>
                <a:gd name="T5" fmla="*/ 41 h 151"/>
                <a:gd name="T6" fmla="*/ 0 w 239"/>
                <a:gd name="T7" fmla="*/ 0 h 151"/>
                <a:gd name="T8" fmla="*/ 10 w 239"/>
                <a:gd name="T9" fmla="*/ 111 h 151"/>
                <a:gd name="T10" fmla="*/ 239 w 239"/>
                <a:gd name="T11" fmla="*/ 151 h 151"/>
              </a:gdLst>
              <a:ahLst/>
              <a:cxnLst>
                <a:cxn ang="0">
                  <a:pos x="T0" y="T1"/>
                </a:cxn>
                <a:cxn ang="0">
                  <a:pos x="T2" y="T3"/>
                </a:cxn>
                <a:cxn ang="0">
                  <a:pos x="T4" y="T5"/>
                </a:cxn>
                <a:cxn ang="0">
                  <a:pos x="T6" y="T7"/>
                </a:cxn>
                <a:cxn ang="0">
                  <a:pos x="T8" y="T9"/>
                </a:cxn>
                <a:cxn ang="0">
                  <a:pos x="T10" y="T11"/>
                </a:cxn>
              </a:cxnLst>
              <a:rect l="0" t="0" r="r" b="b"/>
              <a:pathLst>
                <a:path w="239" h="151">
                  <a:moveTo>
                    <a:pt x="239" y="151"/>
                  </a:moveTo>
                  <a:lnTo>
                    <a:pt x="239" y="151"/>
                  </a:lnTo>
                  <a:lnTo>
                    <a:pt x="239" y="41"/>
                  </a:lnTo>
                  <a:cubicBezTo>
                    <a:pt x="165" y="20"/>
                    <a:pt x="84" y="6"/>
                    <a:pt x="0" y="0"/>
                  </a:cubicBezTo>
                  <a:lnTo>
                    <a:pt x="10" y="111"/>
                  </a:lnTo>
                  <a:cubicBezTo>
                    <a:pt x="90" y="117"/>
                    <a:pt x="168" y="131"/>
                    <a:pt x="239"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29">
              <a:extLst>
                <a:ext uri="{FF2B5EF4-FFF2-40B4-BE49-F238E27FC236}">
                  <a16:creationId xmlns:a16="http://schemas.microsoft.com/office/drawing/2014/main" id="{3221DB42-4E65-42F6-A39F-F83D44E1B2CB}"/>
                </a:ext>
              </a:extLst>
            </p:cNvPr>
            <p:cNvSpPr>
              <a:spLocks/>
            </p:cNvSpPr>
            <p:nvPr/>
          </p:nvSpPr>
          <p:spPr bwMode="auto">
            <a:xfrm>
              <a:off x="6323" y="4055"/>
              <a:ext cx="31" cy="74"/>
            </a:xfrm>
            <a:custGeom>
              <a:avLst/>
              <a:gdLst>
                <a:gd name="T0" fmla="*/ 52 w 52"/>
                <a:gd name="T1" fmla="*/ 123 h 123"/>
                <a:gd name="T2" fmla="*/ 52 w 52"/>
                <a:gd name="T3" fmla="*/ 123 h 123"/>
                <a:gd name="T4" fmla="*/ 52 w 52"/>
                <a:gd name="T5" fmla="*/ 13 h 123"/>
                <a:gd name="T6" fmla="*/ 0 w 52"/>
                <a:gd name="T7" fmla="*/ 0 h 123"/>
                <a:gd name="T8" fmla="*/ 10 w 52"/>
                <a:gd name="T9" fmla="*/ 112 h 123"/>
                <a:gd name="T10" fmla="*/ 52 w 52"/>
                <a:gd name="T11" fmla="*/ 123 h 123"/>
              </a:gdLst>
              <a:ahLst/>
              <a:cxnLst>
                <a:cxn ang="0">
                  <a:pos x="T0" y="T1"/>
                </a:cxn>
                <a:cxn ang="0">
                  <a:pos x="T2" y="T3"/>
                </a:cxn>
                <a:cxn ang="0">
                  <a:pos x="T4" y="T5"/>
                </a:cxn>
                <a:cxn ang="0">
                  <a:pos x="T6" y="T7"/>
                </a:cxn>
                <a:cxn ang="0">
                  <a:pos x="T8" y="T9"/>
                </a:cxn>
                <a:cxn ang="0">
                  <a:pos x="T10" y="T11"/>
                </a:cxn>
              </a:cxnLst>
              <a:rect l="0" t="0" r="r" b="b"/>
              <a:pathLst>
                <a:path w="52" h="123">
                  <a:moveTo>
                    <a:pt x="52" y="123"/>
                  </a:moveTo>
                  <a:lnTo>
                    <a:pt x="52" y="123"/>
                  </a:lnTo>
                  <a:lnTo>
                    <a:pt x="52" y="13"/>
                  </a:lnTo>
                  <a:cubicBezTo>
                    <a:pt x="35" y="8"/>
                    <a:pt x="17" y="4"/>
                    <a:pt x="0" y="0"/>
                  </a:cubicBezTo>
                  <a:lnTo>
                    <a:pt x="10" y="112"/>
                  </a:lnTo>
                  <a:cubicBezTo>
                    <a:pt x="24" y="115"/>
                    <a:pt x="38" y="119"/>
                    <a:pt x="52"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30">
              <a:extLst>
                <a:ext uri="{FF2B5EF4-FFF2-40B4-BE49-F238E27FC236}">
                  <a16:creationId xmlns:a16="http://schemas.microsoft.com/office/drawing/2014/main" id="{7F7AD9D0-D891-4F6E-ABBB-98B345ADBF98}"/>
                </a:ext>
              </a:extLst>
            </p:cNvPr>
            <p:cNvSpPr>
              <a:spLocks/>
            </p:cNvSpPr>
            <p:nvPr/>
          </p:nvSpPr>
          <p:spPr bwMode="auto">
            <a:xfrm>
              <a:off x="6335" y="4190"/>
              <a:ext cx="19" cy="71"/>
            </a:xfrm>
            <a:custGeom>
              <a:avLst/>
              <a:gdLst>
                <a:gd name="T0" fmla="*/ 32 w 32"/>
                <a:gd name="T1" fmla="*/ 118 h 118"/>
                <a:gd name="T2" fmla="*/ 32 w 32"/>
                <a:gd name="T3" fmla="*/ 118 h 118"/>
                <a:gd name="T4" fmla="*/ 32 w 32"/>
                <a:gd name="T5" fmla="*/ 8 h 118"/>
                <a:gd name="T6" fmla="*/ 0 w 32"/>
                <a:gd name="T7" fmla="*/ 0 h 118"/>
                <a:gd name="T8" fmla="*/ 11 w 32"/>
                <a:gd name="T9" fmla="*/ 113 h 118"/>
                <a:gd name="T10" fmla="*/ 32 w 32"/>
                <a:gd name="T11" fmla="*/ 118 h 118"/>
              </a:gdLst>
              <a:ahLst/>
              <a:cxnLst>
                <a:cxn ang="0">
                  <a:pos x="T0" y="T1"/>
                </a:cxn>
                <a:cxn ang="0">
                  <a:pos x="T2" y="T3"/>
                </a:cxn>
                <a:cxn ang="0">
                  <a:pos x="T4" y="T5"/>
                </a:cxn>
                <a:cxn ang="0">
                  <a:pos x="T6" y="T7"/>
                </a:cxn>
                <a:cxn ang="0">
                  <a:pos x="T8" y="T9"/>
                </a:cxn>
                <a:cxn ang="0">
                  <a:pos x="T10" y="T11"/>
                </a:cxn>
              </a:cxnLst>
              <a:rect l="0" t="0" r="r" b="b"/>
              <a:pathLst>
                <a:path w="32" h="118">
                  <a:moveTo>
                    <a:pt x="32" y="118"/>
                  </a:moveTo>
                  <a:lnTo>
                    <a:pt x="32" y="118"/>
                  </a:lnTo>
                  <a:lnTo>
                    <a:pt x="32" y="8"/>
                  </a:lnTo>
                  <a:cubicBezTo>
                    <a:pt x="22" y="5"/>
                    <a:pt x="11" y="2"/>
                    <a:pt x="0" y="0"/>
                  </a:cubicBezTo>
                  <a:lnTo>
                    <a:pt x="11" y="113"/>
                  </a:lnTo>
                  <a:cubicBezTo>
                    <a:pt x="18" y="114"/>
                    <a:pt x="25" y="116"/>
                    <a:pt x="32" y="1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31">
              <a:extLst>
                <a:ext uri="{FF2B5EF4-FFF2-40B4-BE49-F238E27FC236}">
                  <a16:creationId xmlns:a16="http://schemas.microsoft.com/office/drawing/2014/main" id="{C6ECE899-6D7D-4521-AE20-823973167EF4}"/>
                </a:ext>
              </a:extLst>
            </p:cNvPr>
            <p:cNvSpPr>
              <a:spLocks/>
            </p:cNvSpPr>
            <p:nvPr/>
          </p:nvSpPr>
          <p:spPr bwMode="auto">
            <a:xfrm>
              <a:off x="6273" y="3517"/>
              <a:ext cx="81" cy="83"/>
            </a:xfrm>
            <a:custGeom>
              <a:avLst/>
              <a:gdLst>
                <a:gd name="T0" fmla="*/ 136 w 136"/>
                <a:gd name="T1" fmla="*/ 139 h 139"/>
                <a:gd name="T2" fmla="*/ 136 w 136"/>
                <a:gd name="T3" fmla="*/ 139 h 139"/>
                <a:gd name="T4" fmla="*/ 136 w 136"/>
                <a:gd name="T5" fmla="*/ 29 h 139"/>
                <a:gd name="T6" fmla="*/ 0 w 136"/>
                <a:gd name="T7" fmla="*/ 0 h 139"/>
                <a:gd name="T8" fmla="*/ 11 w 136"/>
                <a:gd name="T9" fmla="*/ 111 h 139"/>
                <a:gd name="T10" fmla="*/ 136 w 136"/>
                <a:gd name="T11" fmla="*/ 139 h 139"/>
              </a:gdLst>
              <a:ahLst/>
              <a:cxnLst>
                <a:cxn ang="0">
                  <a:pos x="T0" y="T1"/>
                </a:cxn>
                <a:cxn ang="0">
                  <a:pos x="T2" y="T3"/>
                </a:cxn>
                <a:cxn ang="0">
                  <a:pos x="T4" y="T5"/>
                </a:cxn>
                <a:cxn ang="0">
                  <a:pos x="T6" y="T7"/>
                </a:cxn>
                <a:cxn ang="0">
                  <a:pos x="T8" y="T9"/>
                </a:cxn>
                <a:cxn ang="0">
                  <a:pos x="T10" y="T11"/>
                </a:cxn>
              </a:cxnLst>
              <a:rect l="0" t="0" r="r" b="b"/>
              <a:pathLst>
                <a:path w="136" h="139">
                  <a:moveTo>
                    <a:pt x="136" y="139"/>
                  </a:moveTo>
                  <a:lnTo>
                    <a:pt x="136" y="139"/>
                  </a:lnTo>
                  <a:lnTo>
                    <a:pt x="136" y="29"/>
                  </a:lnTo>
                  <a:cubicBezTo>
                    <a:pt x="93" y="17"/>
                    <a:pt x="47" y="7"/>
                    <a:pt x="0" y="0"/>
                  </a:cubicBezTo>
                  <a:lnTo>
                    <a:pt x="11" y="111"/>
                  </a:lnTo>
                  <a:cubicBezTo>
                    <a:pt x="54" y="119"/>
                    <a:pt x="96" y="128"/>
                    <a:pt x="136" y="1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32">
              <a:extLst>
                <a:ext uri="{FF2B5EF4-FFF2-40B4-BE49-F238E27FC236}">
                  <a16:creationId xmlns:a16="http://schemas.microsoft.com/office/drawing/2014/main" id="{7EA6473D-6FEB-4126-9A3A-AD8E374ABEB6}"/>
                </a:ext>
              </a:extLst>
            </p:cNvPr>
            <p:cNvSpPr>
              <a:spLocks/>
            </p:cNvSpPr>
            <p:nvPr/>
          </p:nvSpPr>
          <p:spPr bwMode="auto">
            <a:xfrm>
              <a:off x="6261" y="3382"/>
              <a:ext cx="93" cy="86"/>
            </a:xfrm>
            <a:custGeom>
              <a:avLst/>
              <a:gdLst>
                <a:gd name="T0" fmla="*/ 156 w 156"/>
                <a:gd name="T1" fmla="*/ 143 h 143"/>
                <a:gd name="T2" fmla="*/ 156 w 156"/>
                <a:gd name="T3" fmla="*/ 143 h 143"/>
                <a:gd name="T4" fmla="*/ 156 w 156"/>
                <a:gd name="T5" fmla="*/ 33 h 143"/>
                <a:gd name="T6" fmla="*/ 0 w 156"/>
                <a:gd name="T7" fmla="*/ 0 h 143"/>
                <a:gd name="T8" fmla="*/ 10 w 156"/>
                <a:gd name="T9" fmla="*/ 112 h 143"/>
                <a:gd name="T10" fmla="*/ 156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156" y="143"/>
                  </a:moveTo>
                  <a:lnTo>
                    <a:pt x="156" y="143"/>
                  </a:lnTo>
                  <a:lnTo>
                    <a:pt x="156" y="33"/>
                  </a:lnTo>
                  <a:cubicBezTo>
                    <a:pt x="106" y="19"/>
                    <a:pt x="54" y="8"/>
                    <a:pt x="0" y="0"/>
                  </a:cubicBezTo>
                  <a:lnTo>
                    <a:pt x="10" y="112"/>
                  </a:lnTo>
                  <a:cubicBezTo>
                    <a:pt x="61" y="119"/>
                    <a:pt x="110" y="130"/>
                    <a:pt x="156"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33">
              <a:extLst>
                <a:ext uri="{FF2B5EF4-FFF2-40B4-BE49-F238E27FC236}">
                  <a16:creationId xmlns:a16="http://schemas.microsoft.com/office/drawing/2014/main" id="{073138F5-C56B-4EBF-9093-6F18BC2EBCCD}"/>
                </a:ext>
              </a:extLst>
            </p:cNvPr>
            <p:cNvSpPr>
              <a:spLocks/>
            </p:cNvSpPr>
            <p:nvPr/>
          </p:nvSpPr>
          <p:spPr bwMode="auto">
            <a:xfrm>
              <a:off x="6285" y="3651"/>
              <a:ext cx="69" cy="82"/>
            </a:xfrm>
            <a:custGeom>
              <a:avLst/>
              <a:gdLst>
                <a:gd name="T0" fmla="*/ 115 w 115"/>
                <a:gd name="T1" fmla="*/ 137 h 137"/>
                <a:gd name="T2" fmla="*/ 115 w 115"/>
                <a:gd name="T3" fmla="*/ 137 h 137"/>
                <a:gd name="T4" fmla="*/ 115 w 115"/>
                <a:gd name="T5" fmla="*/ 26 h 137"/>
                <a:gd name="T6" fmla="*/ 0 w 115"/>
                <a:gd name="T7" fmla="*/ 0 h 137"/>
                <a:gd name="T8" fmla="*/ 10 w 115"/>
                <a:gd name="T9" fmla="*/ 112 h 137"/>
                <a:gd name="T10" fmla="*/ 115 w 115"/>
                <a:gd name="T11" fmla="*/ 137 h 137"/>
              </a:gdLst>
              <a:ahLst/>
              <a:cxnLst>
                <a:cxn ang="0">
                  <a:pos x="T0" y="T1"/>
                </a:cxn>
                <a:cxn ang="0">
                  <a:pos x="T2" y="T3"/>
                </a:cxn>
                <a:cxn ang="0">
                  <a:pos x="T4" y="T5"/>
                </a:cxn>
                <a:cxn ang="0">
                  <a:pos x="T6" y="T7"/>
                </a:cxn>
                <a:cxn ang="0">
                  <a:pos x="T8" y="T9"/>
                </a:cxn>
                <a:cxn ang="0">
                  <a:pos x="T10" y="T11"/>
                </a:cxn>
              </a:cxnLst>
              <a:rect l="0" t="0" r="r" b="b"/>
              <a:pathLst>
                <a:path w="115" h="137">
                  <a:moveTo>
                    <a:pt x="115" y="137"/>
                  </a:moveTo>
                  <a:lnTo>
                    <a:pt x="115" y="137"/>
                  </a:lnTo>
                  <a:lnTo>
                    <a:pt x="115" y="26"/>
                  </a:lnTo>
                  <a:cubicBezTo>
                    <a:pt x="78" y="16"/>
                    <a:pt x="40" y="7"/>
                    <a:pt x="0" y="0"/>
                  </a:cubicBezTo>
                  <a:lnTo>
                    <a:pt x="10" y="112"/>
                  </a:lnTo>
                  <a:cubicBezTo>
                    <a:pt x="46" y="119"/>
                    <a:pt x="81" y="127"/>
                    <a:pt x="115" y="1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34">
              <a:extLst>
                <a:ext uri="{FF2B5EF4-FFF2-40B4-BE49-F238E27FC236}">
                  <a16:creationId xmlns:a16="http://schemas.microsoft.com/office/drawing/2014/main" id="{A4049DC5-14F6-4901-8C91-1A0D3BD7C424}"/>
                </a:ext>
              </a:extLst>
            </p:cNvPr>
            <p:cNvSpPr>
              <a:spLocks/>
            </p:cNvSpPr>
            <p:nvPr/>
          </p:nvSpPr>
          <p:spPr bwMode="auto">
            <a:xfrm>
              <a:off x="6298" y="3785"/>
              <a:ext cx="56" cy="80"/>
            </a:xfrm>
            <a:custGeom>
              <a:avLst/>
              <a:gdLst>
                <a:gd name="T0" fmla="*/ 94 w 94"/>
                <a:gd name="T1" fmla="*/ 133 h 133"/>
                <a:gd name="T2" fmla="*/ 94 w 94"/>
                <a:gd name="T3" fmla="*/ 133 h 133"/>
                <a:gd name="T4" fmla="*/ 94 w 94"/>
                <a:gd name="T5" fmla="*/ 23 h 133"/>
                <a:gd name="T6" fmla="*/ 0 w 94"/>
                <a:gd name="T7" fmla="*/ 0 h 133"/>
                <a:gd name="T8" fmla="*/ 10 w 94"/>
                <a:gd name="T9" fmla="*/ 112 h 133"/>
                <a:gd name="T10" fmla="*/ 94 w 94"/>
                <a:gd name="T11" fmla="*/ 133 h 133"/>
              </a:gdLst>
              <a:ahLst/>
              <a:cxnLst>
                <a:cxn ang="0">
                  <a:pos x="T0" y="T1"/>
                </a:cxn>
                <a:cxn ang="0">
                  <a:pos x="T2" y="T3"/>
                </a:cxn>
                <a:cxn ang="0">
                  <a:pos x="T4" y="T5"/>
                </a:cxn>
                <a:cxn ang="0">
                  <a:pos x="T6" y="T7"/>
                </a:cxn>
                <a:cxn ang="0">
                  <a:pos x="T8" y="T9"/>
                </a:cxn>
                <a:cxn ang="0">
                  <a:pos x="T10" y="T11"/>
                </a:cxn>
              </a:cxnLst>
              <a:rect l="0" t="0" r="r" b="b"/>
              <a:pathLst>
                <a:path w="94" h="133">
                  <a:moveTo>
                    <a:pt x="94" y="133"/>
                  </a:moveTo>
                  <a:lnTo>
                    <a:pt x="94" y="133"/>
                  </a:lnTo>
                  <a:lnTo>
                    <a:pt x="94" y="23"/>
                  </a:lnTo>
                  <a:cubicBezTo>
                    <a:pt x="64" y="14"/>
                    <a:pt x="32" y="7"/>
                    <a:pt x="0" y="0"/>
                  </a:cubicBezTo>
                  <a:lnTo>
                    <a:pt x="10" y="112"/>
                  </a:lnTo>
                  <a:cubicBezTo>
                    <a:pt x="39" y="118"/>
                    <a:pt x="67" y="125"/>
                    <a:pt x="94" y="1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35">
              <a:extLst>
                <a:ext uri="{FF2B5EF4-FFF2-40B4-BE49-F238E27FC236}">
                  <a16:creationId xmlns:a16="http://schemas.microsoft.com/office/drawing/2014/main" id="{5FC20187-4F2C-41DD-81A3-A85CE0B1E74C}"/>
                </a:ext>
              </a:extLst>
            </p:cNvPr>
            <p:cNvSpPr>
              <a:spLocks/>
            </p:cNvSpPr>
            <p:nvPr/>
          </p:nvSpPr>
          <p:spPr bwMode="auto">
            <a:xfrm>
              <a:off x="6155" y="3441"/>
              <a:ext cx="118" cy="76"/>
            </a:xfrm>
            <a:custGeom>
              <a:avLst/>
              <a:gdLst>
                <a:gd name="T0" fmla="*/ 0 w 196"/>
                <a:gd name="T1" fmla="*/ 110 h 126"/>
                <a:gd name="T2" fmla="*/ 0 w 196"/>
                <a:gd name="T3" fmla="*/ 110 h 126"/>
                <a:gd name="T4" fmla="*/ 196 w 196"/>
                <a:gd name="T5" fmla="*/ 126 h 126"/>
                <a:gd name="T6" fmla="*/ 196 w 196"/>
                <a:gd name="T7" fmla="*/ 126 h 126"/>
                <a:gd name="T8" fmla="*/ 186 w 196"/>
                <a:gd name="T9" fmla="*/ 14 h 126"/>
                <a:gd name="T10" fmla="*/ 186 w 196"/>
                <a:gd name="T11" fmla="*/ 14 h 126"/>
                <a:gd name="T12" fmla="*/ 0 w 196"/>
                <a:gd name="T13" fmla="*/ 0 h 126"/>
                <a:gd name="T14" fmla="*/ 0 w 196"/>
                <a:gd name="T15" fmla="*/ 11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26">
                  <a:moveTo>
                    <a:pt x="0" y="110"/>
                  </a:moveTo>
                  <a:lnTo>
                    <a:pt x="0" y="110"/>
                  </a:lnTo>
                  <a:cubicBezTo>
                    <a:pt x="67" y="110"/>
                    <a:pt x="133" y="116"/>
                    <a:pt x="196" y="126"/>
                  </a:cubicBezTo>
                  <a:lnTo>
                    <a:pt x="196" y="126"/>
                  </a:lnTo>
                  <a:lnTo>
                    <a:pt x="186" y="14"/>
                  </a:lnTo>
                  <a:lnTo>
                    <a:pt x="186" y="14"/>
                  </a:lnTo>
                  <a:cubicBezTo>
                    <a:pt x="126" y="5"/>
                    <a:pt x="63"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36">
              <a:extLst>
                <a:ext uri="{FF2B5EF4-FFF2-40B4-BE49-F238E27FC236}">
                  <a16:creationId xmlns:a16="http://schemas.microsoft.com/office/drawing/2014/main" id="{865EDCC9-4C98-4843-BB30-2D5868FE24C4}"/>
                </a:ext>
              </a:extLst>
            </p:cNvPr>
            <p:cNvSpPr>
              <a:spLocks/>
            </p:cNvSpPr>
            <p:nvPr/>
          </p:nvSpPr>
          <p:spPr bwMode="auto">
            <a:xfrm>
              <a:off x="6088" y="2781"/>
              <a:ext cx="56" cy="68"/>
            </a:xfrm>
            <a:custGeom>
              <a:avLst/>
              <a:gdLst>
                <a:gd name="T0" fmla="*/ 0 w 93"/>
                <a:gd name="T1" fmla="*/ 114 h 114"/>
                <a:gd name="T2" fmla="*/ 0 w 93"/>
                <a:gd name="T3" fmla="*/ 114 h 114"/>
                <a:gd name="T4" fmla="*/ 0 w 93"/>
                <a:gd name="T5" fmla="*/ 114 h 114"/>
                <a:gd name="T6" fmla="*/ 93 w 93"/>
                <a:gd name="T7" fmla="*/ 110 h 114"/>
                <a:gd name="T8" fmla="*/ 93 w 93"/>
                <a:gd name="T9" fmla="*/ 0 h 114"/>
                <a:gd name="T10" fmla="*/ 10 w 93"/>
                <a:gd name="T11" fmla="*/ 3 h 114"/>
                <a:gd name="T12" fmla="*/ 10 w 93"/>
                <a:gd name="T13" fmla="*/ 3 h 114"/>
                <a:gd name="T14" fmla="*/ 0 w 93"/>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4"/>
                  </a:moveTo>
                  <a:lnTo>
                    <a:pt x="0" y="114"/>
                  </a:lnTo>
                  <a:lnTo>
                    <a:pt x="0" y="114"/>
                  </a:lnTo>
                  <a:cubicBezTo>
                    <a:pt x="31" y="111"/>
                    <a:pt x="62" y="110"/>
                    <a:pt x="93" y="110"/>
                  </a:cubicBezTo>
                  <a:lnTo>
                    <a:pt x="93" y="0"/>
                  </a:lnTo>
                  <a:cubicBezTo>
                    <a:pt x="66" y="0"/>
                    <a:pt x="38" y="1"/>
                    <a:pt x="10" y="3"/>
                  </a:cubicBezTo>
                  <a:lnTo>
                    <a:pt x="10" y="3"/>
                  </a:lnTo>
                  <a:lnTo>
                    <a:pt x="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37">
              <a:extLst>
                <a:ext uri="{FF2B5EF4-FFF2-40B4-BE49-F238E27FC236}">
                  <a16:creationId xmlns:a16="http://schemas.microsoft.com/office/drawing/2014/main" id="{713EC66D-FDC9-4EFE-A76A-F7162B528C36}"/>
                </a:ext>
              </a:extLst>
            </p:cNvPr>
            <p:cNvSpPr>
              <a:spLocks/>
            </p:cNvSpPr>
            <p:nvPr/>
          </p:nvSpPr>
          <p:spPr bwMode="auto">
            <a:xfrm>
              <a:off x="5945" y="2849"/>
              <a:ext cx="143" cy="91"/>
            </a:xfrm>
            <a:custGeom>
              <a:avLst/>
              <a:gdLst>
                <a:gd name="T0" fmla="*/ 0 w 239"/>
                <a:gd name="T1" fmla="*/ 151 h 151"/>
                <a:gd name="T2" fmla="*/ 0 w 239"/>
                <a:gd name="T3" fmla="*/ 151 h 151"/>
                <a:gd name="T4" fmla="*/ 229 w 239"/>
                <a:gd name="T5" fmla="*/ 110 h 151"/>
                <a:gd name="T6" fmla="*/ 239 w 239"/>
                <a:gd name="T7" fmla="*/ 0 h 151"/>
                <a:gd name="T8" fmla="*/ 0 w 239"/>
                <a:gd name="T9" fmla="*/ 41 h 151"/>
                <a:gd name="T10" fmla="*/ 0 w 239"/>
                <a:gd name="T11" fmla="*/ 151 h 151"/>
              </a:gdLst>
              <a:ahLst/>
              <a:cxnLst>
                <a:cxn ang="0">
                  <a:pos x="T0" y="T1"/>
                </a:cxn>
                <a:cxn ang="0">
                  <a:pos x="T2" y="T3"/>
                </a:cxn>
                <a:cxn ang="0">
                  <a:pos x="T4" y="T5"/>
                </a:cxn>
                <a:cxn ang="0">
                  <a:pos x="T6" y="T7"/>
                </a:cxn>
                <a:cxn ang="0">
                  <a:pos x="T8" y="T9"/>
                </a:cxn>
                <a:cxn ang="0">
                  <a:pos x="T10" y="T11"/>
                </a:cxn>
              </a:cxnLst>
              <a:rect l="0" t="0" r="r" b="b"/>
              <a:pathLst>
                <a:path w="239" h="151">
                  <a:moveTo>
                    <a:pt x="0" y="151"/>
                  </a:moveTo>
                  <a:lnTo>
                    <a:pt x="0" y="151"/>
                  </a:lnTo>
                  <a:cubicBezTo>
                    <a:pt x="71" y="131"/>
                    <a:pt x="149" y="117"/>
                    <a:pt x="229" y="110"/>
                  </a:cubicBezTo>
                  <a:lnTo>
                    <a:pt x="239" y="0"/>
                  </a:lnTo>
                  <a:cubicBezTo>
                    <a:pt x="155" y="6"/>
                    <a:pt x="74" y="20"/>
                    <a:pt x="0" y="41"/>
                  </a:cubicBezTo>
                  <a:lnTo>
                    <a:pt x="0" y="1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38">
              <a:extLst>
                <a:ext uri="{FF2B5EF4-FFF2-40B4-BE49-F238E27FC236}">
                  <a16:creationId xmlns:a16="http://schemas.microsoft.com/office/drawing/2014/main" id="{F602961E-F158-49B8-8A85-5FFC1B2564F6}"/>
                </a:ext>
              </a:extLst>
            </p:cNvPr>
            <p:cNvSpPr>
              <a:spLocks/>
            </p:cNvSpPr>
            <p:nvPr/>
          </p:nvSpPr>
          <p:spPr bwMode="auto">
            <a:xfrm>
              <a:off x="5945" y="2716"/>
              <a:ext cx="156" cy="92"/>
            </a:xfrm>
            <a:custGeom>
              <a:avLst/>
              <a:gdLst>
                <a:gd name="T0" fmla="*/ 0 w 260"/>
                <a:gd name="T1" fmla="*/ 153 h 153"/>
                <a:gd name="T2" fmla="*/ 0 w 260"/>
                <a:gd name="T3" fmla="*/ 153 h 153"/>
                <a:gd name="T4" fmla="*/ 249 w 260"/>
                <a:gd name="T5" fmla="*/ 111 h 153"/>
                <a:gd name="T6" fmla="*/ 260 w 260"/>
                <a:gd name="T7" fmla="*/ 0 h 153"/>
                <a:gd name="T8" fmla="*/ 0 w 260"/>
                <a:gd name="T9" fmla="*/ 43 h 153"/>
                <a:gd name="T10" fmla="*/ 0 w 260"/>
                <a:gd name="T11" fmla="*/ 153 h 153"/>
              </a:gdLst>
              <a:ahLst/>
              <a:cxnLst>
                <a:cxn ang="0">
                  <a:pos x="T0" y="T1"/>
                </a:cxn>
                <a:cxn ang="0">
                  <a:pos x="T2" y="T3"/>
                </a:cxn>
                <a:cxn ang="0">
                  <a:pos x="T4" y="T5"/>
                </a:cxn>
                <a:cxn ang="0">
                  <a:pos x="T6" y="T7"/>
                </a:cxn>
                <a:cxn ang="0">
                  <a:pos x="T8" y="T9"/>
                </a:cxn>
                <a:cxn ang="0">
                  <a:pos x="T10" y="T11"/>
                </a:cxn>
              </a:cxnLst>
              <a:rect l="0" t="0" r="r" b="b"/>
              <a:pathLst>
                <a:path w="260" h="153">
                  <a:moveTo>
                    <a:pt x="0" y="153"/>
                  </a:moveTo>
                  <a:lnTo>
                    <a:pt x="0" y="153"/>
                  </a:lnTo>
                  <a:cubicBezTo>
                    <a:pt x="77" y="131"/>
                    <a:pt x="162" y="117"/>
                    <a:pt x="249" y="111"/>
                  </a:cubicBezTo>
                  <a:lnTo>
                    <a:pt x="260" y="0"/>
                  </a:lnTo>
                  <a:cubicBezTo>
                    <a:pt x="169" y="6"/>
                    <a:pt x="80" y="20"/>
                    <a:pt x="0" y="43"/>
                  </a:cubicBez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39">
              <a:extLst>
                <a:ext uri="{FF2B5EF4-FFF2-40B4-BE49-F238E27FC236}">
                  <a16:creationId xmlns:a16="http://schemas.microsoft.com/office/drawing/2014/main" id="{82B4344D-5F41-4DA7-B2F7-5FF3BDEA19B7}"/>
                </a:ext>
              </a:extLst>
            </p:cNvPr>
            <p:cNvSpPr>
              <a:spLocks/>
            </p:cNvSpPr>
            <p:nvPr/>
          </p:nvSpPr>
          <p:spPr bwMode="auto">
            <a:xfrm>
              <a:off x="6076" y="2913"/>
              <a:ext cx="68" cy="69"/>
            </a:xfrm>
            <a:custGeom>
              <a:avLst/>
              <a:gdLst>
                <a:gd name="T0" fmla="*/ 0 w 114"/>
                <a:gd name="T1" fmla="*/ 116 h 116"/>
                <a:gd name="T2" fmla="*/ 0 w 114"/>
                <a:gd name="T3" fmla="*/ 116 h 116"/>
                <a:gd name="T4" fmla="*/ 0 w 114"/>
                <a:gd name="T5" fmla="*/ 116 h 116"/>
                <a:gd name="T6" fmla="*/ 114 w 114"/>
                <a:gd name="T7" fmla="*/ 110 h 116"/>
                <a:gd name="T8" fmla="*/ 114 w 114"/>
                <a:gd name="T9" fmla="*/ 0 h 116"/>
                <a:gd name="T10" fmla="*/ 11 w 114"/>
                <a:gd name="T11" fmla="*/ 5 h 116"/>
                <a:gd name="T12" fmla="*/ 11 w 114"/>
                <a:gd name="T13" fmla="*/ 5 h 116"/>
                <a:gd name="T14" fmla="*/ 0 w 114"/>
                <a:gd name="T15" fmla="*/ 116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6">
                  <a:moveTo>
                    <a:pt x="0" y="116"/>
                  </a:moveTo>
                  <a:lnTo>
                    <a:pt x="0" y="116"/>
                  </a:lnTo>
                  <a:lnTo>
                    <a:pt x="0" y="116"/>
                  </a:lnTo>
                  <a:cubicBezTo>
                    <a:pt x="38" y="112"/>
                    <a:pt x="76" y="110"/>
                    <a:pt x="114" y="110"/>
                  </a:cubicBezTo>
                  <a:lnTo>
                    <a:pt x="114" y="0"/>
                  </a:lnTo>
                  <a:cubicBezTo>
                    <a:pt x="80" y="0"/>
                    <a:pt x="45" y="2"/>
                    <a:pt x="11" y="5"/>
                  </a:cubicBezTo>
                  <a:lnTo>
                    <a:pt x="11" y="5"/>
                  </a:lnTo>
                  <a:lnTo>
                    <a:pt x="0"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40">
              <a:extLst>
                <a:ext uri="{FF2B5EF4-FFF2-40B4-BE49-F238E27FC236}">
                  <a16:creationId xmlns:a16="http://schemas.microsoft.com/office/drawing/2014/main" id="{B7B23ED1-0FBC-43D1-BBA3-DC1FBB3BCDE2}"/>
                </a:ext>
              </a:extLst>
            </p:cNvPr>
            <p:cNvSpPr>
              <a:spLocks/>
            </p:cNvSpPr>
            <p:nvPr/>
          </p:nvSpPr>
          <p:spPr bwMode="auto">
            <a:xfrm>
              <a:off x="5945" y="3115"/>
              <a:ext cx="119" cy="89"/>
            </a:xfrm>
            <a:custGeom>
              <a:avLst/>
              <a:gdLst>
                <a:gd name="T0" fmla="*/ 0 w 198"/>
                <a:gd name="T1" fmla="*/ 148 h 148"/>
                <a:gd name="T2" fmla="*/ 0 w 198"/>
                <a:gd name="T3" fmla="*/ 148 h 148"/>
                <a:gd name="T4" fmla="*/ 188 w 198"/>
                <a:gd name="T5" fmla="*/ 111 h 148"/>
                <a:gd name="T6" fmla="*/ 198 w 198"/>
                <a:gd name="T7" fmla="*/ 0 h 148"/>
                <a:gd name="T8" fmla="*/ 0 w 198"/>
                <a:gd name="T9" fmla="*/ 38 h 148"/>
                <a:gd name="T10" fmla="*/ 0 w 198"/>
                <a:gd name="T11" fmla="*/ 148 h 148"/>
              </a:gdLst>
              <a:ahLst/>
              <a:cxnLst>
                <a:cxn ang="0">
                  <a:pos x="T0" y="T1"/>
                </a:cxn>
                <a:cxn ang="0">
                  <a:pos x="T2" y="T3"/>
                </a:cxn>
                <a:cxn ang="0">
                  <a:pos x="T4" y="T5"/>
                </a:cxn>
                <a:cxn ang="0">
                  <a:pos x="T6" y="T7"/>
                </a:cxn>
                <a:cxn ang="0">
                  <a:pos x="T8" y="T9"/>
                </a:cxn>
                <a:cxn ang="0">
                  <a:pos x="T10" y="T11"/>
                </a:cxn>
              </a:cxnLst>
              <a:rect l="0" t="0" r="r" b="b"/>
              <a:pathLst>
                <a:path w="198" h="148">
                  <a:moveTo>
                    <a:pt x="0" y="148"/>
                  </a:moveTo>
                  <a:lnTo>
                    <a:pt x="0" y="148"/>
                  </a:lnTo>
                  <a:cubicBezTo>
                    <a:pt x="59" y="131"/>
                    <a:pt x="122" y="119"/>
                    <a:pt x="188" y="111"/>
                  </a:cubicBezTo>
                  <a:lnTo>
                    <a:pt x="198" y="0"/>
                  </a:lnTo>
                  <a:cubicBezTo>
                    <a:pt x="129" y="7"/>
                    <a:pt x="62" y="20"/>
                    <a:pt x="0" y="38"/>
                  </a:cubicBezTo>
                  <a:lnTo>
                    <a:pt x="0" y="1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41">
              <a:extLst>
                <a:ext uri="{FF2B5EF4-FFF2-40B4-BE49-F238E27FC236}">
                  <a16:creationId xmlns:a16="http://schemas.microsoft.com/office/drawing/2014/main" id="{BF5D1B55-D79F-489B-92B0-5B49A1A49B34}"/>
                </a:ext>
              </a:extLst>
            </p:cNvPr>
            <p:cNvSpPr>
              <a:spLocks/>
            </p:cNvSpPr>
            <p:nvPr/>
          </p:nvSpPr>
          <p:spPr bwMode="auto">
            <a:xfrm>
              <a:off x="6051" y="3177"/>
              <a:ext cx="93" cy="72"/>
            </a:xfrm>
            <a:custGeom>
              <a:avLst/>
              <a:gdLst>
                <a:gd name="T0" fmla="*/ 0 w 155"/>
                <a:gd name="T1" fmla="*/ 120 h 120"/>
                <a:gd name="T2" fmla="*/ 0 w 155"/>
                <a:gd name="T3" fmla="*/ 120 h 120"/>
                <a:gd name="T4" fmla="*/ 0 w 155"/>
                <a:gd name="T5" fmla="*/ 120 h 120"/>
                <a:gd name="T6" fmla="*/ 155 w 155"/>
                <a:gd name="T7" fmla="*/ 110 h 120"/>
                <a:gd name="T8" fmla="*/ 155 w 155"/>
                <a:gd name="T9" fmla="*/ 0 h 120"/>
                <a:gd name="T10" fmla="*/ 11 w 155"/>
                <a:gd name="T11" fmla="*/ 9 h 120"/>
                <a:gd name="T12" fmla="*/ 11 w 155"/>
                <a:gd name="T13" fmla="*/ 9 h 120"/>
                <a:gd name="T14" fmla="*/ 0 w 155"/>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20"/>
                  </a:moveTo>
                  <a:lnTo>
                    <a:pt x="0" y="120"/>
                  </a:lnTo>
                  <a:lnTo>
                    <a:pt x="0" y="120"/>
                  </a:lnTo>
                  <a:cubicBezTo>
                    <a:pt x="51" y="114"/>
                    <a:pt x="103" y="111"/>
                    <a:pt x="155" y="110"/>
                  </a:cubicBezTo>
                  <a:lnTo>
                    <a:pt x="155" y="0"/>
                  </a:lnTo>
                  <a:cubicBezTo>
                    <a:pt x="106" y="1"/>
                    <a:pt x="58" y="3"/>
                    <a:pt x="11" y="9"/>
                  </a:cubicBezTo>
                  <a:lnTo>
                    <a:pt x="11" y="9"/>
                  </a:lnTo>
                  <a:lnTo>
                    <a:pt x="0"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42">
              <a:extLst>
                <a:ext uri="{FF2B5EF4-FFF2-40B4-BE49-F238E27FC236}">
                  <a16:creationId xmlns:a16="http://schemas.microsoft.com/office/drawing/2014/main" id="{8BBD7981-9A8E-42C2-84B1-D1F4A7614D81}"/>
                </a:ext>
              </a:extLst>
            </p:cNvPr>
            <p:cNvSpPr>
              <a:spLocks/>
            </p:cNvSpPr>
            <p:nvPr/>
          </p:nvSpPr>
          <p:spPr bwMode="auto">
            <a:xfrm>
              <a:off x="5945" y="2982"/>
              <a:ext cx="131" cy="90"/>
            </a:xfrm>
            <a:custGeom>
              <a:avLst/>
              <a:gdLst>
                <a:gd name="T0" fmla="*/ 0 w 218"/>
                <a:gd name="T1" fmla="*/ 150 h 150"/>
                <a:gd name="T2" fmla="*/ 0 w 218"/>
                <a:gd name="T3" fmla="*/ 150 h 150"/>
                <a:gd name="T4" fmla="*/ 208 w 218"/>
                <a:gd name="T5" fmla="*/ 111 h 150"/>
                <a:gd name="T6" fmla="*/ 218 w 218"/>
                <a:gd name="T7" fmla="*/ 0 h 150"/>
                <a:gd name="T8" fmla="*/ 0 w 218"/>
                <a:gd name="T9" fmla="*/ 40 h 150"/>
                <a:gd name="T10" fmla="*/ 0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0" y="150"/>
                  </a:moveTo>
                  <a:lnTo>
                    <a:pt x="0" y="150"/>
                  </a:lnTo>
                  <a:cubicBezTo>
                    <a:pt x="65" y="131"/>
                    <a:pt x="135" y="118"/>
                    <a:pt x="208" y="111"/>
                  </a:cubicBezTo>
                  <a:lnTo>
                    <a:pt x="218" y="0"/>
                  </a:lnTo>
                  <a:cubicBezTo>
                    <a:pt x="142" y="7"/>
                    <a:pt x="68" y="20"/>
                    <a:pt x="0" y="40"/>
                  </a:cubicBezTo>
                  <a:lnTo>
                    <a:pt x="0"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0" name="Freeform 43">
              <a:extLst>
                <a:ext uri="{FF2B5EF4-FFF2-40B4-BE49-F238E27FC236}">
                  <a16:creationId xmlns:a16="http://schemas.microsoft.com/office/drawing/2014/main" id="{50B38850-BF95-42AB-8B25-1D093CAE1F51}"/>
                </a:ext>
              </a:extLst>
            </p:cNvPr>
            <p:cNvSpPr>
              <a:spLocks/>
            </p:cNvSpPr>
            <p:nvPr/>
          </p:nvSpPr>
          <p:spPr bwMode="auto">
            <a:xfrm>
              <a:off x="6064" y="3045"/>
              <a:ext cx="80" cy="70"/>
            </a:xfrm>
            <a:custGeom>
              <a:avLst/>
              <a:gdLst>
                <a:gd name="T0" fmla="*/ 0 w 134"/>
                <a:gd name="T1" fmla="*/ 118 h 118"/>
                <a:gd name="T2" fmla="*/ 0 w 134"/>
                <a:gd name="T3" fmla="*/ 118 h 118"/>
                <a:gd name="T4" fmla="*/ 0 w 134"/>
                <a:gd name="T5" fmla="*/ 118 h 118"/>
                <a:gd name="T6" fmla="*/ 134 w 134"/>
                <a:gd name="T7" fmla="*/ 110 h 118"/>
                <a:gd name="T8" fmla="*/ 134 w 134"/>
                <a:gd name="T9" fmla="*/ 0 h 118"/>
                <a:gd name="T10" fmla="*/ 10 w 134"/>
                <a:gd name="T11" fmla="*/ 7 h 118"/>
                <a:gd name="T12" fmla="*/ 10 w 134"/>
                <a:gd name="T13" fmla="*/ 7 h 118"/>
                <a:gd name="T14" fmla="*/ 0 w 134"/>
                <a:gd name="T15" fmla="*/ 118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8"/>
                  </a:moveTo>
                  <a:lnTo>
                    <a:pt x="0" y="118"/>
                  </a:lnTo>
                  <a:lnTo>
                    <a:pt x="0" y="118"/>
                  </a:lnTo>
                  <a:cubicBezTo>
                    <a:pt x="44" y="113"/>
                    <a:pt x="89" y="111"/>
                    <a:pt x="134" y="110"/>
                  </a:cubicBezTo>
                  <a:lnTo>
                    <a:pt x="134" y="0"/>
                  </a:lnTo>
                  <a:cubicBezTo>
                    <a:pt x="93" y="0"/>
                    <a:pt x="51" y="3"/>
                    <a:pt x="10" y="7"/>
                  </a:cubicBezTo>
                  <a:lnTo>
                    <a:pt x="10" y="7"/>
                  </a:lnTo>
                  <a:lnTo>
                    <a:pt x="0"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44">
              <a:extLst>
                <a:ext uri="{FF2B5EF4-FFF2-40B4-BE49-F238E27FC236}">
                  <a16:creationId xmlns:a16="http://schemas.microsoft.com/office/drawing/2014/main" id="{F03E2743-2F39-4FAA-86FA-E4614D9AE71B}"/>
                </a:ext>
              </a:extLst>
            </p:cNvPr>
            <p:cNvSpPr>
              <a:spLocks/>
            </p:cNvSpPr>
            <p:nvPr/>
          </p:nvSpPr>
          <p:spPr bwMode="auto">
            <a:xfrm>
              <a:off x="6101" y="2648"/>
              <a:ext cx="43" cy="68"/>
            </a:xfrm>
            <a:custGeom>
              <a:avLst/>
              <a:gdLst>
                <a:gd name="T0" fmla="*/ 0 w 72"/>
                <a:gd name="T1" fmla="*/ 112 h 112"/>
                <a:gd name="T2" fmla="*/ 0 w 72"/>
                <a:gd name="T3" fmla="*/ 112 h 112"/>
                <a:gd name="T4" fmla="*/ 0 w 72"/>
                <a:gd name="T5" fmla="*/ 112 h 112"/>
                <a:gd name="T6" fmla="*/ 72 w 72"/>
                <a:gd name="T7" fmla="*/ 110 h 112"/>
                <a:gd name="T8" fmla="*/ 72 w 72"/>
                <a:gd name="T9" fmla="*/ 0 h 112"/>
                <a:gd name="T10" fmla="*/ 10 w 72"/>
                <a:gd name="T11" fmla="*/ 1 h 112"/>
                <a:gd name="T12" fmla="*/ 10 w 72"/>
                <a:gd name="T13" fmla="*/ 1 h 112"/>
                <a:gd name="T14" fmla="*/ 0 w 72"/>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2">
                  <a:moveTo>
                    <a:pt x="0" y="112"/>
                  </a:moveTo>
                  <a:lnTo>
                    <a:pt x="0" y="112"/>
                  </a:lnTo>
                  <a:lnTo>
                    <a:pt x="0" y="112"/>
                  </a:lnTo>
                  <a:cubicBezTo>
                    <a:pt x="24" y="111"/>
                    <a:pt x="48" y="110"/>
                    <a:pt x="72" y="110"/>
                  </a:cubicBezTo>
                  <a:lnTo>
                    <a:pt x="72" y="0"/>
                  </a:lnTo>
                  <a:cubicBezTo>
                    <a:pt x="52" y="0"/>
                    <a:pt x="31" y="0"/>
                    <a:pt x="10" y="1"/>
                  </a:cubicBezTo>
                  <a:lnTo>
                    <a:pt x="10" y="1"/>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45">
              <a:extLst>
                <a:ext uri="{FF2B5EF4-FFF2-40B4-BE49-F238E27FC236}">
                  <a16:creationId xmlns:a16="http://schemas.microsoft.com/office/drawing/2014/main" id="{572640EC-C8A5-4E93-B020-399F5AE16E79}"/>
                </a:ext>
              </a:extLst>
            </p:cNvPr>
            <p:cNvSpPr>
              <a:spLocks/>
            </p:cNvSpPr>
            <p:nvPr/>
          </p:nvSpPr>
          <p:spPr bwMode="auto">
            <a:xfrm>
              <a:off x="5945" y="2186"/>
              <a:ext cx="205" cy="93"/>
            </a:xfrm>
            <a:custGeom>
              <a:avLst/>
              <a:gdLst>
                <a:gd name="T0" fmla="*/ 0 w 342"/>
                <a:gd name="T1" fmla="*/ 45 h 155"/>
                <a:gd name="T2" fmla="*/ 0 w 342"/>
                <a:gd name="T3" fmla="*/ 45 h 155"/>
                <a:gd name="T4" fmla="*/ 0 w 342"/>
                <a:gd name="T5" fmla="*/ 155 h 155"/>
                <a:gd name="T6" fmla="*/ 331 w 342"/>
                <a:gd name="T7" fmla="*/ 110 h 155"/>
                <a:gd name="T8" fmla="*/ 342 w 342"/>
                <a:gd name="T9" fmla="*/ 0 h 155"/>
                <a:gd name="T10" fmla="*/ 0 w 342"/>
                <a:gd name="T11" fmla="*/ 45 h 155"/>
              </a:gdLst>
              <a:ahLst/>
              <a:cxnLst>
                <a:cxn ang="0">
                  <a:pos x="T0" y="T1"/>
                </a:cxn>
                <a:cxn ang="0">
                  <a:pos x="T2" y="T3"/>
                </a:cxn>
                <a:cxn ang="0">
                  <a:pos x="T4" y="T5"/>
                </a:cxn>
                <a:cxn ang="0">
                  <a:pos x="T6" y="T7"/>
                </a:cxn>
                <a:cxn ang="0">
                  <a:pos x="T8" y="T9"/>
                </a:cxn>
                <a:cxn ang="0">
                  <a:pos x="T10" y="T11"/>
                </a:cxn>
              </a:cxnLst>
              <a:rect l="0" t="0" r="r" b="b"/>
              <a:pathLst>
                <a:path w="342" h="155">
                  <a:moveTo>
                    <a:pt x="0" y="45"/>
                  </a:moveTo>
                  <a:lnTo>
                    <a:pt x="0" y="45"/>
                  </a:lnTo>
                  <a:lnTo>
                    <a:pt x="0" y="155"/>
                  </a:lnTo>
                  <a:cubicBezTo>
                    <a:pt x="101" y="126"/>
                    <a:pt x="215" y="111"/>
                    <a:pt x="331" y="110"/>
                  </a:cubicBezTo>
                  <a:lnTo>
                    <a:pt x="342" y="0"/>
                  </a:lnTo>
                  <a:cubicBezTo>
                    <a:pt x="222" y="0"/>
                    <a:pt x="104" y="16"/>
                    <a:pt x="0"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3" name="Freeform 46">
              <a:extLst>
                <a:ext uri="{FF2B5EF4-FFF2-40B4-BE49-F238E27FC236}">
                  <a16:creationId xmlns:a16="http://schemas.microsoft.com/office/drawing/2014/main" id="{6BCC568D-636D-45A2-9BF7-0A392F698C23}"/>
                </a:ext>
              </a:extLst>
            </p:cNvPr>
            <p:cNvSpPr>
              <a:spLocks/>
            </p:cNvSpPr>
            <p:nvPr/>
          </p:nvSpPr>
          <p:spPr bwMode="auto">
            <a:xfrm>
              <a:off x="6137" y="2252"/>
              <a:ext cx="25" cy="66"/>
            </a:xfrm>
            <a:custGeom>
              <a:avLst/>
              <a:gdLst>
                <a:gd name="T0" fmla="*/ 10 w 41"/>
                <a:gd name="T1" fmla="*/ 0 h 110"/>
                <a:gd name="T2" fmla="*/ 10 w 41"/>
                <a:gd name="T3" fmla="*/ 0 h 110"/>
                <a:gd name="T4" fmla="*/ 10 w 41"/>
                <a:gd name="T5" fmla="*/ 0 h 110"/>
                <a:gd name="T6" fmla="*/ 0 w 41"/>
                <a:gd name="T7" fmla="*/ 110 h 110"/>
                <a:gd name="T8" fmla="*/ 0 w 41"/>
                <a:gd name="T9" fmla="*/ 110 h 110"/>
                <a:gd name="T10" fmla="*/ 21 w 41"/>
                <a:gd name="T11" fmla="*/ 110 h 110"/>
                <a:gd name="T12" fmla="*/ 41 w 41"/>
                <a:gd name="T13" fmla="*/ 110 h 110"/>
                <a:gd name="T14" fmla="*/ 41 w 41"/>
                <a:gd name="T15" fmla="*/ 110 h 110"/>
                <a:gd name="T16" fmla="*/ 31 w 41"/>
                <a:gd name="T17" fmla="*/ 0 h 110"/>
                <a:gd name="T18" fmla="*/ 31 w 41"/>
                <a:gd name="T19" fmla="*/ 0 h 110"/>
                <a:gd name="T20" fmla="*/ 21 w 41"/>
                <a:gd name="T21" fmla="*/ 0 h 110"/>
                <a:gd name="T22" fmla="*/ 10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10" y="0"/>
                  </a:moveTo>
                  <a:lnTo>
                    <a:pt x="10" y="0"/>
                  </a:lnTo>
                  <a:lnTo>
                    <a:pt x="10" y="0"/>
                  </a:lnTo>
                  <a:lnTo>
                    <a:pt x="0" y="110"/>
                  </a:lnTo>
                  <a:lnTo>
                    <a:pt x="0" y="110"/>
                  </a:lnTo>
                  <a:cubicBezTo>
                    <a:pt x="7" y="110"/>
                    <a:pt x="14" y="110"/>
                    <a:pt x="21" y="110"/>
                  </a:cubicBezTo>
                  <a:cubicBezTo>
                    <a:pt x="27" y="110"/>
                    <a:pt x="34" y="110"/>
                    <a:pt x="41" y="110"/>
                  </a:cubicBezTo>
                  <a:lnTo>
                    <a:pt x="41" y="110"/>
                  </a:lnTo>
                  <a:lnTo>
                    <a:pt x="31" y="0"/>
                  </a:lnTo>
                  <a:lnTo>
                    <a:pt x="31" y="0"/>
                  </a:lnTo>
                  <a:cubicBezTo>
                    <a:pt x="27" y="0"/>
                    <a:pt x="24" y="0"/>
                    <a:pt x="21" y="0"/>
                  </a:cubicBezTo>
                  <a:cubicBezTo>
                    <a:pt x="17" y="0"/>
                    <a:pt x="1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47">
              <a:extLst>
                <a:ext uri="{FF2B5EF4-FFF2-40B4-BE49-F238E27FC236}">
                  <a16:creationId xmlns:a16="http://schemas.microsoft.com/office/drawing/2014/main" id="{912DF72E-30C9-4F70-8467-8A36DF718F64}"/>
                </a:ext>
              </a:extLst>
            </p:cNvPr>
            <p:cNvSpPr>
              <a:spLocks/>
            </p:cNvSpPr>
            <p:nvPr/>
          </p:nvSpPr>
          <p:spPr bwMode="auto">
            <a:xfrm>
              <a:off x="5945" y="2318"/>
              <a:ext cx="192" cy="93"/>
            </a:xfrm>
            <a:custGeom>
              <a:avLst/>
              <a:gdLst>
                <a:gd name="T0" fmla="*/ 0 w 321"/>
                <a:gd name="T1" fmla="*/ 156 h 156"/>
                <a:gd name="T2" fmla="*/ 0 w 321"/>
                <a:gd name="T3" fmla="*/ 156 h 156"/>
                <a:gd name="T4" fmla="*/ 311 w 321"/>
                <a:gd name="T5" fmla="*/ 110 h 156"/>
                <a:gd name="T6" fmla="*/ 321 w 321"/>
                <a:gd name="T7" fmla="*/ 0 h 156"/>
                <a:gd name="T8" fmla="*/ 0 w 321"/>
                <a:gd name="T9" fmla="*/ 46 h 156"/>
                <a:gd name="T10" fmla="*/ 0 w 321"/>
                <a:gd name="T11" fmla="*/ 156 h 156"/>
              </a:gdLst>
              <a:ahLst/>
              <a:cxnLst>
                <a:cxn ang="0">
                  <a:pos x="T0" y="T1"/>
                </a:cxn>
                <a:cxn ang="0">
                  <a:pos x="T2" y="T3"/>
                </a:cxn>
                <a:cxn ang="0">
                  <a:pos x="T4" y="T5"/>
                </a:cxn>
                <a:cxn ang="0">
                  <a:pos x="T6" y="T7"/>
                </a:cxn>
                <a:cxn ang="0">
                  <a:pos x="T8" y="T9"/>
                </a:cxn>
                <a:cxn ang="0">
                  <a:pos x="T10" y="T11"/>
                </a:cxn>
              </a:cxnLst>
              <a:rect l="0" t="0" r="r" b="b"/>
              <a:pathLst>
                <a:path w="321" h="156">
                  <a:moveTo>
                    <a:pt x="0" y="156"/>
                  </a:moveTo>
                  <a:lnTo>
                    <a:pt x="0" y="156"/>
                  </a:lnTo>
                  <a:cubicBezTo>
                    <a:pt x="95" y="128"/>
                    <a:pt x="202" y="113"/>
                    <a:pt x="311" y="110"/>
                  </a:cubicBezTo>
                  <a:lnTo>
                    <a:pt x="321" y="0"/>
                  </a:lnTo>
                  <a:cubicBezTo>
                    <a:pt x="209" y="2"/>
                    <a:pt x="98" y="17"/>
                    <a:pt x="0" y="46"/>
                  </a:cubicBezTo>
                  <a:lnTo>
                    <a:pt x="0" y="1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5" name="Freeform 48">
              <a:extLst>
                <a:ext uri="{FF2B5EF4-FFF2-40B4-BE49-F238E27FC236}">
                  <a16:creationId xmlns:a16="http://schemas.microsoft.com/office/drawing/2014/main" id="{52021B77-6598-4CE4-BA73-3E26AEB7B4B9}"/>
                </a:ext>
              </a:extLst>
            </p:cNvPr>
            <p:cNvSpPr>
              <a:spLocks/>
            </p:cNvSpPr>
            <p:nvPr/>
          </p:nvSpPr>
          <p:spPr bwMode="auto">
            <a:xfrm>
              <a:off x="6150" y="2186"/>
              <a:ext cx="204" cy="93"/>
            </a:xfrm>
            <a:custGeom>
              <a:avLst/>
              <a:gdLst>
                <a:gd name="T0" fmla="*/ 341 w 341"/>
                <a:gd name="T1" fmla="*/ 45 h 155"/>
                <a:gd name="T2" fmla="*/ 341 w 341"/>
                <a:gd name="T3" fmla="*/ 45 h 155"/>
                <a:gd name="T4" fmla="*/ 0 w 341"/>
                <a:gd name="T5" fmla="*/ 0 h 155"/>
                <a:gd name="T6" fmla="*/ 10 w 341"/>
                <a:gd name="T7" fmla="*/ 110 h 155"/>
                <a:gd name="T8" fmla="*/ 341 w 341"/>
                <a:gd name="T9" fmla="*/ 155 h 155"/>
                <a:gd name="T10" fmla="*/ 341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341" y="45"/>
                  </a:moveTo>
                  <a:lnTo>
                    <a:pt x="341" y="45"/>
                  </a:lnTo>
                  <a:cubicBezTo>
                    <a:pt x="237" y="16"/>
                    <a:pt x="119" y="0"/>
                    <a:pt x="0" y="0"/>
                  </a:cubicBezTo>
                  <a:lnTo>
                    <a:pt x="10" y="110"/>
                  </a:lnTo>
                  <a:cubicBezTo>
                    <a:pt x="126" y="111"/>
                    <a:pt x="240" y="126"/>
                    <a:pt x="341" y="155"/>
                  </a:cubicBezTo>
                  <a:lnTo>
                    <a:pt x="341"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49">
              <a:extLst>
                <a:ext uri="{FF2B5EF4-FFF2-40B4-BE49-F238E27FC236}">
                  <a16:creationId xmlns:a16="http://schemas.microsoft.com/office/drawing/2014/main" id="{01C17D80-A119-44F6-B3D3-18C8F1ACDA7A}"/>
                </a:ext>
              </a:extLst>
            </p:cNvPr>
            <p:cNvSpPr>
              <a:spLocks/>
            </p:cNvSpPr>
            <p:nvPr/>
          </p:nvSpPr>
          <p:spPr bwMode="auto">
            <a:xfrm>
              <a:off x="5945" y="2583"/>
              <a:ext cx="168" cy="92"/>
            </a:xfrm>
            <a:custGeom>
              <a:avLst/>
              <a:gdLst>
                <a:gd name="T0" fmla="*/ 0 w 280"/>
                <a:gd name="T1" fmla="*/ 154 h 154"/>
                <a:gd name="T2" fmla="*/ 0 w 280"/>
                <a:gd name="T3" fmla="*/ 154 h 154"/>
                <a:gd name="T4" fmla="*/ 270 w 280"/>
                <a:gd name="T5" fmla="*/ 110 h 154"/>
                <a:gd name="T6" fmla="*/ 280 w 280"/>
                <a:gd name="T7" fmla="*/ 0 h 154"/>
                <a:gd name="T8" fmla="*/ 0 w 280"/>
                <a:gd name="T9" fmla="*/ 44 h 154"/>
                <a:gd name="T10" fmla="*/ 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0" y="154"/>
                  </a:moveTo>
                  <a:lnTo>
                    <a:pt x="0" y="154"/>
                  </a:lnTo>
                  <a:cubicBezTo>
                    <a:pt x="83" y="130"/>
                    <a:pt x="175" y="115"/>
                    <a:pt x="270" y="110"/>
                  </a:cubicBezTo>
                  <a:lnTo>
                    <a:pt x="280" y="0"/>
                  </a:lnTo>
                  <a:cubicBezTo>
                    <a:pt x="182" y="4"/>
                    <a:pt x="86" y="19"/>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50">
              <a:extLst>
                <a:ext uri="{FF2B5EF4-FFF2-40B4-BE49-F238E27FC236}">
                  <a16:creationId xmlns:a16="http://schemas.microsoft.com/office/drawing/2014/main" id="{4901D64C-F8DC-47BE-8537-2604565288D1}"/>
                </a:ext>
              </a:extLst>
            </p:cNvPr>
            <p:cNvSpPr>
              <a:spLocks/>
            </p:cNvSpPr>
            <p:nvPr/>
          </p:nvSpPr>
          <p:spPr bwMode="auto">
            <a:xfrm>
              <a:off x="6113" y="2516"/>
              <a:ext cx="31" cy="67"/>
            </a:xfrm>
            <a:custGeom>
              <a:avLst/>
              <a:gdLst>
                <a:gd name="T0" fmla="*/ 0 w 52"/>
                <a:gd name="T1" fmla="*/ 112 h 112"/>
                <a:gd name="T2" fmla="*/ 0 w 52"/>
                <a:gd name="T3" fmla="*/ 112 h 112"/>
                <a:gd name="T4" fmla="*/ 0 w 52"/>
                <a:gd name="T5" fmla="*/ 112 h 112"/>
                <a:gd name="T6" fmla="*/ 52 w 52"/>
                <a:gd name="T7" fmla="*/ 110 h 112"/>
                <a:gd name="T8" fmla="*/ 52 w 52"/>
                <a:gd name="T9" fmla="*/ 0 h 112"/>
                <a:gd name="T10" fmla="*/ 10 w 52"/>
                <a:gd name="T11" fmla="*/ 1 h 112"/>
                <a:gd name="T12" fmla="*/ 10 w 52"/>
                <a:gd name="T13" fmla="*/ 1 h 112"/>
                <a:gd name="T14" fmla="*/ 0 w 52"/>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2">
                  <a:moveTo>
                    <a:pt x="0" y="112"/>
                  </a:moveTo>
                  <a:lnTo>
                    <a:pt x="0" y="112"/>
                  </a:lnTo>
                  <a:lnTo>
                    <a:pt x="0" y="112"/>
                  </a:lnTo>
                  <a:cubicBezTo>
                    <a:pt x="17" y="111"/>
                    <a:pt x="35" y="111"/>
                    <a:pt x="52" y="110"/>
                  </a:cubicBezTo>
                  <a:lnTo>
                    <a:pt x="52" y="0"/>
                  </a:lnTo>
                  <a:cubicBezTo>
                    <a:pt x="38" y="0"/>
                    <a:pt x="24" y="1"/>
                    <a:pt x="10" y="1"/>
                  </a:cubicBezTo>
                  <a:lnTo>
                    <a:pt x="10" y="1"/>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51">
              <a:extLst>
                <a:ext uri="{FF2B5EF4-FFF2-40B4-BE49-F238E27FC236}">
                  <a16:creationId xmlns:a16="http://schemas.microsoft.com/office/drawing/2014/main" id="{21158B97-06E2-4CEE-80DC-E9F2D79217E2}"/>
                </a:ext>
              </a:extLst>
            </p:cNvPr>
            <p:cNvSpPr>
              <a:spLocks/>
            </p:cNvSpPr>
            <p:nvPr/>
          </p:nvSpPr>
          <p:spPr bwMode="auto">
            <a:xfrm>
              <a:off x="5945" y="2450"/>
              <a:ext cx="180" cy="93"/>
            </a:xfrm>
            <a:custGeom>
              <a:avLst/>
              <a:gdLst>
                <a:gd name="T0" fmla="*/ 0 w 301"/>
                <a:gd name="T1" fmla="*/ 155 h 155"/>
                <a:gd name="T2" fmla="*/ 0 w 301"/>
                <a:gd name="T3" fmla="*/ 155 h 155"/>
                <a:gd name="T4" fmla="*/ 290 w 301"/>
                <a:gd name="T5" fmla="*/ 110 h 155"/>
                <a:gd name="T6" fmla="*/ 301 w 301"/>
                <a:gd name="T7" fmla="*/ 0 h 155"/>
                <a:gd name="T8" fmla="*/ 0 w 301"/>
                <a:gd name="T9" fmla="*/ 45 h 155"/>
                <a:gd name="T10" fmla="*/ 0 w 301"/>
                <a:gd name="T11" fmla="*/ 155 h 155"/>
              </a:gdLst>
              <a:ahLst/>
              <a:cxnLst>
                <a:cxn ang="0">
                  <a:pos x="T0" y="T1"/>
                </a:cxn>
                <a:cxn ang="0">
                  <a:pos x="T2" y="T3"/>
                </a:cxn>
                <a:cxn ang="0">
                  <a:pos x="T4" y="T5"/>
                </a:cxn>
                <a:cxn ang="0">
                  <a:pos x="T6" y="T7"/>
                </a:cxn>
                <a:cxn ang="0">
                  <a:pos x="T8" y="T9"/>
                </a:cxn>
                <a:cxn ang="0">
                  <a:pos x="T10" y="T11"/>
                </a:cxn>
              </a:cxnLst>
              <a:rect l="0" t="0" r="r" b="b"/>
              <a:pathLst>
                <a:path w="301" h="155">
                  <a:moveTo>
                    <a:pt x="0" y="155"/>
                  </a:moveTo>
                  <a:lnTo>
                    <a:pt x="0" y="155"/>
                  </a:lnTo>
                  <a:cubicBezTo>
                    <a:pt x="89" y="129"/>
                    <a:pt x="189" y="114"/>
                    <a:pt x="290" y="110"/>
                  </a:cubicBezTo>
                  <a:lnTo>
                    <a:pt x="301" y="0"/>
                  </a:lnTo>
                  <a:cubicBezTo>
                    <a:pt x="195" y="3"/>
                    <a:pt x="92" y="18"/>
                    <a:pt x="0" y="45"/>
                  </a:cubicBez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52">
              <a:extLst>
                <a:ext uri="{FF2B5EF4-FFF2-40B4-BE49-F238E27FC236}">
                  <a16:creationId xmlns:a16="http://schemas.microsoft.com/office/drawing/2014/main" id="{1E8E813E-6308-4C49-B005-EC5C4ADE5090}"/>
                </a:ext>
              </a:extLst>
            </p:cNvPr>
            <p:cNvSpPr>
              <a:spLocks/>
            </p:cNvSpPr>
            <p:nvPr/>
          </p:nvSpPr>
          <p:spPr bwMode="auto">
            <a:xfrm>
              <a:off x="6125" y="2384"/>
              <a:ext cx="19" cy="66"/>
            </a:xfrm>
            <a:custGeom>
              <a:avLst/>
              <a:gdLst>
                <a:gd name="T0" fmla="*/ 0 w 31"/>
                <a:gd name="T1" fmla="*/ 111 h 111"/>
                <a:gd name="T2" fmla="*/ 0 w 31"/>
                <a:gd name="T3" fmla="*/ 111 h 111"/>
                <a:gd name="T4" fmla="*/ 0 w 31"/>
                <a:gd name="T5" fmla="*/ 111 h 111"/>
                <a:gd name="T6" fmla="*/ 31 w 31"/>
                <a:gd name="T7" fmla="*/ 110 h 111"/>
                <a:gd name="T8" fmla="*/ 31 w 31"/>
                <a:gd name="T9" fmla="*/ 0 h 111"/>
                <a:gd name="T10" fmla="*/ 10 w 31"/>
                <a:gd name="T11" fmla="*/ 0 h 111"/>
                <a:gd name="T12" fmla="*/ 10 w 31"/>
                <a:gd name="T13" fmla="*/ 0 h 111"/>
                <a:gd name="T14" fmla="*/ 0 w 31"/>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1">
                  <a:moveTo>
                    <a:pt x="0" y="111"/>
                  </a:moveTo>
                  <a:lnTo>
                    <a:pt x="0" y="111"/>
                  </a:lnTo>
                  <a:lnTo>
                    <a:pt x="0" y="111"/>
                  </a:lnTo>
                  <a:cubicBezTo>
                    <a:pt x="10" y="111"/>
                    <a:pt x="21" y="110"/>
                    <a:pt x="31" y="110"/>
                  </a:cubicBezTo>
                  <a:lnTo>
                    <a:pt x="31" y="0"/>
                  </a:lnTo>
                  <a:cubicBezTo>
                    <a:pt x="24" y="0"/>
                    <a:pt x="17" y="0"/>
                    <a:pt x="10" y="0"/>
                  </a:cubicBezTo>
                  <a:lnTo>
                    <a:pt x="10" y="0"/>
                  </a:ln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0" name="Freeform 53">
              <a:extLst>
                <a:ext uri="{FF2B5EF4-FFF2-40B4-BE49-F238E27FC236}">
                  <a16:creationId xmlns:a16="http://schemas.microsoft.com/office/drawing/2014/main" id="{E54ABD8D-DE65-4239-80A0-777A5E8B6C0D}"/>
                </a:ext>
              </a:extLst>
            </p:cNvPr>
            <p:cNvSpPr>
              <a:spLocks/>
            </p:cNvSpPr>
            <p:nvPr/>
          </p:nvSpPr>
          <p:spPr bwMode="auto">
            <a:xfrm>
              <a:off x="5945" y="3249"/>
              <a:ext cx="106" cy="87"/>
            </a:xfrm>
            <a:custGeom>
              <a:avLst/>
              <a:gdLst>
                <a:gd name="T0" fmla="*/ 0 w 177"/>
                <a:gd name="T1" fmla="*/ 146 h 146"/>
                <a:gd name="T2" fmla="*/ 0 w 177"/>
                <a:gd name="T3" fmla="*/ 146 h 146"/>
                <a:gd name="T4" fmla="*/ 167 w 177"/>
                <a:gd name="T5" fmla="*/ 112 h 146"/>
                <a:gd name="T6" fmla="*/ 177 w 177"/>
                <a:gd name="T7" fmla="*/ 0 h 146"/>
                <a:gd name="T8" fmla="*/ 0 w 177"/>
                <a:gd name="T9" fmla="*/ 36 h 146"/>
                <a:gd name="T10" fmla="*/ 0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0" y="146"/>
                  </a:moveTo>
                  <a:lnTo>
                    <a:pt x="0" y="146"/>
                  </a:lnTo>
                  <a:cubicBezTo>
                    <a:pt x="53" y="131"/>
                    <a:pt x="109" y="119"/>
                    <a:pt x="167" y="112"/>
                  </a:cubicBezTo>
                  <a:lnTo>
                    <a:pt x="177" y="0"/>
                  </a:lnTo>
                  <a:cubicBezTo>
                    <a:pt x="116" y="8"/>
                    <a:pt x="56" y="20"/>
                    <a:pt x="0" y="36"/>
                  </a:cubicBezTo>
                  <a:lnTo>
                    <a:pt x="0"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1" name="Freeform 54">
              <a:extLst>
                <a:ext uri="{FF2B5EF4-FFF2-40B4-BE49-F238E27FC236}">
                  <a16:creationId xmlns:a16="http://schemas.microsoft.com/office/drawing/2014/main" id="{15501E7E-51F1-4B93-9A4B-807C9F63AA2F}"/>
                </a:ext>
              </a:extLst>
            </p:cNvPr>
            <p:cNvSpPr>
              <a:spLocks/>
            </p:cNvSpPr>
            <p:nvPr/>
          </p:nvSpPr>
          <p:spPr bwMode="auto">
            <a:xfrm>
              <a:off x="5945" y="3920"/>
              <a:ext cx="44" cy="77"/>
            </a:xfrm>
            <a:custGeom>
              <a:avLst/>
              <a:gdLst>
                <a:gd name="T0" fmla="*/ 0 w 73"/>
                <a:gd name="T1" fmla="*/ 128 h 128"/>
                <a:gd name="T2" fmla="*/ 0 w 73"/>
                <a:gd name="T3" fmla="*/ 128 h 128"/>
                <a:gd name="T4" fmla="*/ 63 w 73"/>
                <a:gd name="T5" fmla="*/ 112 h 128"/>
                <a:gd name="T6" fmla="*/ 73 w 73"/>
                <a:gd name="T7" fmla="*/ 0 h 128"/>
                <a:gd name="T8" fmla="*/ 0 w 73"/>
                <a:gd name="T9" fmla="*/ 18 h 128"/>
                <a:gd name="T10" fmla="*/ 0 w 73"/>
                <a:gd name="T11" fmla="*/ 128 h 128"/>
              </a:gdLst>
              <a:ahLst/>
              <a:cxnLst>
                <a:cxn ang="0">
                  <a:pos x="T0" y="T1"/>
                </a:cxn>
                <a:cxn ang="0">
                  <a:pos x="T2" y="T3"/>
                </a:cxn>
                <a:cxn ang="0">
                  <a:pos x="T4" y="T5"/>
                </a:cxn>
                <a:cxn ang="0">
                  <a:pos x="T6" y="T7"/>
                </a:cxn>
                <a:cxn ang="0">
                  <a:pos x="T8" y="T9"/>
                </a:cxn>
                <a:cxn ang="0">
                  <a:pos x="T10" y="T11"/>
                </a:cxn>
              </a:cxnLst>
              <a:rect l="0" t="0" r="r" b="b"/>
              <a:pathLst>
                <a:path w="73" h="128">
                  <a:moveTo>
                    <a:pt x="0" y="128"/>
                  </a:moveTo>
                  <a:lnTo>
                    <a:pt x="0" y="128"/>
                  </a:lnTo>
                  <a:cubicBezTo>
                    <a:pt x="21" y="122"/>
                    <a:pt x="42" y="117"/>
                    <a:pt x="63" y="112"/>
                  </a:cubicBezTo>
                  <a:lnTo>
                    <a:pt x="73" y="0"/>
                  </a:lnTo>
                  <a:cubicBezTo>
                    <a:pt x="48" y="5"/>
                    <a:pt x="24" y="11"/>
                    <a:pt x="0" y="18"/>
                  </a:cubicBezTo>
                  <a:lnTo>
                    <a:pt x="0" y="1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2" name="Freeform 55">
              <a:extLst>
                <a:ext uri="{FF2B5EF4-FFF2-40B4-BE49-F238E27FC236}">
                  <a16:creationId xmlns:a16="http://schemas.microsoft.com/office/drawing/2014/main" id="{3CD5E032-65B5-4127-879F-3D12532616A2}"/>
                </a:ext>
              </a:extLst>
            </p:cNvPr>
            <p:cNvSpPr>
              <a:spLocks/>
            </p:cNvSpPr>
            <p:nvPr/>
          </p:nvSpPr>
          <p:spPr bwMode="auto">
            <a:xfrm>
              <a:off x="5977" y="3969"/>
              <a:ext cx="167" cy="86"/>
            </a:xfrm>
            <a:custGeom>
              <a:avLst/>
              <a:gdLst>
                <a:gd name="T0" fmla="*/ 0 w 279"/>
                <a:gd name="T1" fmla="*/ 142 h 143"/>
                <a:gd name="T2" fmla="*/ 0 w 279"/>
                <a:gd name="T3" fmla="*/ 142 h 143"/>
                <a:gd name="T4" fmla="*/ 0 w 279"/>
                <a:gd name="T5" fmla="*/ 143 h 143"/>
                <a:gd name="T6" fmla="*/ 279 w 279"/>
                <a:gd name="T7" fmla="*/ 111 h 143"/>
                <a:gd name="T8" fmla="*/ 279 w 279"/>
                <a:gd name="T9" fmla="*/ 0 h 143"/>
                <a:gd name="T10" fmla="*/ 10 w 279"/>
                <a:gd name="T11" fmla="*/ 30 h 143"/>
                <a:gd name="T12" fmla="*/ 10 w 279"/>
                <a:gd name="T13" fmla="*/ 30 h 143"/>
                <a:gd name="T14" fmla="*/ 0 w 279"/>
                <a:gd name="T15" fmla="*/ 142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143">
                  <a:moveTo>
                    <a:pt x="0" y="142"/>
                  </a:moveTo>
                  <a:lnTo>
                    <a:pt x="0" y="142"/>
                  </a:lnTo>
                  <a:lnTo>
                    <a:pt x="0" y="143"/>
                  </a:lnTo>
                  <a:cubicBezTo>
                    <a:pt x="87" y="122"/>
                    <a:pt x="183" y="111"/>
                    <a:pt x="279" y="111"/>
                  </a:cubicBezTo>
                  <a:lnTo>
                    <a:pt x="279" y="0"/>
                  </a:lnTo>
                  <a:cubicBezTo>
                    <a:pt x="186" y="1"/>
                    <a:pt x="95" y="11"/>
                    <a:pt x="10" y="30"/>
                  </a:cubicBezTo>
                  <a:lnTo>
                    <a:pt x="10" y="30"/>
                  </a:lnTo>
                  <a:lnTo>
                    <a:pt x="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3" name="Freeform 56">
              <a:extLst>
                <a:ext uri="{FF2B5EF4-FFF2-40B4-BE49-F238E27FC236}">
                  <a16:creationId xmlns:a16="http://schemas.microsoft.com/office/drawing/2014/main" id="{12D9AFAC-B24B-401D-B397-F9DF05E69795}"/>
                </a:ext>
              </a:extLst>
            </p:cNvPr>
            <p:cNvSpPr>
              <a:spLocks/>
            </p:cNvSpPr>
            <p:nvPr/>
          </p:nvSpPr>
          <p:spPr bwMode="auto">
            <a:xfrm>
              <a:off x="5989" y="3837"/>
              <a:ext cx="155" cy="83"/>
            </a:xfrm>
            <a:custGeom>
              <a:avLst/>
              <a:gdLst>
                <a:gd name="T0" fmla="*/ 0 w 259"/>
                <a:gd name="T1" fmla="*/ 138 h 138"/>
                <a:gd name="T2" fmla="*/ 0 w 259"/>
                <a:gd name="T3" fmla="*/ 138 h 138"/>
                <a:gd name="T4" fmla="*/ 0 w 259"/>
                <a:gd name="T5" fmla="*/ 138 h 138"/>
                <a:gd name="T6" fmla="*/ 259 w 259"/>
                <a:gd name="T7" fmla="*/ 110 h 138"/>
                <a:gd name="T8" fmla="*/ 259 w 259"/>
                <a:gd name="T9" fmla="*/ 0 h 138"/>
                <a:gd name="T10" fmla="*/ 11 w 259"/>
                <a:gd name="T11" fmla="*/ 25 h 138"/>
                <a:gd name="T12" fmla="*/ 11 w 259"/>
                <a:gd name="T13" fmla="*/ 25 h 138"/>
                <a:gd name="T14" fmla="*/ 0 w 259"/>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8">
                  <a:moveTo>
                    <a:pt x="0" y="138"/>
                  </a:moveTo>
                  <a:lnTo>
                    <a:pt x="0" y="138"/>
                  </a:lnTo>
                  <a:lnTo>
                    <a:pt x="0" y="138"/>
                  </a:lnTo>
                  <a:cubicBezTo>
                    <a:pt x="82" y="120"/>
                    <a:pt x="170" y="111"/>
                    <a:pt x="259" y="110"/>
                  </a:cubicBezTo>
                  <a:lnTo>
                    <a:pt x="259" y="0"/>
                  </a:lnTo>
                  <a:cubicBezTo>
                    <a:pt x="174" y="1"/>
                    <a:pt x="90" y="9"/>
                    <a:pt x="11" y="25"/>
                  </a:cubicBezTo>
                  <a:lnTo>
                    <a:pt x="11" y="25"/>
                  </a:lnTo>
                  <a:lnTo>
                    <a:pt x="0" y="13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57">
              <a:extLst>
                <a:ext uri="{FF2B5EF4-FFF2-40B4-BE49-F238E27FC236}">
                  <a16:creationId xmlns:a16="http://schemas.microsoft.com/office/drawing/2014/main" id="{D78C837B-CE1F-4777-AF9D-9433F21616C9}"/>
                </a:ext>
              </a:extLst>
            </p:cNvPr>
            <p:cNvSpPr>
              <a:spLocks/>
            </p:cNvSpPr>
            <p:nvPr/>
          </p:nvSpPr>
          <p:spPr bwMode="auto">
            <a:xfrm>
              <a:off x="5945" y="4055"/>
              <a:ext cx="32" cy="74"/>
            </a:xfrm>
            <a:custGeom>
              <a:avLst/>
              <a:gdLst>
                <a:gd name="T0" fmla="*/ 0 w 53"/>
                <a:gd name="T1" fmla="*/ 123 h 123"/>
                <a:gd name="T2" fmla="*/ 0 w 53"/>
                <a:gd name="T3" fmla="*/ 123 h 123"/>
                <a:gd name="T4" fmla="*/ 42 w 53"/>
                <a:gd name="T5" fmla="*/ 112 h 123"/>
                <a:gd name="T6" fmla="*/ 53 w 53"/>
                <a:gd name="T7" fmla="*/ 0 h 123"/>
                <a:gd name="T8" fmla="*/ 0 w 53"/>
                <a:gd name="T9" fmla="*/ 13 h 123"/>
                <a:gd name="T10" fmla="*/ 0 w 53"/>
                <a:gd name="T11" fmla="*/ 123 h 123"/>
              </a:gdLst>
              <a:ahLst/>
              <a:cxnLst>
                <a:cxn ang="0">
                  <a:pos x="T0" y="T1"/>
                </a:cxn>
                <a:cxn ang="0">
                  <a:pos x="T2" y="T3"/>
                </a:cxn>
                <a:cxn ang="0">
                  <a:pos x="T4" y="T5"/>
                </a:cxn>
                <a:cxn ang="0">
                  <a:pos x="T6" y="T7"/>
                </a:cxn>
                <a:cxn ang="0">
                  <a:pos x="T8" y="T9"/>
                </a:cxn>
                <a:cxn ang="0">
                  <a:pos x="T10" y="T11"/>
                </a:cxn>
              </a:cxnLst>
              <a:rect l="0" t="0" r="r" b="b"/>
              <a:pathLst>
                <a:path w="53" h="123">
                  <a:moveTo>
                    <a:pt x="0" y="123"/>
                  </a:moveTo>
                  <a:lnTo>
                    <a:pt x="0" y="123"/>
                  </a:lnTo>
                  <a:cubicBezTo>
                    <a:pt x="14" y="119"/>
                    <a:pt x="28" y="115"/>
                    <a:pt x="42" y="112"/>
                  </a:cubicBezTo>
                  <a:lnTo>
                    <a:pt x="53" y="0"/>
                  </a:lnTo>
                  <a:cubicBezTo>
                    <a:pt x="35" y="4"/>
                    <a:pt x="17" y="8"/>
                    <a:pt x="0" y="13"/>
                  </a:cubicBez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5" name="Freeform 58">
              <a:extLst>
                <a:ext uri="{FF2B5EF4-FFF2-40B4-BE49-F238E27FC236}">
                  <a16:creationId xmlns:a16="http://schemas.microsoft.com/office/drawing/2014/main" id="{06ECA39B-68BD-452D-9F6D-FAE9F755A1B2}"/>
                </a:ext>
              </a:extLst>
            </p:cNvPr>
            <p:cNvSpPr>
              <a:spLocks/>
            </p:cNvSpPr>
            <p:nvPr/>
          </p:nvSpPr>
          <p:spPr bwMode="auto">
            <a:xfrm>
              <a:off x="5964" y="4102"/>
              <a:ext cx="180" cy="88"/>
            </a:xfrm>
            <a:custGeom>
              <a:avLst/>
              <a:gdLst>
                <a:gd name="T0" fmla="*/ 0 w 300"/>
                <a:gd name="T1" fmla="*/ 147 h 147"/>
                <a:gd name="T2" fmla="*/ 0 w 300"/>
                <a:gd name="T3" fmla="*/ 147 h 147"/>
                <a:gd name="T4" fmla="*/ 0 w 300"/>
                <a:gd name="T5" fmla="*/ 147 h 147"/>
                <a:gd name="T6" fmla="*/ 300 w 300"/>
                <a:gd name="T7" fmla="*/ 110 h 147"/>
                <a:gd name="T8" fmla="*/ 300 w 300"/>
                <a:gd name="T9" fmla="*/ 0 h 147"/>
                <a:gd name="T10" fmla="*/ 10 w 300"/>
                <a:gd name="T11" fmla="*/ 34 h 147"/>
                <a:gd name="T12" fmla="*/ 10 w 300"/>
                <a:gd name="T13" fmla="*/ 34 h 147"/>
                <a:gd name="T14" fmla="*/ 0 w 300"/>
                <a:gd name="T15" fmla="*/ 147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47">
                  <a:moveTo>
                    <a:pt x="0" y="147"/>
                  </a:moveTo>
                  <a:lnTo>
                    <a:pt x="0" y="147"/>
                  </a:lnTo>
                  <a:lnTo>
                    <a:pt x="0" y="147"/>
                  </a:lnTo>
                  <a:cubicBezTo>
                    <a:pt x="93" y="123"/>
                    <a:pt x="196" y="110"/>
                    <a:pt x="300" y="110"/>
                  </a:cubicBezTo>
                  <a:lnTo>
                    <a:pt x="300" y="0"/>
                  </a:lnTo>
                  <a:cubicBezTo>
                    <a:pt x="200" y="0"/>
                    <a:pt x="101" y="12"/>
                    <a:pt x="10" y="34"/>
                  </a:cubicBezTo>
                  <a:lnTo>
                    <a:pt x="10" y="34"/>
                  </a:ln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6" name="Freeform 59">
              <a:extLst>
                <a:ext uri="{FF2B5EF4-FFF2-40B4-BE49-F238E27FC236}">
                  <a16:creationId xmlns:a16="http://schemas.microsoft.com/office/drawing/2014/main" id="{B8615706-4504-42B0-969C-CA95883F6431}"/>
                </a:ext>
              </a:extLst>
            </p:cNvPr>
            <p:cNvSpPr>
              <a:spLocks/>
            </p:cNvSpPr>
            <p:nvPr/>
          </p:nvSpPr>
          <p:spPr bwMode="auto">
            <a:xfrm>
              <a:off x="5951" y="4234"/>
              <a:ext cx="193" cy="91"/>
            </a:xfrm>
            <a:custGeom>
              <a:avLst/>
              <a:gdLst>
                <a:gd name="T0" fmla="*/ 0 w 321"/>
                <a:gd name="T1" fmla="*/ 152 h 152"/>
                <a:gd name="T2" fmla="*/ 0 w 321"/>
                <a:gd name="T3" fmla="*/ 152 h 152"/>
                <a:gd name="T4" fmla="*/ 0 w 321"/>
                <a:gd name="T5" fmla="*/ 152 h 152"/>
                <a:gd name="T6" fmla="*/ 321 w 321"/>
                <a:gd name="T7" fmla="*/ 110 h 152"/>
                <a:gd name="T8" fmla="*/ 321 w 321"/>
                <a:gd name="T9" fmla="*/ 0 h 152"/>
                <a:gd name="T10" fmla="*/ 10 w 321"/>
                <a:gd name="T11" fmla="*/ 39 h 152"/>
                <a:gd name="T12" fmla="*/ 10 w 321"/>
                <a:gd name="T13" fmla="*/ 40 h 152"/>
                <a:gd name="T14" fmla="*/ 0 w 321"/>
                <a:gd name="T15" fmla="*/ 152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52">
                  <a:moveTo>
                    <a:pt x="0" y="152"/>
                  </a:moveTo>
                  <a:lnTo>
                    <a:pt x="0" y="152"/>
                  </a:lnTo>
                  <a:lnTo>
                    <a:pt x="0" y="152"/>
                  </a:lnTo>
                  <a:cubicBezTo>
                    <a:pt x="99" y="125"/>
                    <a:pt x="209" y="111"/>
                    <a:pt x="321" y="110"/>
                  </a:cubicBezTo>
                  <a:lnTo>
                    <a:pt x="321" y="0"/>
                  </a:lnTo>
                  <a:cubicBezTo>
                    <a:pt x="213" y="0"/>
                    <a:pt x="106" y="14"/>
                    <a:pt x="10" y="39"/>
                  </a:cubicBezTo>
                  <a:lnTo>
                    <a:pt x="10" y="40"/>
                  </a:lnTo>
                  <a:lnTo>
                    <a:pt x="0" y="1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7" name="Freeform 60">
              <a:extLst>
                <a:ext uri="{FF2B5EF4-FFF2-40B4-BE49-F238E27FC236}">
                  <a16:creationId xmlns:a16="http://schemas.microsoft.com/office/drawing/2014/main" id="{867D0151-8144-4875-8918-A3E6A91F56C6}"/>
                </a:ext>
              </a:extLst>
            </p:cNvPr>
            <p:cNvSpPr>
              <a:spLocks/>
            </p:cNvSpPr>
            <p:nvPr/>
          </p:nvSpPr>
          <p:spPr bwMode="auto">
            <a:xfrm>
              <a:off x="5945" y="4190"/>
              <a:ext cx="19" cy="71"/>
            </a:xfrm>
            <a:custGeom>
              <a:avLst/>
              <a:gdLst>
                <a:gd name="T0" fmla="*/ 0 w 32"/>
                <a:gd name="T1" fmla="*/ 118 h 118"/>
                <a:gd name="T2" fmla="*/ 0 w 32"/>
                <a:gd name="T3" fmla="*/ 118 h 118"/>
                <a:gd name="T4" fmla="*/ 21 w 32"/>
                <a:gd name="T5" fmla="*/ 112 h 118"/>
                <a:gd name="T6" fmla="*/ 32 w 32"/>
                <a:gd name="T7" fmla="*/ 0 h 118"/>
                <a:gd name="T8" fmla="*/ 0 w 32"/>
                <a:gd name="T9" fmla="*/ 8 h 118"/>
                <a:gd name="T10" fmla="*/ 0 w 32"/>
                <a:gd name="T11" fmla="*/ 118 h 118"/>
              </a:gdLst>
              <a:ahLst/>
              <a:cxnLst>
                <a:cxn ang="0">
                  <a:pos x="T0" y="T1"/>
                </a:cxn>
                <a:cxn ang="0">
                  <a:pos x="T2" y="T3"/>
                </a:cxn>
                <a:cxn ang="0">
                  <a:pos x="T4" y="T5"/>
                </a:cxn>
                <a:cxn ang="0">
                  <a:pos x="T6" y="T7"/>
                </a:cxn>
                <a:cxn ang="0">
                  <a:pos x="T8" y="T9"/>
                </a:cxn>
                <a:cxn ang="0">
                  <a:pos x="T10" y="T11"/>
                </a:cxn>
              </a:cxnLst>
              <a:rect l="0" t="0" r="r" b="b"/>
              <a:pathLst>
                <a:path w="32" h="118">
                  <a:moveTo>
                    <a:pt x="0" y="118"/>
                  </a:moveTo>
                  <a:lnTo>
                    <a:pt x="0" y="118"/>
                  </a:lnTo>
                  <a:cubicBezTo>
                    <a:pt x="7" y="116"/>
                    <a:pt x="14" y="114"/>
                    <a:pt x="21" y="112"/>
                  </a:cubicBezTo>
                  <a:lnTo>
                    <a:pt x="32" y="0"/>
                  </a:lnTo>
                  <a:cubicBezTo>
                    <a:pt x="21" y="2"/>
                    <a:pt x="11" y="5"/>
                    <a:pt x="0" y="8"/>
                  </a:cubicBezTo>
                  <a:lnTo>
                    <a:pt x="0"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8" name="Freeform 61">
              <a:extLst>
                <a:ext uri="{FF2B5EF4-FFF2-40B4-BE49-F238E27FC236}">
                  <a16:creationId xmlns:a16="http://schemas.microsoft.com/office/drawing/2014/main" id="{259F7CD6-7DA9-4629-8475-A1486FB6576F}"/>
                </a:ext>
              </a:extLst>
            </p:cNvPr>
            <p:cNvSpPr>
              <a:spLocks/>
            </p:cNvSpPr>
            <p:nvPr/>
          </p:nvSpPr>
          <p:spPr bwMode="auto">
            <a:xfrm>
              <a:off x="5945" y="3785"/>
              <a:ext cx="56" cy="80"/>
            </a:xfrm>
            <a:custGeom>
              <a:avLst/>
              <a:gdLst>
                <a:gd name="T0" fmla="*/ 0 w 94"/>
                <a:gd name="T1" fmla="*/ 133 h 133"/>
                <a:gd name="T2" fmla="*/ 0 w 94"/>
                <a:gd name="T3" fmla="*/ 133 h 133"/>
                <a:gd name="T4" fmla="*/ 84 w 94"/>
                <a:gd name="T5" fmla="*/ 112 h 133"/>
                <a:gd name="T6" fmla="*/ 94 w 94"/>
                <a:gd name="T7" fmla="*/ 0 h 133"/>
                <a:gd name="T8" fmla="*/ 0 w 94"/>
                <a:gd name="T9" fmla="*/ 23 h 133"/>
                <a:gd name="T10" fmla="*/ 0 w 94"/>
                <a:gd name="T11" fmla="*/ 133 h 133"/>
              </a:gdLst>
              <a:ahLst/>
              <a:cxnLst>
                <a:cxn ang="0">
                  <a:pos x="T0" y="T1"/>
                </a:cxn>
                <a:cxn ang="0">
                  <a:pos x="T2" y="T3"/>
                </a:cxn>
                <a:cxn ang="0">
                  <a:pos x="T4" y="T5"/>
                </a:cxn>
                <a:cxn ang="0">
                  <a:pos x="T6" y="T7"/>
                </a:cxn>
                <a:cxn ang="0">
                  <a:pos x="T8" y="T9"/>
                </a:cxn>
                <a:cxn ang="0">
                  <a:pos x="T10" y="T11"/>
                </a:cxn>
              </a:cxnLst>
              <a:rect l="0" t="0" r="r" b="b"/>
              <a:pathLst>
                <a:path w="94" h="133">
                  <a:moveTo>
                    <a:pt x="0" y="133"/>
                  </a:moveTo>
                  <a:lnTo>
                    <a:pt x="0" y="133"/>
                  </a:lnTo>
                  <a:cubicBezTo>
                    <a:pt x="27" y="125"/>
                    <a:pt x="55" y="118"/>
                    <a:pt x="84" y="112"/>
                  </a:cubicBezTo>
                  <a:lnTo>
                    <a:pt x="94" y="0"/>
                  </a:lnTo>
                  <a:cubicBezTo>
                    <a:pt x="62" y="7"/>
                    <a:pt x="31" y="14"/>
                    <a:pt x="0" y="23"/>
                  </a:cubicBez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9" name="Freeform 62">
              <a:extLst>
                <a:ext uri="{FF2B5EF4-FFF2-40B4-BE49-F238E27FC236}">
                  <a16:creationId xmlns:a16="http://schemas.microsoft.com/office/drawing/2014/main" id="{196A3E05-6F4C-45B0-B151-01955E7BBDDC}"/>
                </a:ext>
              </a:extLst>
            </p:cNvPr>
            <p:cNvSpPr>
              <a:spLocks/>
            </p:cNvSpPr>
            <p:nvPr/>
          </p:nvSpPr>
          <p:spPr bwMode="auto">
            <a:xfrm>
              <a:off x="6026" y="3441"/>
              <a:ext cx="118" cy="76"/>
            </a:xfrm>
            <a:custGeom>
              <a:avLst/>
              <a:gdLst>
                <a:gd name="T0" fmla="*/ 0 w 196"/>
                <a:gd name="T1" fmla="*/ 126 h 126"/>
                <a:gd name="T2" fmla="*/ 0 w 196"/>
                <a:gd name="T3" fmla="*/ 126 h 126"/>
                <a:gd name="T4" fmla="*/ 0 w 196"/>
                <a:gd name="T5" fmla="*/ 126 h 126"/>
                <a:gd name="T6" fmla="*/ 196 w 196"/>
                <a:gd name="T7" fmla="*/ 110 h 126"/>
                <a:gd name="T8" fmla="*/ 196 w 196"/>
                <a:gd name="T9" fmla="*/ 0 h 126"/>
                <a:gd name="T10" fmla="*/ 10 w 196"/>
                <a:gd name="T11" fmla="*/ 14 h 126"/>
                <a:gd name="T12" fmla="*/ 10 w 196"/>
                <a:gd name="T13" fmla="*/ 14 h 126"/>
                <a:gd name="T14" fmla="*/ 0 w 196"/>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26">
                  <a:moveTo>
                    <a:pt x="0" y="126"/>
                  </a:moveTo>
                  <a:lnTo>
                    <a:pt x="0" y="126"/>
                  </a:lnTo>
                  <a:lnTo>
                    <a:pt x="0" y="126"/>
                  </a:lnTo>
                  <a:cubicBezTo>
                    <a:pt x="63" y="116"/>
                    <a:pt x="130" y="110"/>
                    <a:pt x="196" y="110"/>
                  </a:cubicBezTo>
                  <a:lnTo>
                    <a:pt x="196" y="0"/>
                  </a:lnTo>
                  <a:cubicBezTo>
                    <a:pt x="133" y="0"/>
                    <a:pt x="70" y="5"/>
                    <a:pt x="10" y="14"/>
                  </a:cubicBezTo>
                  <a:lnTo>
                    <a:pt x="10" y="14"/>
                  </a:lnTo>
                  <a:lnTo>
                    <a:pt x="0" y="1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0" name="Freeform 63">
              <a:extLst>
                <a:ext uri="{FF2B5EF4-FFF2-40B4-BE49-F238E27FC236}">
                  <a16:creationId xmlns:a16="http://schemas.microsoft.com/office/drawing/2014/main" id="{C550E0FC-D5D2-4BEC-AE10-B483EB067A90}"/>
                </a:ext>
              </a:extLst>
            </p:cNvPr>
            <p:cNvSpPr>
              <a:spLocks/>
            </p:cNvSpPr>
            <p:nvPr/>
          </p:nvSpPr>
          <p:spPr bwMode="auto">
            <a:xfrm>
              <a:off x="6001" y="3705"/>
              <a:ext cx="143" cy="80"/>
            </a:xfrm>
            <a:custGeom>
              <a:avLst/>
              <a:gdLst>
                <a:gd name="T0" fmla="*/ 0 w 238"/>
                <a:gd name="T1" fmla="*/ 133 h 133"/>
                <a:gd name="T2" fmla="*/ 0 w 238"/>
                <a:gd name="T3" fmla="*/ 133 h 133"/>
                <a:gd name="T4" fmla="*/ 0 w 238"/>
                <a:gd name="T5" fmla="*/ 133 h 133"/>
                <a:gd name="T6" fmla="*/ 238 w 238"/>
                <a:gd name="T7" fmla="*/ 110 h 133"/>
                <a:gd name="T8" fmla="*/ 238 w 238"/>
                <a:gd name="T9" fmla="*/ 0 h 133"/>
                <a:gd name="T10" fmla="*/ 11 w 238"/>
                <a:gd name="T11" fmla="*/ 21 h 133"/>
                <a:gd name="T12" fmla="*/ 11 w 238"/>
                <a:gd name="T13" fmla="*/ 21 h 133"/>
                <a:gd name="T14" fmla="*/ 0 w 238"/>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33"/>
                  </a:moveTo>
                  <a:lnTo>
                    <a:pt x="0" y="133"/>
                  </a:lnTo>
                  <a:lnTo>
                    <a:pt x="0" y="133"/>
                  </a:lnTo>
                  <a:cubicBezTo>
                    <a:pt x="76" y="119"/>
                    <a:pt x="157" y="111"/>
                    <a:pt x="238" y="110"/>
                  </a:cubicBezTo>
                  <a:lnTo>
                    <a:pt x="238" y="0"/>
                  </a:lnTo>
                  <a:cubicBezTo>
                    <a:pt x="160" y="1"/>
                    <a:pt x="83" y="8"/>
                    <a:pt x="11" y="21"/>
                  </a:cubicBezTo>
                  <a:lnTo>
                    <a:pt x="11" y="21"/>
                  </a:ln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1" name="Freeform 64">
              <a:extLst>
                <a:ext uri="{FF2B5EF4-FFF2-40B4-BE49-F238E27FC236}">
                  <a16:creationId xmlns:a16="http://schemas.microsoft.com/office/drawing/2014/main" id="{E7ECB49F-43CB-4371-B596-526C3E464921}"/>
                </a:ext>
              </a:extLst>
            </p:cNvPr>
            <p:cNvSpPr>
              <a:spLocks/>
            </p:cNvSpPr>
            <p:nvPr/>
          </p:nvSpPr>
          <p:spPr bwMode="auto">
            <a:xfrm>
              <a:off x="6039" y="3309"/>
              <a:ext cx="105" cy="73"/>
            </a:xfrm>
            <a:custGeom>
              <a:avLst/>
              <a:gdLst>
                <a:gd name="T0" fmla="*/ 0 w 175"/>
                <a:gd name="T1" fmla="*/ 123 h 123"/>
                <a:gd name="T2" fmla="*/ 0 w 175"/>
                <a:gd name="T3" fmla="*/ 123 h 123"/>
                <a:gd name="T4" fmla="*/ 0 w 175"/>
                <a:gd name="T5" fmla="*/ 123 h 123"/>
                <a:gd name="T6" fmla="*/ 175 w 175"/>
                <a:gd name="T7" fmla="*/ 111 h 123"/>
                <a:gd name="T8" fmla="*/ 175 w 175"/>
                <a:gd name="T9" fmla="*/ 0 h 123"/>
                <a:gd name="T10" fmla="*/ 10 w 175"/>
                <a:gd name="T11" fmla="*/ 12 h 123"/>
                <a:gd name="T12" fmla="*/ 10 w 175"/>
                <a:gd name="T13" fmla="*/ 12 h 123"/>
                <a:gd name="T14" fmla="*/ 0 w 175"/>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23">
                  <a:moveTo>
                    <a:pt x="0" y="123"/>
                  </a:moveTo>
                  <a:lnTo>
                    <a:pt x="0" y="123"/>
                  </a:lnTo>
                  <a:lnTo>
                    <a:pt x="0" y="123"/>
                  </a:lnTo>
                  <a:cubicBezTo>
                    <a:pt x="57" y="115"/>
                    <a:pt x="116" y="111"/>
                    <a:pt x="175" y="111"/>
                  </a:cubicBezTo>
                  <a:lnTo>
                    <a:pt x="175" y="0"/>
                  </a:lnTo>
                  <a:cubicBezTo>
                    <a:pt x="119" y="1"/>
                    <a:pt x="64" y="5"/>
                    <a:pt x="10" y="12"/>
                  </a:cubicBezTo>
                  <a:lnTo>
                    <a:pt x="10" y="12"/>
                  </a:ln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2" name="Freeform 65">
              <a:extLst>
                <a:ext uri="{FF2B5EF4-FFF2-40B4-BE49-F238E27FC236}">
                  <a16:creationId xmlns:a16="http://schemas.microsoft.com/office/drawing/2014/main" id="{7850D078-8BF8-4BE5-AEEB-85AF3CFBF356}"/>
                </a:ext>
              </a:extLst>
            </p:cNvPr>
            <p:cNvSpPr>
              <a:spLocks/>
            </p:cNvSpPr>
            <p:nvPr/>
          </p:nvSpPr>
          <p:spPr bwMode="auto">
            <a:xfrm>
              <a:off x="5945" y="3382"/>
              <a:ext cx="94" cy="86"/>
            </a:xfrm>
            <a:custGeom>
              <a:avLst/>
              <a:gdLst>
                <a:gd name="T0" fmla="*/ 0 w 157"/>
                <a:gd name="T1" fmla="*/ 143 h 143"/>
                <a:gd name="T2" fmla="*/ 0 w 157"/>
                <a:gd name="T3" fmla="*/ 143 h 143"/>
                <a:gd name="T4" fmla="*/ 146 w 157"/>
                <a:gd name="T5" fmla="*/ 112 h 143"/>
                <a:gd name="T6" fmla="*/ 157 w 157"/>
                <a:gd name="T7" fmla="*/ 0 h 143"/>
                <a:gd name="T8" fmla="*/ 0 w 157"/>
                <a:gd name="T9" fmla="*/ 33 h 143"/>
                <a:gd name="T10" fmla="*/ 0 w 157"/>
                <a:gd name="T11" fmla="*/ 143 h 143"/>
              </a:gdLst>
              <a:ahLst/>
              <a:cxnLst>
                <a:cxn ang="0">
                  <a:pos x="T0" y="T1"/>
                </a:cxn>
                <a:cxn ang="0">
                  <a:pos x="T2" y="T3"/>
                </a:cxn>
                <a:cxn ang="0">
                  <a:pos x="T4" y="T5"/>
                </a:cxn>
                <a:cxn ang="0">
                  <a:pos x="T6" y="T7"/>
                </a:cxn>
                <a:cxn ang="0">
                  <a:pos x="T8" y="T9"/>
                </a:cxn>
                <a:cxn ang="0">
                  <a:pos x="T10" y="T11"/>
                </a:cxn>
              </a:cxnLst>
              <a:rect l="0" t="0" r="r" b="b"/>
              <a:pathLst>
                <a:path w="157" h="143">
                  <a:moveTo>
                    <a:pt x="0" y="143"/>
                  </a:moveTo>
                  <a:lnTo>
                    <a:pt x="0" y="143"/>
                  </a:lnTo>
                  <a:cubicBezTo>
                    <a:pt x="47" y="130"/>
                    <a:pt x="96" y="119"/>
                    <a:pt x="146" y="112"/>
                  </a:cubicBezTo>
                  <a:lnTo>
                    <a:pt x="157" y="0"/>
                  </a:lnTo>
                  <a:cubicBezTo>
                    <a:pt x="102" y="8"/>
                    <a:pt x="50" y="19"/>
                    <a:pt x="0" y="33"/>
                  </a:cubicBezTo>
                  <a:lnTo>
                    <a:pt x="0" y="1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3" name="Freeform 66">
              <a:extLst>
                <a:ext uri="{FF2B5EF4-FFF2-40B4-BE49-F238E27FC236}">
                  <a16:creationId xmlns:a16="http://schemas.microsoft.com/office/drawing/2014/main" id="{29B09F47-1C40-4993-9735-92D3FE3C1461}"/>
                </a:ext>
              </a:extLst>
            </p:cNvPr>
            <p:cNvSpPr>
              <a:spLocks/>
            </p:cNvSpPr>
            <p:nvPr/>
          </p:nvSpPr>
          <p:spPr bwMode="auto">
            <a:xfrm>
              <a:off x="5945" y="3651"/>
              <a:ext cx="69" cy="81"/>
            </a:xfrm>
            <a:custGeom>
              <a:avLst/>
              <a:gdLst>
                <a:gd name="T0" fmla="*/ 0 w 115"/>
                <a:gd name="T1" fmla="*/ 136 h 136"/>
                <a:gd name="T2" fmla="*/ 0 w 115"/>
                <a:gd name="T3" fmla="*/ 136 h 136"/>
                <a:gd name="T4" fmla="*/ 105 w 115"/>
                <a:gd name="T5" fmla="*/ 112 h 136"/>
                <a:gd name="T6" fmla="*/ 115 w 115"/>
                <a:gd name="T7" fmla="*/ 0 h 136"/>
                <a:gd name="T8" fmla="*/ 0 w 115"/>
                <a:gd name="T9" fmla="*/ 26 h 136"/>
                <a:gd name="T10" fmla="*/ 0 w 115"/>
                <a:gd name="T11" fmla="*/ 136 h 136"/>
              </a:gdLst>
              <a:ahLst/>
              <a:cxnLst>
                <a:cxn ang="0">
                  <a:pos x="T0" y="T1"/>
                </a:cxn>
                <a:cxn ang="0">
                  <a:pos x="T2" y="T3"/>
                </a:cxn>
                <a:cxn ang="0">
                  <a:pos x="T4" y="T5"/>
                </a:cxn>
                <a:cxn ang="0">
                  <a:pos x="T6" y="T7"/>
                </a:cxn>
                <a:cxn ang="0">
                  <a:pos x="T8" y="T9"/>
                </a:cxn>
                <a:cxn ang="0">
                  <a:pos x="T10" y="T11"/>
                </a:cxn>
              </a:cxnLst>
              <a:rect l="0" t="0" r="r" b="b"/>
              <a:pathLst>
                <a:path w="115" h="136">
                  <a:moveTo>
                    <a:pt x="0" y="136"/>
                  </a:moveTo>
                  <a:lnTo>
                    <a:pt x="0" y="136"/>
                  </a:lnTo>
                  <a:cubicBezTo>
                    <a:pt x="34" y="127"/>
                    <a:pt x="69" y="119"/>
                    <a:pt x="105" y="112"/>
                  </a:cubicBezTo>
                  <a:lnTo>
                    <a:pt x="115" y="0"/>
                  </a:lnTo>
                  <a:cubicBezTo>
                    <a:pt x="75" y="7"/>
                    <a:pt x="37" y="16"/>
                    <a:pt x="0" y="26"/>
                  </a:cubicBezTo>
                  <a:lnTo>
                    <a:pt x="0" y="1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4" name="Freeform 67">
              <a:extLst>
                <a:ext uri="{FF2B5EF4-FFF2-40B4-BE49-F238E27FC236}">
                  <a16:creationId xmlns:a16="http://schemas.microsoft.com/office/drawing/2014/main" id="{42651A8D-4208-4941-ACE3-DC74CB4EEE06}"/>
                </a:ext>
              </a:extLst>
            </p:cNvPr>
            <p:cNvSpPr>
              <a:spLocks/>
            </p:cNvSpPr>
            <p:nvPr/>
          </p:nvSpPr>
          <p:spPr bwMode="auto">
            <a:xfrm>
              <a:off x="5945" y="3517"/>
              <a:ext cx="81" cy="83"/>
            </a:xfrm>
            <a:custGeom>
              <a:avLst/>
              <a:gdLst>
                <a:gd name="T0" fmla="*/ 0 w 136"/>
                <a:gd name="T1" fmla="*/ 139 h 139"/>
                <a:gd name="T2" fmla="*/ 0 w 136"/>
                <a:gd name="T3" fmla="*/ 139 h 139"/>
                <a:gd name="T4" fmla="*/ 125 w 136"/>
                <a:gd name="T5" fmla="*/ 111 h 139"/>
                <a:gd name="T6" fmla="*/ 136 w 136"/>
                <a:gd name="T7" fmla="*/ 0 h 139"/>
                <a:gd name="T8" fmla="*/ 0 w 136"/>
                <a:gd name="T9" fmla="*/ 29 h 139"/>
                <a:gd name="T10" fmla="*/ 0 w 136"/>
                <a:gd name="T11" fmla="*/ 139 h 139"/>
              </a:gdLst>
              <a:ahLst/>
              <a:cxnLst>
                <a:cxn ang="0">
                  <a:pos x="T0" y="T1"/>
                </a:cxn>
                <a:cxn ang="0">
                  <a:pos x="T2" y="T3"/>
                </a:cxn>
                <a:cxn ang="0">
                  <a:pos x="T4" y="T5"/>
                </a:cxn>
                <a:cxn ang="0">
                  <a:pos x="T6" y="T7"/>
                </a:cxn>
                <a:cxn ang="0">
                  <a:pos x="T8" y="T9"/>
                </a:cxn>
                <a:cxn ang="0">
                  <a:pos x="T10" y="T11"/>
                </a:cxn>
              </a:cxnLst>
              <a:rect l="0" t="0" r="r" b="b"/>
              <a:pathLst>
                <a:path w="136" h="139">
                  <a:moveTo>
                    <a:pt x="0" y="139"/>
                  </a:moveTo>
                  <a:lnTo>
                    <a:pt x="0" y="139"/>
                  </a:lnTo>
                  <a:cubicBezTo>
                    <a:pt x="40" y="128"/>
                    <a:pt x="82" y="118"/>
                    <a:pt x="125" y="111"/>
                  </a:cubicBezTo>
                  <a:lnTo>
                    <a:pt x="136" y="0"/>
                  </a:lnTo>
                  <a:cubicBezTo>
                    <a:pt x="89" y="7"/>
                    <a:pt x="43" y="17"/>
                    <a:pt x="0" y="29"/>
                  </a:cubicBezTo>
                  <a:lnTo>
                    <a:pt x="0" y="1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5" name="Freeform 68">
              <a:extLst>
                <a:ext uri="{FF2B5EF4-FFF2-40B4-BE49-F238E27FC236}">
                  <a16:creationId xmlns:a16="http://schemas.microsoft.com/office/drawing/2014/main" id="{10218553-61CE-4DAB-9C98-34FB33610167}"/>
                </a:ext>
              </a:extLst>
            </p:cNvPr>
            <p:cNvSpPr>
              <a:spLocks/>
            </p:cNvSpPr>
            <p:nvPr/>
          </p:nvSpPr>
          <p:spPr bwMode="auto">
            <a:xfrm>
              <a:off x="6014" y="3573"/>
              <a:ext cx="130" cy="78"/>
            </a:xfrm>
            <a:custGeom>
              <a:avLst/>
              <a:gdLst>
                <a:gd name="T0" fmla="*/ 0 w 217"/>
                <a:gd name="T1" fmla="*/ 129 h 129"/>
                <a:gd name="T2" fmla="*/ 0 w 217"/>
                <a:gd name="T3" fmla="*/ 129 h 129"/>
                <a:gd name="T4" fmla="*/ 0 w 217"/>
                <a:gd name="T5" fmla="*/ 129 h 129"/>
                <a:gd name="T6" fmla="*/ 217 w 217"/>
                <a:gd name="T7" fmla="*/ 110 h 129"/>
                <a:gd name="T8" fmla="*/ 217 w 217"/>
                <a:gd name="T9" fmla="*/ 0 h 129"/>
                <a:gd name="T10" fmla="*/ 10 w 217"/>
                <a:gd name="T11" fmla="*/ 17 h 129"/>
                <a:gd name="T12" fmla="*/ 10 w 217"/>
                <a:gd name="T13" fmla="*/ 17 h 129"/>
                <a:gd name="T14" fmla="*/ 0 w 217"/>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29"/>
                  </a:moveTo>
                  <a:lnTo>
                    <a:pt x="0" y="129"/>
                  </a:lnTo>
                  <a:lnTo>
                    <a:pt x="0" y="129"/>
                  </a:lnTo>
                  <a:cubicBezTo>
                    <a:pt x="70" y="117"/>
                    <a:pt x="143" y="110"/>
                    <a:pt x="217" y="110"/>
                  </a:cubicBezTo>
                  <a:lnTo>
                    <a:pt x="217" y="0"/>
                  </a:lnTo>
                  <a:cubicBezTo>
                    <a:pt x="147" y="0"/>
                    <a:pt x="77" y="6"/>
                    <a:pt x="10" y="17"/>
                  </a:cubicBezTo>
                  <a:lnTo>
                    <a:pt x="10" y="17"/>
                  </a:ln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6" name="Freeform 69">
              <a:extLst>
                <a:ext uri="{FF2B5EF4-FFF2-40B4-BE49-F238E27FC236}">
                  <a16:creationId xmlns:a16="http://schemas.microsoft.com/office/drawing/2014/main" id="{B48EF0EF-FB4B-402E-A142-77467F156C03}"/>
                </a:ext>
              </a:extLst>
            </p:cNvPr>
            <p:cNvSpPr>
              <a:spLocks/>
            </p:cNvSpPr>
            <p:nvPr/>
          </p:nvSpPr>
          <p:spPr bwMode="auto">
            <a:xfrm>
              <a:off x="6155" y="1788"/>
              <a:ext cx="168" cy="86"/>
            </a:xfrm>
            <a:custGeom>
              <a:avLst/>
              <a:gdLst>
                <a:gd name="T0" fmla="*/ 0 w 280"/>
                <a:gd name="T1" fmla="*/ 110 h 142"/>
                <a:gd name="T2" fmla="*/ 0 w 280"/>
                <a:gd name="T3" fmla="*/ 110 h 142"/>
                <a:gd name="T4" fmla="*/ 280 w 280"/>
                <a:gd name="T5" fmla="*/ 142 h 142"/>
                <a:gd name="T6" fmla="*/ 280 w 280"/>
                <a:gd name="T7" fmla="*/ 142 h 142"/>
                <a:gd name="T8" fmla="*/ 269 w 280"/>
                <a:gd name="T9" fmla="*/ 30 h 142"/>
                <a:gd name="T10" fmla="*/ 269 w 280"/>
                <a:gd name="T11" fmla="*/ 30 h 142"/>
                <a:gd name="T12" fmla="*/ 0 w 280"/>
                <a:gd name="T13" fmla="*/ 0 h 142"/>
                <a:gd name="T14" fmla="*/ 0 w 280"/>
                <a:gd name="T15" fmla="*/ 110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2">
                  <a:moveTo>
                    <a:pt x="0" y="110"/>
                  </a:moveTo>
                  <a:lnTo>
                    <a:pt x="0" y="110"/>
                  </a:lnTo>
                  <a:cubicBezTo>
                    <a:pt x="97" y="111"/>
                    <a:pt x="192" y="122"/>
                    <a:pt x="280" y="142"/>
                  </a:cubicBezTo>
                  <a:lnTo>
                    <a:pt x="280" y="142"/>
                  </a:lnTo>
                  <a:lnTo>
                    <a:pt x="269" y="30"/>
                  </a:lnTo>
                  <a:lnTo>
                    <a:pt x="269" y="30"/>
                  </a:lnTo>
                  <a:cubicBezTo>
                    <a:pt x="184" y="11"/>
                    <a:pt x="93"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7" name="Freeform 70">
              <a:extLst>
                <a:ext uri="{FF2B5EF4-FFF2-40B4-BE49-F238E27FC236}">
                  <a16:creationId xmlns:a16="http://schemas.microsoft.com/office/drawing/2014/main" id="{39358EA0-0DC8-40E0-9B09-0601ACC9C977}"/>
                </a:ext>
              </a:extLst>
            </p:cNvPr>
            <p:cNvSpPr>
              <a:spLocks/>
            </p:cNvSpPr>
            <p:nvPr/>
          </p:nvSpPr>
          <p:spPr bwMode="auto">
            <a:xfrm>
              <a:off x="6155" y="1656"/>
              <a:ext cx="156" cy="83"/>
            </a:xfrm>
            <a:custGeom>
              <a:avLst/>
              <a:gdLst>
                <a:gd name="T0" fmla="*/ 0 w 259"/>
                <a:gd name="T1" fmla="*/ 110 h 137"/>
                <a:gd name="T2" fmla="*/ 0 w 259"/>
                <a:gd name="T3" fmla="*/ 110 h 137"/>
                <a:gd name="T4" fmla="*/ 259 w 259"/>
                <a:gd name="T5" fmla="*/ 137 h 137"/>
                <a:gd name="T6" fmla="*/ 259 w 259"/>
                <a:gd name="T7" fmla="*/ 137 h 137"/>
                <a:gd name="T8" fmla="*/ 248 w 259"/>
                <a:gd name="T9" fmla="*/ 25 h 137"/>
                <a:gd name="T10" fmla="*/ 248 w 259"/>
                <a:gd name="T11" fmla="*/ 25 h 137"/>
                <a:gd name="T12" fmla="*/ 0 w 259"/>
                <a:gd name="T13" fmla="*/ 0 h 137"/>
                <a:gd name="T14" fmla="*/ 0 w 259"/>
                <a:gd name="T15" fmla="*/ 11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7">
                  <a:moveTo>
                    <a:pt x="0" y="110"/>
                  </a:moveTo>
                  <a:lnTo>
                    <a:pt x="0" y="110"/>
                  </a:lnTo>
                  <a:cubicBezTo>
                    <a:pt x="89" y="111"/>
                    <a:pt x="177" y="120"/>
                    <a:pt x="259" y="137"/>
                  </a:cubicBezTo>
                  <a:lnTo>
                    <a:pt x="259" y="137"/>
                  </a:lnTo>
                  <a:lnTo>
                    <a:pt x="248" y="25"/>
                  </a:lnTo>
                  <a:lnTo>
                    <a:pt x="248" y="25"/>
                  </a:lnTo>
                  <a:cubicBezTo>
                    <a:pt x="169" y="9"/>
                    <a:pt x="85"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8" name="Freeform 71">
              <a:extLst>
                <a:ext uri="{FF2B5EF4-FFF2-40B4-BE49-F238E27FC236}">
                  <a16:creationId xmlns:a16="http://schemas.microsoft.com/office/drawing/2014/main" id="{AAE6B414-ABEA-48FA-A870-A458B02F2796}"/>
                </a:ext>
              </a:extLst>
            </p:cNvPr>
            <p:cNvSpPr>
              <a:spLocks/>
            </p:cNvSpPr>
            <p:nvPr/>
          </p:nvSpPr>
          <p:spPr bwMode="auto">
            <a:xfrm>
              <a:off x="6155" y="1524"/>
              <a:ext cx="143" cy="80"/>
            </a:xfrm>
            <a:custGeom>
              <a:avLst/>
              <a:gdLst>
                <a:gd name="T0" fmla="*/ 0 w 238"/>
                <a:gd name="T1" fmla="*/ 110 h 133"/>
                <a:gd name="T2" fmla="*/ 0 w 238"/>
                <a:gd name="T3" fmla="*/ 110 h 133"/>
                <a:gd name="T4" fmla="*/ 238 w 238"/>
                <a:gd name="T5" fmla="*/ 133 h 133"/>
                <a:gd name="T6" fmla="*/ 238 w 238"/>
                <a:gd name="T7" fmla="*/ 133 h 133"/>
                <a:gd name="T8" fmla="*/ 227 w 238"/>
                <a:gd name="T9" fmla="*/ 21 h 133"/>
                <a:gd name="T10" fmla="*/ 227 w 238"/>
                <a:gd name="T11" fmla="*/ 21 h 133"/>
                <a:gd name="T12" fmla="*/ 0 w 238"/>
                <a:gd name="T13" fmla="*/ 0 h 133"/>
                <a:gd name="T14" fmla="*/ 0 w 238"/>
                <a:gd name="T15" fmla="*/ 11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10"/>
                  </a:moveTo>
                  <a:lnTo>
                    <a:pt x="0" y="110"/>
                  </a:lnTo>
                  <a:cubicBezTo>
                    <a:pt x="81" y="110"/>
                    <a:pt x="162" y="118"/>
                    <a:pt x="238" y="133"/>
                  </a:cubicBezTo>
                  <a:lnTo>
                    <a:pt x="238" y="133"/>
                  </a:lnTo>
                  <a:lnTo>
                    <a:pt x="227" y="21"/>
                  </a:lnTo>
                  <a:lnTo>
                    <a:pt x="227" y="21"/>
                  </a:lnTo>
                  <a:cubicBezTo>
                    <a:pt x="155" y="7"/>
                    <a:pt x="7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9" name="Freeform 72">
              <a:extLst>
                <a:ext uri="{FF2B5EF4-FFF2-40B4-BE49-F238E27FC236}">
                  <a16:creationId xmlns:a16="http://schemas.microsoft.com/office/drawing/2014/main" id="{9A8FC150-6831-48DE-8A7E-3DBFF99CFF15}"/>
                </a:ext>
              </a:extLst>
            </p:cNvPr>
            <p:cNvSpPr>
              <a:spLocks/>
            </p:cNvSpPr>
            <p:nvPr/>
          </p:nvSpPr>
          <p:spPr bwMode="auto">
            <a:xfrm>
              <a:off x="6155" y="2053"/>
              <a:ext cx="193" cy="91"/>
            </a:xfrm>
            <a:custGeom>
              <a:avLst/>
              <a:gdLst>
                <a:gd name="T0" fmla="*/ 0 w 321"/>
                <a:gd name="T1" fmla="*/ 111 h 153"/>
                <a:gd name="T2" fmla="*/ 0 w 321"/>
                <a:gd name="T3" fmla="*/ 111 h 153"/>
                <a:gd name="T4" fmla="*/ 321 w 321"/>
                <a:gd name="T5" fmla="*/ 153 h 153"/>
                <a:gd name="T6" fmla="*/ 321 w 321"/>
                <a:gd name="T7" fmla="*/ 153 h 153"/>
                <a:gd name="T8" fmla="*/ 311 w 321"/>
                <a:gd name="T9" fmla="*/ 40 h 153"/>
                <a:gd name="T10" fmla="*/ 311 w 321"/>
                <a:gd name="T11" fmla="*/ 40 h 153"/>
                <a:gd name="T12" fmla="*/ 0 w 321"/>
                <a:gd name="T13" fmla="*/ 0 h 153"/>
                <a:gd name="T14" fmla="*/ 0 w 321"/>
                <a:gd name="T15" fmla="*/ 111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53">
                  <a:moveTo>
                    <a:pt x="0" y="111"/>
                  </a:moveTo>
                  <a:lnTo>
                    <a:pt x="0" y="111"/>
                  </a:lnTo>
                  <a:cubicBezTo>
                    <a:pt x="112" y="111"/>
                    <a:pt x="223" y="126"/>
                    <a:pt x="321" y="153"/>
                  </a:cubicBezTo>
                  <a:lnTo>
                    <a:pt x="321" y="153"/>
                  </a:lnTo>
                  <a:lnTo>
                    <a:pt x="311" y="40"/>
                  </a:lnTo>
                  <a:lnTo>
                    <a:pt x="311" y="40"/>
                  </a:lnTo>
                  <a:cubicBezTo>
                    <a:pt x="215" y="15"/>
                    <a:pt x="108"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0" name="Freeform 73">
              <a:extLst>
                <a:ext uri="{FF2B5EF4-FFF2-40B4-BE49-F238E27FC236}">
                  <a16:creationId xmlns:a16="http://schemas.microsoft.com/office/drawing/2014/main" id="{FDC8B7DD-0F23-4930-8C5B-7EF2C4E0971B}"/>
                </a:ext>
              </a:extLst>
            </p:cNvPr>
            <p:cNvSpPr>
              <a:spLocks/>
            </p:cNvSpPr>
            <p:nvPr/>
          </p:nvSpPr>
          <p:spPr bwMode="auto">
            <a:xfrm>
              <a:off x="6155" y="1920"/>
              <a:ext cx="180" cy="89"/>
            </a:xfrm>
            <a:custGeom>
              <a:avLst/>
              <a:gdLst>
                <a:gd name="T0" fmla="*/ 0 w 300"/>
                <a:gd name="T1" fmla="*/ 110 h 148"/>
                <a:gd name="T2" fmla="*/ 0 w 300"/>
                <a:gd name="T3" fmla="*/ 110 h 148"/>
                <a:gd name="T4" fmla="*/ 300 w 300"/>
                <a:gd name="T5" fmla="*/ 148 h 148"/>
                <a:gd name="T6" fmla="*/ 300 w 300"/>
                <a:gd name="T7" fmla="*/ 147 h 148"/>
                <a:gd name="T8" fmla="*/ 290 w 300"/>
                <a:gd name="T9" fmla="*/ 35 h 148"/>
                <a:gd name="T10" fmla="*/ 290 w 300"/>
                <a:gd name="T11" fmla="*/ 35 h 148"/>
                <a:gd name="T12" fmla="*/ 0 w 300"/>
                <a:gd name="T13" fmla="*/ 0 h 148"/>
                <a:gd name="T14" fmla="*/ 0 w 300"/>
                <a:gd name="T15" fmla="*/ 110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48">
                  <a:moveTo>
                    <a:pt x="0" y="110"/>
                  </a:moveTo>
                  <a:lnTo>
                    <a:pt x="0" y="110"/>
                  </a:lnTo>
                  <a:cubicBezTo>
                    <a:pt x="104" y="111"/>
                    <a:pt x="207" y="124"/>
                    <a:pt x="300" y="148"/>
                  </a:cubicBezTo>
                  <a:lnTo>
                    <a:pt x="300" y="147"/>
                  </a:lnTo>
                  <a:lnTo>
                    <a:pt x="290" y="35"/>
                  </a:lnTo>
                  <a:lnTo>
                    <a:pt x="290" y="35"/>
                  </a:lnTo>
                  <a:cubicBezTo>
                    <a:pt x="199" y="13"/>
                    <a:pt x="100"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1" name="Freeform 74">
              <a:extLst>
                <a:ext uri="{FF2B5EF4-FFF2-40B4-BE49-F238E27FC236}">
                  <a16:creationId xmlns:a16="http://schemas.microsoft.com/office/drawing/2014/main" id="{36E2549B-1573-4B62-A832-BCB9E4673E2D}"/>
                </a:ext>
              </a:extLst>
            </p:cNvPr>
            <p:cNvSpPr>
              <a:spLocks/>
            </p:cNvSpPr>
            <p:nvPr/>
          </p:nvSpPr>
          <p:spPr bwMode="auto">
            <a:xfrm>
              <a:off x="6155" y="1392"/>
              <a:ext cx="130" cy="78"/>
            </a:xfrm>
            <a:custGeom>
              <a:avLst/>
              <a:gdLst>
                <a:gd name="T0" fmla="*/ 0 w 217"/>
                <a:gd name="T1" fmla="*/ 110 h 129"/>
                <a:gd name="T2" fmla="*/ 0 w 217"/>
                <a:gd name="T3" fmla="*/ 110 h 129"/>
                <a:gd name="T4" fmla="*/ 217 w 217"/>
                <a:gd name="T5" fmla="*/ 129 h 129"/>
                <a:gd name="T6" fmla="*/ 217 w 217"/>
                <a:gd name="T7" fmla="*/ 129 h 129"/>
                <a:gd name="T8" fmla="*/ 207 w 217"/>
                <a:gd name="T9" fmla="*/ 17 h 129"/>
                <a:gd name="T10" fmla="*/ 207 w 217"/>
                <a:gd name="T11" fmla="*/ 17 h 129"/>
                <a:gd name="T12" fmla="*/ 0 w 217"/>
                <a:gd name="T13" fmla="*/ 0 h 129"/>
                <a:gd name="T14" fmla="*/ 0 w 217"/>
                <a:gd name="T15" fmla="*/ 11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10"/>
                  </a:moveTo>
                  <a:lnTo>
                    <a:pt x="0" y="110"/>
                  </a:lnTo>
                  <a:cubicBezTo>
                    <a:pt x="74" y="110"/>
                    <a:pt x="147" y="117"/>
                    <a:pt x="217" y="129"/>
                  </a:cubicBezTo>
                  <a:lnTo>
                    <a:pt x="217" y="129"/>
                  </a:lnTo>
                  <a:lnTo>
                    <a:pt x="207" y="17"/>
                  </a:lnTo>
                  <a:lnTo>
                    <a:pt x="207" y="17"/>
                  </a:lnTo>
                  <a:cubicBezTo>
                    <a:pt x="140" y="6"/>
                    <a:pt x="7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2" name="Freeform 75">
              <a:extLst>
                <a:ext uri="{FF2B5EF4-FFF2-40B4-BE49-F238E27FC236}">
                  <a16:creationId xmlns:a16="http://schemas.microsoft.com/office/drawing/2014/main" id="{3B8CB63F-5997-4115-89AB-B953BE4D12EC}"/>
                </a:ext>
              </a:extLst>
            </p:cNvPr>
            <p:cNvSpPr>
              <a:spLocks/>
            </p:cNvSpPr>
            <p:nvPr/>
          </p:nvSpPr>
          <p:spPr bwMode="auto">
            <a:xfrm>
              <a:off x="6155" y="467"/>
              <a:ext cx="43" cy="68"/>
            </a:xfrm>
            <a:custGeom>
              <a:avLst/>
              <a:gdLst>
                <a:gd name="T0" fmla="*/ 0 w 72"/>
                <a:gd name="T1" fmla="*/ 110 h 113"/>
                <a:gd name="T2" fmla="*/ 0 w 72"/>
                <a:gd name="T3" fmla="*/ 110 h 113"/>
                <a:gd name="T4" fmla="*/ 72 w 72"/>
                <a:gd name="T5" fmla="*/ 113 h 113"/>
                <a:gd name="T6" fmla="*/ 72 w 72"/>
                <a:gd name="T7" fmla="*/ 113 h 113"/>
                <a:gd name="T8" fmla="*/ 62 w 72"/>
                <a:gd name="T9" fmla="*/ 2 h 113"/>
                <a:gd name="T10" fmla="*/ 62 w 72"/>
                <a:gd name="T11" fmla="*/ 2 h 113"/>
                <a:gd name="T12" fmla="*/ 0 w 72"/>
                <a:gd name="T13" fmla="*/ 0 h 113"/>
                <a:gd name="T14" fmla="*/ 0 w 72"/>
                <a:gd name="T15" fmla="*/ 11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3">
                  <a:moveTo>
                    <a:pt x="0" y="110"/>
                  </a:moveTo>
                  <a:lnTo>
                    <a:pt x="0" y="110"/>
                  </a:lnTo>
                  <a:cubicBezTo>
                    <a:pt x="24" y="111"/>
                    <a:pt x="48" y="111"/>
                    <a:pt x="72" y="113"/>
                  </a:cubicBezTo>
                  <a:lnTo>
                    <a:pt x="72" y="113"/>
                  </a:lnTo>
                  <a:lnTo>
                    <a:pt x="62" y="2"/>
                  </a:lnTo>
                  <a:lnTo>
                    <a:pt x="62" y="2"/>
                  </a:lnTo>
                  <a:cubicBezTo>
                    <a:pt x="41" y="1"/>
                    <a:pt x="2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3" name="Freeform 76">
              <a:extLst>
                <a:ext uri="{FF2B5EF4-FFF2-40B4-BE49-F238E27FC236}">
                  <a16:creationId xmlns:a16="http://schemas.microsoft.com/office/drawing/2014/main" id="{E9C7A91A-EF67-4BEB-81DC-3DB9502D4014}"/>
                </a:ext>
              </a:extLst>
            </p:cNvPr>
            <p:cNvSpPr>
              <a:spLocks/>
            </p:cNvSpPr>
            <p:nvPr/>
          </p:nvSpPr>
          <p:spPr bwMode="auto">
            <a:xfrm>
              <a:off x="6155" y="599"/>
              <a:ext cx="56" cy="68"/>
            </a:xfrm>
            <a:custGeom>
              <a:avLst/>
              <a:gdLst>
                <a:gd name="T0" fmla="*/ 0 w 93"/>
                <a:gd name="T1" fmla="*/ 111 h 114"/>
                <a:gd name="T2" fmla="*/ 0 w 93"/>
                <a:gd name="T3" fmla="*/ 111 h 114"/>
                <a:gd name="T4" fmla="*/ 93 w 93"/>
                <a:gd name="T5" fmla="*/ 114 h 114"/>
                <a:gd name="T6" fmla="*/ 93 w 93"/>
                <a:gd name="T7" fmla="*/ 114 h 114"/>
                <a:gd name="T8" fmla="*/ 83 w 93"/>
                <a:gd name="T9" fmla="*/ 4 h 114"/>
                <a:gd name="T10" fmla="*/ 83 w 93"/>
                <a:gd name="T11" fmla="*/ 3 h 114"/>
                <a:gd name="T12" fmla="*/ 0 w 93"/>
                <a:gd name="T13" fmla="*/ 0 h 114"/>
                <a:gd name="T14" fmla="*/ 0 w 93"/>
                <a:gd name="T15" fmla="*/ 111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1"/>
                  </a:moveTo>
                  <a:lnTo>
                    <a:pt x="0" y="111"/>
                  </a:lnTo>
                  <a:cubicBezTo>
                    <a:pt x="31" y="111"/>
                    <a:pt x="62" y="112"/>
                    <a:pt x="93" y="114"/>
                  </a:cubicBezTo>
                  <a:lnTo>
                    <a:pt x="93" y="114"/>
                  </a:lnTo>
                  <a:lnTo>
                    <a:pt x="83" y="4"/>
                  </a:lnTo>
                  <a:lnTo>
                    <a:pt x="83" y="3"/>
                  </a:lnTo>
                  <a:cubicBezTo>
                    <a:pt x="55" y="2"/>
                    <a:pt x="28"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4" name="Freeform 77">
              <a:extLst>
                <a:ext uri="{FF2B5EF4-FFF2-40B4-BE49-F238E27FC236}">
                  <a16:creationId xmlns:a16="http://schemas.microsoft.com/office/drawing/2014/main" id="{9477A289-B224-4431-BA69-A61F3D3A47FE}"/>
                </a:ext>
              </a:extLst>
            </p:cNvPr>
            <p:cNvSpPr>
              <a:spLocks/>
            </p:cNvSpPr>
            <p:nvPr/>
          </p:nvSpPr>
          <p:spPr bwMode="auto">
            <a:xfrm>
              <a:off x="6155" y="335"/>
              <a:ext cx="31" cy="67"/>
            </a:xfrm>
            <a:custGeom>
              <a:avLst/>
              <a:gdLst>
                <a:gd name="T0" fmla="*/ 0 w 52"/>
                <a:gd name="T1" fmla="*/ 110 h 111"/>
                <a:gd name="T2" fmla="*/ 0 w 52"/>
                <a:gd name="T3" fmla="*/ 110 h 111"/>
                <a:gd name="T4" fmla="*/ 52 w 52"/>
                <a:gd name="T5" fmla="*/ 111 h 111"/>
                <a:gd name="T6" fmla="*/ 52 w 52"/>
                <a:gd name="T7" fmla="*/ 111 h 111"/>
                <a:gd name="T8" fmla="*/ 42 w 52"/>
                <a:gd name="T9" fmla="*/ 1 h 111"/>
                <a:gd name="T10" fmla="*/ 42 w 52"/>
                <a:gd name="T11" fmla="*/ 1 h 111"/>
                <a:gd name="T12" fmla="*/ 0 w 52"/>
                <a:gd name="T13" fmla="*/ 0 h 111"/>
                <a:gd name="T14" fmla="*/ 0 w 5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1">
                  <a:moveTo>
                    <a:pt x="0" y="110"/>
                  </a:moveTo>
                  <a:lnTo>
                    <a:pt x="0" y="110"/>
                  </a:lnTo>
                  <a:cubicBezTo>
                    <a:pt x="17" y="110"/>
                    <a:pt x="35" y="111"/>
                    <a:pt x="52" y="111"/>
                  </a:cubicBezTo>
                  <a:lnTo>
                    <a:pt x="52" y="111"/>
                  </a:lnTo>
                  <a:lnTo>
                    <a:pt x="42" y="1"/>
                  </a:lnTo>
                  <a:lnTo>
                    <a:pt x="42" y="1"/>
                  </a:lnTo>
                  <a:cubicBezTo>
                    <a:pt x="28" y="0"/>
                    <a:pt x="14"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5" name="Freeform 78">
              <a:extLst>
                <a:ext uri="{FF2B5EF4-FFF2-40B4-BE49-F238E27FC236}">
                  <a16:creationId xmlns:a16="http://schemas.microsoft.com/office/drawing/2014/main" id="{E5226CB6-C4F2-4676-94C2-9C0546038A05}"/>
                </a:ext>
              </a:extLst>
            </p:cNvPr>
            <p:cNvSpPr>
              <a:spLocks/>
            </p:cNvSpPr>
            <p:nvPr/>
          </p:nvSpPr>
          <p:spPr bwMode="auto">
            <a:xfrm>
              <a:off x="6155" y="203"/>
              <a:ext cx="19" cy="66"/>
            </a:xfrm>
            <a:custGeom>
              <a:avLst/>
              <a:gdLst>
                <a:gd name="T0" fmla="*/ 0 w 31"/>
                <a:gd name="T1" fmla="*/ 110 h 111"/>
                <a:gd name="T2" fmla="*/ 0 w 31"/>
                <a:gd name="T3" fmla="*/ 110 h 111"/>
                <a:gd name="T4" fmla="*/ 31 w 31"/>
                <a:gd name="T5" fmla="*/ 111 h 111"/>
                <a:gd name="T6" fmla="*/ 31 w 31"/>
                <a:gd name="T7" fmla="*/ 110 h 111"/>
                <a:gd name="T8" fmla="*/ 21 w 31"/>
                <a:gd name="T9" fmla="*/ 0 h 111"/>
                <a:gd name="T10" fmla="*/ 21 w 31"/>
                <a:gd name="T11" fmla="*/ 0 h 111"/>
                <a:gd name="T12" fmla="*/ 0 w 31"/>
                <a:gd name="T13" fmla="*/ 0 h 111"/>
                <a:gd name="T14" fmla="*/ 0 w 31"/>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1">
                  <a:moveTo>
                    <a:pt x="0" y="110"/>
                  </a:moveTo>
                  <a:lnTo>
                    <a:pt x="0" y="110"/>
                  </a:lnTo>
                  <a:cubicBezTo>
                    <a:pt x="10" y="110"/>
                    <a:pt x="21" y="110"/>
                    <a:pt x="31" y="111"/>
                  </a:cubicBezTo>
                  <a:lnTo>
                    <a:pt x="31" y="110"/>
                  </a:lnTo>
                  <a:lnTo>
                    <a:pt x="21" y="0"/>
                  </a:lnTo>
                  <a:lnTo>
                    <a:pt x="21" y="0"/>
                  </a:lnTo>
                  <a:cubicBezTo>
                    <a:pt x="14" y="0"/>
                    <a:pt x="7"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6" name="Freeform 79">
              <a:extLst>
                <a:ext uri="{FF2B5EF4-FFF2-40B4-BE49-F238E27FC236}">
                  <a16:creationId xmlns:a16="http://schemas.microsoft.com/office/drawing/2014/main" id="{AA7B7023-3220-4770-AB00-052BD9245DBC}"/>
                </a:ext>
              </a:extLst>
            </p:cNvPr>
            <p:cNvSpPr>
              <a:spLocks/>
            </p:cNvSpPr>
            <p:nvPr/>
          </p:nvSpPr>
          <p:spPr bwMode="auto">
            <a:xfrm>
              <a:off x="6155" y="732"/>
              <a:ext cx="69" cy="69"/>
            </a:xfrm>
            <a:custGeom>
              <a:avLst/>
              <a:gdLst>
                <a:gd name="T0" fmla="*/ 0 w 114"/>
                <a:gd name="T1" fmla="*/ 110 h 115"/>
                <a:gd name="T2" fmla="*/ 0 w 114"/>
                <a:gd name="T3" fmla="*/ 110 h 115"/>
                <a:gd name="T4" fmla="*/ 114 w 114"/>
                <a:gd name="T5" fmla="*/ 115 h 115"/>
                <a:gd name="T6" fmla="*/ 114 w 114"/>
                <a:gd name="T7" fmla="*/ 115 h 115"/>
                <a:gd name="T8" fmla="*/ 103 w 114"/>
                <a:gd name="T9" fmla="*/ 4 h 115"/>
                <a:gd name="T10" fmla="*/ 103 w 114"/>
                <a:gd name="T11" fmla="*/ 4 h 115"/>
                <a:gd name="T12" fmla="*/ 0 w 114"/>
                <a:gd name="T13" fmla="*/ 0 h 115"/>
                <a:gd name="T14" fmla="*/ 0 w 114"/>
                <a:gd name="T15" fmla="*/ 11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5">
                  <a:moveTo>
                    <a:pt x="0" y="110"/>
                  </a:moveTo>
                  <a:lnTo>
                    <a:pt x="0" y="110"/>
                  </a:lnTo>
                  <a:cubicBezTo>
                    <a:pt x="38" y="110"/>
                    <a:pt x="76" y="112"/>
                    <a:pt x="114" y="115"/>
                  </a:cubicBezTo>
                  <a:lnTo>
                    <a:pt x="114" y="115"/>
                  </a:lnTo>
                  <a:lnTo>
                    <a:pt x="103" y="4"/>
                  </a:lnTo>
                  <a:lnTo>
                    <a:pt x="103" y="4"/>
                  </a:lnTo>
                  <a:cubicBezTo>
                    <a:pt x="69" y="1"/>
                    <a:pt x="35"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7" name="Freeform 80">
              <a:extLst>
                <a:ext uri="{FF2B5EF4-FFF2-40B4-BE49-F238E27FC236}">
                  <a16:creationId xmlns:a16="http://schemas.microsoft.com/office/drawing/2014/main" id="{81466DFF-D235-4131-977C-2E7DE414366B}"/>
                </a:ext>
              </a:extLst>
            </p:cNvPr>
            <p:cNvSpPr>
              <a:spLocks/>
            </p:cNvSpPr>
            <p:nvPr/>
          </p:nvSpPr>
          <p:spPr bwMode="auto">
            <a:xfrm>
              <a:off x="6155" y="996"/>
              <a:ext cx="93" cy="72"/>
            </a:xfrm>
            <a:custGeom>
              <a:avLst/>
              <a:gdLst>
                <a:gd name="T0" fmla="*/ 0 w 155"/>
                <a:gd name="T1" fmla="*/ 110 h 120"/>
                <a:gd name="T2" fmla="*/ 0 w 155"/>
                <a:gd name="T3" fmla="*/ 110 h 120"/>
                <a:gd name="T4" fmla="*/ 155 w 155"/>
                <a:gd name="T5" fmla="*/ 120 h 120"/>
                <a:gd name="T6" fmla="*/ 155 w 155"/>
                <a:gd name="T7" fmla="*/ 120 h 120"/>
                <a:gd name="T8" fmla="*/ 145 w 155"/>
                <a:gd name="T9" fmla="*/ 9 h 120"/>
                <a:gd name="T10" fmla="*/ 145 w 155"/>
                <a:gd name="T11" fmla="*/ 9 h 120"/>
                <a:gd name="T12" fmla="*/ 0 w 155"/>
                <a:gd name="T13" fmla="*/ 0 h 120"/>
                <a:gd name="T14" fmla="*/ 0 w 155"/>
                <a:gd name="T15" fmla="*/ 11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10"/>
                  </a:moveTo>
                  <a:lnTo>
                    <a:pt x="0" y="110"/>
                  </a:lnTo>
                  <a:cubicBezTo>
                    <a:pt x="52" y="110"/>
                    <a:pt x="104" y="114"/>
                    <a:pt x="155" y="120"/>
                  </a:cubicBezTo>
                  <a:lnTo>
                    <a:pt x="155" y="120"/>
                  </a:lnTo>
                  <a:lnTo>
                    <a:pt x="145" y="9"/>
                  </a:lnTo>
                  <a:lnTo>
                    <a:pt x="145" y="9"/>
                  </a:lnTo>
                  <a:cubicBezTo>
                    <a:pt x="97" y="3"/>
                    <a:pt x="49"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8" name="Freeform 81">
              <a:extLst>
                <a:ext uri="{FF2B5EF4-FFF2-40B4-BE49-F238E27FC236}">
                  <a16:creationId xmlns:a16="http://schemas.microsoft.com/office/drawing/2014/main" id="{5E83E6FF-2893-40F7-A772-9D91CB6E7D3C}"/>
                </a:ext>
              </a:extLst>
            </p:cNvPr>
            <p:cNvSpPr>
              <a:spLocks/>
            </p:cNvSpPr>
            <p:nvPr/>
          </p:nvSpPr>
          <p:spPr bwMode="auto">
            <a:xfrm>
              <a:off x="6155" y="1128"/>
              <a:ext cx="106" cy="74"/>
            </a:xfrm>
            <a:custGeom>
              <a:avLst/>
              <a:gdLst>
                <a:gd name="T0" fmla="*/ 0 w 176"/>
                <a:gd name="T1" fmla="*/ 110 h 123"/>
                <a:gd name="T2" fmla="*/ 0 w 176"/>
                <a:gd name="T3" fmla="*/ 110 h 123"/>
                <a:gd name="T4" fmla="*/ 176 w 176"/>
                <a:gd name="T5" fmla="*/ 123 h 123"/>
                <a:gd name="T6" fmla="*/ 176 w 176"/>
                <a:gd name="T7" fmla="*/ 123 h 123"/>
                <a:gd name="T8" fmla="*/ 165 w 176"/>
                <a:gd name="T9" fmla="*/ 11 h 123"/>
                <a:gd name="T10" fmla="*/ 165 w 176"/>
                <a:gd name="T11" fmla="*/ 11 h 123"/>
                <a:gd name="T12" fmla="*/ 0 w 176"/>
                <a:gd name="T13" fmla="*/ 0 h 123"/>
                <a:gd name="T14" fmla="*/ 0 w 176"/>
                <a:gd name="T15" fmla="*/ 11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10"/>
                  </a:moveTo>
                  <a:lnTo>
                    <a:pt x="0" y="110"/>
                  </a:lnTo>
                  <a:cubicBezTo>
                    <a:pt x="59" y="111"/>
                    <a:pt x="118" y="115"/>
                    <a:pt x="176" y="123"/>
                  </a:cubicBezTo>
                  <a:lnTo>
                    <a:pt x="176" y="123"/>
                  </a:lnTo>
                  <a:lnTo>
                    <a:pt x="165" y="11"/>
                  </a:lnTo>
                  <a:lnTo>
                    <a:pt x="165" y="11"/>
                  </a:lnTo>
                  <a:cubicBezTo>
                    <a:pt x="111" y="4"/>
                    <a:pt x="56"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9" name="Freeform 82">
              <a:extLst>
                <a:ext uri="{FF2B5EF4-FFF2-40B4-BE49-F238E27FC236}">
                  <a16:creationId xmlns:a16="http://schemas.microsoft.com/office/drawing/2014/main" id="{0E4DC8A2-6EBB-4231-BE12-B4E83CBF91C0}"/>
                </a:ext>
              </a:extLst>
            </p:cNvPr>
            <p:cNvSpPr>
              <a:spLocks/>
            </p:cNvSpPr>
            <p:nvPr/>
          </p:nvSpPr>
          <p:spPr bwMode="auto">
            <a:xfrm>
              <a:off x="6155" y="864"/>
              <a:ext cx="81" cy="70"/>
            </a:xfrm>
            <a:custGeom>
              <a:avLst/>
              <a:gdLst>
                <a:gd name="T0" fmla="*/ 0 w 134"/>
                <a:gd name="T1" fmla="*/ 110 h 118"/>
                <a:gd name="T2" fmla="*/ 0 w 134"/>
                <a:gd name="T3" fmla="*/ 110 h 118"/>
                <a:gd name="T4" fmla="*/ 134 w 134"/>
                <a:gd name="T5" fmla="*/ 118 h 118"/>
                <a:gd name="T6" fmla="*/ 134 w 134"/>
                <a:gd name="T7" fmla="*/ 117 h 118"/>
                <a:gd name="T8" fmla="*/ 124 w 134"/>
                <a:gd name="T9" fmla="*/ 6 h 118"/>
                <a:gd name="T10" fmla="*/ 124 w 134"/>
                <a:gd name="T11" fmla="*/ 6 h 118"/>
                <a:gd name="T12" fmla="*/ 0 w 134"/>
                <a:gd name="T13" fmla="*/ 0 h 118"/>
                <a:gd name="T14" fmla="*/ 0 w 134"/>
                <a:gd name="T15" fmla="*/ 11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0"/>
                  </a:moveTo>
                  <a:lnTo>
                    <a:pt x="0" y="110"/>
                  </a:lnTo>
                  <a:cubicBezTo>
                    <a:pt x="45" y="110"/>
                    <a:pt x="90" y="113"/>
                    <a:pt x="134" y="118"/>
                  </a:cubicBezTo>
                  <a:lnTo>
                    <a:pt x="134" y="117"/>
                  </a:lnTo>
                  <a:lnTo>
                    <a:pt x="124" y="6"/>
                  </a:lnTo>
                  <a:lnTo>
                    <a:pt x="124" y="6"/>
                  </a:lnTo>
                  <a:cubicBezTo>
                    <a:pt x="83" y="2"/>
                    <a:pt x="42"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0" name="Freeform 83">
              <a:extLst>
                <a:ext uri="{FF2B5EF4-FFF2-40B4-BE49-F238E27FC236}">
                  <a16:creationId xmlns:a16="http://schemas.microsoft.com/office/drawing/2014/main" id="{A12B060A-2DD1-4626-AE64-0A8CDE6623B4}"/>
                </a:ext>
              </a:extLst>
            </p:cNvPr>
            <p:cNvSpPr>
              <a:spLocks/>
            </p:cNvSpPr>
            <p:nvPr/>
          </p:nvSpPr>
          <p:spPr bwMode="auto">
            <a:xfrm>
              <a:off x="6311" y="1739"/>
              <a:ext cx="43" cy="77"/>
            </a:xfrm>
            <a:custGeom>
              <a:avLst/>
              <a:gdLst>
                <a:gd name="T0" fmla="*/ 73 w 73"/>
                <a:gd name="T1" fmla="*/ 129 h 129"/>
                <a:gd name="T2" fmla="*/ 73 w 73"/>
                <a:gd name="T3" fmla="*/ 129 h 129"/>
                <a:gd name="T4" fmla="*/ 73 w 73"/>
                <a:gd name="T5" fmla="*/ 19 h 129"/>
                <a:gd name="T6" fmla="*/ 0 w 73"/>
                <a:gd name="T7" fmla="*/ 0 h 129"/>
                <a:gd name="T8" fmla="*/ 10 w 73"/>
                <a:gd name="T9" fmla="*/ 113 h 129"/>
                <a:gd name="T10" fmla="*/ 73 w 73"/>
                <a:gd name="T11" fmla="*/ 129 h 129"/>
              </a:gdLst>
              <a:ahLst/>
              <a:cxnLst>
                <a:cxn ang="0">
                  <a:pos x="T0" y="T1"/>
                </a:cxn>
                <a:cxn ang="0">
                  <a:pos x="T2" y="T3"/>
                </a:cxn>
                <a:cxn ang="0">
                  <a:pos x="T4" y="T5"/>
                </a:cxn>
                <a:cxn ang="0">
                  <a:pos x="T6" y="T7"/>
                </a:cxn>
                <a:cxn ang="0">
                  <a:pos x="T8" y="T9"/>
                </a:cxn>
                <a:cxn ang="0">
                  <a:pos x="T10" y="T11"/>
                </a:cxn>
              </a:cxnLst>
              <a:rect l="0" t="0" r="r" b="b"/>
              <a:pathLst>
                <a:path w="73" h="129">
                  <a:moveTo>
                    <a:pt x="73" y="129"/>
                  </a:moveTo>
                  <a:lnTo>
                    <a:pt x="73" y="129"/>
                  </a:lnTo>
                  <a:lnTo>
                    <a:pt x="73" y="19"/>
                  </a:lnTo>
                  <a:cubicBezTo>
                    <a:pt x="49" y="12"/>
                    <a:pt x="25" y="6"/>
                    <a:pt x="0" y="0"/>
                  </a:cubicBezTo>
                  <a:lnTo>
                    <a:pt x="10" y="113"/>
                  </a:lnTo>
                  <a:cubicBezTo>
                    <a:pt x="31" y="117"/>
                    <a:pt x="52" y="123"/>
                    <a:pt x="73"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1" name="Freeform 84">
              <a:extLst>
                <a:ext uri="{FF2B5EF4-FFF2-40B4-BE49-F238E27FC236}">
                  <a16:creationId xmlns:a16="http://schemas.microsoft.com/office/drawing/2014/main" id="{554CE6B1-BD43-4452-8EC8-F7FADD5597DC}"/>
                </a:ext>
              </a:extLst>
            </p:cNvPr>
            <p:cNvSpPr>
              <a:spLocks/>
            </p:cNvSpPr>
            <p:nvPr/>
          </p:nvSpPr>
          <p:spPr bwMode="auto">
            <a:xfrm>
              <a:off x="6224" y="801"/>
              <a:ext cx="130" cy="90"/>
            </a:xfrm>
            <a:custGeom>
              <a:avLst/>
              <a:gdLst>
                <a:gd name="T0" fmla="*/ 218 w 218"/>
                <a:gd name="T1" fmla="*/ 150 h 150"/>
                <a:gd name="T2" fmla="*/ 218 w 218"/>
                <a:gd name="T3" fmla="*/ 150 h 150"/>
                <a:gd name="T4" fmla="*/ 218 w 218"/>
                <a:gd name="T5" fmla="*/ 40 h 150"/>
                <a:gd name="T6" fmla="*/ 0 w 218"/>
                <a:gd name="T7" fmla="*/ 0 h 150"/>
                <a:gd name="T8" fmla="*/ 10 w 218"/>
                <a:gd name="T9" fmla="*/ 111 h 150"/>
                <a:gd name="T10" fmla="*/ 218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218" y="150"/>
                  </a:moveTo>
                  <a:lnTo>
                    <a:pt x="218" y="150"/>
                  </a:lnTo>
                  <a:lnTo>
                    <a:pt x="218" y="40"/>
                  </a:lnTo>
                  <a:cubicBezTo>
                    <a:pt x="150" y="21"/>
                    <a:pt x="76" y="7"/>
                    <a:pt x="0" y="0"/>
                  </a:cubicBezTo>
                  <a:lnTo>
                    <a:pt x="10" y="111"/>
                  </a:lnTo>
                  <a:cubicBezTo>
                    <a:pt x="83" y="119"/>
                    <a:pt x="153" y="132"/>
                    <a:pt x="218"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2" name="Freeform 85">
              <a:extLst>
                <a:ext uri="{FF2B5EF4-FFF2-40B4-BE49-F238E27FC236}">
                  <a16:creationId xmlns:a16="http://schemas.microsoft.com/office/drawing/2014/main" id="{F22FF98A-0C19-4E38-8FAD-9614C38B40F5}"/>
                </a:ext>
              </a:extLst>
            </p:cNvPr>
            <p:cNvSpPr>
              <a:spLocks/>
            </p:cNvSpPr>
            <p:nvPr/>
          </p:nvSpPr>
          <p:spPr bwMode="auto">
            <a:xfrm>
              <a:off x="6248" y="1068"/>
              <a:ext cx="106" cy="87"/>
            </a:xfrm>
            <a:custGeom>
              <a:avLst/>
              <a:gdLst>
                <a:gd name="T0" fmla="*/ 177 w 177"/>
                <a:gd name="T1" fmla="*/ 146 h 146"/>
                <a:gd name="T2" fmla="*/ 177 w 177"/>
                <a:gd name="T3" fmla="*/ 146 h 146"/>
                <a:gd name="T4" fmla="*/ 177 w 177"/>
                <a:gd name="T5" fmla="*/ 36 h 146"/>
                <a:gd name="T6" fmla="*/ 0 w 177"/>
                <a:gd name="T7" fmla="*/ 0 h 146"/>
                <a:gd name="T8" fmla="*/ 10 w 177"/>
                <a:gd name="T9" fmla="*/ 111 h 146"/>
                <a:gd name="T10" fmla="*/ 177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177" y="146"/>
                  </a:moveTo>
                  <a:lnTo>
                    <a:pt x="177" y="146"/>
                  </a:lnTo>
                  <a:lnTo>
                    <a:pt x="177" y="36"/>
                  </a:lnTo>
                  <a:cubicBezTo>
                    <a:pt x="121" y="20"/>
                    <a:pt x="62" y="8"/>
                    <a:pt x="0" y="0"/>
                  </a:cubicBezTo>
                  <a:lnTo>
                    <a:pt x="10" y="111"/>
                  </a:lnTo>
                  <a:cubicBezTo>
                    <a:pt x="68" y="119"/>
                    <a:pt x="124" y="131"/>
                    <a:pt x="17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3" name="Freeform 86">
              <a:extLst>
                <a:ext uri="{FF2B5EF4-FFF2-40B4-BE49-F238E27FC236}">
                  <a16:creationId xmlns:a16="http://schemas.microsoft.com/office/drawing/2014/main" id="{B059996D-FE09-4526-B841-0A1D165C7DDD}"/>
                </a:ext>
              </a:extLst>
            </p:cNvPr>
            <p:cNvSpPr>
              <a:spLocks/>
            </p:cNvSpPr>
            <p:nvPr/>
          </p:nvSpPr>
          <p:spPr bwMode="auto">
            <a:xfrm>
              <a:off x="6236" y="934"/>
              <a:ext cx="118" cy="89"/>
            </a:xfrm>
            <a:custGeom>
              <a:avLst/>
              <a:gdLst>
                <a:gd name="T0" fmla="*/ 198 w 198"/>
                <a:gd name="T1" fmla="*/ 147 h 147"/>
                <a:gd name="T2" fmla="*/ 198 w 198"/>
                <a:gd name="T3" fmla="*/ 147 h 147"/>
                <a:gd name="T4" fmla="*/ 198 w 198"/>
                <a:gd name="T5" fmla="*/ 37 h 147"/>
                <a:gd name="T6" fmla="*/ 0 w 198"/>
                <a:gd name="T7" fmla="*/ 0 h 147"/>
                <a:gd name="T8" fmla="*/ 11 w 198"/>
                <a:gd name="T9" fmla="*/ 111 h 147"/>
                <a:gd name="T10" fmla="*/ 198 w 198"/>
                <a:gd name="T11" fmla="*/ 147 h 147"/>
              </a:gdLst>
              <a:ahLst/>
              <a:cxnLst>
                <a:cxn ang="0">
                  <a:pos x="T0" y="T1"/>
                </a:cxn>
                <a:cxn ang="0">
                  <a:pos x="T2" y="T3"/>
                </a:cxn>
                <a:cxn ang="0">
                  <a:pos x="T4" y="T5"/>
                </a:cxn>
                <a:cxn ang="0">
                  <a:pos x="T6" y="T7"/>
                </a:cxn>
                <a:cxn ang="0">
                  <a:pos x="T8" y="T9"/>
                </a:cxn>
                <a:cxn ang="0">
                  <a:pos x="T10" y="T11"/>
                </a:cxn>
              </a:cxnLst>
              <a:rect l="0" t="0" r="r" b="b"/>
              <a:pathLst>
                <a:path w="198" h="147">
                  <a:moveTo>
                    <a:pt x="198" y="147"/>
                  </a:moveTo>
                  <a:lnTo>
                    <a:pt x="198" y="147"/>
                  </a:lnTo>
                  <a:lnTo>
                    <a:pt x="198" y="37"/>
                  </a:lnTo>
                  <a:cubicBezTo>
                    <a:pt x="136" y="20"/>
                    <a:pt x="69" y="7"/>
                    <a:pt x="0" y="0"/>
                  </a:cubicBezTo>
                  <a:lnTo>
                    <a:pt x="11" y="111"/>
                  </a:lnTo>
                  <a:cubicBezTo>
                    <a:pt x="76" y="118"/>
                    <a:pt x="139" y="131"/>
                    <a:pt x="198" y="1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4" name="Freeform 87">
              <a:extLst>
                <a:ext uri="{FF2B5EF4-FFF2-40B4-BE49-F238E27FC236}">
                  <a16:creationId xmlns:a16="http://schemas.microsoft.com/office/drawing/2014/main" id="{432F91FF-963D-4B91-BB04-93511E95043F}"/>
                </a:ext>
              </a:extLst>
            </p:cNvPr>
            <p:cNvSpPr>
              <a:spLocks/>
            </p:cNvSpPr>
            <p:nvPr/>
          </p:nvSpPr>
          <p:spPr bwMode="auto">
            <a:xfrm>
              <a:off x="6198" y="535"/>
              <a:ext cx="156" cy="92"/>
            </a:xfrm>
            <a:custGeom>
              <a:avLst/>
              <a:gdLst>
                <a:gd name="T0" fmla="*/ 260 w 260"/>
                <a:gd name="T1" fmla="*/ 153 h 153"/>
                <a:gd name="T2" fmla="*/ 260 w 260"/>
                <a:gd name="T3" fmla="*/ 153 h 153"/>
                <a:gd name="T4" fmla="*/ 260 w 260"/>
                <a:gd name="T5" fmla="*/ 43 h 153"/>
                <a:gd name="T6" fmla="*/ 0 w 260"/>
                <a:gd name="T7" fmla="*/ 0 h 153"/>
                <a:gd name="T8" fmla="*/ 11 w 260"/>
                <a:gd name="T9" fmla="*/ 110 h 153"/>
                <a:gd name="T10" fmla="*/ 260 w 260"/>
                <a:gd name="T11" fmla="*/ 153 h 153"/>
              </a:gdLst>
              <a:ahLst/>
              <a:cxnLst>
                <a:cxn ang="0">
                  <a:pos x="T0" y="T1"/>
                </a:cxn>
                <a:cxn ang="0">
                  <a:pos x="T2" y="T3"/>
                </a:cxn>
                <a:cxn ang="0">
                  <a:pos x="T4" y="T5"/>
                </a:cxn>
                <a:cxn ang="0">
                  <a:pos x="T6" y="T7"/>
                </a:cxn>
                <a:cxn ang="0">
                  <a:pos x="T8" y="T9"/>
                </a:cxn>
                <a:cxn ang="0">
                  <a:pos x="T10" y="T11"/>
                </a:cxn>
              </a:cxnLst>
              <a:rect l="0" t="0" r="r" b="b"/>
              <a:pathLst>
                <a:path w="260" h="153">
                  <a:moveTo>
                    <a:pt x="260" y="153"/>
                  </a:moveTo>
                  <a:lnTo>
                    <a:pt x="260" y="153"/>
                  </a:lnTo>
                  <a:lnTo>
                    <a:pt x="260" y="43"/>
                  </a:lnTo>
                  <a:cubicBezTo>
                    <a:pt x="180" y="20"/>
                    <a:pt x="91" y="5"/>
                    <a:pt x="0" y="0"/>
                  </a:cubicBezTo>
                  <a:lnTo>
                    <a:pt x="11" y="110"/>
                  </a:lnTo>
                  <a:cubicBezTo>
                    <a:pt x="98" y="116"/>
                    <a:pt x="183" y="131"/>
                    <a:pt x="260" y="1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5" name="Freeform 88">
              <a:extLst>
                <a:ext uri="{FF2B5EF4-FFF2-40B4-BE49-F238E27FC236}">
                  <a16:creationId xmlns:a16="http://schemas.microsoft.com/office/drawing/2014/main" id="{62B2D5FE-45B4-46EA-88A0-A61C8E68951B}"/>
                </a:ext>
              </a:extLst>
            </p:cNvPr>
            <p:cNvSpPr>
              <a:spLocks/>
            </p:cNvSpPr>
            <p:nvPr/>
          </p:nvSpPr>
          <p:spPr bwMode="auto">
            <a:xfrm>
              <a:off x="6162" y="137"/>
              <a:ext cx="192" cy="93"/>
            </a:xfrm>
            <a:custGeom>
              <a:avLst/>
              <a:gdLst>
                <a:gd name="T0" fmla="*/ 321 w 321"/>
                <a:gd name="T1" fmla="*/ 155 h 155"/>
                <a:gd name="T2" fmla="*/ 321 w 321"/>
                <a:gd name="T3" fmla="*/ 155 h 155"/>
                <a:gd name="T4" fmla="*/ 321 w 321"/>
                <a:gd name="T5" fmla="*/ 45 h 155"/>
                <a:gd name="T6" fmla="*/ 0 w 321"/>
                <a:gd name="T7" fmla="*/ 0 h 155"/>
                <a:gd name="T8" fmla="*/ 10 w 321"/>
                <a:gd name="T9" fmla="*/ 110 h 155"/>
                <a:gd name="T10" fmla="*/ 321 w 321"/>
                <a:gd name="T11" fmla="*/ 155 h 155"/>
              </a:gdLst>
              <a:ahLst/>
              <a:cxnLst>
                <a:cxn ang="0">
                  <a:pos x="T0" y="T1"/>
                </a:cxn>
                <a:cxn ang="0">
                  <a:pos x="T2" y="T3"/>
                </a:cxn>
                <a:cxn ang="0">
                  <a:pos x="T4" y="T5"/>
                </a:cxn>
                <a:cxn ang="0">
                  <a:pos x="T6" y="T7"/>
                </a:cxn>
                <a:cxn ang="0">
                  <a:pos x="T8" y="T9"/>
                </a:cxn>
                <a:cxn ang="0">
                  <a:pos x="T10" y="T11"/>
                </a:cxn>
              </a:cxnLst>
              <a:rect l="0" t="0" r="r" b="b"/>
              <a:pathLst>
                <a:path w="321" h="155">
                  <a:moveTo>
                    <a:pt x="321" y="155"/>
                  </a:moveTo>
                  <a:lnTo>
                    <a:pt x="321" y="155"/>
                  </a:lnTo>
                  <a:lnTo>
                    <a:pt x="321" y="45"/>
                  </a:lnTo>
                  <a:cubicBezTo>
                    <a:pt x="223" y="17"/>
                    <a:pt x="113" y="2"/>
                    <a:pt x="0" y="0"/>
                  </a:cubicBezTo>
                  <a:lnTo>
                    <a:pt x="10" y="110"/>
                  </a:lnTo>
                  <a:cubicBezTo>
                    <a:pt x="119" y="113"/>
                    <a:pt x="226" y="128"/>
                    <a:pt x="321"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6" name="Freeform 89">
              <a:extLst>
                <a:ext uri="{FF2B5EF4-FFF2-40B4-BE49-F238E27FC236}">
                  <a16:creationId xmlns:a16="http://schemas.microsoft.com/office/drawing/2014/main" id="{93D4AF09-A1BA-4D54-984D-FAB73B0B96FB}"/>
                </a:ext>
              </a:extLst>
            </p:cNvPr>
            <p:cNvSpPr>
              <a:spLocks/>
            </p:cNvSpPr>
            <p:nvPr/>
          </p:nvSpPr>
          <p:spPr bwMode="auto">
            <a:xfrm>
              <a:off x="6174" y="269"/>
              <a:ext cx="180" cy="93"/>
            </a:xfrm>
            <a:custGeom>
              <a:avLst/>
              <a:gdLst>
                <a:gd name="T0" fmla="*/ 301 w 301"/>
                <a:gd name="T1" fmla="*/ 155 h 155"/>
                <a:gd name="T2" fmla="*/ 301 w 301"/>
                <a:gd name="T3" fmla="*/ 155 h 155"/>
                <a:gd name="T4" fmla="*/ 301 w 301"/>
                <a:gd name="T5" fmla="*/ 44 h 155"/>
                <a:gd name="T6" fmla="*/ 0 w 301"/>
                <a:gd name="T7" fmla="*/ 0 h 155"/>
                <a:gd name="T8" fmla="*/ 11 w 301"/>
                <a:gd name="T9" fmla="*/ 110 h 155"/>
                <a:gd name="T10" fmla="*/ 301 w 301"/>
                <a:gd name="T11" fmla="*/ 155 h 155"/>
              </a:gdLst>
              <a:ahLst/>
              <a:cxnLst>
                <a:cxn ang="0">
                  <a:pos x="T0" y="T1"/>
                </a:cxn>
                <a:cxn ang="0">
                  <a:pos x="T2" y="T3"/>
                </a:cxn>
                <a:cxn ang="0">
                  <a:pos x="T4" y="T5"/>
                </a:cxn>
                <a:cxn ang="0">
                  <a:pos x="T6" y="T7"/>
                </a:cxn>
                <a:cxn ang="0">
                  <a:pos x="T8" y="T9"/>
                </a:cxn>
                <a:cxn ang="0">
                  <a:pos x="T10" y="T11"/>
                </a:cxn>
              </a:cxnLst>
              <a:rect l="0" t="0" r="r" b="b"/>
              <a:pathLst>
                <a:path w="301" h="155">
                  <a:moveTo>
                    <a:pt x="301" y="155"/>
                  </a:moveTo>
                  <a:lnTo>
                    <a:pt x="301" y="155"/>
                  </a:lnTo>
                  <a:lnTo>
                    <a:pt x="301" y="44"/>
                  </a:lnTo>
                  <a:cubicBezTo>
                    <a:pt x="209" y="18"/>
                    <a:pt x="106" y="3"/>
                    <a:pt x="0" y="0"/>
                  </a:cubicBezTo>
                  <a:lnTo>
                    <a:pt x="11" y="110"/>
                  </a:lnTo>
                  <a:cubicBezTo>
                    <a:pt x="113" y="114"/>
                    <a:pt x="212" y="129"/>
                    <a:pt x="301"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7" name="Freeform 90">
              <a:extLst>
                <a:ext uri="{FF2B5EF4-FFF2-40B4-BE49-F238E27FC236}">
                  <a16:creationId xmlns:a16="http://schemas.microsoft.com/office/drawing/2014/main" id="{222DBE56-4E86-4C84-8638-1122E1A0FF11}"/>
                </a:ext>
              </a:extLst>
            </p:cNvPr>
            <p:cNvSpPr>
              <a:spLocks/>
            </p:cNvSpPr>
            <p:nvPr/>
          </p:nvSpPr>
          <p:spPr bwMode="auto">
            <a:xfrm>
              <a:off x="6186" y="402"/>
              <a:ext cx="168" cy="93"/>
            </a:xfrm>
            <a:custGeom>
              <a:avLst/>
              <a:gdLst>
                <a:gd name="T0" fmla="*/ 280 w 280"/>
                <a:gd name="T1" fmla="*/ 154 h 154"/>
                <a:gd name="T2" fmla="*/ 280 w 280"/>
                <a:gd name="T3" fmla="*/ 154 h 154"/>
                <a:gd name="T4" fmla="*/ 280 w 280"/>
                <a:gd name="T5" fmla="*/ 44 h 154"/>
                <a:gd name="T6" fmla="*/ 0 w 280"/>
                <a:gd name="T7" fmla="*/ 0 h 154"/>
                <a:gd name="T8" fmla="*/ 10 w 280"/>
                <a:gd name="T9" fmla="*/ 110 h 154"/>
                <a:gd name="T10" fmla="*/ 28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280" y="154"/>
                  </a:moveTo>
                  <a:lnTo>
                    <a:pt x="280" y="154"/>
                  </a:lnTo>
                  <a:lnTo>
                    <a:pt x="280" y="44"/>
                  </a:lnTo>
                  <a:cubicBezTo>
                    <a:pt x="194" y="19"/>
                    <a:pt x="98" y="4"/>
                    <a:pt x="0" y="0"/>
                  </a:cubicBezTo>
                  <a:lnTo>
                    <a:pt x="10" y="110"/>
                  </a:lnTo>
                  <a:cubicBezTo>
                    <a:pt x="105" y="115"/>
                    <a:pt x="197" y="130"/>
                    <a:pt x="280"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8" name="Freeform 91">
              <a:extLst>
                <a:ext uri="{FF2B5EF4-FFF2-40B4-BE49-F238E27FC236}">
                  <a16:creationId xmlns:a16="http://schemas.microsoft.com/office/drawing/2014/main" id="{6B07FB8E-A382-4910-88D4-55D1D7E35EA6}"/>
                </a:ext>
              </a:extLst>
            </p:cNvPr>
            <p:cNvSpPr>
              <a:spLocks/>
            </p:cNvSpPr>
            <p:nvPr/>
          </p:nvSpPr>
          <p:spPr bwMode="auto">
            <a:xfrm>
              <a:off x="6211" y="667"/>
              <a:ext cx="143" cy="92"/>
            </a:xfrm>
            <a:custGeom>
              <a:avLst/>
              <a:gdLst>
                <a:gd name="T0" fmla="*/ 239 w 239"/>
                <a:gd name="T1" fmla="*/ 152 h 152"/>
                <a:gd name="T2" fmla="*/ 239 w 239"/>
                <a:gd name="T3" fmla="*/ 152 h 152"/>
                <a:gd name="T4" fmla="*/ 239 w 239"/>
                <a:gd name="T5" fmla="*/ 42 h 152"/>
                <a:gd name="T6" fmla="*/ 0 w 239"/>
                <a:gd name="T7" fmla="*/ 0 h 152"/>
                <a:gd name="T8" fmla="*/ 10 w 239"/>
                <a:gd name="T9" fmla="*/ 111 h 152"/>
                <a:gd name="T10" fmla="*/ 239 w 239"/>
                <a:gd name="T11" fmla="*/ 152 h 152"/>
              </a:gdLst>
              <a:ahLst/>
              <a:cxnLst>
                <a:cxn ang="0">
                  <a:pos x="T0" y="T1"/>
                </a:cxn>
                <a:cxn ang="0">
                  <a:pos x="T2" y="T3"/>
                </a:cxn>
                <a:cxn ang="0">
                  <a:pos x="T4" y="T5"/>
                </a:cxn>
                <a:cxn ang="0">
                  <a:pos x="T6" y="T7"/>
                </a:cxn>
                <a:cxn ang="0">
                  <a:pos x="T8" y="T9"/>
                </a:cxn>
                <a:cxn ang="0">
                  <a:pos x="T10" y="T11"/>
                </a:cxn>
              </a:cxnLst>
              <a:rect l="0" t="0" r="r" b="b"/>
              <a:pathLst>
                <a:path w="239" h="152">
                  <a:moveTo>
                    <a:pt x="239" y="152"/>
                  </a:moveTo>
                  <a:lnTo>
                    <a:pt x="239" y="152"/>
                  </a:lnTo>
                  <a:lnTo>
                    <a:pt x="239" y="42"/>
                  </a:lnTo>
                  <a:cubicBezTo>
                    <a:pt x="165" y="21"/>
                    <a:pt x="84" y="7"/>
                    <a:pt x="0" y="0"/>
                  </a:cubicBezTo>
                  <a:lnTo>
                    <a:pt x="10" y="111"/>
                  </a:lnTo>
                  <a:cubicBezTo>
                    <a:pt x="90" y="118"/>
                    <a:pt x="168" y="132"/>
                    <a:pt x="239" y="1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9" name="Freeform 92">
              <a:extLst>
                <a:ext uri="{FF2B5EF4-FFF2-40B4-BE49-F238E27FC236}">
                  <a16:creationId xmlns:a16="http://schemas.microsoft.com/office/drawing/2014/main" id="{2942D779-A562-4122-A7F6-897E386ACF9A}"/>
                </a:ext>
              </a:extLst>
            </p:cNvPr>
            <p:cNvSpPr>
              <a:spLocks/>
            </p:cNvSpPr>
            <p:nvPr/>
          </p:nvSpPr>
          <p:spPr bwMode="auto">
            <a:xfrm>
              <a:off x="6323" y="1874"/>
              <a:ext cx="31" cy="74"/>
            </a:xfrm>
            <a:custGeom>
              <a:avLst/>
              <a:gdLst>
                <a:gd name="T0" fmla="*/ 52 w 52"/>
                <a:gd name="T1" fmla="*/ 124 h 124"/>
                <a:gd name="T2" fmla="*/ 52 w 52"/>
                <a:gd name="T3" fmla="*/ 124 h 124"/>
                <a:gd name="T4" fmla="*/ 52 w 52"/>
                <a:gd name="T5" fmla="*/ 14 h 124"/>
                <a:gd name="T6" fmla="*/ 0 w 52"/>
                <a:gd name="T7" fmla="*/ 0 h 124"/>
                <a:gd name="T8" fmla="*/ 10 w 52"/>
                <a:gd name="T9" fmla="*/ 113 h 124"/>
                <a:gd name="T10" fmla="*/ 52 w 52"/>
                <a:gd name="T11" fmla="*/ 124 h 124"/>
              </a:gdLst>
              <a:ahLst/>
              <a:cxnLst>
                <a:cxn ang="0">
                  <a:pos x="T0" y="T1"/>
                </a:cxn>
                <a:cxn ang="0">
                  <a:pos x="T2" y="T3"/>
                </a:cxn>
                <a:cxn ang="0">
                  <a:pos x="T4" y="T5"/>
                </a:cxn>
                <a:cxn ang="0">
                  <a:pos x="T6" y="T7"/>
                </a:cxn>
                <a:cxn ang="0">
                  <a:pos x="T8" y="T9"/>
                </a:cxn>
                <a:cxn ang="0">
                  <a:pos x="T10" y="T11"/>
                </a:cxn>
              </a:cxnLst>
              <a:rect l="0" t="0" r="r" b="b"/>
              <a:pathLst>
                <a:path w="52" h="124">
                  <a:moveTo>
                    <a:pt x="52" y="124"/>
                  </a:moveTo>
                  <a:lnTo>
                    <a:pt x="52" y="124"/>
                  </a:lnTo>
                  <a:lnTo>
                    <a:pt x="52" y="14"/>
                  </a:lnTo>
                  <a:cubicBezTo>
                    <a:pt x="35" y="9"/>
                    <a:pt x="17" y="4"/>
                    <a:pt x="0" y="0"/>
                  </a:cubicBezTo>
                  <a:lnTo>
                    <a:pt x="10" y="113"/>
                  </a:lnTo>
                  <a:cubicBezTo>
                    <a:pt x="24" y="116"/>
                    <a:pt x="38" y="120"/>
                    <a:pt x="52" y="1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0" name="Freeform 93">
              <a:extLst>
                <a:ext uri="{FF2B5EF4-FFF2-40B4-BE49-F238E27FC236}">
                  <a16:creationId xmlns:a16="http://schemas.microsoft.com/office/drawing/2014/main" id="{2EDF7F8F-096F-446E-A741-62ED93D40DC3}"/>
                </a:ext>
              </a:extLst>
            </p:cNvPr>
            <p:cNvSpPr>
              <a:spLocks/>
            </p:cNvSpPr>
            <p:nvPr/>
          </p:nvSpPr>
          <p:spPr bwMode="auto">
            <a:xfrm>
              <a:off x="6335" y="2009"/>
              <a:ext cx="19" cy="71"/>
            </a:xfrm>
            <a:custGeom>
              <a:avLst/>
              <a:gdLst>
                <a:gd name="T0" fmla="*/ 32 w 32"/>
                <a:gd name="T1" fmla="*/ 118 h 118"/>
                <a:gd name="T2" fmla="*/ 32 w 32"/>
                <a:gd name="T3" fmla="*/ 118 h 118"/>
                <a:gd name="T4" fmla="*/ 32 w 32"/>
                <a:gd name="T5" fmla="*/ 8 h 118"/>
                <a:gd name="T6" fmla="*/ 0 w 32"/>
                <a:gd name="T7" fmla="*/ 0 h 118"/>
                <a:gd name="T8" fmla="*/ 11 w 32"/>
                <a:gd name="T9" fmla="*/ 112 h 118"/>
                <a:gd name="T10" fmla="*/ 32 w 32"/>
                <a:gd name="T11" fmla="*/ 118 h 118"/>
              </a:gdLst>
              <a:ahLst/>
              <a:cxnLst>
                <a:cxn ang="0">
                  <a:pos x="T0" y="T1"/>
                </a:cxn>
                <a:cxn ang="0">
                  <a:pos x="T2" y="T3"/>
                </a:cxn>
                <a:cxn ang="0">
                  <a:pos x="T4" y="T5"/>
                </a:cxn>
                <a:cxn ang="0">
                  <a:pos x="T6" y="T7"/>
                </a:cxn>
                <a:cxn ang="0">
                  <a:pos x="T8" y="T9"/>
                </a:cxn>
                <a:cxn ang="0">
                  <a:pos x="T10" y="T11"/>
                </a:cxn>
              </a:cxnLst>
              <a:rect l="0" t="0" r="r" b="b"/>
              <a:pathLst>
                <a:path w="32" h="118">
                  <a:moveTo>
                    <a:pt x="32" y="118"/>
                  </a:moveTo>
                  <a:lnTo>
                    <a:pt x="32" y="118"/>
                  </a:lnTo>
                  <a:lnTo>
                    <a:pt x="32" y="8"/>
                  </a:lnTo>
                  <a:cubicBezTo>
                    <a:pt x="22" y="5"/>
                    <a:pt x="11" y="2"/>
                    <a:pt x="0" y="0"/>
                  </a:cubicBezTo>
                  <a:lnTo>
                    <a:pt x="11" y="112"/>
                  </a:lnTo>
                  <a:cubicBezTo>
                    <a:pt x="18" y="114"/>
                    <a:pt x="25" y="116"/>
                    <a:pt x="32" y="1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1" name="Freeform 94">
              <a:extLst>
                <a:ext uri="{FF2B5EF4-FFF2-40B4-BE49-F238E27FC236}">
                  <a16:creationId xmlns:a16="http://schemas.microsoft.com/office/drawing/2014/main" id="{169278C8-5826-4843-A7F7-7E955370B121}"/>
                </a:ext>
              </a:extLst>
            </p:cNvPr>
            <p:cNvSpPr>
              <a:spLocks/>
            </p:cNvSpPr>
            <p:nvPr/>
          </p:nvSpPr>
          <p:spPr bwMode="auto">
            <a:xfrm>
              <a:off x="6273" y="1335"/>
              <a:ext cx="81" cy="84"/>
            </a:xfrm>
            <a:custGeom>
              <a:avLst/>
              <a:gdLst>
                <a:gd name="T0" fmla="*/ 136 w 136"/>
                <a:gd name="T1" fmla="*/ 140 h 140"/>
                <a:gd name="T2" fmla="*/ 136 w 136"/>
                <a:gd name="T3" fmla="*/ 140 h 140"/>
                <a:gd name="T4" fmla="*/ 136 w 136"/>
                <a:gd name="T5" fmla="*/ 30 h 140"/>
                <a:gd name="T6" fmla="*/ 0 w 136"/>
                <a:gd name="T7" fmla="*/ 0 h 140"/>
                <a:gd name="T8" fmla="*/ 11 w 136"/>
                <a:gd name="T9" fmla="*/ 112 h 140"/>
                <a:gd name="T10" fmla="*/ 136 w 136"/>
                <a:gd name="T11" fmla="*/ 140 h 140"/>
              </a:gdLst>
              <a:ahLst/>
              <a:cxnLst>
                <a:cxn ang="0">
                  <a:pos x="T0" y="T1"/>
                </a:cxn>
                <a:cxn ang="0">
                  <a:pos x="T2" y="T3"/>
                </a:cxn>
                <a:cxn ang="0">
                  <a:pos x="T4" y="T5"/>
                </a:cxn>
                <a:cxn ang="0">
                  <a:pos x="T6" y="T7"/>
                </a:cxn>
                <a:cxn ang="0">
                  <a:pos x="T8" y="T9"/>
                </a:cxn>
                <a:cxn ang="0">
                  <a:pos x="T10" y="T11"/>
                </a:cxn>
              </a:cxnLst>
              <a:rect l="0" t="0" r="r" b="b"/>
              <a:pathLst>
                <a:path w="136" h="140">
                  <a:moveTo>
                    <a:pt x="136" y="140"/>
                  </a:moveTo>
                  <a:lnTo>
                    <a:pt x="136" y="140"/>
                  </a:lnTo>
                  <a:lnTo>
                    <a:pt x="136" y="30"/>
                  </a:lnTo>
                  <a:cubicBezTo>
                    <a:pt x="93" y="18"/>
                    <a:pt x="47" y="8"/>
                    <a:pt x="0" y="0"/>
                  </a:cubicBezTo>
                  <a:lnTo>
                    <a:pt x="11" y="112"/>
                  </a:lnTo>
                  <a:cubicBezTo>
                    <a:pt x="54" y="119"/>
                    <a:pt x="96" y="129"/>
                    <a:pt x="136" y="1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2" name="Freeform 95">
              <a:extLst>
                <a:ext uri="{FF2B5EF4-FFF2-40B4-BE49-F238E27FC236}">
                  <a16:creationId xmlns:a16="http://schemas.microsoft.com/office/drawing/2014/main" id="{BCEF6D38-6826-4677-ADE1-8347CAE3F16E}"/>
                </a:ext>
              </a:extLst>
            </p:cNvPr>
            <p:cNvSpPr>
              <a:spLocks/>
            </p:cNvSpPr>
            <p:nvPr/>
          </p:nvSpPr>
          <p:spPr bwMode="auto">
            <a:xfrm>
              <a:off x="6261" y="1202"/>
              <a:ext cx="93" cy="85"/>
            </a:xfrm>
            <a:custGeom>
              <a:avLst/>
              <a:gdLst>
                <a:gd name="T0" fmla="*/ 156 w 156"/>
                <a:gd name="T1" fmla="*/ 143 h 143"/>
                <a:gd name="T2" fmla="*/ 156 w 156"/>
                <a:gd name="T3" fmla="*/ 143 h 143"/>
                <a:gd name="T4" fmla="*/ 156 w 156"/>
                <a:gd name="T5" fmla="*/ 33 h 143"/>
                <a:gd name="T6" fmla="*/ 0 w 156"/>
                <a:gd name="T7" fmla="*/ 0 h 143"/>
                <a:gd name="T8" fmla="*/ 10 w 156"/>
                <a:gd name="T9" fmla="*/ 112 h 143"/>
                <a:gd name="T10" fmla="*/ 156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156" y="143"/>
                  </a:moveTo>
                  <a:lnTo>
                    <a:pt x="156" y="143"/>
                  </a:lnTo>
                  <a:lnTo>
                    <a:pt x="156" y="33"/>
                  </a:lnTo>
                  <a:cubicBezTo>
                    <a:pt x="106" y="19"/>
                    <a:pt x="54" y="8"/>
                    <a:pt x="0" y="0"/>
                  </a:cubicBezTo>
                  <a:lnTo>
                    <a:pt x="10" y="112"/>
                  </a:lnTo>
                  <a:cubicBezTo>
                    <a:pt x="61" y="119"/>
                    <a:pt x="110" y="130"/>
                    <a:pt x="156"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3" name="Freeform 96">
              <a:extLst>
                <a:ext uri="{FF2B5EF4-FFF2-40B4-BE49-F238E27FC236}">
                  <a16:creationId xmlns:a16="http://schemas.microsoft.com/office/drawing/2014/main" id="{CDC9BB7F-4C9B-42C5-B195-4E94F30A33F8}"/>
                </a:ext>
              </a:extLst>
            </p:cNvPr>
            <p:cNvSpPr>
              <a:spLocks/>
            </p:cNvSpPr>
            <p:nvPr/>
          </p:nvSpPr>
          <p:spPr bwMode="auto">
            <a:xfrm>
              <a:off x="6285" y="1470"/>
              <a:ext cx="69" cy="81"/>
            </a:xfrm>
            <a:custGeom>
              <a:avLst/>
              <a:gdLst>
                <a:gd name="T0" fmla="*/ 115 w 115"/>
                <a:gd name="T1" fmla="*/ 136 h 136"/>
                <a:gd name="T2" fmla="*/ 115 w 115"/>
                <a:gd name="T3" fmla="*/ 136 h 136"/>
                <a:gd name="T4" fmla="*/ 115 w 115"/>
                <a:gd name="T5" fmla="*/ 26 h 136"/>
                <a:gd name="T6" fmla="*/ 0 w 115"/>
                <a:gd name="T7" fmla="*/ 0 h 136"/>
                <a:gd name="T8" fmla="*/ 10 w 115"/>
                <a:gd name="T9" fmla="*/ 112 h 136"/>
                <a:gd name="T10" fmla="*/ 115 w 115"/>
                <a:gd name="T11" fmla="*/ 136 h 136"/>
              </a:gdLst>
              <a:ahLst/>
              <a:cxnLst>
                <a:cxn ang="0">
                  <a:pos x="T0" y="T1"/>
                </a:cxn>
                <a:cxn ang="0">
                  <a:pos x="T2" y="T3"/>
                </a:cxn>
                <a:cxn ang="0">
                  <a:pos x="T4" y="T5"/>
                </a:cxn>
                <a:cxn ang="0">
                  <a:pos x="T6" y="T7"/>
                </a:cxn>
                <a:cxn ang="0">
                  <a:pos x="T8" y="T9"/>
                </a:cxn>
                <a:cxn ang="0">
                  <a:pos x="T10" y="T11"/>
                </a:cxn>
              </a:cxnLst>
              <a:rect l="0" t="0" r="r" b="b"/>
              <a:pathLst>
                <a:path w="115" h="136">
                  <a:moveTo>
                    <a:pt x="115" y="136"/>
                  </a:moveTo>
                  <a:lnTo>
                    <a:pt x="115" y="136"/>
                  </a:lnTo>
                  <a:lnTo>
                    <a:pt x="115" y="26"/>
                  </a:lnTo>
                  <a:cubicBezTo>
                    <a:pt x="78" y="16"/>
                    <a:pt x="40" y="7"/>
                    <a:pt x="0" y="0"/>
                  </a:cubicBezTo>
                  <a:lnTo>
                    <a:pt x="10" y="112"/>
                  </a:lnTo>
                  <a:cubicBezTo>
                    <a:pt x="46" y="118"/>
                    <a:pt x="81" y="127"/>
                    <a:pt x="115" y="1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4" name="Freeform 97">
              <a:extLst>
                <a:ext uri="{FF2B5EF4-FFF2-40B4-BE49-F238E27FC236}">
                  <a16:creationId xmlns:a16="http://schemas.microsoft.com/office/drawing/2014/main" id="{EBF5C626-CBC9-4294-B909-6EE2DB8FF2EF}"/>
                </a:ext>
              </a:extLst>
            </p:cNvPr>
            <p:cNvSpPr>
              <a:spLocks/>
            </p:cNvSpPr>
            <p:nvPr/>
          </p:nvSpPr>
          <p:spPr bwMode="auto">
            <a:xfrm>
              <a:off x="6298" y="1604"/>
              <a:ext cx="56" cy="79"/>
            </a:xfrm>
            <a:custGeom>
              <a:avLst/>
              <a:gdLst>
                <a:gd name="T0" fmla="*/ 94 w 94"/>
                <a:gd name="T1" fmla="*/ 132 h 132"/>
                <a:gd name="T2" fmla="*/ 94 w 94"/>
                <a:gd name="T3" fmla="*/ 132 h 132"/>
                <a:gd name="T4" fmla="*/ 94 w 94"/>
                <a:gd name="T5" fmla="*/ 22 h 132"/>
                <a:gd name="T6" fmla="*/ 0 w 94"/>
                <a:gd name="T7" fmla="*/ 0 h 132"/>
                <a:gd name="T8" fmla="*/ 10 w 94"/>
                <a:gd name="T9" fmla="*/ 112 h 132"/>
                <a:gd name="T10" fmla="*/ 94 w 94"/>
                <a:gd name="T11" fmla="*/ 132 h 132"/>
              </a:gdLst>
              <a:ahLst/>
              <a:cxnLst>
                <a:cxn ang="0">
                  <a:pos x="T0" y="T1"/>
                </a:cxn>
                <a:cxn ang="0">
                  <a:pos x="T2" y="T3"/>
                </a:cxn>
                <a:cxn ang="0">
                  <a:pos x="T4" y="T5"/>
                </a:cxn>
                <a:cxn ang="0">
                  <a:pos x="T6" y="T7"/>
                </a:cxn>
                <a:cxn ang="0">
                  <a:pos x="T8" y="T9"/>
                </a:cxn>
                <a:cxn ang="0">
                  <a:pos x="T10" y="T11"/>
                </a:cxn>
              </a:cxnLst>
              <a:rect l="0" t="0" r="r" b="b"/>
              <a:pathLst>
                <a:path w="94" h="132">
                  <a:moveTo>
                    <a:pt x="94" y="132"/>
                  </a:moveTo>
                  <a:lnTo>
                    <a:pt x="94" y="132"/>
                  </a:lnTo>
                  <a:lnTo>
                    <a:pt x="94" y="22"/>
                  </a:lnTo>
                  <a:cubicBezTo>
                    <a:pt x="64" y="14"/>
                    <a:pt x="32" y="6"/>
                    <a:pt x="0" y="0"/>
                  </a:cubicBezTo>
                  <a:lnTo>
                    <a:pt x="10" y="112"/>
                  </a:lnTo>
                  <a:cubicBezTo>
                    <a:pt x="39" y="118"/>
                    <a:pt x="67" y="125"/>
                    <a:pt x="94" y="1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5" name="Freeform 98">
              <a:extLst>
                <a:ext uri="{FF2B5EF4-FFF2-40B4-BE49-F238E27FC236}">
                  <a16:creationId xmlns:a16="http://schemas.microsoft.com/office/drawing/2014/main" id="{86129E98-82D1-466F-A7BB-AF00BF7F1750}"/>
                </a:ext>
              </a:extLst>
            </p:cNvPr>
            <p:cNvSpPr>
              <a:spLocks/>
            </p:cNvSpPr>
            <p:nvPr/>
          </p:nvSpPr>
          <p:spPr bwMode="auto">
            <a:xfrm>
              <a:off x="6155" y="1260"/>
              <a:ext cx="118" cy="75"/>
            </a:xfrm>
            <a:custGeom>
              <a:avLst/>
              <a:gdLst>
                <a:gd name="T0" fmla="*/ 0 w 196"/>
                <a:gd name="T1" fmla="*/ 110 h 126"/>
                <a:gd name="T2" fmla="*/ 0 w 196"/>
                <a:gd name="T3" fmla="*/ 110 h 126"/>
                <a:gd name="T4" fmla="*/ 196 w 196"/>
                <a:gd name="T5" fmla="*/ 126 h 126"/>
                <a:gd name="T6" fmla="*/ 196 w 196"/>
                <a:gd name="T7" fmla="*/ 126 h 126"/>
                <a:gd name="T8" fmla="*/ 186 w 196"/>
                <a:gd name="T9" fmla="*/ 15 h 126"/>
                <a:gd name="T10" fmla="*/ 186 w 196"/>
                <a:gd name="T11" fmla="*/ 15 h 126"/>
                <a:gd name="T12" fmla="*/ 0 w 196"/>
                <a:gd name="T13" fmla="*/ 0 h 126"/>
                <a:gd name="T14" fmla="*/ 0 w 196"/>
                <a:gd name="T15" fmla="*/ 11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26">
                  <a:moveTo>
                    <a:pt x="0" y="110"/>
                  </a:moveTo>
                  <a:lnTo>
                    <a:pt x="0" y="110"/>
                  </a:lnTo>
                  <a:cubicBezTo>
                    <a:pt x="67" y="111"/>
                    <a:pt x="133" y="116"/>
                    <a:pt x="196" y="126"/>
                  </a:cubicBezTo>
                  <a:lnTo>
                    <a:pt x="196" y="126"/>
                  </a:lnTo>
                  <a:lnTo>
                    <a:pt x="186" y="15"/>
                  </a:lnTo>
                  <a:lnTo>
                    <a:pt x="186" y="15"/>
                  </a:lnTo>
                  <a:cubicBezTo>
                    <a:pt x="126" y="6"/>
                    <a:pt x="63"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6" name="Freeform 99">
              <a:extLst>
                <a:ext uri="{FF2B5EF4-FFF2-40B4-BE49-F238E27FC236}">
                  <a16:creationId xmlns:a16="http://schemas.microsoft.com/office/drawing/2014/main" id="{3578BCC2-F5AA-40A2-8258-DB61E9A59925}"/>
                </a:ext>
              </a:extLst>
            </p:cNvPr>
            <p:cNvSpPr>
              <a:spLocks/>
            </p:cNvSpPr>
            <p:nvPr/>
          </p:nvSpPr>
          <p:spPr bwMode="auto">
            <a:xfrm>
              <a:off x="6088" y="599"/>
              <a:ext cx="56" cy="68"/>
            </a:xfrm>
            <a:custGeom>
              <a:avLst/>
              <a:gdLst>
                <a:gd name="T0" fmla="*/ 0 w 93"/>
                <a:gd name="T1" fmla="*/ 114 h 114"/>
                <a:gd name="T2" fmla="*/ 0 w 93"/>
                <a:gd name="T3" fmla="*/ 114 h 114"/>
                <a:gd name="T4" fmla="*/ 0 w 93"/>
                <a:gd name="T5" fmla="*/ 114 h 114"/>
                <a:gd name="T6" fmla="*/ 93 w 93"/>
                <a:gd name="T7" fmla="*/ 111 h 114"/>
                <a:gd name="T8" fmla="*/ 93 w 93"/>
                <a:gd name="T9" fmla="*/ 0 h 114"/>
                <a:gd name="T10" fmla="*/ 10 w 93"/>
                <a:gd name="T11" fmla="*/ 3 h 114"/>
                <a:gd name="T12" fmla="*/ 10 w 93"/>
                <a:gd name="T13" fmla="*/ 4 h 114"/>
                <a:gd name="T14" fmla="*/ 0 w 93"/>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4"/>
                  </a:moveTo>
                  <a:lnTo>
                    <a:pt x="0" y="114"/>
                  </a:lnTo>
                  <a:lnTo>
                    <a:pt x="0" y="114"/>
                  </a:lnTo>
                  <a:cubicBezTo>
                    <a:pt x="31" y="112"/>
                    <a:pt x="62" y="111"/>
                    <a:pt x="93" y="111"/>
                  </a:cubicBezTo>
                  <a:lnTo>
                    <a:pt x="93" y="0"/>
                  </a:lnTo>
                  <a:cubicBezTo>
                    <a:pt x="66" y="1"/>
                    <a:pt x="38" y="2"/>
                    <a:pt x="10" y="3"/>
                  </a:cubicBezTo>
                  <a:lnTo>
                    <a:pt x="10" y="4"/>
                  </a:lnTo>
                  <a:lnTo>
                    <a:pt x="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7" name="Freeform 100">
              <a:extLst>
                <a:ext uri="{FF2B5EF4-FFF2-40B4-BE49-F238E27FC236}">
                  <a16:creationId xmlns:a16="http://schemas.microsoft.com/office/drawing/2014/main" id="{3535CAF0-AA52-41F4-A15E-0E9D9CBDE646}"/>
                </a:ext>
              </a:extLst>
            </p:cNvPr>
            <p:cNvSpPr>
              <a:spLocks/>
            </p:cNvSpPr>
            <p:nvPr/>
          </p:nvSpPr>
          <p:spPr bwMode="auto">
            <a:xfrm>
              <a:off x="5945" y="667"/>
              <a:ext cx="143" cy="92"/>
            </a:xfrm>
            <a:custGeom>
              <a:avLst/>
              <a:gdLst>
                <a:gd name="T0" fmla="*/ 0 w 239"/>
                <a:gd name="T1" fmla="*/ 152 h 152"/>
                <a:gd name="T2" fmla="*/ 0 w 239"/>
                <a:gd name="T3" fmla="*/ 152 h 152"/>
                <a:gd name="T4" fmla="*/ 229 w 239"/>
                <a:gd name="T5" fmla="*/ 111 h 152"/>
                <a:gd name="T6" fmla="*/ 239 w 239"/>
                <a:gd name="T7" fmla="*/ 0 h 152"/>
                <a:gd name="T8" fmla="*/ 0 w 239"/>
                <a:gd name="T9" fmla="*/ 42 h 152"/>
                <a:gd name="T10" fmla="*/ 0 w 239"/>
                <a:gd name="T11" fmla="*/ 152 h 152"/>
              </a:gdLst>
              <a:ahLst/>
              <a:cxnLst>
                <a:cxn ang="0">
                  <a:pos x="T0" y="T1"/>
                </a:cxn>
                <a:cxn ang="0">
                  <a:pos x="T2" y="T3"/>
                </a:cxn>
                <a:cxn ang="0">
                  <a:pos x="T4" y="T5"/>
                </a:cxn>
                <a:cxn ang="0">
                  <a:pos x="T6" y="T7"/>
                </a:cxn>
                <a:cxn ang="0">
                  <a:pos x="T8" y="T9"/>
                </a:cxn>
                <a:cxn ang="0">
                  <a:pos x="T10" y="T11"/>
                </a:cxn>
              </a:cxnLst>
              <a:rect l="0" t="0" r="r" b="b"/>
              <a:pathLst>
                <a:path w="239" h="152">
                  <a:moveTo>
                    <a:pt x="0" y="152"/>
                  </a:moveTo>
                  <a:lnTo>
                    <a:pt x="0" y="152"/>
                  </a:lnTo>
                  <a:cubicBezTo>
                    <a:pt x="71" y="132"/>
                    <a:pt x="149" y="118"/>
                    <a:pt x="229" y="111"/>
                  </a:cubicBezTo>
                  <a:lnTo>
                    <a:pt x="239" y="0"/>
                  </a:lnTo>
                  <a:cubicBezTo>
                    <a:pt x="155" y="7"/>
                    <a:pt x="74" y="21"/>
                    <a:pt x="0" y="42"/>
                  </a:cubicBezTo>
                  <a:lnTo>
                    <a:pt x="0" y="1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8" name="Freeform 101">
              <a:extLst>
                <a:ext uri="{FF2B5EF4-FFF2-40B4-BE49-F238E27FC236}">
                  <a16:creationId xmlns:a16="http://schemas.microsoft.com/office/drawing/2014/main" id="{74CBE9A2-4333-427C-9DEB-582D0F32E719}"/>
                </a:ext>
              </a:extLst>
            </p:cNvPr>
            <p:cNvSpPr>
              <a:spLocks/>
            </p:cNvSpPr>
            <p:nvPr/>
          </p:nvSpPr>
          <p:spPr bwMode="auto">
            <a:xfrm>
              <a:off x="5945" y="535"/>
              <a:ext cx="156" cy="92"/>
            </a:xfrm>
            <a:custGeom>
              <a:avLst/>
              <a:gdLst>
                <a:gd name="T0" fmla="*/ 0 w 260"/>
                <a:gd name="T1" fmla="*/ 153 h 153"/>
                <a:gd name="T2" fmla="*/ 0 w 260"/>
                <a:gd name="T3" fmla="*/ 153 h 153"/>
                <a:gd name="T4" fmla="*/ 249 w 260"/>
                <a:gd name="T5" fmla="*/ 110 h 153"/>
                <a:gd name="T6" fmla="*/ 260 w 260"/>
                <a:gd name="T7" fmla="*/ 0 h 153"/>
                <a:gd name="T8" fmla="*/ 0 w 260"/>
                <a:gd name="T9" fmla="*/ 43 h 153"/>
                <a:gd name="T10" fmla="*/ 0 w 260"/>
                <a:gd name="T11" fmla="*/ 153 h 153"/>
              </a:gdLst>
              <a:ahLst/>
              <a:cxnLst>
                <a:cxn ang="0">
                  <a:pos x="T0" y="T1"/>
                </a:cxn>
                <a:cxn ang="0">
                  <a:pos x="T2" y="T3"/>
                </a:cxn>
                <a:cxn ang="0">
                  <a:pos x="T4" y="T5"/>
                </a:cxn>
                <a:cxn ang="0">
                  <a:pos x="T6" y="T7"/>
                </a:cxn>
                <a:cxn ang="0">
                  <a:pos x="T8" y="T9"/>
                </a:cxn>
                <a:cxn ang="0">
                  <a:pos x="T10" y="T11"/>
                </a:cxn>
              </a:cxnLst>
              <a:rect l="0" t="0" r="r" b="b"/>
              <a:pathLst>
                <a:path w="260" h="153">
                  <a:moveTo>
                    <a:pt x="0" y="153"/>
                  </a:moveTo>
                  <a:lnTo>
                    <a:pt x="0" y="153"/>
                  </a:lnTo>
                  <a:cubicBezTo>
                    <a:pt x="77" y="131"/>
                    <a:pt x="162" y="116"/>
                    <a:pt x="249" y="110"/>
                  </a:cubicBezTo>
                  <a:lnTo>
                    <a:pt x="260" y="0"/>
                  </a:lnTo>
                  <a:cubicBezTo>
                    <a:pt x="169" y="5"/>
                    <a:pt x="80" y="20"/>
                    <a:pt x="0" y="43"/>
                  </a:cubicBez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9" name="Freeform 102">
              <a:extLst>
                <a:ext uri="{FF2B5EF4-FFF2-40B4-BE49-F238E27FC236}">
                  <a16:creationId xmlns:a16="http://schemas.microsoft.com/office/drawing/2014/main" id="{13522F2B-2012-4ADA-B0A1-E84E16AB8D39}"/>
                </a:ext>
              </a:extLst>
            </p:cNvPr>
            <p:cNvSpPr>
              <a:spLocks/>
            </p:cNvSpPr>
            <p:nvPr/>
          </p:nvSpPr>
          <p:spPr bwMode="auto">
            <a:xfrm>
              <a:off x="6076" y="732"/>
              <a:ext cx="68" cy="69"/>
            </a:xfrm>
            <a:custGeom>
              <a:avLst/>
              <a:gdLst>
                <a:gd name="T0" fmla="*/ 0 w 114"/>
                <a:gd name="T1" fmla="*/ 115 h 115"/>
                <a:gd name="T2" fmla="*/ 0 w 114"/>
                <a:gd name="T3" fmla="*/ 115 h 115"/>
                <a:gd name="T4" fmla="*/ 0 w 114"/>
                <a:gd name="T5" fmla="*/ 115 h 115"/>
                <a:gd name="T6" fmla="*/ 114 w 114"/>
                <a:gd name="T7" fmla="*/ 110 h 115"/>
                <a:gd name="T8" fmla="*/ 114 w 114"/>
                <a:gd name="T9" fmla="*/ 0 h 115"/>
                <a:gd name="T10" fmla="*/ 11 w 114"/>
                <a:gd name="T11" fmla="*/ 4 h 115"/>
                <a:gd name="T12" fmla="*/ 11 w 114"/>
                <a:gd name="T13" fmla="*/ 4 h 115"/>
                <a:gd name="T14" fmla="*/ 0 w 114"/>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5">
                  <a:moveTo>
                    <a:pt x="0" y="115"/>
                  </a:moveTo>
                  <a:lnTo>
                    <a:pt x="0" y="115"/>
                  </a:lnTo>
                  <a:lnTo>
                    <a:pt x="0" y="115"/>
                  </a:lnTo>
                  <a:cubicBezTo>
                    <a:pt x="38" y="112"/>
                    <a:pt x="76" y="110"/>
                    <a:pt x="114" y="110"/>
                  </a:cubicBezTo>
                  <a:lnTo>
                    <a:pt x="114" y="0"/>
                  </a:lnTo>
                  <a:cubicBezTo>
                    <a:pt x="80" y="0"/>
                    <a:pt x="45" y="1"/>
                    <a:pt x="11" y="4"/>
                  </a:cubicBezTo>
                  <a:lnTo>
                    <a:pt x="11" y="4"/>
                  </a:lnTo>
                  <a:lnTo>
                    <a:pt x="0" y="1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0" name="Freeform 103">
              <a:extLst>
                <a:ext uri="{FF2B5EF4-FFF2-40B4-BE49-F238E27FC236}">
                  <a16:creationId xmlns:a16="http://schemas.microsoft.com/office/drawing/2014/main" id="{2E94CF9E-9BFF-4E30-8AE7-70C210FFA4D5}"/>
                </a:ext>
              </a:extLst>
            </p:cNvPr>
            <p:cNvSpPr>
              <a:spLocks/>
            </p:cNvSpPr>
            <p:nvPr/>
          </p:nvSpPr>
          <p:spPr bwMode="auto">
            <a:xfrm>
              <a:off x="5945" y="934"/>
              <a:ext cx="119" cy="89"/>
            </a:xfrm>
            <a:custGeom>
              <a:avLst/>
              <a:gdLst>
                <a:gd name="T0" fmla="*/ 0 w 198"/>
                <a:gd name="T1" fmla="*/ 147 h 147"/>
                <a:gd name="T2" fmla="*/ 0 w 198"/>
                <a:gd name="T3" fmla="*/ 147 h 147"/>
                <a:gd name="T4" fmla="*/ 188 w 198"/>
                <a:gd name="T5" fmla="*/ 111 h 147"/>
                <a:gd name="T6" fmla="*/ 198 w 198"/>
                <a:gd name="T7" fmla="*/ 0 h 147"/>
                <a:gd name="T8" fmla="*/ 0 w 198"/>
                <a:gd name="T9" fmla="*/ 37 h 147"/>
                <a:gd name="T10" fmla="*/ 0 w 198"/>
                <a:gd name="T11" fmla="*/ 147 h 147"/>
              </a:gdLst>
              <a:ahLst/>
              <a:cxnLst>
                <a:cxn ang="0">
                  <a:pos x="T0" y="T1"/>
                </a:cxn>
                <a:cxn ang="0">
                  <a:pos x="T2" y="T3"/>
                </a:cxn>
                <a:cxn ang="0">
                  <a:pos x="T4" y="T5"/>
                </a:cxn>
                <a:cxn ang="0">
                  <a:pos x="T6" y="T7"/>
                </a:cxn>
                <a:cxn ang="0">
                  <a:pos x="T8" y="T9"/>
                </a:cxn>
                <a:cxn ang="0">
                  <a:pos x="T10" y="T11"/>
                </a:cxn>
              </a:cxnLst>
              <a:rect l="0" t="0" r="r" b="b"/>
              <a:pathLst>
                <a:path w="198" h="147">
                  <a:moveTo>
                    <a:pt x="0" y="147"/>
                  </a:moveTo>
                  <a:lnTo>
                    <a:pt x="0" y="147"/>
                  </a:lnTo>
                  <a:cubicBezTo>
                    <a:pt x="59" y="131"/>
                    <a:pt x="122" y="118"/>
                    <a:pt x="188" y="111"/>
                  </a:cubicBezTo>
                  <a:lnTo>
                    <a:pt x="198" y="0"/>
                  </a:lnTo>
                  <a:cubicBezTo>
                    <a:pt x="129" y="7"/>
                    <a:pt x="62" y="20"/>
                    <a:pt x="0" y="37"/>
                  </a:cubicBez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1" name="Freeform 104">
              <a:extLst>
                <a:ext uri="{FF2B5EF4-FFF2-40B4-BE49-F238E27FC236}">
                  <a16:creationId xmlns:a16="http://schemas.microsoft.com/office/drawing/2014/main" id="{8E074894-9C29-4429-96E5-D317D26C7FD3}"/>
                </a:ext>
              </a:extLst>
            </p:cNvPr>
            <p:cNvSpPr>
              <a:spLocks/>
            </p:cNvSpPr>
            <p:nvPr/>
          </p:nvSpPr>
          <p:spPr bwMode="auto">
            <a:xfrm>
              <a:off x="6051" y="996"/>
              <a:ext cx="93" cy="72"/>
            </a:xfrm>
            <a:custGeom>
              <a:avLst/>
              <a:gdLst>
                <a:gd name="T0" fmla="*/ 0 w 155"/>
                <a:gd name="T1" fmla="*/ 120 h 120"/>
                <a:gd name="T2" fmla="*/ 0 w 155"/>
                <a:gd name="T3" fmla="*/ 120 h 120"/>
                <a:gd name="T4" fmla="*/ 0 w 155"/>
                <a:gd name="T5" fmla="*/ 120 h 120"/>
                <a:gd name="T6" fmla="*/ 155 w 155"/>
                <a:gd name="T7" fmla="*/ 110 h 120"/>
                <a:gd name="T8" fmla="*/ 155 w 155"/>
                <a:gd name="T9" fmla="*/ 0 h 120"/>
                <a:gd name="T10" fmla="*/ 11 w 155"/>
                <a:gd name="T11" fmla="*/ 9 h 120"/>
                <a:gd name="T12" fmla="*/ 11 w 155"/>
                <a:gd name="T13" fmla="*/ 9 h 120"/>
                <a:gd name="T14" fmla="*/ 0 w 155"/>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20"/>
                  </a:moveTo>
                  <a:lnTo>
                    <a:pt x="0" y="120"/>
                  </a:lnTo>
                  <a:lnTo>
                    <a:pt x="0" y="120"/>
                  </a:lnTo>
                  <a:cubicBezTo>
                    <a:pt x="51" y="114"/>
                    <a:pt x="103" y="110"/>
                    <a:pt x="155" y="110"/>
                  </a:cubicBezTo>
                  <a:lnTo>
                    <a:pt x="155" y="0"/>
                  </a:lnTo>
                  <a:cubicBezTo>
                    <a:pt x="106" y="0"/>
                    <a:pt x="58" y="3"/>
                    <a:pt x="11" y="9"/>
                  </a:cubicBezTo>
                  <a:lnTo>
                    <a:pt x="11" y="9"/>
                  </a:lnTo>
                  <a:lnTo>
                    <a:pt x="0"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2" name="Freeform 105">
              <a:extLst>
                <a:ext uri="{FF2B5EF4-FFF2-40B4-BE49-F238E27FC236}">
                  <a16:creationId xmlns:a16="http://schemas.microsoft.com/office/drawing/2014/main" id="{DE1AAAA9-143C-4F1B-805D-2D3FCC20CFCC}"/>
                </a:ext>
              </a:extLst>
            </p:cNvPr>
            <p:cNvSpPr>
              <a:spLocks/>
            </p:cNvSpPr>
            <p:nvPr/>
          </p:nvSpPr>
          <p:spPr bwMode="auto">
            <a:xfrm>
              <a:off x="5945" y="801"/>
              <a:ext cx="131" cy="90"/>
            </a:xfrm>
            <a:custGeom>
              <a:avLst/>
              <a:gdLst>
                <a:gd name="T0" fmla="*/ 0 w 218"/>
                <a:gd name="T1" fmla="*/ 150 h 150"/>
                <a:gd name="T2" fmla="*/ 0 w 218"/>
                <a:gd name="T3" fmla="*/ 150 h 150"/>
                <a:gd name="T4" fmla="*/ 208 w 218"/>
                <a:gd name="T5" fmla="*/ 111 h 150"/>
                <a:gd name="T6" fmla="*/ 218 w 218"/>
                <a:gd name="T7" fmla="*/ 0 h 150"/>
                <a:gd name="T8" fmla="*/ 0 w 218"/>
                <a:gd name="T9" fmla="*/ 40 h 150"/>
                <a:gd name="T10" fmla="*/ 0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0" y="150"/>
                  </a:moveTo>
                  <a:lnTo>
                    <a:pt x="0" y="150"/>
                  </a:lnTo>
                  <a:cubicBezTo>
                    <a:pt x="65" y="132"/>
                    <a:pt x="135" y="119"/>
                    <a:pt x="208" y="111"/>
                  </a:cubicBezTo>
                  <a:lnTo>
                    <a:pt x="218" y="0"/>
                  </a:lnTo>
                  <a:cubicBezTo>
                    <a:pt x="142" y="7"/>
                    <a:pt x="68" y="21"/>
                    <a:pt x="0" y="40"/>
                  </a:cubicBezTo>
                  <a:lnTo>
                    <a:pt x="0"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3" name="Freeform 106">
              <a:extLst>
                <a:ext uri="{FF2B5EF4-FFF2-40B4-BE49-F238E27FC236}">
                  <a16:creationId xmlns:a16="http://schemas.microsoft.com/office/drawing/2014/main" id="{79F6BF32-6D2C-45AA-9C30-62359D5C6648}"/>
                </a:ext>
              </a:extLst>
            </p:cNvPr>
            <p:cNvSpPr>
              <a:spLocks/>
            </p:cNvSpPr>
            <p:nvPr/>
          </p:nvSpPr>
          <p:spPr bwMode="auto">
            <a:xfrm>
              <a:off x="6064" y="864"/>
              <a:ext cx="80" cy="70"/>
            </a:xfrm>
            <a:custGeom>
              <a:avLst/>
              <a:gdLst>
                <a:gd name="T0" fmla="*/ 0 w 134"/>
                <a:gd name="T1" fmla="*/ 117 h 118"/>
                <a:gd name="T2" fmla="*/ 0 w 134"/>
                <a:gd name="T3" fmla="*/ 117 h 118"/>
                <a:gd name="T4" fmla="*/ 0 w 134"/>
                <a:gd name="T5" fmla="*/ 118 h 118"/>
                <a:gd name="T6" fmla="*/ 134 w 134"/>
                <a:gd name="T7" fmla="*/ 110 h 118"/>
                <a:gd name="T8" fmla="*/ 134 w 134"/>
                <a:gd name="T9" fmla="*/ 0 h 118"/>
                <a:gd name="T10" fmla="*/ 10 w 134"/>
                <a:gd name="T11" fmla="*/ 6 h 118"/>
                <a:gd name="T12" fmla="*/ 10 w 134"/>
                <a:gd name="T13" fmla="*/ 6 h 118"/>
                <a:gd name="T14" fmla="*/ 0 w 134"/>
                <a:gd name="T15" fmla="*/ 117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7"/>
                  </a:moveTo>
                  <a:lnTo>
                    <a:pt x="0" y="117"/>
                  </a:lnTo>
                  <a:lnTo>
                    <a:pt x="0" y="118"/>
                  </a:lnTo>
                  <a:cubicBezTo>
                    <a:pt x="44" y="113"/>
                    <a:pt x="89" y="110"/>
                    <a:pt x="134" y="110"/>
                  </a:cubicBezTo>
                  <a:lnTo>
                    <a:pt x="134" y="0"/>
                  </a:lnTo>
                  <a:cubicBezTo>
                    <a:pt x="93" y="0"/>
                    <a:pt x="51" y="2"/>
                    <a:pt x="10" y="6"/>
                  </a:cubicBezTo>
                  <a:lnTo>
                    <a:pt x="10" y="6"/>
                  </a:lnTo>
                  <a:lnTo>
                    <a:pt x="0" y="1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4" name="Freeform 107">
              <a:extLst>
                <a:ext uri="{FF2B5EF4-FFF2-40B4-BE49-F238E27FC236}">
                  <a16:creationId xmlns:a16="http://schemas.microsoft.com/office/drawing/2014/main" id="{D6829F46-8C5C-4691-B25E-C83EB54464B7}"/>
                </a:ext>
              </a:extLst>
            </p:cNvPr>
            <p:cNvSpPr>
              <a:spLocks/>
            </p:cNvSpPr>
            <p:nvPr/>
          </p:nvSpPr>
          <p:spPr bwMode="auto">
            <a:xfrm>
              <a:off x="6101" y="467"/>
              <a:ext cx="43" cy="68"/>
            </a:xfrm>
            <a:custGeom>
              <a:avLst/>
              <a:gdLst>
                <a:gd name="T0" fmla="*/ 0 w 72"/>
                <a:gd name="T1" fmla="*/ 113 h 113"/>
                <a:gd name="T2" fmla="*/ 0 w 72"/>
                <a:gd name="T3" fmla="*/ 113 h 113"/>
                <a:gd name="T4" fmla="*/ 0 w 72"/>
                <a:gd name="T5" fmla="*/ 113 h 113"/>
                <a:gd name="T6" fmla="*/ 72 w 72"/>
                <a:gd name="T7" fmla="*/ 110 h 113"/>
                <a:gd name="T8" fmla="*/ 72 w 72"/>
                <a:gd name="T9" fmla="*/ 0 h 113"/>
                <a:gd name="T10" fmla="*/ 10 w 72"/>
                <a:gd name="T11" fmla="*/ 2 h 113"/>
                <a:gd name="T12" fmla="*/ 10 w 72"/>
                <a:gd name="T13" fmla="*/ 2 h 113"/>
                <a:gd name="T14" fmla="*/ 0 w 72"/>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3">
                  <a:moveTo>
                    <a:pt x="0" y="113"/>
                  </a:moveTo>
                  <a:lnTo>
                    <a:pt x="0" y="113"/>
                  </a:lnTo>
                  <a:lnTo>
                    <a:pt x="0" y="113"/>
                  </a:lnTo>
                  <a:cubicBezTo>
                    <a:pt x="24" y="111"/>
                    <a:pt x="48" y="111"/>
                    <a:pt x="72" y="110"/>
                  </a:cubicBezTo>
                  <a:lnTo>
                    <a:pt x="72" y="0"/>
                  </a:lnTo>
                  <a:cubicBezTo>
                    <a:pt x="52" y="0"/>
                    <a:pt x="31" y="1"/>
                    <a:pt x="10" y="2"/>
                  </a:cubicBezTo>
                  <a:lnTo>
                    <a:pt x="10" y="2"/>
                  </a:lnTo>
                  <a:lnTo>
                    <a:pt x="0"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5" name="Freeform 108">
              <a:extLst>
                <a:ext uri="{FF2B5EF4-FFF2-40B4-BE49-F238E27FC236}">
                  <a16:creationId xmlns:a16="http://schemas.microsoft.com/office/drawing/2014/main" id="{CBD959D5-60A4-4ACD-A4D8-6D16CBEF24EF}"/>
                </a:ext>
              </a:extLst>
            </p:cNvPr>
            <p:cNvSpPr>
              <a:spLocks/>
            </p:cNvSpPr>
            <p:nvPr/>
          </p:nvSpPr>
          <p:spPr bwMode="auto">
            <a:xfrm>
              <a:off x="5945" y="5"/>
              <a:ext cx="205" cy="93"/>
            </a:xfrm>
            <a:custGeom>
              <a:avLst/>
              <a:gdLst>
                <a:gd name="T0" fmla="*/ 0 w 342"/>
                <a:gd name="T1" fmla="*/ 45 h 155"/>
                <a:gd name="T2" fmla="*/ 0 w 342"/>
                <a:gd name="T3" fmla="*/ 45 h 155"/>
                <a:gd name="T4" fmla="*/ 0 w 342"/>
                <a:gd name="T5" fmla="*/ 155 h 155"/>
                <a:gd name="T6" fmla="*/ 331 w 342"/>
                <a:gd name="T7" fmla="*/ 110 h 155"/>
                <a:gd name="T8" fmla="*/ 342 w 342"/>
                <a:gd name="T9" fmla="*/ 0 h 155"/>
                <a:gd name="T10" fmla="*/ 0 w 342"/>
                <a:gd name="T11" fmla="*/ 45 h 155"/>
              </a:gdLst>
              <a:ahLst/>
              <a:cxnLst>
                <a:cxn ang="0">
                  <a:pos x="T0" y="T1"/>
                </a:cxn>
                <a:cxn ang="0">
                  <a:pos x="T2" y="T3"/>
                </a:cxn>
                <a:cxn ang="0">
                  <a:pos x="T4" y="T5"/>
                </a:cxn>
                <a:cxn ang="0">
                  <a:pos x="T6" y="T7"/>
                </a:cxn>
                <a:cxn ang="0">
                  <a:pos x="T8" y="T9"/>
                </a:cxn>
                <a:cxn ang="0">
                  <a:pos x="T10" y="T11"/>
                </a:cxn>
              </a:cxnLst>
              <a:rect l="0" t="0" r="r" b="b"/>
              <a:pathLst>
                <a:path w="342" h="155">
                  <a:moveTo>
                    <a:pt x="0" y="45"/>
                  </a:moveTo>
                  <a:lnTo>
                    <a:pt x="0" y="45"/>
                  </a:lnTo>
                  <a:lnTo>
                    <a:pt x="0" y="155"/>
                  </a:lnTo>
                  <a:cubicBezTo>
                    <a:pt x="101" y="126"/>
                    <a:pt x="215" y="110"/>
                    <a:pt x="331" y="110"/>
                  </a:cubicBezTo>
                  <a:lnTo>
                    <a:pt x="342" y="0"/>
                  </a:lnTo>
                  <a:cubicBezTo>
                    <a:pt x="222" y="0"/>
                    <a:pt x="104" y="15"/>
                    <a:pt x="0"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6" name="Freeform 109">
              <a:extLst>
                <a:ext uri="{FF2B5EF4-FFF2-40B4-BE49-F238E27FC236}">
                  <a16:creationId xmlns:a16="http://schemas.microsoft.com/office/drawing/2014/main" id="{ECF552F3-66FE-48F4-B2A8-73A4B832B1B8}"/>
                </a:ext>
              </a:extLst>
            </p:cNvPr>
            <p:cNvSpPr>
              <a:spLocks/>
            </p:cNvSpPr>
            <p:nvPr/>
          </p:nvSpPr>
          <p:spPr bwMode="auto">
            <a:xfrm>
              <a:off x="6137" y="71"/>
              <a:ext cx="25" cy="66"/>
            </a:xfrm>
            <a:custGeom>
              <a:avLst/>
              <a:gdLst>
                <a:gd name="T0" fmla="*/ 10 w 41"/>
                <a:gd name="T1" fmla="*/ 0 h 110"/>
                <a:gd name="T2" fmla="*/ 10 w 41"/>
                <a:gd name="T3" fmla="*/ 0 h 110"/>
                <a:gd name="T4" fmla="*/ 10 w 41"/>
                <a:gd name="T5" fmla="*/ 0 h 110"/>
                <a:gd name="T6" fmla="*/ 0 w 41"/>
                <a:gd name="T7" fmla="*/ 110 h 110"/>
                <a:gd name="T8" fmla="*/ 0 w 41"/>
                <a:gd name="T9" fmla="*/ 110 h 110"/>
                <a:gd name="T10" fmla="*/ 21 w 41"/>
                <a:gd name="T11" fmla="*/ 110 h 110"/>
                <a:gd name="T12" fmla="*/ 41 w 41"/>
                <a:gd name="T13" fmla="*/ 110 h 110"/>
                <a:gd name="T14" fmla="*/ 41 w 41"/>
                <a:gd name="T15" fmla="*/ 110 h 110"/>
                <a:gd name="T16" fmla="*/ 31 w 41"/>
                <a:gd name="T17" fmla="*/ 0 h 110"/>
                <a:gd name="T18" fmla="*/ 31 w 41"/>
                <a:gd name="T19" fmla="*/ 0 h 110"/>
                <a:gd name="T20" fmla="*/ 21 w 41"/>
                <a:gd name="T21" fmla="*/ 0 h 110"/>
                <a:gd name="T22" fmla="*/ 10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10" y="0"/>
                  </a:moveTo>
                  <a:lnTo>
                    <a:pt x="10" y="0"/>
                  </a:lnTo>
                  <a:lnTo>
                    <a:pt x="10" y="0"/>
                  </a:lnTo>
                  <a:lnTo>
                    <a:pt x="0" y="110"/>
                  </a:lnTo>
                  <a:lnTo>
                    <a:pt x="0" y="110"/>
                  </a:lnTo>
                  <a:cubicBezTo>
                    <a:pt x="7" y="110"/>
                    <a:pt x="14" y="110"/>
                    <a:pt x="21" y="110"/>
                  </a:cubicBezTo>
                  <a:cubicBezTo>
                    <a:pt x="27" y="110"/>
                    <a:pt x="34" y="110"/>
                    <a:pt x="41" y="110"/>
                  </a:cubicBezTo>
                  <a:lnTo>
                    <a:pt x="41" y="110"/>
                  </a:lnTo>
                  <a:lnTo>
                    <a:pt x="31" y="0"/>
                  </a:lnTo>
                  <a:lnTo>
                    <a:pt x="31" y="0"/>
                  </a:lnTo>
                  <a:cubicBezTo>
                    <a:pt x="27" y="0"/>
                    <a:pt x="24" y="0"/>
                    <a:pt x="21" y="0"/>
                  </a:cubicBezTo>
                  <a:cubicBezTo>
                    <a:pt x="17" y="0"/>
                    <a:pt x="1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7" name="Freeform 110">
              <a:extLst>
                <a:ext uri="{FF2B5EF4-FFF2-40B4-BE49-F238E27FC236}">
                  <a16:creationId xmlns:a16="http://schemas.microsoft.com/office/drawing/2014/main" id="{287D4AC0-D27A-40A7-BFCD-D8A9E79FDC34}"/>
                </a:ext>
              </a:extLst>
            </p:cNvPr>
            <p:cNvSpPr>
              <a:spLocks/>
            </p:cNvSpPr>
            <p:nvPr/>
          </p:nvSpPr>
          <p:spPr bwMode="auto">
            <a:xfrm>
              <a:off x="5945" y="137"/>
              <a:ext cx="192" cy="93"/>
            </a:xfrm>
            <a:custGeom>
              <a:avLst/>
              <a:gdLst>
                <a:gd name="T0" fmla="*/ 0 w 321"/>
                <a:gd name="T1" fmla="*/ 155 h 155"/>
                <a:gd name="T2" fmla="*/ 0 w 321"/>
                <a:gd name="T3" fmla="*/ 155 h 155"/>
                <a:gd name="T4" fmla="*/ 311 w 321"/>
                <a:gd name="T5" fmla="*/ 110 h 155"/>
                <a:gd name="T6" fmla="*/ 321 w 321"/>
                <a:gd name="T7" fmla="*/ 0 h 155"/>
                <a:gd name="T8" fmla="*/ 0 w 321"/>
                <a:gd name="T9" fmla="*/ 45 h 155"/>
                <a:gd name="T10" fmla="*/ 0 w 321"/>
                <a:gd name="T11" fmla="*/ 155 h 155"/>
              </a:gdLst>
              <a:ahLst/>
              <a:cxnLst>
                <a:cxn ang="0">
                  <a:pos x="T0" y="T1"/>
                </a:cxn>
                <a:cxn ang="0">
                  <a:pos x="T2" y="T3"/>
                </a:cxn>
                <a:cxn ang="0">
                  <a:pos x="T4" y="T5"/>
                </a:cxn>
                <a:cxn ang="0">
                  <a:pos x="T6" y="T7"/>
                </a:cxn>
                <a:cxn ang="0">
                  <a:pos x="T8" y="T9"/>
                </a:cxn>
                <a:cxn ang="0">
                  <a:pos x="T10" y="T11"/>
                </a:cxn>
              </a:cxnLst>
              <a:rect l="0" t="0" r="r" b="b"/>
              <a:pathLst>
                <a:path w="321" h="155">
                  <a:moveTo>
                    <a:pt x="0" y="155"/>
                  </a:moveTo>
                  <a:lnTo>
                    <a:pt x="0" y="155"/>
                  </a:lnTo>
                  <a:cubicBezTo>
                    <a:pt x="95" y="128"/>
                    <a:pt x="202" y="113"/>
                    <a:pt x="311" y="110"/>
                  </a:cubicBezTo>
                  <a:lnTo>
                    <a:pt x="321" y="0"/>
                  </a:lnTo>
                  <a:cubicBezTo>
                    <a:pt x="209" y="2"/>
                    <a:pt x="98" y="17"/>
                    <a:pt x="0" y="45"/>
                  </a:cubicBez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8" name="Freeform 111">
              <a:extLst>
                <a:ext uri="{FF2B5EF4-FFF2-40B4-BE49-F238E27FC236}">
                  <a16:creationId xmlns:a16="http://schemas.microsoft.com/office/drawing/2014/main" id="{E56C8589-50C0-463A-A288-9465A6E9EEF5}"/>
                </a:ext>
              </a:extLst>
            </p:cNvPr>
            <p:cNvSpPr>
              <a:spLocks/>
            </p:cNvSpPr>
            <p:nvPr/>
          </p:nvSpPr>
          <p:spPr bwMode="auto">
            <a:xfrm>
              <a:off x="6150" y="5"/>
              <a:ext cx="204" cy="93"/>
            </a:xfrm>
            <a:custGeom>
              <a:avLst/>
              <a:gdLst>
                <a:gd name="T0" fmla="*/ 341 w 341"/>
                <a:gd name="T1" fmla="*/ 45 h 155"/>
                <a:gd name="T2" fmla="*/ 341 w 341"/>
                <a:gd name="T3" fmla="*/ 45 h 155"/>
                <a:gd name="T4" fmla="*/ 0 w 341"/>
                <a:gd name="T5" fmla="*/ 0 h 155"/>
                <a:gd name="T6" fmla="*/ 10 w 341"/>
                <a:gd name="T7" fmla="*/ 110 h 155"/>
                <a:gd name="T8" fmla="*/ 341 w 341"/>
                <a:gd name="T9" fmla="*/ 155 h 155"/>
                <a:gd name="T10" fmla="*/ 341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341" y="45"/>
                  </a:moveTo>
                  <a:lnTo>
                    <a:pt x="341" y="45"/>
                  </a:lnTo>
                  <a:cubicBezTo>
                    <a:pt x="237" y="15"/>
                    <a:pt x="119" y="0"/>
                    <a:pt x="0" y="0"/>
                  </a:cubicBezTo>
                  <a:lnTo>
                    <a:pt x="10" y="110"/>
                  </a:lnTo>
                  <a:cubicBezTo>
                    <a:pt x="126" y="110"/>
                    <a:pt x="240" y="126"/>
                    <a:pt x="341" y="155"/>
                  </a:cubicBezTo>
                  <a:lnTo>
                    <a:pt x="341"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9" name="Freeform 112">
              <a:extLst>
                <a:ext uri="{FF2B5EF4-FFF2-40B4-BE49-F238E27FC236}">
                  <a16:creationId xmlns:a16="http://schemas.microsoft.com/office/drawing/2014/main" id="{C68FC829-0FA8-486A-AA71-93DF32E4CEFE}"/>
                </a:ext>
              </a:extLst>
            </p:cNvPr>
            <p:cNvSpPr>
              <a:spLocks/>
            </p:cNvSpPr>
            <p:nvPr/>
          </p:nvSpPr>
          <p:spPr bwMode="auto">
            <a:xfrm>
              <a:off x="5945" y="402"/>
              <a:ext cx="168" cy="93"/>
            </a:xfrm>
            <a:custGeom>
              <a:avLst/>
              <a:gdLst>
                <a:gd name="T0" fmla="*/ 0 w 280"/>
                <a:gd name="T1" fmla="*/ 154 h 154"/>
                <a:gd name="T2" fmla="*/ 0 w 280"/>
                <a:gd name="T3" fmla="*/ 154 h 154"/>
                <a:gd name="T4" fmla="*/ 270 w 280"/>
                <a:gd name="T5" fmla="*/ 110 h 154"/>
                <a:gd name="T6" fmla="*/ 280 w 280"/>
                <a:gd name="T7" fmla="*/ 0 h 154"/>
                <a:gd name="T8" fmla="*/ 0 w 280"/>
                <a:gd name="T9" fmla="*/ 44 h 154"/>
                <a:gd name="T10" fmla="*/ 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0" y="154"/>
                  </a:moveTo>
                  <a:lnTo>
                    <a:pt x="0" y="154"/>
                  </a:lnTo>
                  <a:cubicBezTo>
                    <a:pt x="83" y="130"/>
                    <a:pt x="175" y="115"/>
                    <a:pt x="270" y="110"/>
                  </a:cubicBezTo>
                  <a:lnTo>
                    <a:pt x="280" y="0"/>
                  </a:lnTo>
                  <a:cubicBezTo>
                    <a:pt x="182" y="4"/>
                    <a:pt x="86" y="19"/>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0" name="Freeform 113">
              <a:extLst>
                <a:ext uri="{FF2B5EF4-FFF2-40B4-BE49-F238E27FC236}">
                  <a16:creationId xmlns:a16="http://schemas.microsoft.com/office/drawing/2014/main" id="{615BABC1-1696-4D9E-BD2B-4AAA6EA8BF5F}"/>
                </a:ext>
              </a:extLst>
            </p:cNvPr>
            <p:cNvSpPr>
              <a:spLocks/>
            </p:cNvSpPr>
            <p:nvPr/>
          </p:nvSpPr>
          <p:spPr bwMode="auto">
            <a:xfrm>
              <a:off x="6113" y="335"/>
              <a:ext cx="31" cy="67"/>
            </a:xfrm>
            <a:custGeom>
              <a:avLst/>
              <a:gdLst>
                <a:gd name="T0" fmla="*/ 0 w 52"/>
                <a:gd name="T1" fmla="*/ 111 h 112"/>
                <a:gd name="T2" fmla="*/ 0 w 52"/>
                <a:gd name="T3" fmla="*/ 111 h 112"/>
                <a:gd name="T4" fmla="*/ 0 w 52"/>
                <a:gd name="T5" fmla="*/ 112 h 112"/>
                <a:gd name="T6" fmla="*/ 52 w 52"/>
                <a:gd name="T7" fmla="*/ 110 h 112"/>
                <a:gd name="T8" fmla="*/ 52 w 52"/>
                <a:gd name="T9" fmla="*/ 0 h 112"/>
                <a:gd name="T10" fmla="*/ 10 w 52"/>
                <a:gd name="T11" fmla="*/ 1 h 112"/>
                <a:gd name="T12" fmla="*/ 10 w 52"/>
                <a:gd name="T13" fmla="*/ 1 h 112"/>
                <a:gd name="T14" fmla="*/ 0 w 52"/>
                <a:gd name="T15" fmla="*/ 1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2">
                  <a:moveTo>
                    <a:pt x="0" y="111"/>
                  </a:moveTo>
                  <a:lnTo>
                    <a:pt x="0" y="111"/>
                  </a:lnTo>
                  <a:lnTo>
                    <a:pt x="0" y="112"/>
                  </a:lnTo>
                  <a:cubicBezTo>
                    <a:pt x="17" y="111"/>
                    <a:pt x="35" y="110"/>
                    <a:pt x="52" y="110"/>
                  </a:cubicBezTo>
                  <a:lnTo>
                    <a:pt x="52" y="0"/>
                  </a:lnTo>
                  <a:cubicBezTo>
                    <a:pt x="38" y="0"/>
                    <a:pt x="24" y="0"/>
                    <a:pt x="10" y="1"/>
                  </a:cubicBezTo>
                  <a:lnTo>
                    <a:pt x="10" y="1"/>
                  </a:ln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1" name="Freeform 114">
              <a:extLst>
                <a:ext uri="{FF2B5EF4-FFF2-40B4-BE49-F238E27FC236}">
                  <a16:creationId xmlns:a16="http://schemas.microsoft.com/office/drawing/2014/main" id="{53709114-6147-4D8C-AAD9-296A015D7B6D}"/>
                </a:ext>
              </a:extLst>
            </p:cNvPr>
            <p:cNvSpPr>
              <a:spLocks/>
            </p:cNvSpPr>
            <p:nvPr/>
          </p:nvSpPr>
          <p:spPr bwMode="auto">
            <a:xfrm>
              <a:off x="5945" y="269"/>
              <a:ext cx="180" cy="93"/>
            </a:xfrm>
            <a:custGeom>
              <a:avLst/>
              <a:gdLst>
                <a:gd name="T0" fmla="*/ 0 w 301"/>
                <a:gd name="T1" fmla="*/ 154 h 154"/>
                <a:gd name="T2" fmla="*/ 0 w 301"/>
                <a:gd name="T3" fmla="*/ 154 h 154"/>
                <a:gd name="T4" fmla="*/ 290 w 301"/>
                <a:gd name="T5" fmla="*/ 110 h 154"/>
                <a:gd name="T6" fmla="*/ 301 w 301"/>
                <a:gd name="T7" fmla="*/ 0 h 154"/>
                <a:gd name="T8" fmla="*/ 0 w 301"/>
                <a:gd name="T9" fmla="*/ 44 h 154"/>
                <a:gd name="T10" fmla="*/ 0 w 301"/>
                <a:gd name="T11" fmla="*/ 154 h 154"/>
              </a:gdLst>
              <a:ahLst/>
              <a:cxnLst>
                <a:cxn ang="0">
                  <a:pos x="T0" y="T1"/>
                </a:cxn>
                <a:cxn ang="0">
                  <a:pos x="T2" y="T3"/>
                </a:cxn>
                <a:cxn ang="0">
                  <a:pos x="T4" y="T5"/>
                </a:cxn>
                <a:cxn ang="0">
                  <a:pos x="T6" y="T7"/>
                </a:cxn>
                <a:cxn ang="0">
                  <a:pos x="T8" y="T9"/>
                </a:cxn>
                <a:cxn ang="0">
                  <a:pos x="T10" y="T11"/>
                </a:cxn>
              </a:cxnLst>
              <a:rect l="0" t="0" r="r" b="b"/>
              <a:pathLst>
                <a:path w="301" h="154">
                  <a:moveTo>
                    <a:pt x="0" y="154"/>
                  </a:moveTo>
                  <a:lnTo>
                    <a:pt x="0" y="154"/>
                  </a:lnTo>
                  <a:cubicBezTo>
                    <a:pt x="89" y="129"/>
                    <a:pt x="189" y="114"/>
                    <a:pt x="290" y="110"/>
                  </a:cubicBezTo>
                  <a:lnTo>
                    <a:pt x="301" y="0"/>
                  </a:lnTo>
                  <a:cubicBezTo>
                    <a:pt x="195" y="3"/>
                    <a:pt x="92" y="18"/>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2" name="Freeform 115">
              <a:extLst>
                <a:ext uri="{FF2B5EF4-FFF2-40B4-BE49-F238E27FC236}">
                  <a16:creationId xmlns:a16="http://schemas.microsoft.com/office/drawing/2014/main" id="{0F0393DE-F3B9-4747-838B-8A5B729ED748}"/>
                </a:ext>
              </a:extLst>
            </p:cNvPr>
            <p:cNvSpPr>
              <a:spLocks/>
            </p:cNvSpPr>
            <p:nvPr/>
          </p:nvSpPr>
          <p:spPr bwMode="auto">
            <a:xfrm>
              <a:off x="6125" y="203"/>
              <a:ext cx="19" cy="66"/>
            </a:xfrm>
            <a:custGeom>
              <a:avLst/>
              <a:gdLst>
                <a:gd name="T0" fmla="*/ 0 w 31"/>
                <a:gd name="T1" fmla="*/ 110 h 111"/>
                <a:gd name="T2" fmla="*/ 0 w 31"/>
                <a:gd name="T3" fmla="*/ 110 h 111"/>
                <a:gd name="T4" fmla="*/ 0 w 31"/>
                <a:gd name="T5" fmla="*/ 111 h 111"/>
                <a:gd name="T6" fmla="*/ 31 w 31"/>
                <a:gd name="T7" fmla="*/ 110 h 111"/>
                <a:gd name="T8" fmla="*/ 31 w 31"/>
                <a:gd name="T9" fmla="*/ 0 h 111"/>
                <a:gd name="T10" fmla="*/ 10 w 31"/>
                <a:gd name="T11" fmla="*/ 0 h 111"/>
                <a:gd name="T12" fmla="*/ 10 w 31"/>
                <a:gd name="T13" fmla="*/ 0 h 111"/>
                <a:gd name="T14" fmla="*/ 0 w 31"/>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1">
                  <a:moveTo>
                    <a:pt x="0" y="110"/>
                  </a:moveTo>
                  <a:lnTo>
                    <a:pt x="0" y="110"/>
                  </a:lnTo>
                  <a:lnTo>
                    <a:pt x="0" y="111"/>
                  </a:lnTo>
                  <a:cubicBezTo>
                    <a:pt x="10" y="110"/>
                    <a:pt x="21" y="110"/>
                    <a:pt x="31" y="110"/>
                  </a:cubicBezTo>
                  <a:lnTo>
                    <a:pt x="31" y="0"/>
                  </a:lnTo>
                  <a:cubicBezTo>
                    <a:pt x="24" y="0"/>
                    <a:pt x="17" y="0"/>
                    <a:pt x="10" y="0"/>
                  </a:cubicBezTo>
                  <a:lnTo>
                    <a:pt x="10" y="0"/>
                  </a:ln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3" name="Freeform 116">
              <a:extLst>
                <a:ext uri="{FF2B5EF4-FFF2-40B4-BE49-F238E27FC236}">
                  <a16:creationId xmlns:a16="http://schemas.microsoft.com/office/drawing/2014/main" id="{BB45DFBE-A018-4393-83F5-B84A0E79E2C6}"/>
                </a:ext>
              </a:extLst>
            </p:cNvPr>
            <p:cNvSpPr>
              <a:spLocks/>
            </p:cNvSpPr>
            <p:nvPr/>
          </p:nvSpPr>
          <p:spPr bwMode="auto">
            <a:xfrm>
              <a:off x="5945" y="1068"/>
              <a:ext cx="106" cy="87"/>
            </a:xfrm>
            <a:custGeom>
              <a:avLst/>
              <a:gdLst>
                <a:gd name="T0" fmla="*/ 0 w 177"/>
                <a:gd name="T1" fmla="*/ 146 h 146"/>
                <a:gd name="T2" fmla="*/ 0 w 177"/>
                <a:gd name="T3" fmla="*/ 146 h 146"/>
                <a:gd name="T4" fmla="*/ 167 w 177"/>
                <a:gd name="T5" fmla="*/ 111 h 146"/>
                <a:gd name="T6" fmla="*/ 177 w 177"/>
                <a:gd name="T7" fmla="*/ 0 h 146"/>
                <a:gd name="T8" fmla="*/ 0 w 177"/>
                <a:gd name="T9" fmla="*/ 36 h 146"/>
                <a:gd name="T10" fmla="*/ 0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0" y="146"/>
                  </a:moveTo>
                  <a:lnTo>
                    <a:pt x="0" y="146"/>
                  </a:lnTo>
                  <a:cubicBezTo>
                    <a:pt x="53" y="131"/>
                    <a:pt x="109" y="119"/>
                    <a:pt x="167" y="111"/>
                  </a:cubicBezTo>
                  <a:lnTo>
                    <a:pt x="177" y="0"/>
                  </a:lnTo>
                  <a:cubicBezTo>
                    <a:pt x="116" y="8"/>
                    <a:pt x="56" y="20"/>
                    <a:pt x="0" y="36"/>
                  </a:cubicBezTo>
                  <a:lnTo>
                    <a:pt x="0"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4" name="Freeform 117">
              <a:extLst>
                <a:ext uri="{FF2B5EF4-FFF2-40B4-BE49-F238E27FC236}">
                  <a16:creationId xmlns:a16="http://schemas.microsoft.com/office/drawing/2014/main" id="{E9BAB30F-DB12-4839-A568-26AE98027C0F}"/>
                </a:ext>
              </a:extLst>
            </p:cNvPr>
            <p:cNvSpPr>
              <a:spLocks/>
            </p:cNvSpPr>
            <p:nvPr/>
          </p:nvSpPr>
          <p:spPr bwMode="auto">
            <a:xfrm>
              <a:off x="5945" y="1739"/>
              <a:ext cx="44" cy="77"/>
            </a:xfrm>
            <a:custGeom>
              <a:avLst/>
              <a:gdLst>
                <a:gd name="T0" fmla="*/ 0 w 73"/>
                <a:gd name="T1" fmla="*/ 129 h 129"/>
                <a:gd name="T2" fmla="*/ 0 w 73"/>
                <a:gd name="T3" fmla="*/ 129 h 129"/>
                <a:gd name="T4" fmla="*/ 63 w 73"/>
                <a:gd name="T5" fmla="*/ 113 h 129"/>
                <a:gd name="T6" fmla="*/ 73 w 73"/>
                <a:gd name="T7" fmla="*/ 0 h 129"/>
                <a:gd name="T8" fmla="*/ 0 w 73"/>
                <a:gd name="T9" fmla="*/ 19 h 129"/>
                <a:gd name="T10" fmla="*/ 0 w 73"/>
                <a:gd name="T11" fmla="*/ 129 h 129"/>
              </a:gdLst>
              <a:ahLst/>
              <a:cxnLst>
                <a:cxn ang="0">
                  <a:pos x="T0" y="T1"/>
                </a:cxn>
                <a:cxn ang="0">
                  <a:pos x="T2" y="T3"/>
                </a:cxn>
                <a:cxn ang="0">
                  <a:pos x="T4" y="T5"/>
                </a:cxn>
                <a:cxn ang="0">
                  <a:pos x="T6" y="T7"/>
                </a:cxn>
                <a:cxn ang="0">
                  <a:pos x="T8" y="T9"/>
                </a:cxn>
                <a:cxn ang="0">
                  <a:pos x="T10" y="T11"/>
                </a:cxn>
              </a:cxnLst>
              <a:rect l="0" t="0" r="r" b="b"/>
              <a:pathLst>
                <a:path w="73" h="129">
                  <a:moveTo>
                    <a:pt x="0" y="129"/>
                  </a:moveTo>
                  <a:lnTo>
                    <a:pt x="0" y="129"/>
                  </a:lnTo>
                  <a:cubicBezTo>
                    <a:pt x="21" y="123"/>
                    <a:pt x="42" y="117"/>
                    <a:pt x="63" y="113"/>
                  </a:cubicBezTo>
                  <a:lnTo>
                    <a:pt x="73" y="0"/>
                  </a:lnTo>
                  <a:cubicBezTo>
                    <a:pt x="48" y="6"/>
                    <a:pt x="24" y="12"/>
                    <a:pt x="0" y="19"/>
                  </a:cubicBez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5" name="Freeform 118">
              <a:extLst>
                <a:ext uri="{FF2B5EF4-FFF2-40B4-BE49-F238E27FC236}">
                  <a16:creationId xmlns:a16="http://schemas.microsoft.com/office/drawing/2014/main" id="{82CCA477-C79F-4C85-94B0-4187B9F1FBB6}"/>
                </a:ext>
              </a:extLst>
            </p:cNvPr>
            <p:cNvSpPr>
              <a:spLocks/>
            </p:cNvSpPr>
            <p:nvPr/>
          </p:nvSpPr>
          <p:spPr bwMode="auto">
            <a:xfrm>
              <a:off x="5977" y="1788"/>
              <a:ext cx="167" cy="86"/>
            </a:xfrm>
            <a:custGeom>
              <a:avLst/>
              <a:gdLst>
                <a:gd name="T0" fmla="*/ 0 w 279"/>
                <a:gd name="T1" fmla="*/ 142 h 142"/>
                <a:gd name="T2" fmla="*/ 0 w 279"/>
                <a:gd name="T3" fmla="*/ 142 h 142"/>
                <a:gd name="T4" fmla="*/ 0 w 279"/>
                <a:gd name="T5" fmla="*/ 142 h 142"/>
                <a:gd name="T6" fmla="*/ 279 w 279"/>
                <a:gd name="T7" fmla="*/ 110 h 142"/>
                <a:gd name="T8" fmla="*/ 279 w 279"/>
                <a:gd name="T9" fmla="*/ 0 h 142"/>
                <a:gd name="T10" fmla="*/ 10 w 279"/>
                <a:gd name="T11" fmla="*/ 30 h 142"/>
                <a:gd name="T12" fmla="*/ 10 w 279"/>
                <a:gd name="T13" fmla="*/ 30 h 142"/>
                <a:gd name="T14" fmla="*/ 0 w 279"/>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142">
                  <a:moveTo>
                    <a:pt x="0" y="142"/>
                  </a:moveTo>
                  <a:lnTo>
                    <a:pt x="0" y="142"/>
                  </a:lnTo>
                  <a:lnTo>
                    <a:pt x="0" y="142"/>
                  </a:lnTo>
                  <a:cubicBezTo>
                    <a:pt x="87" y="122"/>
                    <a:pt x="183" y="111"/>
                    <a:pt x="279" y="110"/>
                  </a:cubicBezTo>
                  <a:lnTo>
                    <a:pt x="279" y="0"/>
                  </a:lnTo>
                  <a:cubicBezTo>
                    <a:pt x="186" y="1"/>
                    <a:pt x="95" y="11"/>
                    <a:pt x="10" y="30"/>
                  </a:cubicBezTo>
                  <a:lnTo>
                    <a:pt x="10" y="30"/>
                  </a:lnTo>
                  <a:lnTo>
                    <a:pt x="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6" name="Freeform 119">
              <a:extLst>
                <a:ext uri="{FF2B5EF4-FFF2-40B4-BE49-F238E27FC236}">
                  <a16:creationId xmlns:a16="http://schemas.microsoft.com/office/drawing/2014/main" id="{556DEB32-2357-4B89-83A8-01C794874654}"/>
                </a:ext>
              </a:extLst>
            </p:cNvPr>
            <p:cNvSpPr>
              <a:spLocks/>
            </p:cNvSpPr>
            <p:nvPr/>
          </p:nvSpPr>
          <p:spPr bwMode="auto">
            <a:xfrm>
              <a:off x="5989" y="1656"/>
              <a:ext cx="155" cy="83"/>
            </a:xfrm>
            <a:custGeom>
              <a:avLst/>
              <a:gdLst>
                <a:gd name="T0" fmla="*/ 0 w 259"/>
                <a:gd name="T1" fmla="*/ 137 h 137"/>
                <a:gd name="T2" fmla="*/ 0 w 259"/>
                <a:gd name="T3" fmla="*/ 137 h 137"/>
                <a:gd name="T4" fmla="*/ 0 w 259"/>
                <a:gd name="T5" fmla="*/ 137 h 137"/>
                <a:gd name="T6" fmla="*/ 259 w 259"/>
                <a:gd name="T7" fmla="*/ 110 h 137"/>
                <a:gd name="T8" fmla="*/ 259 w 259"/>
                <a:gd name="T9" fmla="*/ 0 h 137"/>
                <a:gd name="T10" fmla="*/ 11 w 259"/>
                <a:gd name="T11" fmla="*/ 25 h 137"/>
                <a:gd name="T12" fmla="*/ 11 w 259"/>
                <a:gd name="T13" fmla="*/ 25 h 137"/>
                <a:gd name="T14" fmla="*/ 0 w 259"/>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7">
                  <a:moveTo>
                    <a:pt x="0" y="137"/>
                  </a:moveTo>
                  <a:lnTo>
                    <a:pt x="0" y="137"/>
                  </a:lnTo>
                  <a:lnTo>
                    <a:pt x="0" y="137"/>
                  </a:lnTo>
                  <a:cubicBezTo>
                    <a:pt x="82" y="120"/>
                    <a:pt x="170" y="111"/>
                    <a:pt x="259" y="110"/>
                  </a:cubicBezTo>
                  <a:lnTo>
                    <a:pt x="259" y="0"/>
                  </a:lnTo>
                  <a:cubicBezTo>
                    <a:pt x="174" y="1"/>
                    <a:pt x="90" y="9"/>
                    <a:pt x="11" y="25"/>
                  </a:cubicBezTo>
                  <a:lnTo>
                    <a:pt x="11" y="25"/>
                  </a:lnTo>
                  <a:lnTo>
                    <a:pt x="0" y="1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7" name="Freeform 120">
              <a:extLst>
                <a:ext uri="{FF2B5EF4-FFF2-40B4-BE49-F238E27FC236}">
                  <a16:creationId xmlns:a16="http://schemas.microsoft.com/office/drawing/2014/main" id="{6894CCD4-E8EB-4529-8DB2-978465593447}"/>
                </a:ext>
              </a:extLst>
            </p:cNvPr>
            <p:cNvSpPr>
              <a:spLocks/>
            </p:cNvSpPr>
            <p:nvPr/>
          </p:nvSpPr>
          <p:spPr bwMode="auto">
            <a:xfrm>
              <a:off x="5945" y="1874"/>
              <a:ext cx="32" cy="74"/>
            </a:xfrm>
            <a:custGeom>
              <a:avLst/>
              <a:gdLst>
                <a:gd name="T0" fmla="*/ 0 w 53"/>
                <a:gd name="T1" fmla="*/ 124 h 124"/>
                <a:gd name="T2" fmla="*/ 0 w 53"/>
                <a:gd name="T3" fmla="*/ 124 h 124"/>
                <a:gd name="T4" fmla="*/ 42 w 53"/>
                <a:gd name="T5" fmla="*/ 113 h 124"/>
                <a:gd name="T6" fmla="*/ 53 w 53"/>
                <a:gd name="T7" fmla="*/ 0 h 124"/>
                <a:gd name="T8" fmla="*/ 0 w 53"/>
                <a:gd name="T9" fmla="*/ 14 h 124"/>
                <a:gd name="T10" fmla="*/ 0 w 53"/>
                <a:gd name="T11" fmla="*/ 124 h 124"/>
              </a:gdLst>
              <a:ahLst/>
              <a:cxnLst>
                <a:cxn ang="0">
                  <a:pos x="T0" y="T1"/>
                </a:cxn>
                <a:cxn ang="0">
                  <a:pos x="T2" y="T3"/>
                </a:cxn>
                <a:cxn ang="0">
                  <a:pos x="T4" y="T5"/>
                </a:cxn>
                <a:cxn ang="0">
                  <a:pos x="T6" y="T7"/>
                </a:cxn>
                <a:cxn ang="0">
                  <a:pos x="T8" y="T9"/>
                </a:cxn>
                <a:cxn ang="0">
                  <a:pos x="T10" y="T11"/>
                </a:cxn>
              </a:cxnLst>
              <a:rect l="0" t="0" r="r" b="b"/>
              <a:pathLst>
                <a:path w="53" h="124">
                  <a:moveTo>
                    <a:pt x="0" y="124"/>
                  </a:moveTo>
                  <a:lnTo>
                    <a:pt x="0" y="124"/>
                  </a:lnTo>
                  <a:cubicBezTo>
                    <a:pt x="14" y="120"/>
                    <a:pt x="28" y="116"/>
                    <a:pt x="42" y="113"/>
                  </a:cubicBezTo>
                  <a:lnTo>
                    <a:pt x="53" y="0"/>
                  </a:lnTo>
                  <a:cubicBezTo>
                    <a:pt x="35" y="4"/>
                    <a:pt x="17" y="9"/>
                    <a:pt x="0" y="14"/>
                  </a:cubicBezTo>
                  <a:lnTo>
                    <a:pt x="0"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8" name="Freeform 121">
              <a:extLst>
                <a:ext uri="{FF2B5EF4-FFF2-40B4-BE49-F238E27FC236}">
                  <a16:creationId xmlns:a16="http://schemas.microsoft.com/office/drawing/2014/main" id="{690FA09F-84FA-4882-A730-D2F9C8801421}"/>
                </a:ext>
              </a:extLst>
            </p:cNvPr>
            <p:cNvSpPr>
              <a:spLocks/>
            </p:cNvSpPr>
            <p:nvPr/>
          </p:nvSpPr>
          <p:spPr bwMode="auto">
            <a:xfrm>
              <a:off x="5964" y="1920"/>
              <a:ext cx="180" cy="89"/>
            </a:xfrm>
            <a:custGeom>
              <a:avLst/>
              <a:gdLst>
                <a:gd name="T0" fmla="*/ 0 w 300"/>
                <a:gd name="T1" fmla="*/ 147 h 148"/>
                <a:gd name="T2" fmla="*/ 0 w 300"/>
                <a:gd name="T3" fmla="*/ 147 h 148"/>
                <a:gd name="T4" fmla="*/ 0 w 300"/>
                <a:gd name="T5" fmla="*/ 148 h 148"/>
                <a:gd name="T6" fmla="*/ 300 w 300"/>
                <a:gd name="T7" fmla="*/ 110 h 148"/>
                <a:gd name="T8" fmla="*/ 300 w 300"/>
                <a:gd name="T9" fmla="*/ 0 h 148"/>
                <a:gd name="T10" fmla="*/ 10 w 300"/>
                <a:gd name="T11" fmla="*/ 35 h 148"/>
                <a:gd name="T12" fmla="*/ 10 w 300"/>
                <a:gd name="T13" fmla="*/ 35 h 148"/>
                <a:gd name="T14" fmla="*/ 0 w 300"/>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48">
                  <a:moveTo>
                    <a:pt x="0" y="147"/>
                  </a:moveTo>
                  <a:lnTo>
                    <a:pt x="0" y="147"/>
                  </a:lnTo>
                  <a:lnTo>
                    <a:pt x="0" y="148"/>
                  </a:lnTo>
                  <a:cubicBezTo>
                    <a:pt x="93" y="124"/>
                    <a:pt x="196" y="111"/>
                    <a:pt x="300" y="110"/>
                  </a:cubicBezTo>
                  <a:lnTo>
                    <a:pt x="300" y="0"/>
                  </a:lnTo>
                  <a:cubicBezTo>
                    <a:pt x="200" y="1"/>
                    <a:pt x="101" y="13"/>
                    <a:pt x="10" y="35"/>
                  </a:cubicBezTo>
                  <a:lnTo>
                    <a:pt x="10" y="35"/>
                  </a:ln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9" name="Freeform 122">
              <a:extLst>
                <a:ext uri="{FF2B5EF4-FFF2-40B4-BE49-F238E27FC236}">
                  <a16:creationId xmlns:a16="http://schemas.microsoft.com/office/drawing/2014/main" id="{809C1CFB-ABC0-4869-85F7-E409893E46D3}"/>
                </a:ext>
              </a:extLst>
            </p:cNvPr>
            <p:cNvSpPr>
              <a:spLocks/>
            </p:cNvSpPr>
            <p:nvPr/>
          </p:nvSpPr>
          <p:spPr bwMode="auto">
            <a:xfrm>
              <a:off x="5951" y="2053"/>
              <a:ext cx="193" cy="91"/>
            </a:xfrm>
            <a:custGeom>
              <a:avLst/>
              <a:gdLst>
                <a:gd name="T0" fmla="*/ 0 w 321"/>
                <a:gd name="T1" fmla="*/ 153 h 153"/>
                <a:gd name="T2" fmla="*/ 0 w 321"/>
                <a:gd name="T3" fmla="*/ 153 h 153"/>
                <a:gd name="T4" fmla="*/ 0 w 321"/>
                <a:gd name="T5" fmla="*/ 153 h 153"/>
                <a:gd name="T6" fmla="*/ 321 w 321"/>
                <a:gd name="T7" fmla="*/ 111 h 153"/>
                <a:gd name="T8" fmla="*/ 321 w 321"/>
                <a:gd name="T9" fmla="*/ 0 h 153"/>
                <a:gd name="T10" fmla="*/ 10 w 321"/>
                <a:gd name="T11" fmla="*/ 40 h 153"/>
                <a:gd name="T12" fmla="*/ 10 w 321"/>
                <a:gd name="T13" fmla="*/ 40 h 153"/>
                <a:gd name="T14" fmla="*/ 0 w 321"/>
                <a:gd name="T15" fmla="*/ 153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53">
                  <a:moveTo>
                    <a:pt x="0" y="153"/>
                  </a:moveTo>
                  <a:lnTo>
                    <a:pt x="0" y="153"/>
                  </a:lnTo>
                  <a:lnTo>
                    <a:pt x="0" y="153"/>
                  </a:lnTo>
                  <a:cubicBezTo>
                    <a:pt x="99" y="126"/>
                    <a:pt x="209" y="111"/>
                    <a:pt x="321" y="111"/>
                  </a:cubicBezTo>
                  <a:lnTo>
                    <a:pt x="321" y="0"/>
                  </a:lnTo>
                  <a:cubicBezTo>
                    <a:pt x="213" y="1"/>
                    <a:pt x="106" y="15"/>
                    <a:pt x="10" y="40"/>
                  </a:cubicBezTo>
                  <a:lnTo>
                    <a:pt x="10" y="40"/>
                  </a:ln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0" name="Freeform 123">
              <a:extLst>
                <a:ext uri="{FF2B5EF4-FFF2-40B4-BE49-F238E27FC236}">
                  <a16:creationId xmlns:a16="http://schemas.microsoft.com/office/drawing/2014/main" id="{65571EC6-3DD0-488C-ADE9-55888C4DA5C4}"/>
                </a:ext>
              </a:extLst>
            </p:cNvPr>
            <p:cNvSpPr>
              <a:spLocks/>
            </p:cNvSpPr>
            <p:nvPr/>
          </p:nvSpPr>
          <p:spPr bwMode="auto">
            <a:xfrm>
              <a:off x="5945" y="2009"/>
              <a:ext cx="19" cy="71"/>
            </a:xfrm>
            <a:custGeom>
              <a:avLst/>
              <a:gdLst>
                <a:gd name="T0" fmla="*/ 0 w 32"/>
                <a:gd name="T1" fmla="*/ 119 h 119"/>
                <a:gd name="T2" fmla="*/ 0 w 32"/>
                <a:gd name="T3" fmla="*/ 119 h 119"/>
                <a:gd name="T4" fmla="*/ 21 w 32"/>
                <a:gd name="T5" fmla="*/ 113 h 119"/>
                <a:gd name="T6" fmla="*/ 32 w 32"/>
                <a:gd name="T7" fmla="*/ 0 h 119"/>
                <a:gd name="T8" fmla="*/ 0 w 32"/>
                <a:gd name="T9" fmla="*/ 9 h 119"/>
                <a:gd name="T10" fmla="*/ 0 w 32"/>
                <a:gd name="T11" fmla="*/ 119 h 119"/>
              </a:gdLst>
              <a:ahLst/>
              <a:cxnLst>
                <a:cxn ang="0">
                  <a:pos x="T0" y="T1"/>
                </a:cxn>
                <a:cxn ang="0">
                  <a:pos x="T2" y="T3"/>
                </a:cxn>
                <a:cxn ang="0">
                  <a:pos x="T4" y="T5"/>
                </a:cxn>
                <a:cxn ang="0">
                  <a:pos x="T6" y="T7"/>
                </a:cxn>
                <a:cxn ang="0">
                  <a:pos x="T8" y="T9"/>
                </a:cxn>
                <a:cxn ang="0">
                  <a:pos x="T10" y="T11"/>
                </a:cxn>
              </a:cxnLst>
              <a:rect l="0" t="0" r="r" b="b"/>
              <a:pathLst>
                <a:path w="32" h="119">
                  <a:moveTo>
                    <a:pt x="0" y="119"/>
                  </a:moveTo>
                  <a:lnTo>
                    <a:pt x="0" y="119"/>
                  </a:lnTo>
                  <a:cubicBezTo>
                    <a:pt x="7" y="117"/>
                    <a:pt x="14" y="115"/>
                    <a:pt x="21" y="113"/>
                  </a:cubicBezTo>
                  <a:lnTo>
                    <a:pt x="32" y="0"/>
                  </a:lnTo>
                  <a:cubicBezTo>
                    <a:pt x="21" y="3"/>
                    <a:pt x="11" y="6"/>
                    <a:pt x="0" y="9"/>
                  </a:cubicBezTo>
                  <a:lnTo>
                    <a:pt x="0" y="1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1" name="Freeform 124">
              <a:extLst>
                <a:ext uri="{FF2B5EF4-FFF2-40B4-BE49-F238E27FC236}">
                  <a16:creationId xmlns:a16="http://schemas.microsoft.com/office/drawing/2014/main" id="{603EECDB-0E50-4031-9B76-76F1ACE4FDAA}"/>
                </a:ext>
              </a:extLst>
            </p:cNvPr>
            <p:cNvSpPr>
              <a:spLocks/>
            </p:cNvSpPr>
            <p:nvPr/>
          </p:nvSpPr>
          <p:spPr bwMode="auto">
            <a:xfrm>
              <a:off x="5945" y="1604"/>
              <a:ext cx="56" cy="79"/>
            </a:xfrm>
            <a:custGeom>
              <a:avLst/>
              <a:gdLst>
                <a:gd name="T0" fmla="*/ 0 w 94"/>
                <a:gd name="T1" fmla="*/ 132 h 132"/>
                <a:gd name="T2" fmla="*/ 0 w 94"/>
                <a:gd name="T3" fmla="*/ 132 h 132"/>
                <a:gd name="T4" fmla="*/ 84 w 94"/>
                <a:gd name="T5" fmla="*/ 112 h 132"/>
                <a:gd name="T6" fmla="*/ 94 w 94"/>
                <a:gd name="T7" fmla="*/ 0 h 132"/>
                <a:gd name="T8" fmla="*/ 0 w 94"/>
                <a:gd name="T9" fmla="*/ 22 h 132"/>
                <a:gd name="T10" fmla="*/ 0 w 94"/>
                <a:gd name="T11" fmla="*/ 132 h 132"/>
              </a:gdLst>
              <a:ahLst/>
              <a:cxnLst>
                <a:cxn ang="0">
                  <a:pos x="T0" y="T1"/>
                </a:cxn>
                <a:cxn ang="0">
                  <a:pos x="T2" y="T3"/>
                </a:cxn>
                <a:cxn ang="0">
                  <a:pos x="T4" y="T5"/>
                </a:cxn>
                <a:cxn ang="0">
                  <a:pos x="T6" y="T7"/>
                </a:cxn>
                <a:cxn ang="0">
                  <a:pos x="T8" y="T9"/>
                </a:cxn>
                <a:cxn ang="0">
                  <a:pos x="T10" y="T11"/>
                </a:cxn>
              </a:cxnLst>
              <a:rect l="0" t="0" r="r" b="b"/>
              <a:pathLst>
                <a:path w="94" h="132">
                  <a:moveTo>
                    <a:pt x="0" y="132"/>
                  </a:moveTo>
                  <a:lnTo>
                    <a:pt x="0" y="132"/>
                  </a:lnTo>
                  <a:cubicBezTo>
                    <a:pt x="27" y="125"/>
                    <a:pt x="55" y="118"/>
                    <a:pt x="84" y="112"/>
                  </a:cubicBezTo>
                  <a:lnTo>
                    <a:pt x="94" y="0"/>
                  </a:lnTo>
                  <a:cubicBezTo>
                    <a:pt x="62" y="6"/>
                    <a:pt x="31" y="14"/>
                    <a:pt x="0" y="22"/>
                  </a:cubicBezTo>
                  <a:lnTo>
                    <a:pt x="0" y="1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2" name="Freeform 125">
              <a:extLst>
                <a:ext uri="{FF2B5EF4-FFF2-40B4-BE49-F238E27FC236}">
                  <a16:creationId xmlns:a16="http://schemas.microsoft.com/office/drawing/2014/main" id="{2F4E6F44-8F28-41AC-B52C-C30A0DB95800}"/>
                </a:ext>
              </a:extLst>
            </p:cNvPr>
            <p:cNvSpPr>
              <a:spLocks/>
            </p:cNvSpPr>
            <p:nvPr/>
          </p:nvSpPr>
          <p:spPr bwMode="auto">
            <a:xfrm>
              <a:off x="6026" y="1260"/>
              <a:ext cx="118" cy="75"/>
            </a:xfrm>
            <a:custGeom>
              <a:avLst/>
              <a:gdLst>
                <a:gd name="T0" fmla="*/ 0 w 196"/>
                <a:gd name="T1" fmla="*/ 126 h 126"/>
                <a:gd name="T2" fmla="*/ 0 w 196"/>
                <a:gd name="T3" fmla="*/ 126 h 126"/>
                <a:gd name="T4" fmla="*/ 0 w 196"/>
                <a:gd name="T5" fmla="*/ 126 h 126"/>
                <a:gd name="T6" fmla="*/ 196 w 196"/>
                <a:gd name="T7" fmla="*/ 110 h 126"/>
                <a:gd name="T8" fmla="*/ 196 w 196"/>
                <a:gd name="T9" fmla="*/ 0 h 126"/>
                <a:gd name="T10" fmla="*/ 10 w 196"/>
                <a:gd name="T11" fmla="*/ 15 h 126"/>
                <a:gd name="T12" fmla="*/ 10 w 196"/>
                <a:gd name="T13" fmla="*/ 15 h 126"/>
                <a:gd name="T14" fmla="*/ 0 w 196"/>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26">
                  <a:moveTo>
                    <a:pt x="0" y="126"/>
                  </a:moveTo>
                  <a:lnTo>
                    <a:pt x="0" y="126"/>
                  </a:lnTo>
                  <a:lnTo>
                    <a:pt x="0" y="126"/>
                  </a:lnTo>
                  <a:cubicBezTo>
                    <a:pt x="63" y="116"/>
                    <a:pt x="130" y="111"/>
                    <a:pt x="196" y="110"/>
                  </a:cubicBezTo>
                  <a:lnTo>
                    <a:pt x="196" y="0"/>
                  </a:lnTo>
                  <a:cubicBezTo>
                    <a:pt x="133" y="1"/>
                    <a:pt x="70" y="6"/>
                    <a:pt x="10" y="15"/>
                  </a:cubicBezTo>
                  <a:lnTo>
                    <a:pt x="10" y="15"/>
                  </a:lnTo>
                  <a:lnTo>
                    <a:pt x="0" y="1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3" name="Freeform 126">
              <a:extLst>
                <a:ext uri="{FF2B5EF4-FFF2-40B4-BE49-F238E27FC236}">
                  <a16:creationId xmlns:a16="http://schemas.microsoft.com/office/drawing/2014/main" id="{55B05940-82AA-4B12-9CBD-E5854A7A8648}"/>
                </a:ext>
              </a:extLst>
            </p:cNvPr>
            <p:cNvSpPr>
              <a:spLocks/>
            </p:cNvSpPr>
            <p:nvPr/>
          </p:nvSpPr>
          <p:spPr bwMode="auto">
            <a:xfrm>
              <a:off x="6001" y="1524"/>
              <a:ext cx="143" cy="80"/>
            </a:xfrm>
            <a:custGeom>
              <a:avLst/>
              <a:gdLst>
                <a:gd name="T0" fmla="*/ 0 w 238"/>
                <a:gd name="T1" fmla="*/ 133 h 133"/>
                <a:gd name="T2" fmla="*/ 0 w 238"/>
                <a:gd name="T3" fmla="*/ 133 h 133"/>
                <a:gd name="T4" fmla="*/ 0 w 238"/>
                <a:gd name="T5" fmla="*/ 133 h 133"/>
                <a:gd name="T6" fmla="*/ 238 w 238"/>
                <a:gd name="T7" fmla="*/ 110 h 133"/>
                <a:gd name="T8" fmla="*/ 238 w 238"/>
                <a:gd name="T9" fmla="*/ 0 h 133"/>
                <a:gd name="T10" fmla="*/ 11 w 238"/>
                <a:gd name="T11" fmla="*/ 21 h 133"/>
                <a:gd name="T12" fmla="*/ 11 w 238"/>
                <a:gd name="T13" fmla="*/ 21 h 133"/>
                <a:gd name="T14" fmla="*/ 0 w 238"/>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33"/>
                  </a:moveTo>
                  <a:lnTo>
                    <a:pt x="0" y="133"/>
                  </a:lnTo>
                  <a:lnTo>
                    <a:pt x="0" y="133"/>
                  </a:lnTo>
                  <a:cubicBezTo>
                    <a:pt x="76" y="118"/>
                    <a:pt x="157" y="110"/>
                    <a:pt x="238" y="110"/>
                  </a:cubicBezTo>
                  <a:lnTo>
                    <a:pt x="238" y="0"/>
                  </a:lnTo>
                  <a:cubicBezTo>
                    <a:pt x="160" y="0"/>
                    <a:pt x="83" y="7"/>
                    <a:pt x="11" y="21"/>
                  </a:cubicBezTo>
                  <a:lnTo>
                    <a:pt x="11" y="21"/>
                  </a:ln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4" name="Freeform 127">
              <a:extLst>
                <a:ext uri="{FF2B5EF4-FFF2-40B4-BE49-F238E27FC236}">
                  <a16:creationId xmlns:a16="http://schemas.microsoft.com/office/drawing/2014/main" id="{0231B389-2A6C-4B7B-955A-9E258280F4A9}"/>
                </a:ext>
              </a:extLst>
            </p:cNvPr>
            <p:cNvSpPr>
              <a:spLocks/>
            </p:cNvSpPr>
            <p:nvPr/>
          </p:nvSpPr>
          <p:spPr bwMode="auto">
            <a:xfrm>
              <a:off x="6039" y="1128"/>
              <a:ext cx="105" cy="74"/>
            </a:xfrm>
            <a:custGeom>
              <a:avLst/>
              <a:gdLst>
                <a:gd name="T0" fmla="*/ 0 w 175"/>
                <a:gd name="T1" fmla="*/ 123 h 123"/>
                <a:gd name="T2" fmla="*/ 0 w 175"/>
                <a:gd name="T3" fmla="*/ 123 h 123"/>
                <a:gd name="T4" fmla="*/ 0 w 175"/>
                <a:gd name="T5" fmla="*/ 123 h 123"/>
                <a:gd name="T6" fmla="*/ 175 w 175"/>
                <a:gd name="T7" fmla="*/ 110 h 123"/>
                <a:gd name="T8" fmla="*/ 175 w 175"/>
                <a:gd name="T9" fmla="*/ 0 h 123"/>
                <a:gd name="T10" fmla="*/ 10 w 175"/>
                <a:gd name="T11" fmla="*/ 11 h 123"/>
                <a:gd name="T12" fmla="*/ 10 w 175"/>
                <a:gd name="T13" fmla="*/ 11 h 123"/>
                <a:gd name="T14" fmla="*/ 0 w 175"/>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23">
                  <a:moveTo>
                    <a:pt x="0" y="123"/>
                  </a:moveTo>
                  <a:lnTo>
                    <a:pt x="0" y="123"/>
                  </a:lnTo>
                  <a:lnTo>
                    <a:pt x="0" y="123"/>
                  </a:lnTo>
                  <a:cubicBezTo>
                    <a:pt x="57" y="115"/>
                    <a:pt x="116" y="111"/>
                    <a:pt x="175" y="110"/>
                  </a:cubicBezTo>
                  <a:lnTo>
                    <a:pt x="175" y="0"/>
                  </a:lnTo>
                  <a:cubicBezTo>
                    <a:pt x="119" y="1"/>
                    <a:pt x="64" y="4"/>
                    <a:pt x="10" y="11"/>
                  </a:cubicBezTo>
                  <a:lnTo>
                    <a:pt x="10" y="11"/>
                  </a:ln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5" name="Freeform 128">
              <a:extLst>
                <a:ext uri="{FF2B5EF4-FFF2-40B4-BE49-F238E27FC236}">
                  <a16:creationId xmlns:a16="http://schemas.microsoft.com/office/drawing/2014/main" id="{522AAB7A-FE1E-4E2C-905C-F1A085A1157C}"/>
                </a:ext>
              </a:extLst>
            </p:cNvPr>
            <p:cNvSpPr>
              <a:spLocks/>
            </p:cNvSpPr>
            <p:nvPr/>
          </p:nvSpPr>
          <p:spPr bwMode="auto">
            <a:xfrm>
              <a:off x="5945" y="1202"/>
              <a:ext cx="94" cy="85"/>
            </a:xfrm>
            <a:custGeom>
              <a:avLst/>
              <a:gdLst>
                <a:gd name="T0" fmla="*/ 0 w 157"/>
                <a:gd name="T1" fmla="*/ 143 h 143"/>
                <a:gd name="T2" fmla="*/ 0 w 157"/>
                <a:gd name="T3" fmla="*/ 143 h 143"/>
                <a:gd name="T4" fmla="*/ 146 w 157"/>
                <a:gd name="T5" fmla="*/ 112 h 143"/>
                <a:gd name="T6" fmla="*/ 157 w 157"/>
                <a:gd name="T7" fmla="*/ 0 h 143"/>
                <a:gd name="T8" fmla="*/ 0 w 157"/>
                <a:gd name="T9" fmla="*/ 33 h 143"/>
                <a:gd name="T10" fmla="*/ 0 w 157"/>
                <a:gd name="T11" fmla="*/ 143 h 143"/>
              </a:gdLst>
              <a:ahLst/>
              <a:cxnLst>
                <a:cxn ang="0">
                  <a:pos x="T0" y="T1"/>
                </a:cxn>
                <a:cxn ang="0">
                  <a:pos x="T2" y="T3"/>
                </a:cxn>
                <a:cxn ang="0">
                  <a:pos x="T4" y="T5"/>
                </a:cxn>
                <a:cxn ang="0">
                  <a:pos x="T6" y="T7"/>
                </a:cxn>
                <a:cxn ang="0">
                  <a:pos x="T8" y="T9"/>
                </a:cxn>
                <a:cxn ang="0">
                  <a:pos x="T10" y="T11"/>
                </a:cxn>
              </a:cxnLst>
              <a:rect l="0" t="0" r="r" b="b"/>
              <a:pathLst>
                <a:path w="157" h="143">
                  <a:moveTo>
                    <a:pt x="0" y="143"/>
                  </a:moveTo>
                  <a:lnTo>
                    <a:pt x="0" y="143"/>
                  </a:lnTo>
                  <a:cubicBezTo>
                    <a:pt x="47" y="130"/>
                    <a:pt x="96" y="119"/>
                    <a:pt x="146" y="112"/>
                  </a:cubicBezTo>
                  <a:lnTo>
                    <a:pt x="157" y="0"/>
                  </a:lnTo>
                  <a:cubicBezTo>
                    <a:pt x="102" y="8"/>
                    <a:pt x="50" y="19"/>
                    <a:pt x="0" y="33"/>
                  </a:cubicBezTo>
                  <a:lnTo>
                    <a:pt x="0" y="1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6" name="Freeform 129">
              <a:extLst>
                <a:ext uri="{FF2B5EF4-FFF2-40B4-BE49-F238E27FC236}">
                  <a16:creationId xmlns:a16="http://schemas.microsoft.com/office/drawing/2014/main" id="{8484CDEA-8C67-4163-9B37-59CA9586F0BC}"/>
                </a:ext>
              </a:extLst>
            </p:cNvPr>
            <p:cNvSpPr>
              <a:spLocks/>
            </p:cNvSpPr>
            <p:nvPr/>
          </p:nvSpPr>
          <p:spPr bwMode="auto">
            <a:xfrm>
              <a:off x="5945" y="1470"/>
              <a:ext cx="69" cy="81"/>
            </a:xfrm>
            <a:custGeom>
              <a:avLst/>
              <a:gdLst>
                <a:gd name="T0" fmla="*/ 0 w 115"/>
                <a:gd name="T1" fmla="*/ 136 h 136"/>
                <a:gd name="T2" fmla="*/ 0 w 115"/>
                <a:gd name="T3" fmla="*/ 136 h 136"/>
                <a:gd name="T4" fmla="*/ 105 w 115"/>
                <a:gd name="T5" fmla="*/ 112 h 136"/>
                <a:gd name="T6" fmla="*/ 115 w 115"/>
                <a:gd name="T7" fmla="*/ 0 h 136"/>
                <a:gd name="T8" fmla="*/ 0 w 115"/>
                <a:gd name="T9" fmla="*/ 26 h 136"/>
                <a:gd name="T10" fmla="*/ 0 w 115"/>
                <a:gd name="T11" fmla="*/ 136 h 136"/>
              </a:gdLst>
              <a:ahLst/>
              <a:cxnLst>
                <a:cxn ang="0">
                  <a:pos x="T0" y="T1"/>
                </a:cxn>
                <a:cxn ang="0">
                  <a:pos x="T2" y="T3"/>
                </a:cxn>
                <a:cxn ang="0">
                  <a:pos x="T4" y="T5"/>
                </a:cxn>
                <a:cxn ang="0">
                  <a:pos x="T6" y="T7"/>
                </a:cxn>
                <a:cxn ang="0">
                  <a:pos x="T8" y="T9"/>
                </a:cxn>
                <a:cxn ang="0">
                  <a:pos x="T10" y="T11"/>
                </a:cxn>
              </a:cxnLst>
              <a:rect l="0" t="0" r="r" b="b"/>
              <a:pathLst>
                <a:path w="115" h="136">
                  <a:moveTo>
                    <a:pt x="0" y="136"/>
                  </a:moveTo>
                  <a:lnTo>
                    <a:pt x="0" y="136"/>
                  </a:lnTo>
                  <a:cubicBezTo>
                    <a:pt x="34" y="127"/>
                    <a:pt x="69" y="118"/>
                    <a:pt x="105" y="112"/>
                  </a:cubicBezTo>
                  <a:lnTo>
                    <a:pt x="115" y="0"/>
                  </a:lnTo>
                  <a:cubicBezTo>
                    <a:pt x="75" y="7"/>
                    <a:pt x="37" y="16"/>
                    <a:pt x="0" y="26"/>
                  </a:cubicBezTo>
                  <a:lnTo>
                    <a:pt x="0" y="1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7" name="Freeform 130">
              <a:extLst>
                <a:ext uri="{FF2B5EF4-FFF2-40B4-BE49-F238E27FC236}">
                  <a16:creationId xmlns:a16="http://schemas.microsoft.com/office/drawing/2014/main" id="{5078036E-D0CE-4BF2-B883-A7AB06292B12}"/>
                </a:ext>
              </a:extLst>
            </p:cNvPr>
            <p:cNvSpPr>
              <a:spLocks/>
            </p:cNvSpPr>
            <p:nvPr/>
          </p:nvSpPr>
          <p:spPr bwMode="auto">
            <a:xfrm>
              <a:off x="5945" y="1335"/>
              <a:ext cx="81" cy="84"/>
            </a:xfrm>
            <a:custGeom>
              <a:avLst/>
              <a:gdLst>
                <a:gd name="T0" fmla="*/ 0 w 136"/>
                <a:gd name="T1" fmla="*/ 140 h 140"/>
                <a:gd name="T2" fmla="*/ 0 w 136"/>
                <a:gd name="T3" fmla="*/ 140 h 140"/>
                <a:gd name="T4" fmla="*/ 125 w 136"/>
                <a:gd name="T5" fmla="*/ 112 h 140"/>
                <a:gd name="T6" fmla="*/ 136 w 136"/>
                <a:gd name="T7" fmla="*/ 0 h 140"/>
                <a:gd name="T8" fmla="*/ 0 w 136"/>
                <a:gd name="T9" fmla="*/ 30 h 140"/>
                <a:gd name="T10" fmla="*/ 0 w 136"/>
                <a:gd name="T11" fmla="*/ 140 h 140"/>
              </a:gdLst>
              <a:ahLst/>
              <a:cxnLst>
                <a:cxn ang="0">
                  <a:pos x="T0" y="T1"/>
                </a:cxn>
                <a:cxn ang="0">
                  <a:pos x="T2" y="T3"/>
                </a:cxn>
                <a:cxn ang="0">
                  <a:pos x="T4" y="T5"/>
                </a:cxn>
                <a:cxn ang="0">
                  <a:pos x="T6" y="T7"/>
                </a:cxn>
                <a:cxn ang="0">
                  <a:pos x="T8" y="T9"/>
                </a:cxn>
                <a:cxn ang="0">
                  <a:pos x="T10" y="T11"/>
                </a:cxn>
              </a:cxnLst>
              <a:rect l="0" t="0" r="r" b="b"/>
              <a:pathLst>
                <a:path w="136" h="140">
                  <a:moveTo>
                    <a:pt x="0" y="140"/>
                  </a:moveTo>
                  <a:lnTo>
                    <a:pt x="0" y="140"/>
                  </a:lnTo>
                  <a:cubicBezTo>
                    <a:pt x="40" y="129"/>
                    <a:pt x="82" y="119"/>
                    <a:pt x="125" y="112"/>
                  </a:cubicBezTo>
                  <a:lnTo>
                    <a:pt x="136" y="0"/>
                  </a:lnTo>
                  <a:cubicBezTo>
                    <a:pt x="89" y="8"/>
                    <a:pt x="43" y="18"/>
                    <a:pt x="0" y="30"/>
                  </a:cubicBezTo>
                  <a:lnTo>
                    <a:pt x="0" y="1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8" name="Freeform 131">
              <a:extLst>
                <a:ext uri="{FF2B5EF4-FFF2-40B4-BE49-F238E27FC236}">
                  <a16:creationId xmlns:a16="http://schemas.microsoft.com/office/drawing/2014/main" id="{DBFEFB81-1C64-46C6-A8F3-BECEC66C538C}"/>
                </a:ext>
              </a:extLst>
            </p:cNvPr>
            <p:cNvSpPr>
              <a:spLocks/>
            </p:cNvSpPr>
            <p:nvPr/>
          </p:nvSpPr>
          <p:spPr bwMode="auto">
            <a:xfrm>
              <a:off x="6014" y="1392"/>
              <a:ext cx="130" cy="78"/>
            </a:xfrm>
            <a:custGeom>
              <a:avLst/>
              <a:gdLst>
                <a:gd name="T0" fmla="*/ 0 w 217"/>
                <a:gd name="T1" fmla="*/ 129 h 129"/>
                <a:gd name="T2" fmla="*/ 0 w 217"/>
                <a:gd name="T3" fmla="*/ 129 h 129"/>
                <a:gd name="T4" fmla="*/ 0 w 217"/>
                <a:gd name="T5" fmla="*/ 129 h 129"/>
                <a:gd name="T6" fmla="*/ 217 w 217"/>
                <a:gd name="T7" fmla="*/ 110 h 129"/>
                <a:gd name="T8" fmla="*/ 217 w 217"/>
                <a:gd name="T9" fmla="*/ 0 h 129"/>
                <a:gd name="T10" fmla="*/ 10 w 217"/>
                <a:gd name="T11" fmla="*/ 17 h 129"/>
                <a:gd name="T12" fmla="*/ 10 w 217"/>
                <a:gd name="T13" fmla="*/ 17 h 129"/>
                <a:gd name="T14" fmla="*/ 0 w 217"/>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29"/>
                  </a:moveTo>
                  <a:lnTo>
                    <a:pt x="0" y="129"/>
                  </a:lnTo>
                  <a:lnTo>
                    <a:pt x="0" y="129"/>
                  </a:lnTo>
                  <a:cubicBezTo>
                    <a:pt x="70" y="117"/>
                    <a:pt x="143" y="110"/>
                    <a:pt x="217" y="110"/>
                  </a:cubicBezTo>
                  <a:lnTo>
                    <a:pt x="217" y="0"/>
                  </a:lnTo>
                  <a:cubicBezTo>
                    <a:pt x="147" y="0"/>
                    <a:pt x="77" y="6"/>
                    <a:pt x="10" y="17"/>
                  </a:cubicBezTo>
                  <a:lnTo>
                    <a:pt x="10" y="17"/>
                  </a:ln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719400" y="3071725"/>
            <a:ext cx="6205329" cy="2896402"/>
          </a:xfrm>
          <a:noFill/>
        </p:spPr>
        <p:txBody>
          <a:bodyPr anchor="t" anchorCtr="0">
            <a:noAutofit/>
          </a:bodyPr>
          <a:lstStyle>
            <a:lvl1pPr algn="l">
              <a:defRPr sz="4200">
                <a:solidFill>
                  <a:schemeClr val="bg1"/>
                </a:solidFill>
                <a:latin typeface="Overpass ExtraBold" panose="000009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719400" y="5969695"/>
            <a:ext cx="6206400" cy="215444"/>
          </a:xfrm>
        </p:spPr>
        <p:txBody>
          <a:bodyPr>
            <a:spAutoFit/>
          </a:bodyPr>
          <a:lstStyle>
            <a:lvl1pPr marL="0" indent="0" algn="l">
              <a:buNone/>
              <a:defRPr sz="1400">
                <a:solidFill>
                  <a:schemeClr val="bg1"/>
                </a:solidFill>
                <a:latin typeface="Overpas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p:txBody>
          <a:bodyPr/>
          <a:lstStyle>
            <a:lvl1pPr>
              <a:defRPr>
                <a:latin typeface="Overpass" panose="00000500000000000000" pitchFamily="2" charset="0"/>
              </a:defRPr>
            </a:lvl1pPr>
          </a:lstStyle>
          <a:p>
            <a:fld id="{D2B0ACB1-70FB-4355-98F4-8BB4EFBD5F05}" type="datetime6">
              <a:rPr lang="en-GB" smtClean="0"/>
              <a:pPr/>
              <a:t>December 18</a:t>
            </a:fld>
            <a:endParaRPr lang="en-GB"/>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a:xfrm>
            <a:off x="719400" y="6350000"/>
            <a:ext cx="8520076" cy="153888"/>
          </a:xfrm>
        </p:spPr>
        <p:txBody>
          <a:bodyPr/>
          <a:lstStyle>
            <a:lvl1pPr>
              <a:defRPr>
                <a:latin typeface="Overpass" panose="00000500000000000000" pitchFamily="2" charset="0"/>
              </a:defRPr>
            </a:lvl1p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6519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3">
    <p:bg>
      <p:bgPr>
        <a:solidFill>
          <a:schemeClr val="bg1"/>
        </a:solidFill>
        <a:effectLst/>
      </p:bgPr>
    </p:bg>
    <p:spTree>
      <p:nvGrpSpPr>
        <p:cNvPr id="1" name=""/>
        <p:cNvGrpSpPr/>
        <p:nvPr/>
      </p:nvGrpSpPr>
      <p:grpSpPr>
        <a:xfrm>
          <a:off x="0" y="0"/>
          <a:ext cx="0" cy="0"/>
          <a:chOff x="0" y="0"/>
          <a:chExt cx="0" cy="0"/>
        </a:xfrm>
      </p:grpSpPr>
      <p:grpSp>
        <p:nvGrpSpPr>
          <p:cNvPr id="161" name="Group 4">
            <a:extLst>
              <a:ext uri="{FF2B5EF4-FFF2-40B4-BE49-F238E27FC236}">
                <a16:creationId xmlns:a16="http://schemas.microsoft.com/office/drawing/2014/main" id="{AF424A17-9587-4FBC-AD55-7CB88B8447B8}"/>
              </a:ext>
            </a:extLst>
          </p:cNvPr>
          <p:cNvGrpSpPr>
            <a:grpSpLocks noChangeAspect="1"/>
          </p:cNvGrpSpPr>
          <p:nvPr userDrawn="1"/>
        </p:nvGrpSpPr>
        <p:grpSpPr bwMode="auto">
          <a:xfrm>
            <a:off x="0" y="0"/>
            <a:ext cx="7983538" cy="6859588"/>
            <a:chOff x="1325" y="5"/>
            <a:chExt cx="5029" cy="4321"/>
          </a:xfrm>
          <a:solidFill>
            <a:schemeClr val="accent4"/>
          </a:solidFill>
        </p:grpSpPr>
        <p:sp>
          <p:nvSpPr>
            <p:cNvPr id="162" name="Freeform 5">
              <a:extLst>
                <a:ext uri="{FF2B5EF4-FFF2-40B4-BE49-F238E27FC236}">
                  <a16:creationId xmlns:a16="http://schemas.microsoft.com/office/drawing/2014/main" id="{ECEAA9E9-0816-4CCA-81F8-336EB3FC0F50}"/>
                </a:ext>
              </a:extLst>
            </p:cNvPr>
            <p:cNvSpPr>
              <a:spLocks/>
            </p:cNvSpPr>
            <p:nvPr/>
          </p:nvSpPr>
          <p:spPr bwMode="auto">
            <a:xfrm>
              <a:off x="1325" y="5"/>
              <a:ext cx="4626" cy="4320"/>
            </a:xfrm>
            <a:custGeom>
              <a:avLst/>
              <a:gdLst>
                <a:gd name="T0" fmla="*/ 0 w 7714"/>
                <a:gd name="T1" fmla="*/ 0 h 7199"/>
                <a:gd name="T2" fmla="*/ 0 w 7714"/>
                <a:gd name="T3" fmla="*/ 0 h 7199"/>
                <a:gd name="T4" fmla="*/ 7714 w 7714"/>
                <a:gd name="T5" fmla="*/ 0 h 7199"/>
                <a:gd name="T6" fmla="*/ 7714 w 7714"/>
                <a:gd name="T7" fmla="*/ 7199 h 7199"/>
                <a:gd name="T8" fmla="*/ 0 w 7714"/>
                <a:gd name="T9" fmla="*/ 7199 h 7199"/>
                <a:gd name="T10" fmla="*/ 0 w 7714"/>
                <a:gd name="T11" fmla="*/ 0 h 7199"/>
              </a:gdLst>
              <a:ahLst/>
              <a:cxnLst>
                <a:cxn ang="0">
                  <a:pos x="T0" y="T1"/>
                </a:cxn>
                <a:cxn ang="0">
                  <a:pos x="T2" y="T3"/>
                </a:cxn>
                <a:cxn ang="0">
                  <a:pos x="T4" y="T5"/>
                </a:cxn>
                <a:cxn ang="0">
                  <a:pos x="T6" y="T7"/>
                </a:cxn>
                <a:cxn ang="0">
                  <a:pos x="T8" y="T9"/>
                </a:cxn>
                <a:cxn ang="0">
                  <a:pos x="T10" y="T11"/>
                </a:cxn>
              </a:cxnLst>
              <a:rect l="0" t="0" r="r" b="b"/>
              <a:pathLst>
                <a:path w="7714" h="7199">
                  <a:moveTo>
                    <a:pt x="0" y="0"/>
                  </a:moveTo>
                  <a:lnTo>
                    <a:pt x="0" y="0"/>
                  </a:lnTo>
                  <a:lnTo>
                    <a:pt x="7714" y="0"/>
                  </a:lnTo>
                  <a:lnTo>
                    <a:pt x="7714" y="7199"/>
                  </a:lnTo>
                  <a:lnTo>
                    <a:pt x="0" y="719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6">
              <a:extLst>
                <a:ext uri="{FF2B5EF4-FFF2-40B4-BE49-F238E27FC236}">
                  <a16:creationId xmlns:a16="http://schemas.microsoft.com/office/drawing/2014/main" id="{E9A5D134-6BDE-4A06-86BF-4D52FDE20DD5}"/>
                </a:ext>
              </a:extLst>
            </p:cNvPr>
            <p:cNvSpPr>
              <a:spLocks/>
            </p:cNvSpPr>
            <p:nvPr/>
          </p:nvSpPr>
          <p:spPr bwMode="auto">
            <a:xfrm>
              <a:off x="6155" y="3969"/>
              <a:ext cx="168" cy="86"/>
            </a:xfrm>
            <a:custGeom>
              <a:avLst/>
              <a:gdLst>
                <a:gd name="T0" fmla="*/ 0 w 280"/>
                <a:gd name="T1" fmla="*/ 111 h 143"/>
                <a:gd name="T2" fmla="*/ 0 w 280"/>
                <a:gd name="T3" fmla="*/ 111 h 143"/>
                <a:gd name="T4" fmla="*/ 280 w 280"/>
                <a:gd name="T5" fmla="*/ 143 h 143"/>
                <a:gd name="T6" fmla="*/ 280 w 280"/>
                <a:gd name="T7" fmla="*/ 142 h 143"/>
                <a:gd name="T8" fmla="*/ 269 w 280"/>
                <a:gd name="T9" fmla="*/ 30 h 143"/>
                <a:gd name="T10" fmla="*/ 269 w 280"/>
                <a:gd name="T11" fmla="*/ 30 h 143"/>
                <a:gd name="T12" fmla="*/ 0 w 280"/>
                <a:gd name="T13" fmla="*/ 0 h 143"/>
                <a:gd name="T14" fmla="*/ 0 w 280"/>
                <a:gd name="T15" fmla="*/ 111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3">
                  <a:moveTo>
                    <a:pt x="0" y="111"/>
                  </a:moveTo>
                  <a:lnTo>
                    <a:pt x="0" y="111"/>
                  </a:lnTo>
                  <a:cubicBezTo>
                    <a:pt x="97" y="111"/>
                    <a:pt x="192" y="122"/>
                    <a:pt x="280" y="143"/>
                  </a:cubicBezTo>
                  <a:lnTo>
                    <a:pt x="280" y="142"/>
                  </a:lnTo>
                  <a:lnTo>
                    <a:pt x="269" y="30"/>
                  </a:lnTo>
                  <a:lnTo>
                    <a:pt x="269" y="30"/>
                  </a:lnTo>
                  <a:cubicBezTo>
                    <a:pt x="184" y="11"/>
                    <a:pt x="93"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7">
              <a:extLst>
                <a:ext uri="{FF2B5EF4-FFF2-40B4-BE49-F238E27FC236}">
                  <a16:creationId xmlns:a16="http://schemas.microsoft.com/office/drawing/2014/main" id="{317CFBAE-8B59-47AC-894E-A363BFBA8416}"/>
                </a:ext>
              </a:extLst>
            </p:cNvPr>
            <p:cNvSpPr>
              <a:spLocks/>
            </p:cNvSpPr>
            <p:nvPr/>
          </p:nvSpPr>
          <p:spPr bwMode="auto">
            <a:xfrm>
              <a:off x="6155" y="3837"/>
              <a:ext cx="156" cy="83"/>
            </a:xfrm>
            <a:custGeom>
              <a:avLst/>
              <a:gdLst>
                <a:gd name="T0" fmla="*/ 0 w 259"/>
                <a:gd name="T1" fmla="*/ 110 h 138"/>
                <a:gd name="T2" fmla="*/ 0 w 259"/>
                <a:gd name="T3" fmla="*/ 110 h 138"/>
                <a:gd name="T4" fmla="*/ 259 w 259"/>
                <a:gd name="T5" fmla="*/ 138 h 138"/>
                <a:gd name="T6" fmla="*/ 259 w 259"/>
                <a:gd name="T7" fmla="*/ 138 h 138"/>
                <a:gd name="T8" fmla="*/ 248 w 259"/>
                <a:gd name="T9" fmla="*/ 25 h 138"/>
                <a:gd name="T10" fmla="*/ 248 w 259"/>
                <a:gd name="T11" fmla="*/ 25 h 138"/>
                <a:gd name="T12" fmla="*/ 0 w 259"/>
                <a:gd name="T13" fmla="*/ 0 h 138"/>
                <a:gd name="T14" fmla="*/ 0 w 259"/>
                <a:gd name="T15" fmla="*/ 110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8">
                  <a:moveTo>
                    <a:pt x="0" y="110"/>
                  </a:moveTo>
                  <a:lnTo>
                    <a:pt x="0" y="110"/>
                  </a:lnTo>
                  <a:cubicBezTo>
                    <a:pt x="89" y="111"/>
                    <a:pt x="177" y="120"/>
                    <a:pt x="259" y="138"/>
                  </a:cubicBezTo>
                  <a:lnTo>
                    <a:pt x="259" y="138"/>
                  </a:lnTo>
                  <a:lnTo>
                    <a:pt x="248" y="25"/>
                  </a:lnTo>
                  <a:lnTo>
                    <a:pt x="248" y="25"/>
                  </a:lnTo>
                  <a:cubicBezTo>
                    <a:pt x="169" y="9"/>
                    <a:pt x="85"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8">
              <a:extLst>
                <a:ext uri="{FF2B5EF4-FFF2-40B4-BE49-F238E27FC236}">
                  <a16:creationId xmlns:a16="http://schemas.microsoft.com/office/drawing/2014/main" id="{497F9B6D-F270-4464-BD6A-DCBD98AEF7A4}"/>
                </a:ext>
              </a:extLst>
            </p:cNvPr>
            <p:cNvSpPr>
              <a:spLocks/>
            </p:cNvSpPr>
            <p:nvPr/>
          </p:nvSpPr>
          <p:spPr bwMode="auto">
            <a:xfrm>
              <a:off x="6155" y="3705"/>
              <a:ext cx="143" cy="80"/>
            </a:xfrm>
            <a:custGeom>
              <a:avLst/>
              <a:gdLst>
                <a:gd name="T0" fmla="*/ 0 w 238"/>
                <a:gd name="T1" fmla="*/ 110 h 133"/>
                <a:gd name="T2" fmla="*/ 0 w 238"/>
                <a:gd name="T3" fmla="*/ 110 h 133"/>
                <a:gd name="T4" fmla="*/ 238 w 238"/>
                <a:gd name="T5" fmla="*/ 133 h 133"/>
                <a:gd name="T6" fmla="*/ 238 w 238"/>
                <a:gd name="T7" fmla="*/ 133 h 133"/>
                <a:gd name="T8" fmla="*/ 227 w 238"/>
                <a:gd name="T9" fmla="*/ 21 h 133"/>
                <a:gd name="T10" fmla="*/ 227 w 238"/>
                <a:gd name="T11" fmla="*/ 21 h 133"/>
                <a:gd name="T12" fmla="*/ 0 w 238"/>
                <a:gd name="T13" fmla="*/ 0 h 133"/>
                <a:gd name="T14" fmla="*/ 0 w 238"/>
                <a:gd name="T15" fmla="*/ 11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10"/>
                  </a:moveTo>
                  <a:lnTo>
                    <a:pt x="0" y="110"/>
                  </a:lnTo>
                  <a:cubicBezTo>
                    <a:pt x="81" y="111"/>
                    <a:pt x="162" y="119"/>
                    <a:pt x="238" y="133"/>
                  </a:cubicBezTo>
                  <a:lnTo>
                    <a:pt x="238" y="133"/>
                  </a:lnTo>
                  <a:lnTo>
                    <a:pt x="227" y="21"/>
                  </a:lnTo>
                  <a:lnTo>
                    <a:pt x="227" y="21"/>
                  </a:lnTo>
                  <a:cubicBezTo>
                    <a:pt x="155" y="8"/>
                    <a:pt x="78"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9">
              <a:extLst>
                <a:ext uri="{FF2B5EF4-FFF2-40B4-BE49-F238E27FC236}">
                  <a16:creationId xmlns:a16="http://schemas.microsoft.com/office/drawing/2014/main" id="{5BC2B58E-19E9-46AA-8705-DB582DFD3BA3}"/>
                </a:ext>
              </a:extLst>
            </p:cNvPr>
            <p:cNvSpPr>
              <a:spLocks/>
            </p:cNvSpPr>
            <p:nvPr/>
          </p:nvSpPr>
          <p:spPr bwMode="auto">
            <a:xfrm>
              <a:off x="6155" y="4234"/>
              <a:ext cx="193" cy="92"/>
            </a:xfrm>
            <a:custGeom>
              <a:avLst/>
              <a:gdLst>
                <a:gd name="T0" fmla="*/ 0 w 321"/>
                <a:gd name="T1" fmla="*/ 110 h 153"/>
                <a:gd name="T2" fmla="*/ 0 w 321"/>
                <a:gd name="T3" fmla="*/ 110 h 153"/>
                <a:gd name="T4" fmla="*/ 321 w 321"/>
                <a:gd name="T5" fmla="*/ 153 h 153"/>
                <a:gd name="T6" fmla="*/ 321 w 321"/>
                <a:gd name="T7" fmla="*/ 152 h 153"/>
                <a:gd name="T8" fmla="*/ 311 w 321"/>
                <a:gd name="T9" fmla="*/ 40 h 153"/>
                <a:gd name="T10" fmla="*/ 311 w 321"/>
                <a:gd name="T11" fmla="*/ 40 h 153"/>
                <a:gd name="T12" fmla="*/ 0 w 321"/>
                <a:gd name="T13" fmla="*/ 0 h 153"/>
                <a:gd name="T14" fmla="*/ 0 w 321"/>
                <a:gd name="T15" fmla="*/ 110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53">
                  <a:moveTo>
                    <a:pt x="0" y="110"/>
                  </a:moveTo>
                  <a:lnTo>
                    <a:pt x="0" y="110"/>
                  </a:lnTo>
                  <a:cubicBezTo>
                    <a:pt x="112" y="111"/>
                    <a:pt x="223" y="125"/>
                    <a:pt x="321" y="153"/>
                  </a:cubicBezTo>
                  <a:lnTo>
                    <a:pt x="321" y="152"/>
                  </a:lnTo>
                  <a:lnTo>
                    <a:pt x="311" y="40"/>
                  </a:lnTo>
                  <a:lnTo>
                    <a:pt x="311" y="40"/>
                  </a:lnTo>
                  <a:cubicBezTo>
                    <a:pt x="215" y="14"/>
                    <a:pt x="10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10">
              <a:extLst>
                <a:ext uri="{FF2B5EF4-FFF2-40B4-BE49-F238E27FC236}">
                  <a16:creationId xmlns:a16="http://schemas.microsoft.com/office/drawing/2014/main" id="{65012731-BB17-469C-AC04-3C9E15E41928}"/>
                </a:ext>
              </a:extLst>
            </p:cNvPr>
            <p:cNvSpPr>
              <a:spLocks/>
            </p:cNvSpPr>
            <p:nvPr/>
          </p:nvSpPr>
          <p:spPr bwMode="auto">
            <a:xfrm>
              <a:off x="6155" y="4102"/>
              <a:ext cx="180" cy="88"/>
            </a:xfrm>
            <a:custGeom>
              <a:avLst/>
              <a:gdLst>
                <a:gd name="T0" fmla="*/ 0 w 300"/>
                <a:gd name="T1" fmla="*/ 110 h 147"/>
                <a:gd name="T2" fmla="*/ 0 w 300"/>
                <a:gd name="T3" fmla="*/ 110 h 147"/>
                <a:gd name="T4" fmla="*/ 300 w 300"/>
                <a:gd name="T5" fmla="*/ 147 h 147"/>
                <a:gd name="T6" fmla="*/ 300 w 300"/>
                <a:gd name="T7" fmla="*/ 147 h 147"/>
                <a:gd name="T8" fmla="*/ 290 w 300"/>
                <a:gd name="T9" fmla="*/ 34 h 147"/>
                <a:gd name="T10" fmla="*/ 290 w 300"/>
                <a:gd name="T11" fmla="*/ 34 h 147"/>
                <a:gd name="T12" fmla="*/ 0 w 300"/>
                <a:gd name="T13" fmla="*/ 0 h 147"/>
                <a:gd name="T14" fmla="*/ 0 w 300"/>
                <a:gd name="T15" fmla="*/ 110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47">
                  <a:moveTo>
                    <a:pt x="0" y="110"/>
                  </a:moveTo>
                  <a:lnTo>
                    <a:pt x="0" y="110"/>
                  </a:lnTo>
                  <a:cubicBezTo>
                    <a:pt x="104" y="110"/>
                    <a:pt x="207" y="123"/>
                    <a:pt x="300" y="147"/>
                  </a:cubicBezTo>
                  <a:lnTo>
                    <a:pt x="300" y="147"/>
                  </a:lnTo>
                  <a:lnTo>
                    <a:pt x="290" y="34"/>
                  </a:lnTo>
                  <a:lnTo>
                    <a:pt x="290" y="34"/>
                  </a:lnTo>
                  <a:cubicBezTo>
                    <a:pt x="199" y="12"/>
                    <a:pt x="10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11">
              <a:extLst>
                <a:ext uri="{FF2B5EF4-FFF2-40B4-BE49-F238E27FC236}">
                  <a16:creationId xmlns:a16="http://schemas.microsoft.com/office/drawing/2014/main" id="{07A76CE9-967D-4CAB-AEC4-6FC2E1F910EC}"/>
                </a:ext>
              </a:extLst>
            </p:cNvPr>
            <p:cNvSpPr>
              <a:spLocks/>
            </p:cNvSpPr>
            <p:nvPr/>
          </p:nvSpPr>
          <p:spPr bwMode="auto">
            <a:xfrm>
              <a:off x="6155" y="3573"/>
              <a:ext cx="130" cy="78"/>
            </a:xfrm>
            <a:custGeom>
              <a:avLst/>
              <a:gdLst>
                <a:gd name="T0" fmla="*/ 0 w 217"/>
                <a:gd name="T1" fmla="*/ 110 h 129"/>
                <a:gd name="T2" fmla="*/ 0 w 217"/>
                <a:gd name="T3" fmla="*/ 110 h 129"/>
                <a:gd name="T4" fmla="*/ 217 w 217"/>
                <a:gd name="T5" fmla="*/ 129 h 129"/>
                <a:gd name="T6" fmla="*/ 217 w 217"/>
                <a:gd name="T7" fmla="*/ 129 h 129"/>
                <a:gd name="T8" fmla="*/ 207 w 217"/>
                <a:gd name="T9" fmla="*/ 17 h 129"/>
                <a:gd name="T10" fmla="*/ 207 w 217"/>
                <a:gd name="T11" fmla="*/ 17 h 129"/>
                <a:gd name="T12" fmla="*/ 0 w 217"/>
                <a:gd name="T13" fmla="*/ 0 h 129"/>
                <a:gd name="T14" fmla="*/ 0 w 217"/>
                <a:gd name="T15" fmla="*/ 11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10"/>
                  </a:moveTo>
                  <a:lnTo>
                    <a:pt x="0" y="110"/>
                  </a:lnTo>
                  <a:cubicBezTo>
                    <a:pt x="74" y="110"/>
                    <a:pt x="147" y="117"/>
                    <a:pt x="217" y="129"/>
                  </a:cubicBezTo>
                  <a:lnTo>
                    <a:pt x="217" y="129"/>
                  </a:lnTo>
                  <a:lnTo>
                    <a:pt x="207" y="17"/>
                  </a:lnTo>
                  <a:lnTo>
                    <a:pt x="207" y="17"/>
                  </a:lnTo>
                  <a:cubicBezTo>
                    <a:pt x="140" y="6"/>
                    <a:pt x="7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12">
              <a:extLst>
                <a:ext uri="{FF2B5EF4-FFF2-40B4-BE49-F238E27FC236}">
                  <a16:creationId xmlns:a16="http://schemas.microsoft.com/office/drawing/2014/main" id="{23E3252F-8F8E-429D-8D51-14FAA9457778}"/>
                </a:ext>
              </a:extLst>
            </p:cNvPr>
            <p:cNvSpPr>
              <a:spLocks/>
            </p:cNvSpPr>
            <p:nvPr/>
          </p:nvSpPr>
          <p:spPr bwMode="auto">
            <a:xfrm>
              <a:off x="6155" y="2648"/>
              <a:ext cx="43" cy="68"/>
            </a:xfrm>
            <a:custGeom>
              <a:avLst/>
              <a:gdLst>
                <a:gd name="T0" fmla="*/ 0 w 72"/>
                <a:gd name="T1" fmla="*/ 110 h 112"/>
                <a:gd name="T2" fmla="*/ 0 w 72"/>
                <a:gd name="T3" fmla="*/ 110 h 112"/>
                <a:gd name="T4" fmla="*/ 72 w 72"/>
                <a:gd name="T5" fmla="*/ 112 h 112"/>
                <a:gd name="T6" fmla="*/ 72 w 72"/>
                <a:gd name="T7" fmla="*/ 112 h 112"/>
                <a:gd name="T8" fmla="*/ 62 w 72"/>
                <a:gd name="T9" fmla="*/ 1 h 112"/>
                <a:gd name="T10" fmla="*/ 62 w 72"/>
                <a:gd name="T11" fmla="*/ 1 h 112"/>
                <a:gd name="T12" fmla="*/ 0 w 72"/>
                <a:gd name="T13" fmla="*/ 0 h 112"/>
                <a:gd name="T14" fmla="*/ 0 w 72"/>
                <a:gd name="T15" fmla="*/ 11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2">
                  <a:moveTo>
                    <a:pt x="0" y="110"/>
                  </a:moveTo>
                  <a:lnTo>
                    <a:pt x="0" y="110"/>
                  </a:lnTo>
                  <a:cubicBezTo>
                    <a:pt x="24" y="110"/>
                    <a:pt x="48" y="111"/>
                    <a:pt x="72" y="112"/>
                  </a:cubicBezTo>
                  <a:lnTo>
                    <a:pt x="72" y="112"/>
                  </a:lnTo>
                  <a:lnTo>
                    <a:pt x="62" y="1"/>
                  </a:lnTo>
                  <a:lnTo>
                    <a:pt x="62" y="1"/>
                  </a:lnTo>
                  <a:cubicBezTo>
                    <a:pt x="41" y="0"/>
                    <a:pt x="2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13">
              <a:extLst>
                <a:ext uri="{FF2B5EF4-FFF2-40B4-BE49-F238E27FC236}">
                  <a16:creationId xmlns:a16="http://schemas.microsoft.com/office/drawing/2014/main" id="{16197827-DA6A-4D49-BD4A-B9D81C0000B1}"/>
                </a:ext>
              </a:extLst>
            </p:cNvPr>
            <p:cNvSpPr>
              <a:spLocks/>
            </p:cNvSpPr>
            <p:nvPr/>
          </p:nvSpPr>
          <p:spPr bwMode="auto">
            <a:xfrm>
              <a:off x="6155" y="2781"/>
              <a:ext cx="56" cy="68"/>
            </a:xfrm>
            <a:custGeom>
              <a:avLst/>
              <a:gdLst>
                <a:gd name="T0" fmla="*/ 0 w 93"/>
                <a:gd name="T1" fmla="*/ 110 h 114"/>
                <a:gd name="T2" fmla="*/ 0 w 93"/>
                <a:gd name="T3" fmla="*/ 110 h 114"/>
                <a:gd name="T4" fmla="*/ 93 w 93"/>
                <a:gd name="T5" fmla="*/ 114 h 114"/>
                <a:gd name="T6" fmla="*/ 93 w 93"/>
                <a:gd name="T7" fmla="*/ 114 h 114"/>
                <a:gd name="T8" fmla="*/ 83 w 93"/>
                <a:gd name="T9" fmla="*/ 3 h 114"/>
                <a:gd name="T10" fmla="*/ 83 w 93"/>
                <a:gd name="T11" fmla="*/ 3 h 114"/>
                <a:gd name="T12" fmla="*/ 0 w 93"/>
                <a:gd name="T13" fmla="*/ 0 h 114"/>
                <a:gd name="T14" fmla="*/ 0 w 93"/>
                <a:gd name="T15" fmla="*/ 11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0"/>
                  </a:moveTo>
                  <a:lnTo>
                    <a:pt x="0" y="110"/>
                  </a:lnTo>
                  <a:cubicBezTo>
                    <a:pt x="31" y="110"/>
                    <a:pt x="62" y="111"/>
                    <a:pt x="93" y="114"/>
                  </a:cubicBezTo>
                  <a:lnTo>
                    <a:pt x="93" y="114"/>
                  </a:lnTo>
                  <a:lnTo>
                    <a:pt x="83" y="3"/>
                  </a:lnTo>
                  <a:lnTo>
                    <a:pt x="83" y="3"/>
                  </a:lnTo>
                  <a:cubicBezTo>
                    <a:pt x="55" y="1"/>
                    <a:pt x="2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14">
              <a:extLst>
                <a:ext uri="{FF2B5EF4-FFF2-40B4-BE49-F238E27FC236}">
                  <a16:creationId xmlns:a16="http://schemas.microsoft.com/office/drawing/2014/main" id="{95A25679-9043-4230-B0B3-4D2E43C506B5}"/>
                </a:ext>
              </a:extLst>
            </p:cNvPr>
            <p:cNvSpPr>
              <a:spLocks/>
            </p:cNvSpPr>
            <p:nvPr/>
          </p:nvSpPr>
          <p:spPr bwMode="auto">
            <a:xfrm>
              <a:off x="6155" y="2516"/>
              <a:ext cx="31" cy="67"/>
            </a:xfrm>
            <a:custGeom>
              <a:avLst/>
              <a:gdLst>
                <a:gd name="T0" fmla="*/ 0 w 52"/>
                <a:gd name="T1" fmla="*/ 110 h 112"/>
                <a:gd name="T2" fmla="*/ 0 w 52"/>
                <a:gd name="T3" fmla="*/ 110 h 112"/>
                <a:gd name="T4" fmla="*/ 52 w 52"/>
                <a:gd name="T5" fmla="*/ 112 h 112"/>
                <a:gd name="T6" fmla="*/ 52 w 52"/>
                <a:gd name="T7" fmla="*/ 112 h 112"/>
                <a:gd name="T8" fmla="*/ 42 w 52"/>
                <a:gd name="T9" fmla="*/ 1 h 112"/>
                <a:gd name="T10" fmla="*/ 42 w 52"/>
                <a:gd name="T11" fmla="*/ 1 h 112"/>
                <a:gd name="T12" fmla="*/ 0 w 52"/>
                <a:gd name="T13" fmla="*/ 0 h 112"/>
                <a:gd name="T14" fmla="*/ 0 w 52"/>
                <a:gd name="T15" fmla="*/ 11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2">
                  <a:moveTo>
                    <a:pt x="0" y="110"/>
                  </a:moveTo>
                  <a:lnTo>
                    <a:pt x="0" y="110"/>
                  </a:lnTo>
                  <a:cubicBezTo>
                    <a:pt x="17" y="111"/>
                    <a:pt x="35" y="111"/>
                    <a:pt x="52" y="112"/>
                  </a:cubicBezTo>
                  <a:lnTo>
                    <a:pt x="52" y="112"/>
                  </a:lnTo>
                  <a:lnTo>
                    <a:pt x="42" y="1"/>
                  </a:lnTo>
                  <a:lnTo>
                    <a:pt x="42" y="1"/>
                  </a:lnTo>
                  <a:cubicBezTo>
                    <a:pt x="28" y="1"/>
                    <a:pt x="14"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15">
              <a:extLst>
                <a:ext uri="{FF2B5EF4-FFF2-40B4-BE49-F238E27FC236}">
                  <a16:creationId xmlns:a16="http://schemas.microsoft.com/office/drawing/2014/main" id="{2A1BCE82-9207-46D5-BA80-D0048DF87361}"/>
                </a:ext>
              </a:extLst>
            </p:cNvPr>
            <p:cNvSpPr>
              <a:spLocks/>
            </p:cNvSpPr>
            <p:nvPr/>
          </p:nvSpPr>
          <p:spPr bwMode="auto">
            <a:xfrm>
              <a:off x="6155" y="2384"/>
              <a:ext cx="19" cy="66"/>
            </a:xfrm>
            <a:custGeom>
              <a:avLst/>
              <a:gdLst>
                <a:gd name="T0" fmla="*/ 0 w 31"/>
                <a:gd name="T1" fmla="*/ 110 h 111"/>
                <a:gd name="T2" fmla="*/ 0 w 31"/>
                <a:gd name="T3" fmla="*/ 110 h 111"/>
                <a:gd name="T4" fmla="*/ 31 w 31"/>
                <a:gd name="T5" fmla="*/ 111 h 111"/>
                <a:gd name="T6" fmla="*/ 31 w 31"/>
                <a:gd name="T7" fmla="*/ 111 h 111"/>
                <a:gd name="T8" fmla="*/ 21 w 31"/>
                <a:gd name="T9" fmla="*/ 0 h 111"/>
                <a:gd name="T10" fmla="*/ 21 w 31"/>
                <a:gd name="T11" fmla="*/ 0 h 111"/>
                <a:gd name="T12" fmla="*/ 0 w 31"/>
                <a:gd name="T13" fmla="*/ 0 h 111"/>
                <a:gd name="T14" fmla="*/ 0 w 31"/>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1">
                  <a:moveTo>
                    <a:pt x="0" y="110"/>
                  </a:moveTo>
                  <a:lnTo>
                    <a:pt x="0" y="110"/>
                  </a:lnTo>
                  <a:cubicBezTo>
                    <a:pt x="10" y="110"/>
                    <a:pt x="21" y="111"/>
                    <a:pt x="31" y="111"/>
                  </a:cubicBezTo>
                  <a:lnTo>
                    <a:pt x="31" y="111"/>
                  </a:lnTo>
                  <a:lnTo>
                    <a:pt x="21" y="0"/>
                  </a:lnTo>
                  <a:lnTo>
                    <a:pt x="21" y="0"/>
                  </a:lnTo>
                  <a:cubicBezTo>
                    <a:pt x="14" y="0"/>
                    <a:pt x="7"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16">
              <a:extLst>
                <a:ext uri="{FF2B5EF4-FFF2-40B4-BE49-F238E27FC236}">
                  <a16:creationId xmlns:a16="http://schemas.microsoft.com/office/drawing/2014/main" id="{1FDABAE5-4A50-43B1-A5B4-1A4D70FA1176}"/>
                </a:ext>
              </a:extLst>
            </p:cNvPr>
            <p:cNvSpPr>
              <a:spLocks/>
            </p:cNvSpPr>
            <p:nvPr/>
          </p:nvSpPr>
          <p:spPr bwMode="auto">
            <a:xfrm>
              <a:off x="6155" y="2913"/>
              <a:ext cx="69" cy="69"/>
            </a:xfrm>
            <a:custGeom>
              <a:avLst/>
              <a:gdLst>
                <a:gd name="T0" fmla="*/ 0 w 114"/>
                <a:gd name="T1" fmla="*/ 110 h 116"/>
                <a:gd name="T2" fmla="*/ 0 w 114"/>
                <a:gd name="T3" fmla="*/ 110 h 116"/>
                <a:gd name="T4" fmla="*/ 114 w 114"/>
                <a:gd name="T5" fmla="*/ 116 h 116"/>
                <a:gd name="T6" fmla="*/ 114 w 114"/>
                <a:gd name="T7" fmla="*/ 116 h 116"/>
                <a:gd name="T8" fmla="*/ 103 w 114"/>
                <a:gd name="T9" fmla="*/ 5 h 116"/>
                <a:gd name="T10" fmla="*/ 103 w 114"/>
                <a:gd name="T11" fmla="*/ 4 h 116"/>
                <a:gd name="T12" fmla="*/ 0 w 114"/>
                <a:gd name="T13" fmla="*/ 0 h 116"/>
                <a:gd name="T14" fmla="*/ 0 w 114"/>
                <a:gd name="T15" fmla="*/ 11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6">
                  <a:moveTo>
                    <a:pt x="0" y="110"/>
                  </a:moveTo>
                  <a:lnTo>
                    <a:pt x="0" y="110"/>
                  </a:lnTo>
                  <a:cubicBezTo>
                    <a:pt x="38" y="110"/>
                    <a:pt x="76" y="112"/>
                    <a:pt x="114" y="116"/>
                  </a:cubicBezTo>
                  <a:lnTo>
                    <a:pt x="114" y="116"/>
                  </a:lnTo>
                  <a:lnTo>
                    <a:pt x="103" y="5"/>
                  </a:lnTo>
                  <a:lnTo>
                    <a:pt x="103" y="4"/>
                  </a:lnTo>
                  <a:cubicBezTo>
                    <a:pt x="69" y="2"/>
                    <a:pt x="35"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17">
              <a:extLst>
                <a:ext uri="{FF2B5EF4-FFF2-40B4-BE49-F238E27FC236}">
                  <a16:creationId xmlns:a16="http://schemas.microsoft.com/office/drawing/2014/main" id="{110E8679-4CCC-4AF3-8972-3E3B999D7D50}"/>
                </a:ext>
              </a:extLst>
            </p:cNvPr>
            <p:cNvSpPr>
              <a:spLocks/>
            </p:cNvSpPr>
            <p:nvPr/>
          </p:nvSpPr>
          <p:spPr bwMode="auto">
            <a:xfrm>
              <a:off x="6155" y="3177"/>
              <a:ext cx="93" cy="72"/>
            </a:xfrm>
            <a:custGeom>
              <a:avLst/>
              <a:gdLst>
                <a:gd name="T0" fmla="*/ 0 w 155"/>
                <a:gd name="T1" fmla="*/ 110 h 120"/>
                <a:gd name="T2" fmla="*/ 0 w 155"/>
                <a:gd name="T3" fmla="*/ 110 h 120"/>
                <a:gd name="T4" fmla="*/ 155 w 155"/>
                <a:gd name="T5" fmla="*/ 120 h 120"/>
                <a:gd name="T6" fmla="*/ 155 w 155"/>
                <a:gd name="T7" fmla="*/ 120 h 120"/>
                <a:gd name="T8" fmla="*/ 145 w 155"/>
                <a:gd name="T9" fmla="*/ 9 h 120"/>
                <a:gd name="T10" fmla="*/ 145 w 155"/>
                <a:gd name="T11" fmla="*/ 9 h 120"/>
                <a:gd name="T12" fmla="*/ 0 w 155"/>
                <a:gd name="T13" fmla="*/ 0 h 120"/>
                <a:gd name="T14" fmla="*/ 0 w 155"/>
                <a:gd name="T15" fmla="*/ 11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10"/>
                  </a:moveTo>
                  <a:lnTo>
                    <a:pt x="0" y="110"/>
                  </a:lnTo>
                  <a:cubicBezTo>
                    <a:pt x="52" y="111"/>
                    <a:pt x="104" y="114"/>
                    <a:pt x="155" y="120"/>
                  </a:cubicBezTo>
                  <a:lnTo>
                    <a:pt x="155" y="120"/>
                  </a:lnTo>
                  <a:lnTo>
                    <a:pt x="145" y="9"/>
                  </a:lnTo>
                  <a:lnTo>
                    <a:pt x="145" y="9"/>
                  </a:lnTo>
                  <a:cubicBezTo>
                    <a:pt x="97" y="3"/>
                    <a:pt x="49"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18">
              <a:extLst>
                <a:ext uri="{FF2B5EF4-FFF2-40B4-BE49-F238E27FC236}">
                  <a16:creationId xmlns:a16="http://schemas.microsoft.com/office/drawing/2014/main" id="{DE65B313-4F39-4328-8C78-23C02DC32144}"/>
                </a:ext>
              </a:extLst>
            </p:cNvPr>
            <p:cNvSpPr>
              <a:spLocks/>
            </p:cNvSpPr>
            <p:nvPr/>
          </p:nvSpPr>
          <p:spPr bwMode="auto">
            <a:xfrm>
              <a:off x="6155" y="3309"/>
              <a:ext cx="106" cy="73"/>
            </a:xfrm>
            <a:custGeom>
              <a:avLst/>
              <a:gdLst>
                <a:gd name="T0" fmla="*/ 0 w 176"/>
                <a:gd name="T1" fmla="*/ 111 h 123"/>
                <a:gd name="T2" fmla="*/ 0 w 176"/>
                <a:gd name="T3" fmla="*/ 111 h 123"/>
                <a:gd name="T4" fmla="*/ 176 w 176"/>
                <a:gd name="T5" fmla="*/ 123 h 123"/>
                <a:gd name="T6" fmla="*/ 176 w 176"/>
                <a:gd name="T7" fmla="*/ 123 h 123"/>
                <a:gd name="T8" fmla="*/ 165 w 176"/>
                <a:gd name="T9" fmla="*/ 12 h 123"/>
                <a:gd name="T10" fmla="*/ 165 w 176"/>
                <a:gd name="T11" fmla="*/ 12 h 123"/>
                <a:gd name="T12" fmla="*/ 0 w 176"/>
                <a:gd name="T13" fmla="*/ 0 h 123"/>
                <a:gd name="T14" fmla="*/ 0 w 176"/>
                <a:gd name="T15" fmla="*/ 111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11"/>
                  </a:moveTo>
                  <a:lnTo>
                    <a:pt x="0" y="111"/>
                  </a:lnTo>
                  <a:cubicBezTo>
                    <a:pt x="59" y="111"/>
                    <a:pt x="118" y="115"/>
                    <a:pt x="176" y="123"/>
                  </a:cubicBezTo>
                  <a:lnTo>
                    <a:pt x="176" y="123"/>
                  </a:lnTo>
                  <a:lnTo>
                    <a:pt x="165" y="12"/>
                  </a:lnTo>
                  <a:lnTo>
                    <a:pt x="165" y="12"/>
                  </a:lnTo>
                  <a:cubicBezTo>
                    <a:pt x="111" y="5"/>
                    <a:pt x="56"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19">
              <a:extLst>
                <a:ext uri="{FF2B5EF4-FFF2-40B4-BE49-F238E27FC236}">
                  <a16:creationId xmlns:a16="http://schemas.microsoft.com/office/drawing/2014/main" id="{5F245D06-3647-41F4-8B86-58345D0ED97D}"/>
                </a:ext>
              </a:extLst>
            </p:cNvPr>
            <p:cNvSpPr>
              <a:spLocks/>
            </p:cNvSpPr>
            <p:nvPr/>
          </p:nvSpPr>
          <p:spPr bwMode="auto">
            <a:xfrm>
              <a:off x="6155" y="3045"/>
              <a:ext cx="81" cy="70"/>
            </a:xfrm>
            <a:custGeom>
              <a:avLst/>
              <a:gdLst>
                <a:gd name="T0" fmla="*/ 0 w 134"/>
                <a:gd name="T1" fmla="*/ 110 h 118"/>
                <a:gd name="T2" fmla="*/ 0 w 134"/>
                <a:gd name="T3" fmla="*/ 110 h 118"/>
                <a:gd name="T4" fmla="*/ 134 w 134"/>
                <a:gd name="T5" fmla="*/ 118 h 118"/>
                <a:gd name="T6" fmla="*/ 134 w 134"/>
                <a:gd name="T7" fmla="*/ 118 h 118"/>
                <a:gd name="T8" fmla="*/ 124 w 134"/>
                <a:gd name="T9" fmla="*/ 7 h 118"/>
                <a:gd name="T10" fmla="*/ 124 w 134"/>
                <a:gd name="T11" fmla="*/ 7 h 118"/>
                <a:gd name="T12" fmla="*/ 0 w 134"/>
                <a:gd name="T13" fmla="*/ 0 h 118"/>
                <a:gd name="T14" fmla="*/ 0 w 134"/>
                <a:gd name="T15" fmla="*/ 11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0"/>
                  </a:moveTo>
                  <a:lnTo>
                    <a:pt x="0" y="110"/>
                  </a:lnTo>
                  <a:cubicBezTo>
                    <a:pt x="45" y="111"/>
                    <a:pt x="90" y="113"/>
                    <a:pt x="134" y="118"/>
                  </a:cubicBezTo>
                  <a:lnTo>
                    <a:pt x="134" y="118"/>
                  </a:lnTo>
                  <a:lnTo>
                    <a:pt x="124" y="7"/>
                  </a:lnTo>
                  <a:lnTo>
                    <a:pt x="124" y="7"/>
                  </a:lnTo>
                  <a:cubicBezTo>
                    <a:pt x="83" y="3"/>
                    <a:pt x="42"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20">
              <a:extLst>
                <a:ext uri="{FF2B5EF4-FFF2-40B4-BE49-F238E27FC236}">
                  <a16:creationId xmlns:a16="http://schemas.microsoft.com/office/drawing/2014/main" id="{25B8008E-F643-422C-9003-EC1B965E0106}"/>
                </a:ext>
              </a:extLst>
            </p:cNvPr>
            <p:cNvSpPr>
              <a:spLocks/>
            </p:cNvSpPr>
            <p:nvPr/>
          </p:nvSpPr>
          <p:spPr bwMode="auto">
            <a:xfrm>
              <a:off x="6311" y="3920"/>
              <a:ext cx="43" cy="77"/>
            </a:xfrm>
            <a:custGeom>
              <a:avLst/>
              <a:gdLst>
                <a:gd name="T0" fmla="*/ 73 w 73"/>
                <a:gd name="T1" fmla="*/ 128 h 128"/>
                <a:gd name="T2" fmla="*/ 73 w 73"/>
                <a:gd name="T3" fmla="*/ 128 h 128"/>
                <a:gd name="T4" fmla="*/ 73 w 73"/>
                <a:gd name="T5" fmla="*/ 18 h 128"/>
                <a:gd name="T6" fmla="*/ 0 w 73"/>
                <a:gd name="T7" fmla="*/ 0 h 128"/>
                <a:gd name="T8" fmla="*/ 10 w 73"/>
                <a:gd name="T9" fmla="*/ 112 h 128"/>
                <a:gd name="T10" fmla="*/ 73 w 73"/>
                <a:gd name="T11" fmla="*/ 128 h 128"/>
              </a:gdLst>
              <a:ahLst/>
              <a:cxnLst>
                <a:cxn ang="0">
                  <a:pos x="T0" y="T1"/>
                </a:cxn>
                <a:cxn ang="0">
                  <a:pos x="T2" y="T3"/>
                </a:cxn>
                <a:cxn ang="0">
                  <a:pos x="T4" y="T5"/>
                </a:cxn>
                <a:cxn ang="0">
                  <a:pos x="T6" y="T7"/>
                </a:cxn>
                <a:cxn ang="0">
                  <a:pos x="T8" y="T9"/>
                </a:cxn>
                <a:cxn ang="0">
                  <a:pos x="T10" y="T11"/>
                </a:cxn>
              </a:cxnLst>
              <a:rect l="0" t="0" r="r" b="b"/>
              <a:pathLst>
                <a:path w="73" h="128">
                  <a:moveTo>
                    <a:pt x="73" y="128"/>
                  </a:moveTo>
                  <a:lnTo>
                    <a:pt x="73" y="128"/>
                  </a:lnTo>
                  <a:lnTo>
                    <a:pt x="73" y="18"/>
                  </a:lnTo>
                  <a:cubicBezTo>
                    <a:pt x="49" y="11"/>
                    <a:pt x="25" y="5"/>
                    <a:pt x="0" y="0"/>
                  </a:cubicBezTo>
                  <a:lnTo>
                    <a:pt x="10" y="112"/>
                  </a:lnTo>
                  <a:cubicBezTo>
                    <a:pt x="31" y="117"/>
                    <a:pt x="52" y="122"/>
                    <a:pt x="73"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21">
              <a:extLst>
                <a:ext uri="{FF2B5EF4-FFF2-40B4-BE49-F238E27FC236}">
                  <a16:creationId xmlns:a16="http://schemas.microsoft.com/office/drawing/2014/main" id="{5D373400-A29E-4658-A721-457BCA68A844}"/>
                </a:ext>
              </a:extLst>
            </p:cNvPr>
            <p:cNvSpPr>
              <a:spLocks/>
            </p:cNvSpPr>
            <p:nvPr/>
          </p:nvSpPr>
          <p:spPr bwMode="auto">
            <a:xfrm>
              <a:off x="6224" y="2982"/>
              <a:ext cx="130" cy="90"/>
            </a:xfrm>
            <a:custGeom>
              <a:avLst/>
              <a:gdLst>
                <a:gd name="T0" fmla="*/ 218 w 218"/>
                <a:gd name="T1" fmla="*/ 150 h 150"/>
                <a:gd name="T2" fmla="*/ 218 w 218"/>
                <a:gd name="T3" fmla="*/ 150 h 150"/>
                <a:gd name="T4" fmla="*/ 218 w 218"/>
                <a:gd name="T5" fmla="*/ 40 h 150"/>
                <a:gd name="T6" fmla="*/ 0 w 218"/>
                <a:gd name="T7" fmla="*/ 0 h 150"/>
                <a:gd name="T8" fmla="*/ 10 w 218"/>
                <a:gd name="T9" fmla="*/ 111 h 150"/>
                <a:gd name="T10" fmla="*/ 218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218" y="150"/>
                  </a:moveTo>
                  <a:lnTo>
                    <a:pt x="218" y="150"/>
                  </a:lnTo>
                  <a:lnTo>
                    <a:pt x="218" y="40"/>
                  </a:lnTo>
                  <a:cubicBezTo>
                    <a:pt x="150" y="20"/>
                    <a:pt x="76" y="7"/>
                    <a:pt x="0" y="0"/>
                  </a:cubicBezTo>
                  <a:lnTo>
                    <a:pt x="10" y="111"/>
                  </a:lnTo>
                  <a:cubicBezTo>
                    <a:pt x="83" y="118"/>
                    <a:pt x="153" y="131"/>
                    <a:pt x="218"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22">
              <a:extLst>
                <a:ext uri="{FF2B5EF4-FFF2-40B4-BE49-F238E27FC236}">
                  <a16:creationId xmlns:a16="http://schemas.microsoft.com/office/drawing/2014/main" id="{CDA7D63E-6711-4F78-A850-38D365BACF7D}"/>
                </a:ext>
              </a:extLst>
            </p:cNvPr>
            <p:cNvSpPr>
              <a:spLocks/>
            </p:cNvSpPr>
            <p:nvPr/>
          </p:nvSpPr>
          <p:spPr bwMode="auto">
            <a:xfrm>
              <a:off x="6248" y="3249"/>
              <a:ext cx="106" cy="87"/>
            </a:xfrm>
            <a:custGeom>
              <a:avLst/>
              <a:gdLst>
                <a:gd name="T0" fmla="*/ 177 w 177"/>
                <a:gd name="T1" fmla="*/ 146 h 146"/>
                <a:gd name="T2" fmla="*/ 177 w 177"/>
                <a:gd name="T3" fmla="*/ 146 h 146"/>
                <a:gd name="T4" fmla="*/ 177 w 177"/>
                <a:gd name="T5" fmla="*/ 36 h 146"/>
                <a:gd name="T6" fmla="*/ 0 w 177"/>
                <a:gd name="T7" fmla="*/ 0 h 146"/>
                <a:gd name="T8" fmla="*/ 10 w 177"/>
                <a:gd name="T9" fmla="*/ 112 h 146"/>
                <a:gd name="T10" fmla="*/ 177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177" y="146"/>
                  </a:moveTo>
                  <a:lnTo>
                    <a:pt x="177" y="146"/>
                  </a:lnTo>
                  <a:lnTo>
                    <a:pt x="177" y="36"/>
                  </a:lnTo>
                  <a:cubicBezTo>
                    <a:pt x="121" y="20"/>
                    <a:pt x="62" y="8"/>
                    <a:pt x="0" y="0"/>
                  </a:cubicBezTo>
                  <a:lnTo>
                    <a:pt x="10" y="112"/>
                  </a:lnTo>
                  <a:cubicBezTo>
                    <a:pt x="68" y="119"/>
                    <a:pt x="124" y="131"/>
                    <a:pt x="17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23">
              <a:extLst>
                <a:ext uri="{FF2B5EF4-FFF2-40B4-BE49-F238E27FC236}">
                  <a16:creationId xmlns:a16="http://schemas.microsoft.com/office/drawing/2014/main" id="{40FD9277-75F3-46FF-B1D6-8BC65807B561}"/>
                </a:ext>
              </a:extLst>
            </p:cNvPr>
            <p:cNvSpPr>
              <a:spLocks/>
            </p:cNvSpPr>
            <p:nvPr/>
          </p:nvSpPr>
          <p:spPr bwMode="auto">
            <a:xfrm>
              <a:off x="6236" y="3115"/>
              <a:ext cx="118" cy="89"/>
            </a:xfrm>
            <a:custGeom>
              <a:avLst/>
              <a:gdLst>
                <a:gd name="T0" fmla="*/ 198 w 198"/>
                <a:gd name="T1" fmla="*/ 148 h 148"/>
                <a:gd name="T2" fmla="*/ 198 w 198"/>
                <a:gd name="T3" fmla="*/ 148 h 148"/>
                <a:gd name="T4" fmla="*/ 198 w 198"/>
                <a:gd name="T5" fmla="*/ 38 h 148"/>
                <a:gd name="T6" fmla="*/ 0 w 198"/>
                <a:gd name="T7" fmla="*/ 0 h 148"/>
                <a:gd name="T8" fmla="*/ 11 w 198"/>
                <a:gd name="T9" fmla="*/ 111 h 148"/>
                <a:gd name="T10" fmla="*/ 198 w 198"/>
                <a:gd name="T11" fmla="*/ 148 h 148"/>
              </a:gdLst>
              <a:ahLst/>
              <a:cxnLst>
                <a:cxn ang="0">
                  <a:pos x="T0" y="T1"/>
                </a:cxn>
                <a:cxn ang="0">
                  <a:pos x="T2" y="T3"/>
                </a:cxn>
                <a:cxn ang="0">
                  <a:pos x="T4" y="T5"/>
                </a:cxn>
                <a:cxn ang="0">
                  <a:pos x="T6" y="T7"/>
                </a:cxn>
                <a:cxn ang="0">
                  <a:pos x="T8" y="T9"/>
                </a:cxn>
                <a:cxn ang="0">
                  <a:pos x="T10" y="T11"/>
                </a:cxn>
              </a:cxnLst>
              <a:rect l="0" t="0" r="r" b="b"/>
              <a:pathLst>
                <a:path w="198" h="148">
                  <a:moveTo>
                    <a:pt x="198" y="148"/>
                  </a:moveTo>
                  <a:lnTo>
                    <a:pt x="198" y="148"/>
                  </a:lnTo>
                  <a:lnTo>
                    <a:pt x="198" y="38"/>
                  </a:lnTo>
                  <a:cubicBezTo>
                    <a:pt x="136" y="20"/>
                    <a:pt x="69" y="7"/>
                    <a:pt x="0" y="0"/>
                  </a:cubicBezTo>
                  <a:lnTo>
                    <a:pt x="11" y="111"/>
                  </a:lnTo>
                  <a:cubicBezTo>
                    <a:pt x="76" y="119"/>
                    <a:pt x="139" y="131"/>
                    <a:pt x="198" y="1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24">
              <a:extLst>
                <a:ext uri="{FF2B5EF4-FFF2-40B4-BE49-F238E27FC236}">
                  <a16:creationId xmlns:a16="http://schemas.microsoft.com/office/drawing/2014/main" id="{98706353-F19D-412C-A2E2-DD90852AB824}"/>
                </a:ext>
              </a:extLst>
            </p:cNvPr>
            <p:cNvSpPr>
              <a:spLocks/>
            </p:cNvSpPr>
            <p:nvPr/>
          </p:nvSpPr>
          <p:spPr bwMode="auto">
            <a:xfrm>
              <a:off x="6198" y="2716"/>
              <a:ext cx="156" cy="92"/>
            </a:xfrm>
            <a:custGeom>
              <a:avLst/>
              <a:gdLst>
                <a:gd name="T0" fmla="*/ 260 w 260"/>
                <a:gd name="T1" fmla="*/ 153 h 153"/>
                <a:gd name="T2" fmla="*/ 260 w 260"/>
                <a:gd name="T3" fmla="*/ 153 h 153"/>
                <a:gd name="T4" fmla="*/ 260 w 260"/>
                <a:gd name="T5" fmla="*/ 43 h 153"/>
                <a:gd name="T6" fmla="*/ 0 w 260"/>
                <a:gd name="T7" fmla="*/ 0 h 153"/>
                <a:gd name="T8" fmla="*/ 11 w 260"/>
                <a:gd name="T9" fmla="*/ 111 h 153"/>
                <a:gd name="T10" fmla="*/ 260 w 260"/>
                <a:gd name="T11" fmla="*/ 153 h 153"/>
              </a:gdLst>
              <a:ahLst/>
              <a:cxnLst>
                <a:cxn ang="0">
                  <a:pos x="T0" y="T1"/>
                </a:cxn>
                <a:cxn ang="0">
                  <a:pos x="T2" y="T3"/>
                </a:cxn>
                <a:cxn ang="0">
                  <a:pos x="T4" y="T5"/>
                </a:cxn>
                <a:cxn ang="0">
                  <a:pos x="T6" y="T7"/>
                </a:cxn>
                <a:cxn ang="0">
                  <a:pos x="T8" y="T9"/>
                </a:cxn>
                <a:cxn ang="0">
                  <a:pos x="T10" y="T11"/>
                </a:cxn>
              </a:cxnLst>
              <a:rect l="0" t="0" r="r" b="b"/>
              <a:pathLst>
                <a:path w="260" h="153">
                  <a:moveTo>
                    <a:pt x="260" y="153"/>
                  </a:moveTo>
                  <a:lnTo>
                    <a:pt x="260" y="153"/>
                  </a:lnTo>
                  <a:lnTo>
                    <a:pt x="260" y="43"/>
                  </a:lnTo>
                  <a:cubicBezTo>
                    <a:pt x="180" y="20"/>
                    <a:pt x="91" y="6"/>
                    <a:pt x="0" y="0"/>
                  </a:cubicBezTo>
                  <a:lnTo>
                    <a:pt x="11" y="111"/>
                  </a:lnTo>
                  <a:cubicBezTo>
                    <a:pt x="98" y="117"/>
                    <a:pt x="183" y="131"/>
                    <a:pt x="260" y="1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25">
              <a:extLst>
                <a:ext uri="{FF2B5EF4-FFF2-40B4-BE49-F238E27FC236}">
                  <a16:creationId xmlns:a16="http://schemas.microsoft.com/office/drawing/2014/main" id="{AB8D4593-2CEA-476E-9F1B-7FA1D86190B4}"/>
                </a:ext>
              </a:extLst>
            </p:cNvPr>
            <p:cNvSpPr>
              <a:spLocks/>
            </p:cNvSpPr>
            <p:nvPr/>
          </p:nvSpPr>
          <p:spPr bwMode="auto">
            <a:xfrm>
              <a:off x="6162" y="2318"/>
              <a:ext cx="192" cy="93"/>
            </a:xfrm>
            <a:custGeom>
              <a:avLst/>
              <a:gdLst>
                <a:gd name="T0" fmla="*/ 321 w 321"/>
                <a:gd name="T1" fmla="*/ 156 h 156"/>
                <a:gd name="T2" fmla="*/ 321 w 321"/>
                <a:gd name="T3" fmla="*/ 156 h 156"/>
                <a:gd name="T4" fmla="*/ 321 w 321"/>
                <a:gd name="T5" fmla="*/ 46 h 156"/>
                <a:gd name="T6" fmla="*/ 0 w 321"/>
                <a:gd name="T7" fmla="*/ 0 h 156"/>
                <a:gd name="T8" fmla="*/ 10 w 321"/>
                <a:gd name="T9" fmla="*/ 110 h 156"/>
                <a:gd name="T10" fmla="*/ 321 w 321"/>
                <a:gd name="T11" fmla="*/ 156 h 156"/>
              </a:gdLst>
              <a:ahLst/>
              <a:cxnLst>
                <a:cxn ang="0">
                  <a:pos x="T0" y="T1"/>
                </a:cxn>
                <a:cxn ang="0">
                  <a:pos x="T2" y="T3"/>
                </a:cxn>
                <a:cxn ang="0">
                  <a:pos x="T4" y="T5"/>
                </a:cxn>
                <a:cxn ang="0">
                  <a:pos x="T6" y="T7"/>
                </a:cxn>
                <a:cxn ang="0">
                  <a:pos x="T8" y="T9"/>
                </a:cxn>
                <a:cxn ang="0">
                  <a:pos x="T10" y="T11"/>
                </a:cxn>
              </a:cxnLst>
              <a:rect l="0" t="0" r="r" b="b"/>
              <a:pathLst>
                <a:path w="321" h="156">
                  <a:moveTo>
                    <a:pt x="321" y="156"/>
                  </a:moveTo>
                  <a:lnTo>
                    <a:pt x="321" y="156"/>
                  </a:lnTo>
                  <a:lnTo>
                    <a:pt x="321" y="46"/>
                  </a:lnTo>
                  <a:cubicBezTo>
                    <a:pt x="223" y="17"/>
                    <a:pt x="113" y="2"/>
                    <a:pt x="0" y="0"/>
                  </a:cubicBezTo>
                  <a:lnTo>
                    <a:pt x="10" y="110"/>
                  </a:lnTo>
                  <a:cubicBezTo>
                    <a:pt x="119" y="113"/>
                    <a:pt x="226" y="128"/>
                    <a:pt x="321"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26">
              <a:extLst>
                <a:ext uri="{FF2B5EF4-FFF2-40B4-BE49-F238E27FC236}">
                  <a16:creationId xmlns:a16="http://schemas.microsoft.com/office/drawing/2014/main" id="{4532783C-31A1-49E4-8FD1-A211703029F1}"/>
                </a:ext>
              </a:extLst>
            </p:cNvPr>
            <p:cNvSpPr>
              <a:spLocks/>
            </p:cNvSpPr>
            <p:nvPr/>
          </p:nvSpPr>
          <p:spPr bwMode="auto">
            <a:xfrm>
              <a:off x="6174" y="2450"/>
              <a:ext cx="180" cy="93"/>
            </a:xfrm>
            <a:custGeom>
              <a:avLst/>
              <a:gdLst>
                <a:gd name="T0" fmla="*/ 301 w 301"/>
                <a:gd name="T1" fmla="*/ 155 h 155"/>
                <a:gd name="T2" fmla="*/ 301 w 301"/>
                <a:gd name="T3" fmla="*/ 155 h 155"/>
                <a:gd name="T4" fmla="*/ 301 w 301"/>
                <a:gd name="T5" fmla="*/ 45 h 155"/>
                <a:gd name="T6" fmla="*/ 0 w 301"/>
                <a:gd name="T7" fmla="*/ 0 h 155"/>
                <a:gd name="T8" fmla="*/ 11 w 301"/>
                <a:gd name="T9" fmla="*/ 110 h 155"/>
                <a:gd name="T10" fmla="*/ 301 w 301"/>
                <a:gd name="T11" fmla="*/ 155 h 155"/>
              </a:gdLst>
              <a:ahLst/>
              <a:cxnLst>
                <a:cxn ang="0">
                  <a:pos x="T0" y="T1"/>
                </a:cxn>
                <a:cxn ang="0">
                  <a:pos x="T2" y="T3"/>
                </a:cxn>
                <a:cxn ang="0">
                  <a:pos x="T4" y="T5"/>
                </a:cxn>
                <a:cxn ang="0">
                  <a:pos x="T6" y="T7"/>
                </a:cxn>
                <a:cxn ang="0">
                  <a:pos x="T8" y="T9"/>
                </a:cxn>
                <a:cxn ang="0">
                  <a:pos x="T10" y="T11"/>
                </a:cxn>
              </a:cxnLst>
              <a:rect l="0" t="0" r="r" b="b"/>
              <a:pathLst>
                <a:path w="301" h="155">
                  <a:moveTo>
                    <a:pt x="301" y="155"/>
                  </a:moveTo>
                  <a:lnTo>
                    <a:pt x="301" y="155"/>
                  </a:lnTo>
                  <a:lnTo>
                    <a:pt x="301" y="45"/>
                  </a:lnTo>
                  <a:cubicBezTo>
                    <a:pt x="209" y="18"/>
                    <a:pt x="106" y="3"/>
                    <a:pt x="0" y="0"/>
                  </a:cubicBezTo>
                  <a:lnTo>
                    <a:pt x="11" y="110"/>
                  </a:lnTo>
                  <a:cubicBezTo>
                    <a:pt x="113" y="114"/>
                    <a:pt x="212" y="129"/>
                    <a:pt x="301"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27">
              <a:extLst>
                <a:ext uri="{FF2B5EF4-FFF2-40B4-BE49-F238E27FC236}">
                  <a16:creationId xmlns:a16="http://schemas.microsoft.com/office/drawing/2014/main" id="{0253B826-C2FD-456A-99CF-9AD1E8DE45D1}"/>
                </a:ext>
              </a:extLst>
            </p:cNvPr>
            <p:cNvSpPr>
              <a:spLocks/>
            </p:cNvSpPr>
            <p:nvPr/>
          </p:nvSpPr>
          <p:spPr bwMode="auto">
            <a:xfrm>
              <a:off x="6186" y="2583"/>
              <a:ext cx="168" cy="92"/>
            </a:xfrm>
            <a:custGeom>
              <a:avLst/>
              <a:gdLst>
                <a:gd name="T0" fmla="*/ 280 w 280"/>
                <a:gd name="T1" fmla="*/ 154 h 154"/>
                <a:gd name="T2" fmla="*/ 280 w 280"/>
                <a:gd name="T3" fmla="*/ 154 h 154"/>
                <a:gd name="T4" fmla="*/ 280 w 280"/>
                <a:gd name="T5" fmla="*/ 44 h 154"/>
                <a:gd name="T6" fmla="*/ 0 w 280"/>
                <a:gd name="T7" fmla="*/ 0 h 154"/>
                <a:gd name="T8" fmla="*/ 10 w 280"/>
                <a:gd name="T9" fmla="*/ 110 h 154"/>
                <a:gd name="T10" fmla="*/ 28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280" y="154"/>
                  </a:moveTo>
                  <a:lnTo>
                    <a:pt x="280" y="154"/>
                  </a:lnTo>
                  <a:lnTo>
                    <a:pt x="280" y="44"/>
                  </a:lnTo>
                  <a:cubicBezTo>
                    <a:pt x="194" y="19"/>
                    <a:pt x="98" y="4"/>
                    <a:pt x="0" y="0"/>
                  </a:cubicBezTo>
                  <a:lnTo>
                    <a:pt x="10" y="110"/>
                  </a:lnTo>
                  <a:cubicBezTo>
                    <a:pt x="105" y="115"/>
                    <a:pt x="197" y="130"/>
                    <a:pt x="280"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28">
              <a:extLst>
                <a:ext uri="{FF2B5EF4-FFF2-40B4-BE49-F238E27FC236}">
                  <a16:creationId xmlns:a16="http://schemas.microsoft.com/office/drawing/2014/main" id="{A7D264C4-676E-439F-A57B-6FC0EABDE037}"/>
                </a:ext>
              </a:extLst>
            </p:cNvPr>
            <p:cNvSpPr>
              <a:spLocks/>
            </p:cNvSpPr>
            <p:nvPr/>
          </p:nvSpPr>
          <p:spPr bwMode="auto">
            <a:xfrm>
              <a:off x="6211" y="2849"/>
              <a:ext cx="143" cy="91"/>
            </a:xfrm>
            <a:custGeom>
              <a:avLst/>
              <a:gdLst>
                <a:gd name="T0" fmla="*/ 239 w 239"/>
                <a:gd name="T1" fmla="*/ 151 h 151"/>
                <a:gd name="T2" fmla="*/ 239 w 239"/>
                <a:gd name="T3" fmla="*/ 151 h 151"/>
                <a:gd name="T4" fmla="*/ 239 w 239"/>
                <a:gd name="T5" fmla="*/ 41 h 151"/>
                <a:gd name="T6" fmla="*/ 0 w 239"/>
                <a:gd name="T7" fmla="*/ 0 h 151"/>
                <a:gd name="T8" fmla="*/ 10 w 239"/>
                <a:gd name="T9" fmla="*/ 111 h 151"/>
                <a:gd name="T10" fmla="*/ 239 w 239"/>
                <a:gd name="T11" fmla="*/ 151 h 151"/>
              </a:gdLst>
              <a:ahLst/>
              <a:cxnLst>
                <a:cxn ang="0">
                  <a:pos x="T0" y="T1"/>
                </a:cxn>
                <a:cxn ang="0">
                  <a:pos x="T2" y="T3"/>
                </a:cxn>
                <a:cxn ang="0">
                  <a:pos x="T4" y="T5"/>
                </a:cxn>
                <a:cxn ang="0">
                  <a:pos x="T6" y="T7"/>
                </a:cxn>
                <a:cxn ang="0">
                  <a:pos x="T8" y="T9"/>
                </a:cxn>
                <a:cxn ang="0">
                  <a:pos x="T10" y="T11"/>
                </a:cxn>
              </a:cxnLst>
              <a:rect l="0" t="0" r="r" b="b"/>
              <a:pathLst>
                <a:path w="239" h="151">
                  <a:moveTo>
                    <a:pt x="239" y="151"/>
                  </a:moveTo>
                  <a:lnTo>
                    <a:pt x="239" y="151"/>
                  </a:lnTo>
                  <a:lnTo>
                    <a:pt x="239" y="41"/>
                  </a:lnTo>
                  <a:cubicBezTo>
                    <a:pt x="165" y="20"/>
                    <a:pt x="84" y="6"/>
                    <a:pt x="0" y="0"/>
                  </a:cubicBezTo>
                  <a:lnTo>
                    <a:pt x="10" y="111"/>
                  </a:lnTo>
                  <a:cubicBezTo>
                    <a:pt x="90" y="117"/>
                    <a:pt x="168" y="131"/>
                    <a:pt x="239"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29">
              <a:extLst>
                <a:ext uri="{FF2B5EF4-FFF2-40B4-BE49-F238E27FC236}">
                  <a16:creationId xmlns:a16="http://schemas.microsoft.com/office/drawing/2014/main" id="{3221DB42-4E65-42F6-A39F-F83D44E1B2CB}"/>
                </a:ext>
              </a:extLst>
            </p:cNvPr>
            <p:cNvSpPr>
              <a:spLocks/>
            </p:cNvSpPr>
            <p:nvPr/>
          </p:nvSpPr>
          <p:spPr bwMode="auto">
            <a:xfrm>
              <a:off x="6323" y="4055"/>
              <a:ext cx="31" cy="74"/>
            </a:xfrm>
            <a:custGeom>
              <a:avLst/>
              <a:gdLst>
                <a:gd name="T0" fmla="*/ 52 w 52"/>
                <a:gd name="T1" fmla="*/ 123 h 123"/>
                <a:gd name="T2" fmla="*/ 52 w 52"/>
                <a:gd name="T3" fmla="*/ 123 h 123"/>
                <a:gd name="T4" fmla="*/ 52 w 52"/>
                <a:gd name="T5" fmla="*/ 13 h 123"/>
                <a:gd name="T6" fmla="*/ 0 w 52"/>
                <a:gd name="T7" fmla="*/ 0 h 123"/>
                <a:gd name="T8" fmla="*/ 10 w 52"/>
                <a:gd name="T9" fmla="*/ 112 h 123"/>
                <a:gd name="T10" fmla="*/ 52 w 52"/>
                <a:gd name="T11" fmla="*/ 123 h 123"/>
              </a:gdLst>
              <a:ahLst/>
              <a:cxnLst>
                <a:cxn ang="0">
                  <a:pos x="T0" y="T1"/>
                </a:cxn>
                <a:cxn ang="0">
                  <a:pos x="T2" y="T3"/>
                </a:cxn>
                <a:cxn ang="0">
                  <a:pos x="T4" y="T5"/>
                </a:cxn>
                <a:cxn ang="0">
                  <a:pos x="T6" y="T7"/>
                </a:cxn>
                <a:cxn ang="0">
                  <a:pos x="T8" y="T9"/>
                </a:cxn>
                <a:cxn ang="0">
                  <a:pos x="T10" y="T11"/>
                </a:cxn>
              </a:cxnLst>
              <a:rect l="0" t="0" r="r" b="b"/>
              <a:pathLst>
                <a:path w="52" h="123">
                  <a:moveTo>
                    <a:pt x="52" y="123"/>
                  </a:moveTo>
                  <a:lnTo>
                    <a:pt x="52" y="123"/>
                  </a:lnTo>
                  <a:lnTo>
                    <a:pt x="52" y="13"/>
                  </a:lnTo>
                  <a:cubicBezTo>
                    <a:pt x="35" y="8"/>
                    <a:pt x="17" y="4"/>
                    <a:pt x="0" y="0"/>
                  </a:cubicBezTo>
                  <a:lnTo>
                    <a:pt x="10" y="112"/>
                  </a:lnTo>
                  <a:cubicBezTo>
                    <a:pt x="24" y="115"/>
                    <a:pt x="38" y="119"/>
                    <a:pt x="52"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30">
              <a:extLst>
                <a:ext uri="{FF2B5EF4-FFF2-40B4-BE49-F238E27FC236}">
                  <a16:creationId xmlns:a16="http://schemas.microsoft.com/office/drawing/2014/main" id="{7F7AD9D0-D891-4F6E-ABBB-98B345ADBF98}"/>
                </a:ext>
              </a:extLst>
            </p:cNvPr>
            <p:cNvSpPr>
              <a:spLocks/>
            </p:cNvSpPr>
            <p:nvPr/>
          </p:nvSpPr>
          <p:spPr bwMode="auto">
            <a:xfrm>
              <a:off x="6335" y="4190"/>
              <a:ext cx="19" cy="71"/>
            </a:xfrm>
            <a:custGeom>
              <a:avLst/>
              <a:gdLst>
                <a:gd name="T0" fmla="*/ 32 w 32"/>
                <a:gd name="T1" fmla="*/ 118 h 118"/>
                <a:gd name="T2" fmla="*/ 32 w 32"/>
                <a:gd name="T3" fmla="*/ 118 h 118"/>
                <a:gd name="T4" fmla="*/ 32 w 32"/>
                <a:gd name="T5" fmla="*/ 8 h 118"/>
                <a:gd name="T6" fmla="*/ 0 w 32"/>
                <a:gd name="T7" fmla="*/ 0 h 118"/>
                <a:gd name="T8" fmla="*/ 11 w 32"/>
                <a:gd name="T9" fmla="*/ 113 h 118"/>
                <a:gd name="T10" fmla="*/ 32 w 32"/>
                <a:gd name="T11" fmla="*/ 118 h 118"/>
              </a:gdLst>
              <a:ahLst/>
              <a:cxnLst>
                <a:cxn ang="0">
                  <a:pos x="T0" y="T1"/>
                </a:cxn>
                <a:cxn ang="0">
                  <a:pos x="T2" y="T3"/>
                </a:cxn>
                <a:cxn ang="0">
                  <a:pos x="T4" y="T5"/>
                </a:cxn>
                <a:cxn ang="0">
                  <a:pos x="T6" y="T7"/>
                </a:cxn>
                <a:cxn ang="0">
                  <a:pos x="T8" y="T9"/>
                </a:cxn>
                <a:cxn ang="0">
                  <a:pos x="T10" y="T11"/>
                </a:cxn>
              </a:cxnLst>
              <a:rect l="0" t="0" r="r" b="b"/>
              <a:pathLst>
                <a:path w="32" h="118">
                  <a:moveTo>
                    <a:pt x="32" y="118"/>
                  </a:moveTo>
                  <a:lnTo>
                    <a:pt x="32" y="118"/>
                  </a:lnTo>
                  <a:lnTo>
                    <a:pt x="32" y="8"/>
                  </a:lnTo>
                  <a:cubicBezTo>
                    <a:pt x="22" y="5"/>
                    <a:pt x="11" y="2"/>
                    <a:pt x="0" y="0"/>
                  </a:cubicBezTo>
                  <a:lnTo>
                    <a:pt x="11" y="113"/>
                  </a:lnTo>
                  <a:cubicBezTo>
                    <a:pt x="18" y="114"/>
                    <a:pt x="25" y="116"/>
                    <a:pt x="32" y="1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31">
              <a:extLst>
                <a:ext uri="{FF2B5EF4-FFF2-40B4-BE49-F238E27FC236}">
                  <a16:creationId xmlns:a16="http://schemas.microsoft.com/office/drawing/2014/main" id="{C6ECE899-6D7D-4521-AE20-823973167EF4}"/>
                </a:ext>
              </a:extLst>
            </p:cNvPr>
            <p:cNvSpPr>
              <a:spLocks/>
            </p:cNvSpPr>
            <p:nvPr/>
          </p:nvSpPr>
          <p:spPr bwMode="auto">
            <a:xfrm>
              <a:off x="6273" y="3517"/>
              <a:ext cx="81" cy="83"/>
            </a:xfrm>
            <a:custGeom>
              <a:avLst/>
              <a:gdLst>
                <a:gd name="T0" fmla="*/ 136 w 136"/>
                <a:gd name="T1" fmla="*/ 139 h 139"/>
                <a:gd name="T2" fmla="*/ 136 w 136"/>
                <a:gd name="T3" fmla="*/ 139 h 139"/>
                <a:gd name="T4" fmla="*/ 136 w 136"/>
                <a:gd name="T5" fmla="*/ 29 h 139"/>
                <a:gd name="T6" fmla="*/ 0 w 136"/>
                <a:gd name="T7" fmla="*/ 0 h 139"/>
                <a:gd name="T8" fmla="*/ 11 w 136"/>
                <a:gd name="T9" fmla="*/ 111 h 139"/>
                <a:gd name="T10" fmla="*/ 136 w 136"/>
                <a:gd name="T11" fmla="*/ 139 h 139"/>
              </a:gdLst>
              <a:ahLst/>
              <a:cxnLst>
                <a:cxn ang="0">
                  <a:pos x="T0" y="T1"/>
                </a:cxn>
                <a:cxn ang="0">
                  <a:pos x="T2" y="T3"/>
                </a:cxn>
                <a:cxn ang="0">
                  <a:pos x="T4" y="T5"/>
                </a:cxn>
                <a:cxn ang="0">
                  <a:pos x="T6" y="T7"/>
                </a:cxn>
                <a:cxn ang="0">
                  <a:pos x="T8" y="T9"/>
                </a:cxn>
                <a:cxn ang="0">
                  <a:pos x="T10" y="T11"/>
                </a:cxn>
              </a:cxnLst>
              <a:rect l="0" t="0" r="r" b="b"/>
              <a:pathLst>
                <a:path w="136" h="139">
                  <a:moveTo>
                    <a:pt x="136" y="139"/>
                  </a:moveTo>
                  <a:lnTo>
                    <a:pt x="136" y="139"/>
                  </a:lnTo>
                  <a:lnTo>
                    <a:pt x="136" y="29"/>
                  </a:lnTo>
                  <a:cubicBezTo>
                    <a:pt x="93" y="17"/>
                    <a:pt x="47" y="7"/>
                    <a:pt x="0" y="0"/>
                  </a:cubicBezTo>
                  <a:lnTo>
                    <a:pt x="11" y="111"/>
                  </a:lnTo>
                  <a:cubicBezTo>
                    <a:pt x="54" y="119"/>
                    <a:pt x="96" y="128"/>
                    <a:pt x="136" y="1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32">
              <a:extLst>
                <a:ext uri="{FF2B5EF4-FFF2-40B4-BE49-F238E27FC236}">
                  <a16:creationId xmlns:a16="http://schemas.microsoft.com/office/drawing/2014/main" id="{7EA6473D-6FEB-4126-9A3A-AD8E374ABEB6}"/>
                </a:ext>
              </a:extLst>
            </p:cNvPr>
            <p:cNvSpPr>
              <a:spLocks/>
            </p:cNvSpPr>
            <p:nvPr/>
          </p:nvSpPr>
          <p:spPr bwMode="auto">
            <a:xfrm>
              <a:off x="6261" y="3382"/>
              <a:ext cx="93" cy="86"/>
            </a:xfrm>
            <a:custGeom>
              <a:avLst/>
              <a:gdLst>
                <a:gd name="T0" fmla="*/ 156 w 156"/>
                <a:gd name="T1" fmla="*/ 143 h 143"/>
                <a:gd name="T2" fmla="*/ 156 w 156"/>
                <a:gd name="T3" fmla="*/ 143 h 143"/>
                <a:gd name="T4" fmla="*/ 156 w 156"/>
                <a:gd name="T5" fmla="*/ 33 h 143"/>
                <a:gd name="T6" fmla="*/ 0 w 156"/>
                <a:gd name="T7" fmla="*/ 0 h 143"/>
                <a:gd name="T8" fmla="*/ 10 w 156"/>
                <a:gd name="T9" fmla="*/ 112 h 143"/>
                <a:gd name="T10" fmla="*/ 156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156" y="143"/>
                  </a:moveTo>
                  <a:lnTo>
                    <a:pt x="156" y="143"/>
                  </a:lnTo>
                  <a:lnTo>
                    <a:pt x="156" y="33"/>
                  </a:lnTo>
                  <a:cubicBezTo>
                    <a:pt x="106" y="19"/>
                    <a:pt x="54" y="8"/>
                    <a:pt x="0" y="0"/>
                  </a:cubicBezTo>
                  <a:lnTo>
                    <a:pt x="10" y="112"/>
                  </a:lnTo>
                  <a:cubicBezTo>
                    <a:pt x="61" y="119"/>
                    <a:pt x="110" y="130"/>
                    <a:pt x="156"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33">
              <a:extLst>
                <a:ext uri="{FF2B5EF4-FFF2-40B4-BE49-F238E27FC236}">
                  <a16:creationId xmlns:a16="http://schemas.microsoft.com/office/drawing/2014/main" id="{073138F5-C56B-4EBF-9093-6F18BC2EBCCD}"/>
                </a:ext>
              </a:extLst>
            </p:cNvPr>
            <p:cNvSpPr>
              <a:spLocks/>
            </p:cNvSpPr>
            <p:nvPr/>
          </p:nvSpPr>
          <p:spPr bwMode="auto">
            <a:xfrm>
              <a:off x="6285" y="3651"/>
              <a:ext cx="69" cy="82"/>
            </a:xfrm>
            <a:custGeom>
              <a:avLst/>
              <a:gdLst>
                <a:gd name="T0" fmla="*/ 115 w 115"/>
                <a:gd name="T1" fmla="*/ 137 h 137"/>
                <a:gd name="T2" fmla="*/ 115 w 115"/>
                <a:gd name="T3" fmla="*/ 137 h 137"/>
                <a:gd name="T4" fmla="*/ 115 w 115"/>
                <a:gd name="T5" fmla="*/ 26 h 137"/>
                <a:gd name="T6" fmla="*/ 0 w 115"/>
                <a:gd name="T7" fmla="*/ 0 h 137"/>
                <a:gd name="T8" fmla="*/ 10 w 115"/>
                <a:gd name="T9" fmla="*/ 112 h 137"/>
                <a:gd name="T10" fmla="*/ 115 w 115"/>
                <a:gd name="T11" fmla="*/ 137 h 137"/>
              </a:gdLst>
              <a:ahLst/>
              <a:cxnLst>
                <a:cxn ang="0">
                  <a:pos x="T0" y="T1"/>
                </a:cxn>
                <a:cxn ang="0">
                  <a:pos x="T2" y="T3"/>
                </a:cxn>
                <a:cxn ang="0">
                  <a:pos x="T4" y="T5"/>
                </a:cxn>
                <a:cxn ang="0">
                  <a:pos x="T6" y="T7"/>
                </a:cxn>
                <a:cxn ang="0">
                  <a:pos x="T8" y="T9"/>
                </a:cxn>
                <a:cxn ang="0">
                  <a:pos x="T10" y="T11"/>
                </a:cxn>
              </a:cxnLst>
              <a:rect l="0" t="0" r="r" b="b"/>
              <a:pathLst>
                <a:path w="115" h="137">
                  <a:moveTo>
                    <a:pt x="115" y="137"/>
                  </a:moveTo>
                  <a:lnTo>
                    <a:pt x="115" y="137"/>
                  </a:lnTo>
                  <a:lnTo>
                    <a:pt x="115" y="26"/>
                  </a:lnTo>
                  <a:cubicBezTo>
                    <a:pt x="78" y="16"/>
                    <a:pt x="40" y="7"/>
                    <a:pt x="0" y="0"/>
                  </a:cubicBezTo>
                  <a:lnTo>
                    <a:pt x="10" y="112"/>
                  </a:lnTo>
                  <a:cubicBezTo>
                    <a:pt x="46" y="119"/>
                    <a:pt x="81" y="127"/>
                    <a:pt x="115" y="1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34">
              <a:extLst>
                <a:ext uri="{FF2B5EF4-FFF2-40B4-BE49-F238E27FC236}">
                  <a16:creationId xmlns:a16="http://schemas.microsoft.com/office/drawing/2014/main" id="{A4049DC5-14F6-4901-8C91-1A0D3BD7C424}"/>
                </a:ext>
              </a:extLst>
            </p:cNvPr>
            <p:cNvSpPr>
              <a:spLocks/>
            </p:cNvSpPr>
            <p:nvPr/>
          </p:nvSpPr>
          <p:spPr bwMode="auto">
            <a:xfrm>
              <a:off x="6298" y="3785"/>
              <a:ext cx="56" cy="80"/>
            </a:xfrm>
            <a:custGeom>
              <a:avLst/>
              <a:gdLst>
                <a:gd name="T0" fmla="*/ 94 w 94"/>
                <a:gd name="T1" fmla="*/ 133 h 133"/>
                <a:gd name="T2" fmla="*/ 94 w 94"/>
                <a:gd name="T3" fmla="*/ 133 h 133"/>
                <a:gd name="T4" fmla="*/ 94 w 94"/>
                <a:gd name="T5" fmla="*/ 23 h 133"/>
                <a:gd name="T6" fmla="*/ 0 w 94"/>
                <a:gd name="T7" fmla="*/ 0 h 133"/>
                <a:gd name="T8" fmla="*/ 10 w 94"/>
                <a:gd name="T9" fmla="*/ 112 h 133"/>
                <a:gd name="T10" fmla="*/ 94 w 94"/>
                <a:gd name="T11" fmla="*/ 133 h 133"/>
              </a:gdLst>
              <a:ahLst/>
              <a:cxnLst>
                <a:cxn ang="0">
                  <a:pos x="T0" y="T1"/>
                </a:cxn>
                <a:cxn ang="0">
                  <a:pos x="T2" y="T3"/>
                </a:cxn>
                <a:cxn ang="0">
                  <a:pos x="T4" y="T5"/>
                </a:cxn>
                <a:cxn ang="0">
                  <a:pos x="T6" y="T7"/>
                </a:cxn>
                <a:cxn ang="0">
                  <a:pos x="T8" y="T9"/>
                </a:cxn>
                <a:cxn ang="0">
                  <a:pos x="T10" y="T11"/>
                </a:cxn>
              </a:cxnLst>
              <a:rect l="0" t="0" r="r" b="b"/>
              <a:pathLst>
                <a:path w="94" h="133">
                  <a:moveTo>
                    <a:pt x="94" y="133"/>
                  </a:moveTo>
                  <a:lnTo>
                    <a:pt x="94" y="133"/>
                  </a:lnTo>
                  <a:lnTo>
                    <a:pt x="94" y="23"/>
                  </a:lnTo>
                  <a:cubicBezTo>
                    <a:pt x="64" y="14"/>
                    <a:pt x="32" y="7"/>
                    <a:pt x="0" y="0"/>
                  </a:cubicBezTo>
                  <a:lnTo>
                    <a:pt x="10" y="112"/>
                  </a:lnTo>
                  <a:cubicBezTo>
                    <a:pt x="39" y="118"/>
                    <a:pt x="67" y="125"/>
                    <a:pt x="94" y="1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35">
              <a:extLst>
                <a:ext uri="{FF2B5EF4-FFF2-40B4-BE49-F238E27FC236}">
                  <a16:creationId xmlns:a16="http://schemas.microsoft.com/office/drawing/2014/main" id="{5FC20187-4F2C-41DD-81A3-A85CE0B1E74C}"/>
                </a:ext>
              </a:extLst>
            </p:cNvPr>
            <p:cNvSpPr>
              <a:spLocks/>
            </p:cNvSpPr>
            <p:nvPr/>
          </p:nvSpPr>
          <p:spPr bwMode="auto">
            <a:xfrm>
              <a:off x="6155" y="3441"/>
              <a:ext cx="118" cy="76"/>
            </a:xfrm>
            <a:custGeom>
              <a:avLst/>
              <a:gdLst>
                <a:gd name="T0" fmla="*/ 0 w 196"/>
                <a:gd name="T1" fmla="*/ 110 h 126"/>
                <a:gd name="T2" fmla="*/ 0 w 196"/>
                <a:gd name="T3" fmla="*/ 110 h 126"/>
                <a:gd name="T4" fmla="*/ 196 w 196"/>
                <a:gd name="T5" fmla="*/ 126 h 126"/>
                <a:gd name="T6" fmla="*/ 196 w 196"/>
                <a:gd name="T7" fmla="*/ 126 h 126"/>
                <a:gd name="T8" fmla="*/ 186 w 196"/>
                <a:gd name="T9" fmla="*/ 14 h 126"/>
                <a:gd name="T10" fmla="*/ 186 w 196"/>
                <a:gd name="T11" fmla="*/ 14 h 126"/>
                <a:gd name="T12" fmla="*/ 0 w 196"/>
                <a:gd name="T13" fmla="*/ 0 h 126"/>
                <a:gd name="T14" fmla="*/ 0 w 196"/>
                <a:gd name="T15" fmla="*/ 11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26">
                  <a:moveTo>
                    <a:pt x="0" y="110"/>
                  </a:moveTo>
                  <a:lnTo>
                    <a:pt x="0" y="110"/>
                  </a:lnTo>
                  <a:cubicBezTo>
                    <a:pt x="67" y="110"/>
                    <a:pt x="133" y="116"/>
                    <a:pt x="196" y="126"/>
                  </a:cubicBezTo>
                  <a:lnTo>
                    <a:pt x="196" y="126"/>
                  </a:lnTo>
                  <a:lnTo>
                    <a:pt x="186" y="14"/>
                  </a:lnTo>
                  <a:lnTo>
                    <a:pt x="186" y="14"/>
                  </a:lnTo>
                  <a:cubicBezTo>
                    <a:pt x="126" y="5"/>
                    <a:pt x="63"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36">
              <a:extLst>
                <a:ext uri="{FF2B5EF4-FFF2-40B4-BE49-F238E27FC236}">
                  <a16:creationId xmlns:a16="http://schemas.microsoft.com/office/drawing/2014/main" id="{865EDCC9-4C98-4843-BB30-2D5868FE24C4}"/>
                </a:ext>
              </a:extLst>
            </p:cNvPr>
            <p:cNvSpPr>
              <a:spLocks/>
            </p:cNvSpPr>
            <p:nvPr/>
          </p:nvSpPr>
          <p:spPr bwMode="auto">
            <a:xfrm>
              <a:off x="6088" y="2781"/>
              <a:ext cx="56" cy="68"/>
            </a:xfrm>
            <a:custGeom>
              <a:avLst/>
              <a:gdLst>
                <a:gd name="T0" fmla="*/ 0 w 93"/>
                <a:gd name="T1" fmla="*/ 114 h 114"/>
                <a:gd name="T2" fmla="*/ 0 w 93"/>
                <a:gd name="T3" fmla="*/ 114 h 114"/>
                <a:gd name="T4" fmla="*/ 0 w 93"/>
                <a:gd name="T5" fmla="*/ 114 h 114"/>
                <a:gd name="T6" fmla="*/ 93 w 93"/>
                <a:gd name="T7" fmla="*/ 110 h 114"/>
                <a:gd name="T8" fmla="*/ 93 w 93"/>
                <a:gd name="T9" fmla="*/ 0 h 114"/>
                <a:gd name="T10" fmla="*/ 10 w 93"/>
                <a:gd name="T11" fmla="*/ 3 h 114"/>
                <a:gd name="T12" fmla="*/ 10 w 93"/>
                <a:gd name="T13" fmla="*/ 3 h 114"/>
                <a:gd name="T14" fmla="*/ 0 w 93"/>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4"/>
                  </a:moveTo>
                  <a:lnTo>
                    <a:pt x="0" y="114"/>
                  </a:lnTo>
                  <a:lnTo>
                    <a:pt x="0" y="114"/>
                  </a:lnTo>
                  <a:cubicBezTo>
                    <a:pt x="31" y="111"/>
                    <a:pt x="62" y="110"/>
                    <a:pt x="93" y="110"/>
                  </a:cubicBezTo>
                  <a:lnTo>
                    <a:pt x="93" y="0"/>
                  </a:lnTo>
                  <a:cubicBezTo>
                    <a:pt x="66" y="0"/>
                    <a:pt x="38" y="1"/>
                    <a:pt x="10" y="3"/>
                  </a:cubicBezTo>
                  <a:lnTo>
                    <a:pt x="10" y="3"/>
                  </a:lnTo>
                  <a:lnTo>
                    <a:pt x="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37">
              <a:extLst>
                <a:ext uri="{FF2B5EF4-FFF2-40B4-BE49-F238E27FC236}">
                  <a16:creationId xmlns:a16="http://schemas.microsoft.com/office/drawing/2014/main" id="{713EC66D-FDC9-4EFE-A76A-F7162B528C36}"/>
                </a:ext>
              </a:extLst>
            </p:cNvPr>
            <p:cNvSpPr>
              <a:spLocks/>
            </p:cNvSpPr>
            <p:nvPr/>
          </p:nvSpPr>
          <p:spPr bwMode="auto">
            <a:xfrm>
              <a:off x="5945" y="2849"/>
              <a:ext cx="143" cy="91"/>
            </a:xfrm>
            <a:custGeom>
              <a:avLst/>
              <a:gdLst>
                <a:gd name="T0" fmla="*/ 0 w 239"/>
                <a:gd name="T1" fmla="*/ 151 h 151"/>
                <a:gd name="T2" fmla="*/ 0 w 239"/>
                <a:gd name="T3" fmla="*/ 151 h 151"/>
                <a:gd name="T4" fmla="*/ 229 w 239"/>
                <a:gd name="T5" fmla="*/ 110 h 151"/>
                <a:gd name="T6" fmla="*/ 239 w 239"/>
                <a:gd name="T7" fmla="*/ 0 h 151"/>
                <a:gd name="T8" fmla="*/ 0 w 239"/>
                <a:gd name="T9" fmla="*/ 41 h 151"/>
                <a:gd name="T10" fmla="*/ 0 w 239"/>
                <a:gd name="T11" fmla="*/ 151 h 151"/>
              </a:gdLst>
              <a:ahLst/>
              <a:cxnLst>
                <a:cxn ang="0">
                  <a:pos x="T0" y="T1"/>
                </a:cxn>
                <a:cxn ang="0">
                  <a:pos x="T2" y="T3"/>
                </a:cxn>
                <a:cxn ang="0">
                  <a:pos x="T4" y="T5"/>
                </a:cxn>
                <a:cxn ang="0">
                  <a:pos x="T6" y="T7"/>
                </a:cxn>
                <a:cxn ang="0">
                  <a:pos x="T8" y="T9"/>
                </a:cxn>
                <a:cxn ang="0">
                  <a:pos x="T10" y="T11"/>
                </a:cxn>
              </a:cxnLst>
              <a:rect l="0" t="0" r="r" b="b"/>
              <a:pathLst>
                <a:path w="239" h="151">
                  <a:moveTo>
                    <a:pt x="0" y="151"/>
                  </a:moveTo>
                  <a:lnTo>
                    <a:pt x="0" y="151"/>
                  </a:lnTo>
                  <a:cubicBezTo>
                    <a:pt x="71" y="131"/>
                    <a:pt x="149" y="117"/>
                    <a:pt x="229" y="110"/>
                  </a:cubicBezTo>
                  <a:lnTo>
                    <a:pt x="239" y="0"/>
                  </a:lnTo>
                  <a:cubicBezTo>
                    <a:pt x="155" y="6"/>
                    <a:pt x="74" y="20"/>
                    <a:pt x="0" y="41"/>
                  </a:cubicBezTo>
                  <a:lnTo>
                    <a:pt x="0" y="1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38">
              <a:extLst>
                <a:ext uri="{FF2B5EF4-FFF2-40B4-BE49-F238E27FC236}">
                  <a16:creationId xmlns:a16="http://schemas.microsoft.com/office/drawing/2014/main" id="{F602961E-F158-49B8-8A85-5FFC1B2564F6}"/>
                </a:ext>
              </a:extLst>
            </p:cNvPr>
            <p:cNvSpPr>
              <a:spLocks/>
            </p:cNvSpPr>
            <p:nvPr/>
          </p:nvSpPr>
          <p:spPr bwMode="auto">
            <a:xfrm>
              <a:off x="5945" y="2716"/>
              <a:ext cx="156" cy="92"/>
            </a:xfrm>
            <a:custGeom>
              <a:avLst/>
              <a:gdLst>
                <a:gd name="T0" fmla="*/ 0 w 260"/>
                <a:gd name="T1" fmla="*/ 153 h 153"/>
                <a:gd name="T2" fmla="*/ 0 w 260"/>
                <a:gd name="T3" fmla="*/ 153 h 153"/>
                <a:gd name="T4" fmla="*/ 249 w 260"/>
                <a:gd name="T5" fmla="*/ 111 h 153"/>
                <a:gd name="T6" fmla="*/ 260 w 260"/>
                <a:gd name="T7" fmla="*/ 0 h 153"/>
                <a:gd name="T8" fmla="*/ 0 w 260"/>
                <a:gd name="T9" fmla="*/ 43 h 153"/>
                <a:gd name="T10" fmla="*/ 0 w 260"/>
                <a:gd name="T11" fmla="*/ 153 h 153"/>
              </a:gdLst>
              <a:ahLst/>
              <a:cxnLst>
                <a:cxn ang="0">
                  <a:pos x="T0" y="T1"/>
                </a:cxn>
                <a:cxn ang="0">
                  <a:pos x="T2" y="T3"/>
                </a:cxn>
                <a:cxn ang="0">
                  <a:pos x="T4" y="T5"/>
                </a:cxn>
                <a:cxn ang="0">
                  <a:pos x="T6" y="T7"/>
                </a:cxn>
                <a:cxn ang="0">
                  <a:pos x="T8" y="T9"/>
                </a:cxn>
                <a:cxn ang="0">
                  <a:pos x="T10" y="T11"/>
                </a:cxn>
              </a:cxnLst>
              <a:rect l="0" t="0" r="r" b="b"/>
              <a:pathLst>
                <a:path w="260" h="153">
                  <a:moveTo>
                    <a:pt x="0" y="153"/>
                  </a:moveTo>
                  <a:lnTo>
                    <a:pt x="0" y="153"/>
                  </a:lnTo>
                  <a:cubicBezTo>
                    <a:pt x="77" y="131"/>
                    <a:pt x="162" y="117"/>
                    <a:pt x="249" y="111"/>
                  </a:cubicBezTo>
                  <a:lnTo>
                    <a:pt x="260" y="0"/>
                  </a:lnTo>
                  <a:cubicBezTo>
                    <a:pt x="169" y="6"/>
                    <a:pt x="80" y="20"/>
                    <a:pt x="0" y="43"/>
                  </a:cubicBez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39">
              <a:extLst>
                <a:ext uri="{FF2B5EF4-FFF2-40B4-BE49-F238E27FC236}">
                  <a16:creationId xmlns:a16="http://schemas.microsoft.com/office/drawing/2014/main" id="{82B4344D-5F41-4DA7-B2F7-5FF3BDEA19B7}"/>
                </a:ext>
              </a:extLst>
            </p:cNvPr>
            <p:cNvSpPr>
              <a:spLocks/>
            </p:cNvSpPr>
            <p:nvPr/>
          </p:nvSpPr>
          <p:spPr bwMode="auto">
            <a:xfrm>
              <a:off x="6076" y="2913"/>
              <a:ext cx="68" cy="69"/>
            </a:xfrm>
            <a:custGeom>
              <a:avLst/>
              <a:gdLst>
                <a:gd name="T0" fmla="*/ 0 w 114"/>
                <a:gd name="T1" fmla="*/ 116 h 116"/>
                <a:gd name="T2" fmla="*/ 0 w 114"/>
                <a:gd name="T3" fmla="*/ 116 h 116"/>
                <a:gd name="T4" fmla="*/ 0 w 114"/>
                <a:gd name="T5" fmla="*/ 116 h 116"/>
                <a:gd name="T6" fmla="*/ 114 w 114"/>
                <a:gd name="T7" fmla="*/ 110 h 116"/>
                <a:gd name="T8" fmla="*/ 114 w 114"/>
                <a:gd name="T9" fmla="*/ 0 h 116"/>
                <a:gd name="T10" fmla="*/ 11 w 114"/>
                <a:gd name="T11" fmla="*/ 5 h 116"/>
                <a:gd name="T12" fmla="*/ 11 w 114"/>
                <a:gd name="T13" fmla="*/ 5 h 116"/>
                <a:gd name="T14" fmla="*/ 0 w 114"/>
                <a:gd name="T15" fmla="*/ 116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6">
                  <a:moveTo>
                    <a:pt x="0" y="116"/>
                  </a:moveTo>
                  <a:lnTo>
                    <a:pt x="0" y="116"/>
                  </a:lnTo>
                  <a:lnTo>
                    <a:pt x="0" y="116"/>
                  </a:lnTo>
                  <a:cubicBezTo>
                    <a:pt x="38" y="112"/>
                    <a:pt x="76" y="110"/>
                    <a:pt x="114" y="110"/>
                  </a:cubicBezTo>
                  <a:lnTo>
                    <a:pt x="114" y="0"/>
                  </a:lnTo>
                  <a:cubicBezTo>
                    <a:pt x="80" y="0"/>
                    <a:pt x="45" y="2"/>
                    <a:pt x="11" y="5"/>
                  </a:cubicBezTo>
                  <a:lnTo>
                    <a:pt x="11" y="5"/>
                  </a:lnTo>
                  <a:lnTo>
                    <a:pt x="0"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40">
              <a:extLst>
                <a:ext uri="{FF2B5EF4-FFF2-40B4-BE49-F238E27FC236}">
                  <a16:creationId xmlns:a16="http://schemas.microsoft.com/office/drawing/2014/main" id="{B7B23ED1-0FBC-43D1-BBA3-DC1FBB3BCDE2}"/>
                </a:ext>
              </a:extLst>
            </p:cNvPr>
            <p:cNvSpPr>
              <a:spLocks/>
            </p:cNvSpPr>
            <p:nvPr/>
          </p:nvSpPr>
          <p:spPr bwMode="auto">
            <a:xfrm>
              <a:off x="5945" y="3115"/>
              <a:ext cx="119" cy="89"/>
            </a:xfrm>
            <a:custGeom>
              <a:avLst/>
              <a:gdLst>
                <a:gd name="T0" fmla="*/ 0 w 198"/>
                <a:gd name="T1" fmla="*/ 148 h 148"/>
                <a:gd name="T2" fmla="*/ 0 w 198"/>
                <a:gd name="T3" fmla="*/ 148 h 148"/>
                <a:gd name="T4" fmla="*/ 188 w 198"/>
                <a:gd name="T5" fmla="*/ 111 h 148"/>
                <a:gd name="T6" fmla="*/ 198 w 198"/>
                <a:gd name="T7" fmla="*/ 0 h 148"/>
                <a:gd name="T8" fmla="*/ 0 w 198"/>
                <a:gd name="T9" fmla="*/ 38 h 148"/>
                <a:gd name="T10" fmla="*/ 0 w 198"/>
                <a:gd name="T11" fmla="*/ 148 h 148"/>
              </a:gdLst>
              <a:ahLst/>
              <a:cxnLst>
                <a:cxn ang="0">
                  <a:pos x="T0" y="T1"/>
                </a:cxn>
                <a:cxn ang="0">
                  <a:pos x="T2" y="T3"/>
                </a:cxn>
                <a:cxn ang="0">
                  <a:pos x="T4" y="T5"/>
                </a:cxn>
                <a:cxn ang="0">
                  <a:pos x="T6" y="T7"/>
                </a:cxn>
                <a:cxn ang="0">
                  <a:pos x="T8" y="T9"/>
                </a:cxn>
                <a:cxn ang="0">
                  <a:pos x="T10" y="T11"/>
                </a:cxn>
              </a:cxnLst>
              <a:rect l="0" t="0" r="r" b="b"/>
              <a:pathLst>
                <a:path w="198" h="148">
                  <a:moveTo>
                    <a:pt x="0" y="148"/>
                  </a:moveTo>
                  <a:lnTo>
                    <a:pt x="0" y="148"/>
                  </a:lnTo>
                  <a:cubicBezTo>
                    <a:pt x="59" y="131"/>
                    <a:pt x="122" y="119"/>
                    <a:pt x="188" y="111"/>
                  </a:cubicBezTo>
                  <a:lnTo>
                    <a:pt x="198" y="0"/>
                  </a:lnTo>
                  <a:cubicBezTo>
                    <a:pt x="129" y="7"/>
                    <a:pt x="62" y="20"/>
                    <a:pt x="0" y="38"/>
                  </a:cubicBezTo>
                  <a:lnTo>
                    <a:pt x="0" y="1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41">
              <a:extLst>
                <a:ext uri="{FF2B5EF4-FFF2-40B4-BE49-F238E27FC236}">
                  <a16:creationId xmlns:a16="http://schemas.microsoft.com/office/drawing/2014/main" id="{BF5D1B55-D79F-489B-92B0-5B49A1A49B34}"/>
                </a:ext>
              </a:extLst>
            </p:cNvPr>
            <p:cNvSpPr>
              <a:spLocks/>
            </p:cNvSpPr>
            <p:nvPr/>
          </p:nvSpPr>
          <p:spPr bwMode="auto">
            <a:xfrm>
              <a:off x="6051" y="3177"/>
              <a:ext cx="93" cy="72"/>
            </a:xfrm>
            <a:custGeom>
              <a:avLst/>
              <a:gdLst>
                <a:gd name="T0" fmla="*/ 0 w 155"/>
                <a:gd name="T1" fmla="*/ 120 h 120"/>
                <a:gd name="T2" fmla="*/ 0 w 155"/>
                <a:gd name="T3" fmla="*/ 120 h 120"/>
                <a:gd name="T4" fmla="*/ 0 w 155"/>
                <a:gd name="T5" fmla="*/ 120 h 120"/>
                <a:gd name="T6" fmla="*/ 155 w 155"/>
                <a:gd name="T7" fmla="*/ 110 h 120"/>
                <a:gd name="T8" fmla="*/ 155 w 155"/>
                <a:gd name="T9" fmla="*/ 0 h 120"/>
                <a:gd name="T10" fmla="*/ 11 w 155"/>
                <a:gd name="T11" fmla="*/ 9 h 120"/>
                <a:gd name="T12" fmla="*/ 11 w 155"/>
                <a:gd name="T13" fmla="*/ 9 h 120"/>
                <a:gd name="T14" fmla="*/ 0 w 155"/>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20"/>
                  </a:moveTo>
                  <a:lnTo>
                    <a:pt x="0" y="120"/>
                  </a:lnTo>
                  <a:lnTo>
                    <a:pt x="0" y="120"/>
                  </a:lnTo>
                  <a:cubicBezTo>
                    <a:pt x="51" y="114"/>
                    <a:pt x="103" y="111"/>
                    <a:pt x="155" y="110"/>
                  </a:cubicBezTo>
                  <a:lnTo>
                    <a:pt x="155" y="0"/>
                  </a:lnTo>
                  <a:cubicBezTo>
                    <a:pt x="106" y="1"/>
                    <a:pt x="58" y="3"/>
                    <a:pt x="11" y="9"/>
                  </a:cubicBezTo>
                  <a:lnTo>
                    <a:pt x="11" y="9"/>
                  </a:lnTo>
                  <a:lnTo>
                    <a:pt x="0"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42">
              <a:extLst>
                <a:ext uri="{FF2B5EF4-FFF2-40B4-BE49-F238E27FC236}">
                  <a16:creationId xmlns:a16="http://schemas.microsoft.com/office/drawing/2014/main" id="{8BBD7981-9A8E-42C2-84B1-D1F4A7614D81}"/>
                </a:ext>
              </a:extLst>
            </p:cNvPr>
            <p:cNvSpPr>
              <a:spLocks/>
            </p:cNvSpPr>
            <p:nvPr/>
          </p:nvSpPr>
          <p:spPr bwMode="auto">
            <a:xfrm>
              <a:off x="5945" y="2982"/>
              <a:ext cx="131" cy="90"/>
            </a:xfrm>
            <a:custGeom>
              <a:avLst/>
              <a:gdLst>
                <a:gd name="T0" fmla="*/ 0 w 218"/>
                <a:gd name="T1" fmla="*/ 150 h 150"/>
                <a:gd name="T2" fmla="*/ 0 w 218"/>
                <a:gd name="T3" fmla="*/ 150 h 150"/>
                <a:gd name="T4" fmla="*/ 208 w 218"/>
                <a:gd name="T5" fmla="*/ 111 h 150"/>
                <a:gd name="T6" fmla="*/ 218 w 218"/>
                <a:gd name="T7" fmla="*/ 0 h 150"/>
                <a:gd name="T8" fmla="*/ 0 w 218"/>
                <a:gd name="T9" fmla="*/ 40 h 150"/>
                <a:gd name="T10" fmla="*/ 0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0" y="150"/>
                  </a:moveTo>
                  <a:lnTo>
                    <a:pt x="0" y="150"/>
                  </a:lnTo>
                  <a:cubicBezTo>
                    <a:pt x="65" y="131"/>
                    <a:pt x="135" y="118"/>
                    <a:pt x="208" y="111"/>
                  </a:cubicBezTo>
                  <a:lnTo>
                    <a:pt x="218" y="0"/>
                  </a:lnTo>
                  <a:cubicBezTo>
                    <a:pt x="142" y="7"/>
                    <a:pt x="68" y="20"/>
                    <a:pt x="0" y="40"/>
                  </a:cubicBezTo>
                  <a:lnTo>
                    <a:pt x="0"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0" name="Freeform 43">
              <a:extLst>
                <a:ext uri="{FF2B5EF4-FFF2-40B4-BE49-F238E27FC236}">
                  <a16:creationId xmlns:a16="http://schemas.microsoft.com/office/drawing/2014/main" id="{50B38850-BF95-42AB-8B25-1D093CAE1F51}"/>
                </a:ext>
              </a:extLst>
            </p:cNvPr>
            <p:cNvSpPr>
              <a:spLocks/>
            </p:cNvSpPr>
            <p:nvPr/>
          </p:nvSpPr>
          <p:spPr bwMode="auto">
            <a:xfrm>
              <a:off x="6064" y="3045"/>
              <a:ext cx="80" cy="70"/>
            </a:xfrm>
            <a:custGeom>
              <a:avLst/>
              <a:gdLst>
                <a:gd name="T0" fmla="*/ 0 w 134"/>
                <a:gd name="T1" fmla="*/ 118 h 118"/>
                <a:gd name="T2" fmla="*/ 0 w 134"/>
                <a:gd name="T3" fmla="*/ 118 h 118"/>
                <a:gd name="T4" fmla="*/ 0 w 134"/>
                <a:gd name="T5" fmla="*/ 118 h 118"/>
                <a:gd name="T6" fmla="*/ 134 w 134"/>
                <a:gd name="T7" fmla="*/ 110 h 118"/>
                <a:gd name="T8" fmla="*/ 134 w 134"/>
                <a:gd name="T9" fmla="*/ 0 h 118"/>
                <a:gd name="T10" fmla="*/ 10 w 134"/>
                <a:gd name="T11" fmla="*/ 7 h 118"/>
                <a:gd name="T12" fmla="*/ 10 w 134"/>
                <a:gd name="T13" fmla="*/ 7 h 118"/>
                <a:gd name="T14" fmla="*/ 0 w 134"/>
                <a:gd name="T15" fmla="*/ 118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8"/>
                  </a:moveTo>
                  <a:lnTo>
                    <a:pt x="0" y="118"/>
                  </a:lnTo>
                  <a:lnTo>
                    <a:pt x="0" y="118"/>
                  </a:lnTo>
                  <a:cubicBezTo>
                    <a:pt x="44" y="113"/>
                    <a:pt x="89" y="111"/>
                    <a:pt x="134" y="110"/>
                  </a:cubicBezTo>
                  <a:lnTo>
                    <a:pt x="134" y="0"/>
                  </a:lnTo>
                  <a:cubicBezTo>
                    <a:pt x="93" y="0"/>
                    <a:pt x="51" y="3"/>
                    <a:pt x="10" y="7"/>
                  </a:cubicBezTo>
                  <a:lnTo>
                    <a:pt x="10" y="7"/>
                  </a:lnTo>
                  <a:lnTo>
                    <a:pt x="0"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44">
              <a:extLst>
                <a:ext uri="{FF2B5EF4-FFF2-40B4-BE49-F238E27FC236}">
                  <a16:creationId xmlns:a16="http://schemas.microsoft.com/office/drawing/2014/main" id="{F03E2743-2F39-4FAA-86FA-E4614D9AE71B}"/>
                </a:ext>
              </a:extLst>
            </p:cNvPr>
            <p:cNvSpPr>
              <a:spLocks/>
            </p:cNvSpPr>
            <p:nvPr/>
          </p:nvSpPr>
          <p:spPr bwMode="auto">
            <a:xfrm>
              <a:off x="6101" y="2648"/>
              <a:ext cx="43" cy="68"/>
            </a:xfrm>
            <a:custGeom>
              <a:avLst/>
              <a:gdLst>
                <a:gd name="T0" fmla="*/ 0 w 72"/>
                <a:gd name="T1" fmla="*/ 112 h 112"/>
                <a:gd name="T2" fmla="*/ 0 w 72"/>
                <a:gd name="T3" fmla="*/ 112 h 112"/>
                <a:gd name="T4" fmla="*/ 0 w 72"/>
                <a:gd name="T5" fmla="*/ 112 h 112"/>
                <a:gd name="T6" fmla="*/ 72 w 72"/>
                <a:gd name="T7" fmla="*/ 110 h 112"/>
                <a:gd name="T8" fmla="*/ 72 w 72"/>
                <a:gd name="T9" fmla="*/ 0 h 112"/>
                <a:gd name="T10" fmla="*/ 10 w 72"/>
                <a:gd name="T11" fmla="*/ 1 h 112"/>
                <a:gd name="T12" fmla="*/ 10 w 72"/>
                <a:gd name="T13" fmla="*/ 1 h 112"/>
                <a:gd name="T14" fmla="*/ 0 w 72"/>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2">
                  <a:moveTo>
                    <a:pt x="0" y="112"/>
                  </a:moveTo>
                  <a:lnTo>
                    <a:pt x="0" y="112"/>
                  </a:lnTo>
                  <a:lnTo>
                    <a:pt x="0" y="112"/>
                  </a:lnTo>
                  <a:cubicBezTo>
                    <a:pt x="24" y="111"/>
                    <a:pt x="48" y="110"/>
                    <a:pt x="72" y="110"/>
                  </a:cubicBezTo>
                  <a:lnTo>
                    <a:pt x="72" y="0"/>
                  </a:lnTo>
                  <a:cubicBezTo>
                    <a:pt x="52" y="0"/>
                    <a:pt x="31" y="0"/>
                    <a:pt x="10" y="1"/>
                  </a:cubicBezTo>
                  <a:lnTo>
                    <a:pt x="10" y="1"/>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45">
              <a:extLst>
                <a:ext uri="{FF2B5EF4-FFF2-40B4-BE49-F238E27FC236}">
                  <a16:creationId xmlns:a16="http://schemas.microsoft.com/office/drawing/2014/main" id="{572640EC-C8A5-4E93-B020-399F5AE16E79}"/>
                </a:ext>
              </a:extLst>
            </p:cNvPr>
            <p:cNvSpPr>
              <a:spLocks/>
            </p:cNvSpPr>
            <p:nvPr/>
          </p:nvSpPr>
          <p:spPr bwMode="auto">
            <a:xfrm>
              <a:off x="5945" y="2186"/>
              <a:ext cx="205" cy="93"/>
            </a:xfrm>
            <a:custGeom>
              <a:avLst/>
              <a:gdLst>
                <a:gd name="T0" fmla="*/ 0 w 342"/>
                <a:gd name="T1" fmla="*/ 45 h 155"/>
                <a:gd name="T2" fmla="*/ 0 w 342"/>
                <a:gd name="T3" fmla="*/ 45 h 155"/>
                <a:gd name="T4" fmla="*/ 0 w 342"/>
                <a:gd name="T5" fmla="*/ 155 h 155"/>
                <a:gd name="T6" fmla="*/ 331 w 342"/>
                <a:gd name="T7" fmla="*/ 110 h 155"/>
                <a:gd name="T8" fmla="*/ 342 w 342"/>
                <a:gd name="T9" fmla="*/ 0 h 155"/>
                <a:gd name="T10" fmla="*/ 0 w 342"/>
                <a:gd name="T11" fmla="*/ 45 h 155"/>
              </a:gdLst>
              <a:ahLst/>
              <a:cxnLst>
                <a:cxn ang="0">
                  <a:pos x="T0" y="T1"/>
                </a:cxn>
                <a:cxn ang="0">
                  <a:pos x="T2" y="T3"/>
                </a:cxn>
                <a:cxn ang="0">
                  <a:pos x="T4" y="T5"/>
                </a:cxn>
                <a:cxn ang="0">
                  <a:pos x="T6" y="T7"/>
                </a:cxn>
                <a:cxn ang="0">
                  <a:pos x="T8" y="T9"/>
                </a:cxn>
                <a:cxn ang="0">
                  <a:pos x="T10" y="T11"/>
                </a:cxn>
              </a:cxnLst>
              <a:rect l="0" t="0" r="r" b="b"/>
              <a:pathLst>
                <a:path w="342" h="155">
                  <a:moveTo>
                    <a:pt x="0" y="45"/>
                  </a:moveTo>
                  <a:lnTo>
                    <a:pt x="0" y="45"/>
                  </a:lnTo>
                  <a:lnTo>
                    <a:pt x="0" y="155"/>
                  </a:lnTo>
                  <a:cubicBezTo>
                    <a:pt x="101" y="126"/>
                    <a:pt x="215" y="111"/>
                    <a:pt x="331" y="110"/>
                  </a:cubicBezTo>
                  <a:lnTo>
                    <a:pt x="342" y="0"/>
                  </a:lnTo>
                  <a:cubicBezTo>
                    <a:pt x="222" y="0"/>
                    <a:pt x="104" y="16"/>
                    <a:pt x="0"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3" name="Freeform 46">
              <a:extLst>
                <a:ext uri="{FF2B5EF4-FFF2-40B4-BE49-F238E27FC236}">
                  <a16:creationId xmlns:a16="http://schemas.microsoft.com/office/drawing/2014/main" id="{6BCC568D-636D-45A2-9BF7-0A392F698C23}"/>
                </a:ext>
              </a:extLst>
            </p:cNvPr>
            <p:cNvSpPr>
              <a:spLocks/>
            </p:cNvSpPr>
            <p:nvPr/>
          </p:nvSpPr>
          <p:spPr bwMode="auto">
            <a:xfrm>
              <a:off x="6137" y="2252"/>
              <a:ext cx="25" cy="66"/>
            </a:xfrm>
            <a:custGeom>
              <a:avLst/>
              <a:gdLst>
                <a:gd name="T0" fmla="*/ 10 w 41"/>
                <a:gd name="T1" fmla="*/ 0 h 110"/>
                <a:gd name="T2" fmla="*/ 10 w 41"/>
                <a:gd name="T3" fmla="*/ 0 h 110"/>
                <a:gd name="T4" fmla="*/ 10 w 41"/>
                <a:gd name="T5" fmla="*/ 0 h 110"/>
                <a:gd name="T6" fmla="*/ 0 w 41"/>
                <a:gd name="T7" fmla="*/ 110 h 110"/>
                <a:gd name="T8" fmla="*/ 0 w 41"/>
                <a:gd name="T9" fmla="*/ 110 h 110"/>
                <a:gd name="T10" fmla="*/ 21 w 41"/>
                <a:gd name="T11" fmla="*/ 110 h 110"/>
                <a:gd name="T12" fmla="*/ 41 w 41"/>
                <a:gd name="T13" fmla="*/ 110 h 110"/>
                <a:gd name="T14" fmla="*/ 41 w 41"/>
                <a:gd name="T15" fmla="*/ 110 h 110"/>
                <a:gd name="T16" fmla="*/ 31 w 41"/>
                <a:gd name="T17" fmla="*/ 0 h 110"/>
                <a:gd name="T18" fmla="*/ 31 w 41"/>
                <a:gd name="T19" fmla="*/ 0 h 110"/>
                <a:gd name="T20" fmla="*/ 21 w 41"/>
                <a:gd name="T21" fmla="*/ 0 h 110"/>
                <a:gd name="T22" fmla="*/ 10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10" y="0"/>
                  </a:moveTo>
                  <a:lnTo>
                    <a:pt x="10" y="0"/>
                  </a:lnTo>
                  <a:lnTo>
                    <a:pt x="10" y="0"/>
                  </a:lnTo>
                  <a:lnTo>
                    <a:pt x="0" y="110"/>
                  </a:lnTo>
                  <a:lnTo>
                    <a:pt x="0" y="110"/>
                  </a:lnTo>
                  <a:cubicBezTo>
                    <a:pt x="7" y="110"/>
                    <a:pt x="14" y="110"/>
                    <a:pt x="21" y="110"/>
                  </a:cubicBezTo>
                  <a:cubicBezTo>
                    <a:pt x="27" y="110"/>
                    <a:pt x="34" y="110"/>
                    <a:pt x="41" y="110"/>
                  </a:cubicBezTo>
                  <a:lnTo>
                    <a:pt x="41" y="110"/>
                  </a:lnTo>
                  <a:lnTo>
                    <a:pt x="31" y="0"/>
                  </a:lnTo>
                  <a:lnTo>
                    <a:pt x="31" y="0"/>
                  </a:lnTo>
                  <a:cubicBezTo>
                    <a:pt x="27" y="0"/>
                    <a:pt x="24" y="0"/>
                    <a:pt x="21" y="0"/>
                  </a:cubicBezTo>
                  <a:cubicBezTo>
                    <a:pt x="17" y="0"/>
                    <a:pt x="1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47">
              <a:extLst>
                <a:ext uri="{FF2B5EF4-FFF2-40B4-BE49-F238E27FC236}">
                  <a16:creationId xmlns:a16="http://schemas.microsoft.com/office/drawing/2014/main" id="{912DF72E-30C9-4F70-8467-8A36DF718F64}"/>
                </a:ext>
              </a:extLst>
            </p:cNvPr>
            <p:cNvSpPr>
              <a:spLocks/>
            </p:cNvSpPr>
            <p:nvPr/>
          </p:nvSpPr>
          <p:spPr bwMode="auto">
            <a:xfrm>
              <a:off x="5945" y="2318"/>
              <a:ext cx="192" cy="93"/>
            </a:xfrm>
            <a:custGeom>
              <a:avLst/>
              <a:gdLst>
                <a:gd name="T0" fmla="*/ 0 w 321"/>
                <a:gd name="T1" fmla="*/ 156 h 156"/>
                <a:gd name="T2" fmla="*/ 0 w 321"/>
                <a:gd name="T3" fmla="*/ 156 h 156"/>
                <a:gd name="T4" fmla="*/ 311 w 321"/>
                <a:gd name="T5" fmla="*/ 110 h 156"/>
                <a:gd name="T6" fmla="*/ 321 w 321"/>
                <a:gd name="T7" fmla="*/ 0 h 156"/>
                <a:gd name="T8" fmla="*/ 0 w 321"/>
                <a:gd name="T9" fmla="*/ 46 h 156"/>
                <a:gd name="T10" fmla="*/ 0 w 321"/>
                <a:gd name="T11" fmla="*/ 156 h 156"/>
              </a:gdLst>
              <a:ahLst/>
              <a:cxnLst>
                <a:cxn ang="0">
                  <a:pos x="T0" y="T1"/>
                </a:cxn>
                <a:cxn ang="0">
                  <a:pos x="T2" y="T3"/>
                </a:cxn>
                <a:cxn ang="0">
                  <a:pos x="T4" y="T5"/>
                </a:cxn>
                <a:cxn ang="0">
                  <a:pos x="T6" y="T7"/>
                </a:cxn>
                <a:cxn ang="0">
                  <a:pos x="T8" y="T9"/>
                </a:cxn>
                <a:cxn ang="0">
                  <a:pos x="T10" y="T11"/>
                </a:cxn>
              </a:cxnLst>
              <a:rect l="0" t="0" r="r" b="b"/>
              <a:pathLst>
                <a:path w="321" h="156">
                  <a:moveTo>
                    <a:pt x="0" y="156"/>
                  </a:moveTo>
                  <a:lnTo>
                    <a:pt x="0" y="156"/>
                  </a:lnTo>
                  <a:cubicBezTo>
                    <a:pt x="95" y="128"/>
                    <a:pt x="202" y="113"/>
                    <a:pt x="311" y="110"/>
                  </a:cubicBezTo>
                  <a:lnTo>
                    <a:pt x="321" y="0"/>
                  </a:lnTo>
                  <a:cubicBezTo>
                    <a:pt x="209" y="2"/>
                    <a:pt x="98" y="17"/>
                    <a:pt x="0" y="46"/>
                  </a:cubicBezTo>
                  <a:lnTo>
                    <a:pt x="0" y="1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5" name="Freeform 48">
              <a:extLst>
                <a:ext uri="{FF2B5EF4-FFF2-40B4-BE49-F238E27FC236}">
                  <a16:creationId xmlns:a16="http://schemas.microsoft.com/office/drawing/2014/main" id="{52021B77-6598-4CE4-BA73-3E26AEB7B4B9}"/>
                </a:ext>
              </a:extLst>
            </p:cNvPr>
            <p:cNvSpPr>
              <a:spLocks/>
            </p:cNvSpPr>
            <p:nvPr/>
          </p:nvSpPr>
          <p:spPr bwMode="auto">
            <a:xfrm>
              <a:off x="6150" y="2186"/>
              <a:ext cx="204" cy="93"/>
            </a:xfrm>
            <a:custGeom>
              <a:avLst/>
              <a:gdLst>
                <a:gd name="T0" fmla="*/ 341 w 341"/>
                <a:gd name="T1" fmla="*/ 45 h 155"/>
                <a:gd name="T2" fmla="*/ 341 w 341"/>
                <a:gd name="T3" fmla="*/ 45 h 155"/>
                <a:gd name="T4" fmla="*/ 0 w 341"/>
                <a:gd name="T5" fmla="*/ 0 h 155"/>
                <a:gd name="T6" fmla="*/ 10 w 341"/>
                <a:gd name="T7" fmla="*/ 110 h 155"/>
                <a:gd name="T8" fmla="*/ 341 w 341"/>
                <a:gd name="T9" fmla="*/ 155 h 155"/>
                <a:gd name="T10" fmla="*/ 341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341" y="45"/>
                  </a:moveTo>
                  <a:lnTo>
                    <a:pt x="341" y="45"/>
                  </a:lnTo>
                  <a:cubicBezTo>
                    <a:pt x="237" y="16"/>
                    <a:pt x="119" y="0"/>
                    <a:pt x="0" y="0"/>
                  </a:cubicBezTo>
                  <a:lnTo>
                    <a:pt x="10" y="110"/>
                  </a:lnTo>
                  <a:cubicBezTo>
                    <a:pt x="126" y="111"/>
                    <a:pt x="240" y="126"/>
                    <a:pt x="341" y="155"/>
                  </a:cubicBezTo>
                  <a:lnTo>
                    <a:pt x="341"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49">
              <a:extLst>
                <a:ext uri="{FF2B5EF4-FFF2-40B4-BE49-F238E27FC236}">
                  <a16:creationId xmlns:a16="http://schemas.microsoft.com/office/drawing/2014/main" id="{01C17D80-A119-44F6-B3D3-18C8F1ACDA7A}"/>
                </a:ext>
              </a:extLst>
            </p:cNvPr>
            <p:cNvSpPr>
              <a:spLocks/>
            </p:cNvSpPr>
            <p:nvPr/>
          </p:nvSpPr>
          <p:spPr bwMode="auto">
            <a:xfrm>
              <a:off x="5945" y="2583"/>
              <a:ext cx="168" cy="92"/>
            </a:xfrm>
            <a:custGeom>
              <a:avLst/>
              <a:gdLst>
                <a:gd name="T0" fmla="*/ 0 w 280"/>
                <a:gd name="T1" fmla="*/ 154 h 154"/>
                <a:gd name="T2" fmla="*/ 0 w 280"/>
                <a:gd name="T3" fmla="*/ 154 h 154"/>
                <a:gd name="T4" fmla="*/ 270 w 280"/>
                <a:gd name="T5" fmla="*/ 110 h 154"/>
                <a:gd name="T6" fmla="*/ 280 w 280"/>
                <a:gd name="T7" fmla="*/ 0 h 154"/>
                <a:gd name="T8" fmla="*/ 0 w 280"/>
                <a:gd name="T9" fmla="*/ 44 h 154"/>
                <a:gd name="T10" fmla="*/ 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0" y="154"/>
                  </a:moveTo>
                  <a:lnTo>
                    <a:pt x="0" y="154"/>
                  </a:lnTo>
                  <a:cubicBezTo>
                    <a:pt x="83" y="130"/>
                    <a:pt x="175" y="115"/>
                    <a:pt x="270" y="110"/>
                  </a:cubicBezTo>
                  <a:lnTo>
                    <a:pt x="280" y="0"/>
                  </a:lnTo>
                  <a:cubicBezTo>
                    <a:pt x="182" y="4"/>
                    <a:pt x="86" y="19"/>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50">
              <a:extLst>
                <a:ext uri="{FF2B5EF4-FFF2-40B4-BE49-F238E27FC236}">
                  <a16:creationId xmlns:a16="http://schemas.microsoft.com/office/drawing/2014/main" id="{4901D64C-F8DC-47BE-8537-2604565288D1}"/>
                </a:ext>
              </a:extLst>
            </p:cNvPr>
            <p:cNvSpPr>
              <a:spLocks/>
            </p:cNvSpPr>
            <p:nvPr/>
          </p:nvSpPr>
          <p:spPr bwMode="auto">
            <a:xfrm>
              <a:off x="6113" y="2516"/>
              <a:ext cx="31" cy="67"/>
            </a:xfrm>
            <a:custGeom>
              <a:avLst/>
              <a:gdLst>
                <a:gd name="T0" fmla="*/ 0 w 52"/>
                <a:gd name="T1" fmla="*/ 112 h 112"/>
                <a:gd name="T2" fmla="*/ 0 w 52"/>
                <a:gd name="T3" fmla="*/ 112 h 112"/>
                <a:gd name="T4" fmla="*/ 0 w 52"/>
                <a:gd name="T5" fmla="*/ 112 h 112"/>
                <a:gd name="T6" fmla="*/ 52 w 52"/>
                <a:gd name="T7" fmla="*/ 110 h 112"/>
                <a:gd name="T8" fmla="*/ 52 w 52"/>
                <a:gd name="T9" fmla="*/ 0 h 112"/>
                <a:gd name="T10" fmla="*/ 10 w 52"/>
                <a:gd name="T11" fmla="*/ 1 h 112"/>
                <a:gd name="T12" fmla="*/ 10 w 52"/>
                <a:gd name="T13" fmla="*/ 1 h 112"/>
                <a:gd name="T14" fmla="*/ 0 w 52"/>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2">
                  <a:moveTo>
                    <a:pt x="0" y="112"/>
                  </a:moveTo>
                  <a:lnTo>
                    <a:pt x="0" y="112"/>
                  </a:lnTo>
                  <a:lnTo>
                    <a:pt x="0" y="112"/>
                  </a:lnTo>
                  <a:cubicBezTo>
                    <a:pt x="17" y="111"/>
                    <a:pt x="35" y="111"/>
                    <a:pt x="52" y="110"/>
                  </a:cubicBezTo>
                  <a:lnTo>
                    <a:pt x="52" y="0"/>
                  </a:lnTo>
                  <a:cubicBezTo>
                    <a:pt x="38" y="0"/>
                    <a:pt x="24" y="1"/>
                    <a:pt x="10" y="1"/>
                  </a:cubicBezTo>
                  <a:lnTo>
                    <a:pt x="10" y="1"/>
                  </a:lnTo>
                  <a:lnTo>
                    <a:pt x="0" y="1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51">
              <a:extLst>
                <a:ext uri="{FF2B5EF4-FFF2-40B4-BE49-F238E27FC236}">
                  <a16:creationId xmlns:a16="http://schemas.microsoft.com/office/drawing/2014/main" id="{21158B97-06E2-4CEE-80DC-E9F2D79217E2}"/>
                </a:ext>
              </a:extLst>
            </p:cNvPr>
            <p:cNvSpPr>
              <a:spLocks/>
            </p:cNvSpPr>
            <p:nvPr/>
          </p:nvSpPr>
          <p:spPr bwMode="auto">
            <a:xfrm>
              <a:off x="5945" y="2450"/>
              <a:ext cx="180" cy="93"/>
            </a:xfrm>
            <a:custGeom>
              <a:avLst/>
              <a:gdLst>
                <a:gd name="T0" fmla="*/ 0 w 301"/>
                <a:gd name="T1" fmla="*/ 155 h 155"/>
                <a:gd name="T2" fmla="*/ 0 w 301"/>
                <a:gd name="T3" fmla="*/ 155 h 155"/>
                <a:gd name="T4" fmla="*/ 290 w 301"/>
                <a:gd name="T5" fmla="*/ 110 h 155"/>
                <a:gd name="T6" fmla="*/ 301 w 301"/>
                <a:gd name="T7" fmla="*/ 0 h 155"/>
                <a:gd name="T8" fmla="*/ 0 w 301"/>
                <a:gd name="T9" fmla="*/ 45 h 155"/>
                <a:gd name="T10" fmla="*/ 0 w 301"/>
                <a:gd name="T11" fmla="*/ 155 h 155"/>
              </a:gdLst>
              <a:ahLst/>
              <a:cxnLst>
                <a:cxn ang="0">
                  <a:pos x="T0" y="T1"/>
                </a:cxn>
                <a:cxn ang="0">
                  <a:pos x="T2" y="T3"/>
                </a:cxn>
                <a:cxn ang="0">
                  <a:pos x="T4" y="T5"/>
                </a:cxn>
                <a:cxn ang="0">
                  <a:pos x="T6" y="T7"/>
                </a:cxn>
                <a:cxn ang="0">
                  <a:pos x="T8" y="T9"/>
                </a:cxn>
                <a:cxn ang="0">
                  <a:pos x="T10" y="T11"/>
                </a:cxn>
              </a:cxnLst>
              <a:rect l="0" t="0" r="r" b="b"/>
              <a:pathLst>
                <a:path w="301" h="155">
                  <a:moveTo>
                    <a:pt x="0" y="155"/>
                  </a:moveTo>
                  <a:lnTo>
                    <a:pt x="0" y="155"/>
                  </a:lnTo>
                  <a:cubicBezTo>
                    <a:pt x="89" y="129"/>
                    <a:pt x="189" y="114"/>
                    <a:pt x="290" y="110"/>
                  </a:cubicBezTo>
                  <a:lnTo>
                    <a:pt x="301" y="0"/>
                  </a:lnTo>
                  <a:cubicBezTo>
                    <a:pt x="195" y="3"/>
                    <a:pt x="92" y="18"/>
                    <a:pt x="0" y="45"/>
                  </a:cubicBez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52">
              <a:extLst>
                <a:ext uri="{FF2B5EF4-FFF2-40B4-BE49-F238E27FC236}">
                  <a16:creationId xmlns:a16="http://schemas.microsoft.com/office/drawing/2014/main" id="{1E8E813E-6308-4C49-B005-EC5C4ADE5090}"/>
                </a:ext>
              </a:extLst>
            </p:cNvPr>
            <p:cNvSpPr>
              <a:spLocks/>
            </p:cNvSpPr>
            <p:nvPr/>
          </p:nvSpPr>
          <p:spPr bwMode="auto">
            <a:xfrm>
              <a:off x="6125" y="2384"/>
              <a:ext cx="19" cy="66"/>
            </a:xfrm>
            <a:custGeom>
              <a:avLst/>
              <a:gdLst>
                <a:gd name="T0" fmla="*/ 0 w 31"/>
                <a:gd name="T1" fmla="*/ 111 h 111"/>
                <a:gd name="T2" fmla="*/ 0 w 31"/>
                <a:gd name="T3" fmla="*/ 111 h 111"/>
                <a:gd name="T4" fmla="*/ 0 w 31"/>
                <a:gd name="T5" fmla="*/ 111 h 111"/>
                <a:gd name="T6" fmla="*/ 31 w 31"/>
                <a:gd name="T7" fmla="*/ 110 h 111"/>
                <a:gd name="T8" fmla="*/ 31 w 31"/>
                <a:gd name="T9" fmla="*/ 0 h 111"/>
                <a:gd name="T10" fmla="*/ 10 w 31"/>
                <a:gd name="T11" fmla="*/ 0 h 111"/>
                <a:gd name="T12" fmla="*/ 10 w 31"/>
                <a:gd name="T13" fmla="*/ 0 h 111"/>
                <a:gd name="T14" fmla="*/ 0 w 31"/>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1">
                  <a:moveTo>
                    <a:pt x="0" y="111"/>
                  </a:moveTo>
                  <a:lnTo>
                    <a:pt x="0" y="111"/>
                  </a:lnTo>
                  <a:lnTo>
                    <a:pt x="0" y="111"/>
                  </a:lnTo>
                  <a:cubicBezTo>
                    <a:pt x="10" y="111"/>
                    <a:pt x="21" y="110"/>
                    <a:pt x="31" y="110"/>
                  </a:cubicBezTo>
                  <a:lnTo>
                    <a:pt x="31" y="0"/>
                  </a:lnTo>
                  <a:cubicBezTo>
                    <a:pt x="24" y="0"/>
                    <a:pt x="17" y="0"/>
                    <a:pt x="10" y="0"/>
                  </a:cubicBezTo>
                  <a:lnTo>
                    <a:pt x="10" y="0"/>
                  </a:ln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0" name="Freeform 53">
              <a:extLst>
                <a:ext uri="{FF2B5EF4-FFF2-40B4-BE49-F238E27FC236}">
                  <a16:creationId xmlns:a16="http://schemas.microsoft.com/office/drawing/2014/main" id="{E54ABD8D-DE65-4239-80A0-777A5E8B6C0D}"/>
                </a:ext>
              </a:extLst>
            </p:cNvPr>
            <p:cNvSpPr>
              <a:spLocks/>
            </p:cNvSpPr>
            <p:nvPr/>
          </p:nvSpPr>
          <p:spPr bwMode="auto">
            <a:xfrm>
              <a:off x="5945" y="3249"/>
              <a:ext cx="106" cy="87"/>
            </a:xfrm>
            <a:custGeom>
              <a:avLst/>
              <a:gdLst>
                <a:gd name="T0" fmla="*/ 0 w 177"/>
                <a:gd name="T1" fmla="*/ 146 h 146"/>
                <a:gd name="T2" fmla="*/ 0 w 177"/>
                <a:gd name="T3" fmla="*/ 146 h 146"/>
                <a:gd name="T4" fmla="*/ 167 w 177"/>
                <a:gd name="T5" fmla="*/ 112 h 146"/>
                <a:gd name="T6" fmla="*/ 177 w 177"/>
                <a:gd name="T7" fmla="*/ 0 h 146"/>
                <a:gd name="T8" fmla="*/ 0 w 177"/>
                <a:gd name="T9" fmla="*/ 36 h 146"/>
                <a:gd name="T10" fmla="*/ 0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0" y="146"/>
                  </a:moveTo>
                  <a:lnTo>
                    <a:pt x="0" y="146"/>
                  </a:lnTo>
                  <a:cubicBezTo>
                    <a:pt x="53" y="131"/>
                    <a:pt x="109" y="119"/>
                    <a:pt x="167" y="112"/>
                  </a:cubicBezTo>
                  <a:lnTo>
                    <a:pt x="177" y="0"/>
                  </a:lnTo>
                  <a:cubicBezTo>
                    <a:pt x="116" y="8"/>
                    <a:pt x="56" y="20"/>
                    <a:pt x="0" y="36"/>
                  </a:cubicBezTo>
                  <a:lnTo>
                    <a:pt x="0"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1" name="Freeform 54">
              <a:extLst>
                <a:ext uri="{FF2B5EF4-FFF2-40B4-BE49-F238E27FC236}">
                  <a16:creationId xmlns:a16="http://schemas.microsoft.com/office/drawing/2014/main" id="{15501E7E-51F1-4B93-9A4B-807C9F63AA2F}"/>
                </a:ext>
              </a:extLst>
            </p:cNvPr>
            <p:cNvSpPr>
              <a:spLocks/>
            </p:cNvSpPr>
            <p:nvPr/>
          </p:nvSpPr>
          <p:spPr bwMode="auto">
            <a:xfrm>
              <a:off x="5945" y="3920"/>
              <a:ext cx="44" cy="77"/>
            </a:xfrm>
            <a:custGeom>
              <a:avLst/>
              <a:gdLst>
                <a:gd name="T0" fmla="*/ 0 w 73"/>
                <a:gd name="T1" fmla="*/ 128 h 128"/>
                <a:gd name="T2" fmla="*/ 0 w 73"/>
                <a:gd name="T3" fmla="*/ 128 h 128"/>
                <a:gd name="T4" fmla="*/ 63 w 73"/>
                <a:gd name="T5" fmla="*/ 112 h 128"/>
                <a:gd name="T6" fmla="*/ 73 w 73"/>
                <a:gd name="T7" fmla="*/ 0 h 128"/>
                <a:gd name="T8" fmla="*/ 0 w 73"/>
                <a:gd name="T9" fmla="*/ 18 h 128"/>
                <a:gd name="T10" fmla="*/ 0 w 73"/>
                <a:gd name="T11" fmla="*/ 128 h 128"/>
              </a:gdLst>
              <a:ahLst/>
              <a:cxnLst>
                <a:cxn ang="0">
                  <a:pos x="T0" y="T1"/>
                </a:cxn>
                <a:cxn ang="0">
                  <a:pos x="T2" y="T3"/>
                </a:cxn>
                <a:cxn ang="0">
                  <a:pos x="T4" y="T5"/>
                </a:cxn>
                <a:cxn ang="0">
                  <a:pos x="T6" y="T7"/>
                </a:cxn>
                <a:cxn ang="0">
                  <a:pos x="T8" y="T9"/>
                </a:cxn>
                <a:cxn ang="0">
                  <a:pos x="T10" y="T11"/>
                </a:cxn>
              </a:cxnLst>
              <a:rect l="0" t="0" r="r" b="b"/>
              <a:pathLst>
                <a:path w="73" h="128">
                  <a:moveTo>
                    <a:pt x="0" y="128"/>
                  </a:moveTo>
                  <a:lnTo>
                    <a:pt x="0" y="128"/>
                  </a:lnTo>
                  <a:cubicBezTo>
                    <a:pt x="21" y="122"/>
                    <a:pt x="42" y="117"/>
                    <a:pt x="63" y="112"/>
                  </a:cubicBezTo>
                  <a:lnTo>
                    <a:pt x="73" y="0"/>
                  </a:lnTo>
                  <a:cubicBezTo>
                    <a:pt x="48" y="5"/>
                    <a:pt x="24" y="11"/>
                    <a:pt x="0" y="18"/>
                  </a:cubicBezTo>
                  <a:lnTo>
                    <a:pt x="0" y="1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2" name="Freeform 55">
              <a:extLst>
                <a:ext uri="{FF2B5EF4-FFF2-40B4-BE49-F238E27FC236}">
                  <a16:creationId xmlns:a16="http://schemas.microsoft.com/office/drawing/2014/main" id="{3CD5E032-65B5-4127-879F-3D12532616A2}"/>
                </a:ext>
              </a:extLst>
            </p:cNvPr>
            <p:cNvSpPr>
              <a:spLocks/>
            </p:cNvSpPr>
            <p:nvPr/>
          </p:nvSpPr>
          <p:spPr bwMode="auto">
            <a:xfrm>
              <a:off x="5977" y="3969"/>
              <a:ext cx="167" cy="86"/>
            </a:xfrm>
            <a:custGeom>
              <a:avLst/>
              <a:gdLst>
                <a:gd name="T0" fmla="*/ 0 w 279"/>
                <a:gd name="T1" fmla="*/ 142 h 143"/>
                <a:gd name="T2" fmla="*/ 0 w 279"/>
                <a:gd name="T3" fmla="*/ 142 h 143"/>
                <a:gd name="T4" fmla="*/ 0 w 279"/>
                <a:gd name="T5" fmla="*/ 143 h 143"/>
                <a:gd name="T6" fmla="*/ 279 w 279"/>
                <a:gd name="T7" fmla="*/ 111 h 143"/>
                <a:gd name="T8" fmla="*/ 279 w 279"/>
                <a:gd name="T9" fmla="*/ 0 h 143"/>
                <a:gd name="T10" fmla="*/ 10 w 279"/>
                <a:gd name="T11" fmla="*/ 30 h 143"/>
                <a:gd name="T12" fmla="*/ 10 w 279"/>
                <a:gd name="T13" fmla="*/ 30 h 143"/>
                <a:gd name="T14" fmla="*/ 0 w 279"/>
                <a:gd name="T15" fmla="*/ 142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143">
                  <a:moveTo>
                    <a:pt x="0" y="142"/>
                  </a:moveTo>
                  <a:lnTo>
                    <a:pt x="0" y="142"/>
                  </a:lnTo>
                  <a:lnTo>
                    <a:pt x="0" y="143"/>
                  </a:lnTo>
                  <a:cubicBezTo>
                    <a:pt x="87" y="122"/>
                    <a:pt x="183" y="111"/>
                    <a:pt x="279" y="111"/>
                  </a:cubicBezTo>
                  <a:lnTo>
                    <a:pt x="279" y="0"/>
                  </a:lnTo>
                  <a:cubicBezTo>
                    <a:pt x="186" y="1"/>
                    <a:pt x="95" y="11"/>
                    <a:pt x="10" y="30"/>
                  </a:cubicBezTo>
                  <a:lnTo>
                    <a:pt x="10" y="30"/>
                  </a:lnTo>
                  <a:lnTo>
                    <a:pt x="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3" name="Freeform 56">
              <a:extLst>
                <a:ext uri="{FF2B5EF4-FFF2-40B4-BE49-F238E27FC236}">
                  <a16:creationId xmlns:a16="http://schemas.microsoft.com/office/drawing/2014/main" id="{12D9AFAC-B24B-401D-B397-F9DF05E69795}"/>
                </a:ext>
              </a:extLst>
            </p:cNvPr>
            <p:cNvSpPr>
              <a:spLocks/>
            </p:cNvSpPr>
            <p:nvPr/>
          </p:nvSpPr>
          <p:spPr bwMode="auto">
            <a:xfrm>
              <a:off x="5989" y="3837"/>
              <a:ext cx="155" cy="83"/>
            </a:xfrm>
            <a:custGeom>
              <a:avLst/>
              <a:gdLst>
                <a:gd name="T0" fmla="*/ 0 w 259"/>
                <a:gd name="T1" fmla="*/ 138 h 138"/>
                <a:gd name="T2" fmla="*/ 0 w 259"/>
                <a:gd name="T3" fmla="*/ 138 h 138"/>
                <a:gd name="T4" fmla="*/ 0 w 259"/>
                <a:gd name="T5" fmla="*/ 138 h 138"/>
                <a:gd name="T6" fmla="*/ 259 w 259"/>
                <a:gd name="T7" fmla="*/ 110 h 138"/>
                <a:gd name="T8" fmla="*/ 259 w 259"/>
                <a:gd name="T9" fmla="*/ 0 h 138"/>
                <a:gd name="T10" fmla="*/ 11 w 259"/>
                <a:gd name="T11" fmla="*/ 25 h 138"/>
                <a:gd name="T12" fmla="*/ 11 w 259"/>
                <a:gd name="T13" fmla="*/ 25 h 138"/>
                <a:gd name="T14" fmla="*/ 0 w 259"/>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8">
                  <a:moveTo>
                    <a:pt x="0" y="138"/>
                  </a:moveTo>
                  <a:lnTo>
                    <a:pt x="0" y="138"/>
                  </a:lnTo>
                  <a:lnTo>
                    <a:pt x="0" y="138"/>
                  </a:lnTo>
                  <a:cubicBezTo>
                    <a:pt x="82" y="120"/>
                    <a:pt x="170" y="111"/>
                    <a:pt x="259" y="110"/>
                  </a:cubicBezTo>
                  <a:lnTo>
                    <a:pt x="259" y="0"/>
                  </a:lnTo>
                  <a:cubicBezTo>
                    <a:pt x="174" y="1"/>
                    <a:pt x="90" y="9"/>
                    <a:pt x="11" y="25"/>
                  </a:cubicBezTo>
                  <a:lnTo>
                    <a:pt x="11" y="25"/>
                  </a:lnTo>
                  <a:lnTo>
                    <a:pt x="0" y="13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57">
              <a:extLst>
                <a:ext uri="{FF2B5EF4-FFF2-40B4-BE49-F238E27FC236}">
                  <a16:creationId xmlns:a16="http://schemas.microsoft.com/office/drawing/2014/main" id="{D78C837B-CE1F-4777-AF9D-9433F21616C9}"/>
                </a:ext>
              </a:extLst>
            </p:cNvPr>
            <p:cNvSpPr>
              <a:spLocks/>
            </p:cNvSpPr>
            <p:nvPr/>
          </p:nvSpPr>
          <p:spPr bwMode="auto">
            <a:xfrm>
              <a:off x="5945" y="4055"/>
              <a:ext cx="32" cy="74"/>
            </a:xfrm>
            <a:custGeom>
              <a:avLst/>
              <a:gdLst>
                <a:gd name="T0" fmla="*/ 0 w 53"/>
                <a:gd name="T1" fmla="*/ 123 h 123"/>
                <a:gd name="T2" fmla="*/ 0 w 53"/>
                <a:gd name="T3" fmla="*/ 123 h 123"/>
                <a:gd name="T4" fmla="*/ 42 w 53"/>
                <a:gd name="T5" fmla="*/ 112 h 123"/>
                <a:gd name="T6" fmla="*/ 53 w 53"/>
                <a:gd name="T7" fmla="*/ 0 h 123"/>
                <a:gd name="T8" fmla="*/ 0 w 53"/>
                <a:gd name="T9" fmla="*/ 13 h 123"/>
                <a:gd name="T10" fmla="*/ 0 w 53"/>
                <a:gd name="T11" fmla="*/ 123 h 123"/>
              </a:gdLst>
              <a:ahLst/>
              <a:cxnLst>
                <a:cxn ang="0">
                  <a:pos x="T0" y="T1"/>
                </a:cxn>
                <a:cxn ang="0">
                  <a:pos x="T2" y="T3"/>
                </a:cxn>
                <a:cxn ang="0">
                  <a:pos x="T4" y="T5"/>
                </a:cxn>
                <a:cxn ang="0">
                  <a:pos x="T6" y="T7"/>
                </a:cxn>
                <a:cxn ang="0">
                  <a:pos x="T8" y="T9"/>
                </a:cxn>
                <a:cxn ang="0">
                  <a:pos x="T10" y="T11"/>
                </a:cxn>
              </a:cxnLst>
              <a:rect l="0" t="0" r="r" b="b"/>
              <a:pathLst>
                <a:path w="53" h="123">
                  <a:moveTo>
                    <a:pt x="0" y="123"/>
                  </a:moveTo>
                  <a:lnTo>
                    <a:pt x="0" y="123"/>
                  </a:lnTo>
                  <a:cubicBezTo>
                    <a:pt x="14" y="119"/>
                    <a:pt x="28" y="115"/>
                    <a:pt x="42" y="112"/>
                  </a:cubicBezTo>
                  <a:lnTo>
                    <a:pt x="53" y="0"/>
                  </a:lnTo>
                  <a:cubicBezTo>
                    <a:pt x="35" y="4"/>
                    <a:pt x="17" y="8"/>
                    <a:pt x="0" y="13"/>
                  </a:cubicBez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5" name="Freeform 58">
              <a:extLst>
                <a:ext uri="{FF2B5EF4-FFF2-40B4-BE49-F238E27FC236}">
                  <a16:creationId xmlns:a16="http://schemas.microsoft.com/office/drawing/2014/main" id="{06ECA39B-68BD-452D-9F6D-FAE9F755A1B2}"/>
                </a:ext>
              </a:extLst>
            </p:cNvPr>
            <p:cNvSpPr>
              <a:spLocks/>
            </p:cNvSpPr>
            <p:nvPr/>
          </p:nvSpPr>
          <p:spPr bwMode="auto">
            <a:xfrm>
              <a:off x="5964" y="4102"/>
              <a:ext cx="180" cy="88"/>
            </a:xfrm>
            <a:custGeom>
              <a:avLst/>
              <a:gdLst>
                <a:gd name="T0" fmla="*/ 0 w 300"/>
                <a:gd name="T1" fmla="*/ 147 h 147"/>
                <a:gd name="T2" fmla="*/ 0 w 300"/>
                <a:gd name="T3" fmla="*/ 147 h 147"/>
                <a:gd name="T4" fmla="*/ 0 w 300"/>
                <a:gd name="T5" fmla="*/ 147 h 147"/>
                <a:gd name="T6" fmla="*/ 300 w 300"/>
                <a:gd name="T7" fmla="*/ 110 h 147"/>
                <a:gd name="T8" fmla="*/ 300 w 300"/>
                <a:gd name="T9" fmla="*/ 0 h 147"/>
                <a:gd name="T10" fmla="*/ 10 w 300"/>
                <a:gd name="T11" fmla="*/ 34 h 147"/>
                <a:gd name="T12" fmla="*/ 10 w 300"/>
                <a:gd name="T13" fmla="*/ 34 h 147"/>
                <a:gd name="T14" fmla="*/ 0 w 300"/>
                <a:gd name="T15" fmla="*/ 147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47">
                  <a:moveTo>
                    <a:pt x="0" y="147"/>
                  </a:moveTo>
                  <a:lnTo>
                    <a:pt x="0" y="147"/>
                  </a:lnTo>
                  <a:lnTo>
                    <a:pt x="0" y="147"/>
                  </a:lnTo>
                  <a:cubicBezTo>
                    <a:pt x="93" y="123"/>
                    <a:pt x="196" y="110"/>
                    <a:pt x="300" y="110"/>
                  </a:cubicBezTo>
                  <a:lnTo>
                    <a:pt x="300" y="0"/>
                  </a:lnTo>
                  <a:cubicBezTo>
                    <a:pt x="200" y="0"/>
                    <a:pt x="101" y="12"/>
                    <a:pt x="10" y="34"/>
                  </a:cubicBezTo>
                  <a:lnTo>
                    <a:pt x="10" y="34"/>
                  </a:ln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6" name="Freeform 59">
              <a:extLst>
                <a:ext uri="{FF2B5EF4-FFF2-40B4-BE49-F238E27FC236}">
                  <a16:creationId xmlns:a16="http://schemas.microsoft.com/office/drawing/2014/main" id="{B8615706-4504-42B0-969C-CA95883F6431}"/>
                </a:ext>
              </a:extLst>
            </p:cNvPr>
            <p:cNvSpPr>
              <a:spLocks/>
            </p:cNvSpPr>
            <p:nvPr/>
          </p:nvSpPr>
          <p:spPr bwMode="auto">
            <a:xfrm>
              <a:off x="5951" y="4234"/>
              <a:ext cx="193" cy="91"/>
            </a:xfrm>
            <a:custGeom>
              <a:avLst/>
              <a:gdLst>
                <a:gd name="T0" fmla="*/ 0 w 321"/>
                <a:gd name="T1" fmla="*/ 152 h 152"/>
                <a:gd name="T2" fmla="*/ 0 w 321"/>
                <a:gd name="T3" fmla="*/ 152 h 152"/>
                <a:gd name="T4" fmla="*/ 0 w 321"/>
                <a:gd name="T5" fmla="*/ 152 h 152"/>
                <a:gd name="T6" fmla="*/ 321 w 321"/>
                <a:gd name="T7" fmla="*/ 110 h 152"/>
                <a:gd name="T8" fmla="*/ 321 w 321"/>
                <a:gd name="T9" fmla="*/ 0 h 152"/>
                <a:gd name="T10" fmla="*/ 10 w 321"/>
                <a:gd name="T11" fmla="*/ 39 h 152"/>
                <a:gd name="T12" fmla="*/ 10 w 321"/>
                <a:gd name="T13" fmla="*/ 40 h 152"/>
                <a:gd name="T14" fmla="*/ 0 w 321"/>
                <a:gd name="T15" fmla="*/ 152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52">
                  <a:moveTo>
                    <a:pt x="0" y="152"/>
                  </a:moveTo>
                  <a:lnTo>
                    <a:pt x="0" y="152"/>
                  </a:lnTo>
                  <a:lnTo>
                    <a:pt x="0" y="152"/>
                  </a:lnTo>
                  <a:cubicBezTo>
                    <a:pt x="99" y="125"/>
                    <a:pt x="209" y="111"/>
                    <a:pt x="321" y="110"/>
                  </a:cubicBezTo>
                  <a:lnTo>
                    <a:pt x="321" y="0"/>
                  </a:lnTo>
                  <a:cubicBezTo>
                    <a:pt x="213" y="0"/>
                    <a:pt x="106" y="14"/>
                    <a:pt x="10" y="39"/>
                  </a:cubicBezTo>
                  <a:lnTo>
                    <a:pt x="10" y="40"/>
                  </a:lnTo>
                  <a:lnTo>
                    <a:pt x="0" y="1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7" name="Freeform 60">
              <a:extLst>
                <a:ext uri="{FF2B5EF4-FFF2-40B4-BE49-F238E27FC236}">
                  <a16:creationId xmlns:a16="http://schemas.microsoft.com/office/drawing/2014/main" id="{867D0151-8144-4875-8918-A3E6A91F56C6}"/>
                </a:ext>
              </a:extLst>
            </p:cNvPr>
            <p:cNvSpPr>
              <a:spLocks/>
            </p:cNvSpPr>
            <p:nvPr/>
          </p:nvSpPr>
          <p:spPr bwMode="auto">
            <a:xfrm>
              <a:off x="5945" y="4190"/>
              <a:ext cx="19" cy="71"/>
            </a:xfrm>
            <a:custGeom>
              <a:avLst/>
              <a:gdLst>
                <a:gd name="T0" fmla="*/ 0 w 32"/>
                <a:gd name="T1" fmla="*/ 118 h 118"/>
                <a:gd name="T2" fmla="*/ 0 w 32"/>
                <a:gd name="T3" fmla="*/ 118 h 118"/>
                <a:gd name="T4" fmla="*/ 21 w 32"/>
                <a:gd name="T5" fmla="*/ 112 h 118"/>
                <a:gd name="T6" fmla="*/ 32 w 32"/>
                <a:gd name="T7" fmla="*/ 0 h 118"/>
                <a:gd name="T8" fmla="*/ 0 w 32"/>
                <a:gd name="T9" fmla="*/ 8 h 118"/>
                <a:gd name="T10" fmla="*/ 0 w 32"/>
                <a:gd name="T11" fmla="*/ 118 h 118"/>
              </a:gdLst>
              <a:ahLst/>
              <a:cxnLst>
                <a:cxn ang="0">
                  <a:pos x="T0" y="T1"/>
                </a:cxn>
                <a:cxn ang="0">
                  <a:pos x="T2" y="T3"/>
                </a:cxn>
                <a:cxn ang="0">
                  <a:pos x="T4" y="T5"/>
                </a:cxn>
                <a:cxn ang="0">
                  <a:pos x="T6" y="T7"/>
                </a:cxn>
                <a:cxn ang="0">
                  <a:pos x="T8" y="T9"/>
                </a:cxn>
                <a:cxn ang="0">
                  <a:pos x="T10" y="T11"/>
                </a:cxn>
              </a:cxnLst>
              <a:rect l="0" t="0" r="r" b="b"/>
              <a:pathLst>
                <a:path w="32" h="118">
                  <a:moveTo>
                    <a:pt x="0" y="118"/>
                  </a:moveTo>
                  <a:lnTo>
                    <a:pt x="0" y="118"/>
                  </a:lnTo>
                  <a:cubicBezTo>
                    <a:pt x="7" y="116"/>
                    <a:pt x="14" y="114"/>
                    <a:pt x="21" y="112"/>
                  </a:cubicBezTo>
                  <a:lnTo>
                    <a:pt x="32" y="0"/>
                  </a:lnTo>
                  <a:cubicBezTo>
                    <a:pt x="21" y="2"/>
                    <a:pt x="11" y="5"/>
                    <a:pt x="0" y="8"/>
                  </a:cubicBezTo>
                  <a:lnTo>
                    <a:pt x="0"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8" name="Freeform 61">
              <a:extLst>
                <a:ext uri="{FF2B5EF4-FFF2-40B4-BE49-F238E27FC236}">
                  <a16:creationId xmlns:a16="http://schemas.microsoft.com/office/drawing/2014/main" id="{259F7CD6-7DA9-4629-8475-A1486FB6576F}"/>
                </a:ext>
              </a:extLst>
            </p:cNvPr>
            <p:cNvSpPr>
              <a:spLocks/>
            </p:cNvSpPr>
            <p:nvPr/>
          </p:nvSpPr>
          <p:spPr bwMode="auto">
            <a:xfrm>
              <a:off x="5945" y="3785"/>
              <a:ext cx="56" cy="80"/>
            </a:xfrm>
            <a:custGeom>
              <a:avLst/>
              <a:gdLst>
                <a:gd name="T0" fmla="*/ 0 w 94"/>
                <a:gd name="T1" fmla="*/ 133 h 133"/>
                <a:gd name="T2" fmla="*/ 0 w 94"/>
                <a:gd name="T3" fmla="*/ 133 h 133"/>
                <a:gd name="T4" fmla="*/ 84 w 94"/>
                <a:gd name="T5" fmla="*/ 112 h 133"/>
                <a:gd name="T6" fmla="*/ 94 w 94"/>
                <a:gd name="T7" fmla="*/ 0 h 133"/>
                <a:gd name="T8" fmla="*/ 0 w 94"/>
                <a:gd name="T9" fmla="*/ 23 h 133"/>
                <a:gd name="T10" fmla="*/ 0 w 94"/>
                <a:gd name="T11" fmla="*/ 133 h 133"/>
              </a:gdLst>
              <a:ahLst/>
              <a:cxnLst>
                <a:cxn ang="0">
                  <a:pos x="T0" y="T1"/>
                </a:cxn>
                <a:cxn ang="0">
                  <a:pos x="T2" y="T3"/>
                </a:cxn>
                <a:cxn ang="0">
                  <a:pos x="T4" y="T5"/>
                </a:cxn>
                <a:cxn ang="0">
                  <a:pos x="T6" y="T7"/>
                </a:cxn>
                <a:cxn ang="0">
                  <a:pos x="T8" y="T9"/>
                </a:cxn>
                <a:cxn ang="0">
                  <a:pos x="T10" y="T11"/>
                </a:cxn>
              </a:cxnLst>
              <a:rect l="0" t="0" r="r" b="b"/>
              <a:pathLst>
                <a:path w="94" h="133">
                  <a:moveTo>
                    <a:pt x="0" y="133"/>
                  </a:moveTo>
                  <a:lnTo>
                    <a:pt x="0" y="133"/>
                  </a:lnTo>
                  <a:cubicBezTo>
                    <a:pt x="27" y="125"/>
                    <a:pt x="55" y="118"/>
                    <a:pt x="84" y="112"/>
                  </a:cubicBezTo>
                  <a:lnTo>
                    <a:pt x="94" y="0"/>
                  </a:lnTo>
                  <a:cubicBezTo>
                    <a:pt x="62" y="7"/>
                    <a:pt x="31" y="14"/>
                    <a:pt x="0" y="23"/>
                  </a:cubicBez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9" name="Freeform 62">
              <a:extLst>
                <a:ext uri="{FF2B5EF4-FFF2-40B4-BE49-F238E27FC236}">
                  <a16:creationId xmlns:a16="http://schemas.microsoft.com/office/drawing/2014/main" id="{196A3E05-6F4C-45B0-B151-01955E7BBDDC}"/>
                </a:ext>
              </a:extLst>
            </p:cNvPr>
            <p:cNvSpPr>
              <a:spLocks/>
            </p:cNvSpPr>
            <p:nvPr/>
          </p:nvSpPr>
          <p:spPr bwMode="auto">
            <a:xfrm>
              <a:off x="6026" y="3441"/>
              <a:ext cx="118" cy="76"/>
            </a:xfrm>
            <a:custGeom>
              <a:avLst/>
              <a:gdLst>
                <a:gd name="T0" fmla="*/ 0 w 196"/>
                <a:gd name="T1" fmla="*/ 126 h 126"/>
                <a:gd name="T2" fmla="*/ 0 w 196"/>
                <a:gd name="T3" fmla="*/ 126 h 126"/>
                <a:gd name="T4" fmla="*/ 0 w 196"/>
                <a:gd name="T5" fmla="*/ 126 h 126"/>
                <a:gd name="T6" fmla="*/ 196 w 196"/>
                <a:gd name="T7" fmla="*/ 110 h 126"/>
                <a:gd name="T8" fmla="*/ 196 w 196"/>
                <a:gd name="T9" fmla="*/ 0 h 126"/>
                <a:gd name="T10" fmla="*/ 10 w 196"/>
                <a:gd name="T11" fmla="*/ 14 h 126"/>
                <a:gd name="T12" fmla="*/ 10 w 196"/>
                <a:gd name="T13" fmla="*/ 14 h 126"/>
                <a:gd name="T14" fmla="*/ 0 w 196"/>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26">
                  <a:moveTo>
                    <a:pt x="0" y="126"/>
                  </a:moveTo>
                  <a:lnTo>
                    <a:pt x="0" y="126"/>
                  </a:lnTo>
                  <a:lnTo>
                    <a:pt x="0" y="126"/>
                  </a:lnTo>
                  <a:cubicBezTo>
                    <a:pt x="63" y="116"/>
                    <a:pt x="130" y="110"/>
                    <a:pt x="196" y="110"/>
                  </a:cubicBezTo>
                  <a:lnTo>
                    <a:pt x="196" y="0"/>
                  </a:lnTo>
                  <a:cubicBezTo>
                    <a:pt x="133" y="0"/>
                    <a:pt x="70" y="5"/>
                    <a:pt x="10" y="14"/>
                  </a:cubicBezTo>
                  <a:lnTo>
                    <a:pt x="10" y="14"/>
                  </a:lnTo>
                  <a:lnTo>
                    <a:pt x="0" y="1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0" name="Freeform 63">
              <a:extLst>
                <a:ext uri="{FF2B5EF4-FFF2-40B4-BE49-F238E27FC236}">
                  <a16:creationId xmlns:a16="http://schemas.microsoft.com/office/drawing/2014/main" id="{C550E0FC-D5D2-4BEC-AE10-B483EB067A90}"/>
                </a:ext>
              </a:extLst>
            </p:cNvPr>
            <p:cNvSpPr>
              <a:spLocks/>
            </p:cNvSpPr>
            <p:nvPr/>
          </p:nvSpPr>
          <p:spPr bwMode="auto">
            <a:xfrm>
              <a:off x="6001" y="3705"/>
              <a:ext cx="143" cy="80"/>
            </a:xfrm>
            <a:custGeom>
              <a:avLst/>
              <a:gdLst>
                <a:gd name="T0" fmla="*/ 0 w 238"/>
                <a:gd name="T1" fmla="*/ 133 h 133"/>
                <a:gd name="T2" fmla="*/ 0 w 238"/>
                <a:gd name="T3" fmla="*/ 133 h 133"/>
                <a:gd name="T4" fmla="*/ 0 w 238"/>
                <a:gd name="T5" fmla="*/ 133 h 133"/>
                <a:gd name="T6" fmla="*/ 238 w 238"/>
                <a:gd name="T7" fmla="*/ 110 h 133"/>
                <a:gd name="T8" fmla="*/ 238 w 238"/>
                <a:gd name="T9" fmla="*/ 0 h 133"/>
                <a:gd name="T10" fmla="*/ 11 w 238"/>
                <a:gd name="T11" fmla="*/ 21 h 133"/>
                <a:gd name="T12" fmla="*/ 11 w 238"/>
                <a:gd name="T13" fmla="*/ 21 h 133"/>
                <a:gd name="T14" fmla="*/ 0 w 238"/>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33"/>
                  </a:moveTo>
                  <a:lnTo>
                    <a:pt x="0" y="133"/>
                  </a:lnTo>
                  <a:lnTo>
                    <a:pt x="0" y="133"/>
                  </a:lnTo>
                  <a:cubicBezTo>
                    <a:pt x="76" y="119"/>
                    <a:pt x="157" y="111"/>
                    <a:pt x="238" y="110"/>
                  </a:cubicBezTo>
                  <a:lnTo>
                    <a:pt x="238" y="0"/>
                  </a:lnTo>
                  <a:cubicBezTo>
                    <a:pt x="160" y="1"/>
                    <a:pt x="83" y="8"/>
                    <a:pt x="11" y="21"/>
                  </a:cubicBezTo>
                  <a:lnTo>
                    <a:pt x="11" y="21"/>
                  </a:ln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1" name="Freeform 64">
              <a:extLst>
                <a:ext uri="{FF2B5EF4-FFF2-40B4-BE49-F238E27FC236}">
                  <a16:creationId xmlns:a16="http://schemas.microsoft.com/office/drawing/2014/main" id="{E7ECB49F-43CB-4371-B596-526C3E464921}"/>
                </a:ext>
              </a:extLst>
            </p:cNvPr>
            <p:cNvSpPr>
              <a:spLocks/>
            </p:cNvSpPr>
            <p:nvPr/>
          </p:nvSpPr>
          <p:spPr bwMode="auto">
            <a:xfrm>
              <a:off x="6039" y="3309"/>
              <a:ext cx="105" cy="73"/>
            </a:xfrm>
            <a:custGeom>
              <a:avLst/>
              <a:gdLst>
                <a:gd name="T0" fmla="*/ 0 w 175"/>
                <a:gd name="T1" fmla="*/ 123 h 123"/>
                <a:gd name="T2" fmla="*/ 0 w 175"/>
                <a:gd name="T3" fmla="*/ 123 h 123"/>
                <a:gd name="T4" fmla="*/ 0 w 175"/>
                <a:gd name="T5" fmla="*/ 123 h 123"/>
                <a:gd name="T6" fmla="*/ 175 w 175"/>
                <a:gd name="T7" fmla="*/ 111 h 123"/>
                <a:gd name="T8" fmla="*/ 175 w 175"/>
                <a:gd name="T9" fmla="*/ 0 h 123"/>
                <a:gd name="T10" fmla="*/ 10 w 175"/>
                <a:gd name="T11" fmla="*/ 12 h 123"/>
                <a:gd name="T12" fmla="*/ 10 w 175"/>
                <a:gd name="T13" fmla="*/ 12 h 123"/>
                <a:gd name="T14" fmla="*/ 0 w 175"/>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23">
                  <a:moveTo>
                    <a:pt x="0" y="123"/>
                  </a:moveTo>
                  <a:lnTo>
                    <a:pt x="0" y="123"/>
                  </a:lnTo>
                  <a:lnTo>
                    <a:pt x="0" y="123"/>
                  </a:lnTo>
                  <a:cubicBezTo>
                    <a:pt x="57" y="115"/>
                    <a:pt x="116" y="111"/>
                    <a:pt x="175" y="111"/>
                  </a:cubicBezTo>
                  <a:lnTo>
                    <a:pt x="175" y="0"/>
                  </a:lnTo>
                  <a:cubicBezTo>
                    <a:pt x="119" y="1"/>
                    <a:pt x="64" y="5"/>
                    <a:pt x="10" y="12"/>
                  </a:cubicBezTo>
                  <a:lnTo>
                    <a:pt x="10" y="12"/>
                  </a:ln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2" name="Freeform 65">
              <a:extLst>
                <a:ext uri="{FF2B5EF4-FFF2-40B4-BE49-F238E27FC236}">
                  <a16:creationId xmlns:a16="http://schemas.microsoft.com/office/drawing/2014/main" id="{7850D078-8BF8-4BE5-AEEB-85AF3CFBF356}"/>
                </a:ext>
              </a:extLst>
            </p:cNvPr>
            <p:cNvSpPr>
              <a:spLocks/>
            </p:cNvSpPr>
            <p:nvPr/>
          </p:nvSpPr>
          <p:spPr bwMode="auto">
            <a:xfrm>
              <a:off x="5945" y="3382"/>
              <a:ext cx="94" cy="86"/>
            </a:xfrm>
            <a:custGeom>
              <a:avLst/>
              <a:gdLst>
                <a:gd name="T0" fmla="*/ 0 w 157"/>
                <a:gd name="T1" fmla="*/ 143 h 143"/>
                <a:gd name="T2" fmla="*/ 0 w 157"/>
                <a:gd name="T3" fmla="*/ 143 h 143"/>
                <a:gd name="T4" fmla="*/ 146 w 157"/>
                <a:gd name="T5" fmla="*/ 112 h 143"/>
                <a:gd name="T6" fmla="*/ 157 w 157"/>
                <a:gd name="T7" fmla="*/ 0 h 143"/>
                <a:gd name="T8" fmla="*/ 0 w 157"/>
                <a:gd name="T9" fmla="*/ 33 h 143"/>
                <a:gd name="T10" fmla="*/ 0 w 157"/>
                <a:gd name="T11" fmla="*/ 143 h 143"/>
              </a:gdLst>
              <a:ahLst/>
              <a:cxnLst>
                <a:cxn ang="0">
                  <a:pos x="T0" y="T1"/>
                </a:cxn>
                <a:cxn ang="0">
                  <a:pos x="T2" y="T3"/>
                </a:cxn>
                <a:cxn ang="0">
                  <a:pos x="T4" y="T5"/>
                </a:cxn>
                <a:cxn ang="0">
                  <a:pos x="T6" y="T7"/>
                </a:cxn>
                <a:cxn ang="0">
                  <a:pos x="T8" y="T9"/>
                </a:cxn>
                <a:cxn ang="0">
                  <a:pos x="T10" y="T11"/>
                </a:cxn>
              </a:cxnLst>
              <a:rect l="0" t="0" r="r" b="b"/>
              <a:pathLst>
                <a:path w="157" h="143">
                  <a:moveTo>
                    <a:pt x="0" y="143"/>
                  </a:moveTo>
                  <a:lnTo>
                    <a:pt x="0" y="143"/>
                  </a:lnTo>
                  <a:cubicBezTo>
                    <a:pt x="47" y="130"/>
                    <a:pt x="96" y="119"/>
                    <a:pt x="146" y="112"/>
                  </a:cubicBezTo>
                  <a:lnTo>
                    <a:pt x="157" y="0"/>
                  </a:lnTo>
                  <a:cubicBezTo>
                    <a:pt x="102" y="8"/>
                    <a:pt x="50" y="19"/>
                    <a:pt x="0" y="33"/>
                  </a:cubicBezTo>
                  <a:lnTo>
                    <a:pt x="0" y="1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3" name="Freeform 66">
              <a:extLst>
                <a:ext uri="{FF2B5EF4-FFF2-40B4-BE49-F238E27FC236}">
                  <a16:creationId xmlns:a16="http://schemas.microsoft.com/office/drawing/2014/main" id="{29B09F47-1C40-4993-9735-92D3FE3C1461}"/>
                </a:ext>
              </a:extLst>
            </p:cNvPr>
            <p:cNvSpPr>
              <a:spLocks/>
            </p:cNvSpPr>
            <p:nvPr/>
          </p:nvSpPr>
          <p:spPr bwMode="auto">
            <a:xfrm>
              <a:off x="5945" y="3651"/>
              <a:ext cx="69" cy="81"/>
            </a:xfrm>
            <a:custGeom>
              <a:avLst/>
              <a:gdLst>
                <a:gd name="T0" fmla="*/ 0 w 115"/>
                <a:gd name="T1" fmla="*/ 136 h 136"/>
                <a:gd name="T2" fmla="*/ 0 w 115"/>
                <a:gd name="T3" fmla="*/ 136 h 136"/>
                <a:gd name="T4" fmla="*/ 105 w 115"/>
                <a:gd name="T5" fmla="*/ 112 h 136"/>
                <a:gd name="T6" fmla="*/ 115 w 115"/>
                <a:gd name="T7" fmla="*/ 0 h 136"/>
                <a:gd name="T8" fmla="*/ 0 w 115"/>
                <a:gd name="T9" fmla="*/ 26 h 136"/>
                <a:gd name="T10" fmla="*/ 0 w 115"/>
                <a:gd name="T11" fmla="*/ 136 h 136"/>
              </a:gdLst>
              <a:ahLst/>
              <a:cxnLst>
                <a:cxn ang="0">
                  <a:pos x="T0" y="T1"/>
                </a:cxn>
                <a:cxn ang="0">
                  <a:pos x="T2" y="T3"/>
                </a:cxn>
                <a:cxn ang="0">
                  <a:pos x="T4" y="T5"/>
                </a:cxn>
                <a:cxn ang="0">
                  <a:pos x="T6" y="T7"/>
                </a:cxn>
                <a:cxn ang="0">
                  <a:pos x="T8" y="T9"/>
                </a:cxn>
                <a:cxn ang="0">
                  <a:pos x="T10" y="T11"/>
                </a:cxn>
              </a:cxnLst>
              <a:rect l="0" t="0" r="r" b="b"/>
              <a:pathLst>
                <a:path w="115" h="136">
                  <a:moveTo>
                    <a:pt x="0" y="136"/>
                  </a:moveTo>
                  <a:lnTo>
                    <a:pt x="0" y="136"/>
                  </a:lnTo>
                  <a:cubicBezTo>
                    <a:pt x="34" y="127"/>
                    <a:pt x="69" y="119"/>
                    <a:pt x="105" y="112"/>
                  </a:cubicBezTo>
                  <a:lnTo>
                    <a:pt x="115" y="0"/>
                  </a:lnTo>
                  <a:cubicBezTo>
                    <a:pt x="75" y="7"/>
                    <a:pt x="37" y="16"/>
                    <a:pt x="0" y="26"/>
                  </a:cubicBezTo>
                  <a:lnTo>
                    <a:pt x="0" y="1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4" name="Freeform 67">
              <a:extLst>
                <a:ext uri="{FF2B5EF4-FFF2-40B4-BE49-F238E27FC236}">
                  <a16:creationId xmlns:a16="http://schemas.microsoft.com/office/drawing/2014/main" id="{42651A8D-4208-4941-ACE3-DC74CB4EEE06}"/>
                </a:ext>
              </a:extLst>
            </p:cNvPr>
            <p:cNvSpPr>
              <a:spLocks/>
            </p:cNvSpPr>
            <p:nvPr/>
          </p:nvSpPr>
          <p:spPr bwMode="auto">
            <a:xfrm>
              <a:off x="5945" y="3517"/>
              <a:ext cx="81" cy="83"/>
            </a:xfrm>
            <a:custGeom>
              <a:avLst/>
              <a:gdLst>
                <a:gd name="T0" fmla="*/ 0 w 136"/>
                <a:gd name="T1" fmla="*/ 139 h 139"/>
                <a:gd name="T2" fmla="*/ 0 w 136"/>
                <a:gd name="T3" fmla="*/ 139 h 139"/>
                <a:gd name="T4" fmla="*/ 125 w 136"/>
                <a:gd name="T5" fmla="*/ 111 h 139"/>
                <a:gd name="T6" fmla="*/ 136 w 136"/>
                <a:gd name="T7" fmla="*/ 0 h 139"/>
                <a:gd name="T8" fmla="*/ 0 w 136"/>
                <a:gd name="T9" fmla="*/ 29 h 139"/>
                <a:gd name="T10" fmla="*/ 0 w 136"/>
                <a:gd name="T11" fmla="*/ 139 h 139"/>
              </a:gdLst>
              <a:ahLst/>
              <a:cxnLst>
                <a:cxn ang="0">
                  <a:pos x="T0" y="T1"/>
                </a:cxn>
                <a:cxn ang="0">
                  <a:pos x="T2" y="T3"/>
                </a:cxn>
                <a:cxn ang="0">
                  <a:pos x="T4" y="T5"/>
                </a:cxn>
                <a:cxn ang="0">
                  <a:pos x="T6" y="T7"/>
                </a:cxn>
                <a:cxn ang="0">
                  <a:pos x="T8" y="T9"/>
                </a:cxn>
                <a:cxn ang="0">
                  <a:pos x="T10" y="T11"/>
                </a:cxn>
              </a:cxnLst>
              <a:rect l="0" t="0" r="r" b="b"/>
              <a:pathLst>
                <a:path w="136" h="139">
                  <a:moveTo>
                    <a:pt x="0" y="139"/>
                  </a:moveTo>
                  <a:lnTo>
                    <a:pt x="0" y="139"/>
                  </a:lnTo>
                  <a:cubicBezTo>
                    <a:pt x="40" y="128"/>
                    <a:pt x="82" y="118"/>
                    <a:pt x="125" y="111"/>
                  </a:cubicBezTo>
                  <a:lnTo>
                    <a:pt x="136" y="0"/>
                  </a:lnTo>
                  <a:cubicBezTo>
                    <a:pt x="89" y="7"/>
                    <a:pt x="43" y="17"/>
                    <a:pt x="0" y="29"/>
                  </a:cubicBezTo>
                  <a:lnTo>
                    <a:pt x="0" y="1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5" name="Freeform 68">
              <a:extLst>
                <a:ext uri="{FF2B5EF4-FFF2-40B4-BE49-F238E27FC236}">
                  <a16:creationId xmlns:a16="http://schemas.microsoft.com/office/drawing/2014/main" id="{10218553-61CE-4DAB-9C98-34FB33610167}"/>
                </a:ext>
              </a:extLst>
            </p:cNvPr>
            <p:cNvSpPr>
              <a:spLocks/>
            </p:cNvSpPr>
            <p:nvPr/>
          </p:nvSpPr>
          <p:spPr bwMode="auto">
            <a:xfrm>
              <a:off x="6014" y="3573"/>
              <a:ext cx="130" cy="78"/>
            </a:xfrm>
            <a:custGeom>
              <a:avLst/>
              <a:gdLst>
                <a:gd name="T0" fmla="*/ 0 w 217"/>
                <a:gd name="T1" fmla="*/ 129 h 129"/>
                <a:gd name="T2" fmla="*/ 0 w 217"/>
                <a:gd name="T3" fmla="*/ 129 h 129"/>
                <a:gd name="T4" fmla="*/ 0 w 217"/>
                <a:gd name="T5" fmla="*/ 129 h 129"/>
                <a:gd name="T6" fmla="*/ 217 w 217"/>
                <a:gd name="T7" fmla="*/ 110 h 129"/>
                <a:gd name="T8" fmla="*/ 217 w 217"/>
                <a:gd name="T9" fmla="*/ 0 h 129"/>
                <a:gd name="T10" fmla="*/ 10 w 217"/>
                <a:gd name="T11" fmla="*/ 17 h 129"/>
                <a:gd name="T12" fmla="*/ 10 w 217"/>
                <a:gd name="T13" fmla="*/ 17 h 129"/>
                <a:gd name="T14" fmla="*/ 0 w 217"/>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29"/>
                  </a:moveTo>
                  <a:lnTo>
                    <a:pt x="0" y="129"/>
                  </a:lnTo>
                  <a:lnTo>
                    <a:pt x="0" y="129"/>
                  </a:lnTo>
                  <a:cubicBezTo>
                    <a:pt x="70" y="117"/>
                    <a:pt x="143" y="110"/>
                    <a:pt x="217" y="110"/>
                  </a:cubicBezTo>
                  <a:lnTo>
                    <a:pt x="217" y="0"/>
                  </a:lnTo>
                  <a:cubicBezTo>
                    <a:pt x="147" y="0"/>
                    <a:pt x="77" y="6"/>
                    <a:pt x="10" y="17"/>
                  </a:cubicBezTo>
                  <a:lnTo>
                    <a:pt x="10" y="17"/>
                  </a:ln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6" name="Freeform 69">
              <a:extLst>
                <a:ext uri="{FF2B5EF4-FFF2-40B4-BE49-F238E27FC236}">
                  <a16:creationId xmlns:a16="http://schemas.microsoft.com/office/drawing/2014/main" id="{B48EF0EF-FB4B-402E-A142-77467F156C03}"/>
                </a:ext>
              </a:extLst>
            </p:cNvPr>
            <p:cNvSpPr>
              <a:spLocks/>
            </p:cNvSpPr>
            <p:nvPr/>
          </p:nvSpPr>
          <p:spPr bwMode="auto">
            <a:xfrm>
              <a:off x="6155" y="1788"/>
              <a:ext cx="168" cy="86"/>
            </a:xfrm>
            <a:custGeom>
              <a:avLst/>
              <a:gdLst>
                <a:gd name="T0" fmla="*/ 0 w 280"/>
                <a:gd name="T1" fmla="*/ 110 h 142"/>
                <a:gd name="T2" fmla="*/ 0 w 280"/>
                <a:gd name="T3" fmla="*/ 110 h 142"/>
                <a:gd name="T4" fmla="*/ 280 w 280"/>
                <a:gd name="T5" fmla="*/ 142 h 142"/>
                <a:gd name="T6" fmla="*/ 280 w 280"/>
                <a:gd name="T7" fmla="*/ 142 h 142"/>
                <a:gd name="T8" fmla="*/ 269 w 280"/>
                <a:gd name="T9" fmla="*/ 30 h 142"/>
                <a:gd name="T10" fmla="*/ 269 w 280"/>
                <a:gd name="T11" fmla="*/ 30 h 142"/>
                <a:gd name="T12" fmla="*/ 0 w 280"/>
                <a:gd name="T13" fmla="*/ 0 h 142"/>
                <a:gd name="T14" fmla="*/ 0 w 280"/>
                <a:gd name="T15" fmla="*/ 110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142">
                  <a:moveTo>
                    <a:pt x="0" y="110"/>
                  </a:moveTo>
                  <a:lnTo>
                    <a:pt x="0" y="110"/>
                  </a:lnTo>
                  <a:cubicBezTo>
                    <a:pt x="97" y="111"/>
                    <a:pt x="192" y="122"/>
                    <a:pt x="280" y="142"/>
                  </a:cubicBezTo>
                  <a:lnTo>
                    <a:pt x="280" y="142"/>
                  </a:lnTo>
                  <a:lnTo>
                    <a:pt x="269" y="30"/>
                  </a:lnTo>
                  <a:lnTo>
                    <a:pt x="269" y="30"/>
                  </a:lnTo>
                  <a:cubicBezTo>
                    <a:pt x="184" y="11"/>
                    <a:pt x="93"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7" name="Freeform 70">
              <a:extLst>
                <a:ext uri="{FF2B5EF4-FFF2-40B4-BE49-F238E27FC236}">
                  <a16:creationId xmlns:a16="http://schemas.microsoft.com/office/drawing/2014/main" id="{39358EA0-0DC8-40E0-9B09-0601ACC9C977}"/>
                </a:ext>
              </a:extLst>
            </p:cNvPr>
            <p:cNvSpPr>
              <a:spLocks/>
            </p:cNvSpPr>
            <p:nvPr/>
          </p:nvSpPr>
          <p:spPr bwMode="auto">
            <a:xfrm>
              <a:off x="6155" y="1656"/>
              <a:ext cx="156" cy="83"/>
            </a:xfrm>
            <a:custGeom>
              <a:avLst/>
              <a:gdLst>
                <a:gd name="T0" fmla="*/ 0 w 259"/>
                <a:gd name="T1" fmla="*/ 110 h 137"/>
                <a:gd name="T2" fmla="*/ 0 w 259"/>
                <a:gd name="T3" fmla="*/ 110 h 137"/>
                <a:gd name="T4" fmla="*/ 259 w 259"/>
                <a:gd name="T5" fmla="*/ 137 h 137"/>
                <a:gd name="T6" fmla="*/ 259 w 259"/>
                <a:gd name="T7" fmla="*/ 137 h 137"/>
                <a:gd name="T8" fmla="*/ 248 w 259"/>
                <a:gd name="T9" fmla="*/ 25 h 137"/>
                <a:gd name="T10" fmla="*/ 248 w 259"/>
                <a:gd name="T11" fmla="*/ 25 h 137"/>
                <a:gd name="T12" fmla="*/ 0 w 259"/>
                <a:gd name="T13" fmla="*/ 0 h 137"/>
                <a:gd name="T14" fmla="*/ 0 w 259"/>
                <a:gd name="T15" fmla="*/ 11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7">
                  <a:moveTo>
                    <a:pt x="0" y="110"/>
                  </a:moveTo>
                  <a:lnTo>
                    <a:pt x="0" y="110"/>
                  </a:lnTo>
                  <a:cubicBezTo>
                    <a:pt x="89" y="111"/>
                    <a:pt x="177" y="120"/>
                    <a:pt x="259" y="137"/>
                  </a:cubicBezTo>
                  <a:lnTo>
                    <a:pt x="259" y="137"/>
                  </a:lnTo>
                  <a:lnTo>
                    <a:pt x="248" y="25"/>
                  </a:lnTo>
                  <a:lnTo>
                    <a:pt x="248" y="25"/>
                  </a:lnTo>
                  <a:cubicBezTo>
                    <a:pt x="169" y="9"/>
                    <a:pt x="85"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8" name="Freeform 71">
              <a:extLst>
                <a:ext uri="{FF2B5EF4-FFF2-40B4-BE49-F238E27FC236}">
                  <a16:creationId xmlns:a16="http://schemas.microsoft.com/office/drawing/2014/main" id="{AAE6B414-ABEA-48FA-A870-A458B02F2796}"/>
                </a:ext>
              </a:extLst>
            </p:cNvPr>
            <p:cNvSpPr>
              <a:spLocks/>
            </p:cNvSpPr>
            <p:nvPr/>
          </p:nvSpPr>
          <p:spPr bwMode="auto">
            <a:xfrm>
              <a:off x="6155" y="1524"/>
              <a:ext cx="143" cy="80"/>
            </a:xfrm>
            <a:custGeom>
              <a:avLst/>
              <a:gdLst>
                <a:gd name="T0" fmla="*/ 0 w 238"/>
                <a:gd name="T1" fmla="*/ 110 h 133"/>
                <a:gd name="T2" fmla="*/ 0 w 238"/>
                <a:gd name="T3" fmla="*/ 110 h 133"/>
                <a:gd name="T4" fmla="*/ 238 w 238"/>
                <a:gd name="T5" fmla="*/ 133 h 133"/>
                <a:gd name="T6" fmla="*/ 238 w 238"/>
                <a:gd name="T7" fmla="*/ 133 h 133"/>
                <a:gd name="T8" fmla="*/ 227 w 238"/>
                <a:gd name="T9" fmla="*/ 21 h 133"/>
                <a:gd name="T10" fmla="*/ 227 w 238"/>
                <a:gd name="T11" fmla="*/ 21 h 133"/>
                <a:gd name="T12" fmla="*/ 0 w 238"/>
                <a:gd name="T13" fmla="*/ 0 h 133"/>
                <a:gd name="T14" fmla="*/ 0 w 238"/>
                <a:gd name="T15" fmla="*/ 11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10"/>
                  </a:moveTo>
                  <a:lnTo>
                    <a:pt x="0" y="110"/>
                  </a:lnTo>
                  <a:cubicBezTo>
                    <a:pt x="81" y="110"/>
                    <a:pt x="162" y="118"/>
                    <a:pt x="238" y="133"/>
                  </a:cubicBezTo>
                  <a:lnTo>
                    <a:pt x="238" y="133"/>
                  </a:lnTo>
                  <a:lnTo>
                    <a:pt x="227" y="21"/>
                  </a:lnTo>
                  <a:lnTo>
                    <a:pt x="227" y="21"/>
                  </a:lnTo>
                  <a:cubicBezTo>
                    <a:pt x="155" y="7"/>
                    <a:pt x="78"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9" name="Freeform 72">
              <a:extLst>
                <a:ext uri="{FF2B5EF4-FFF2-40B4-BE49-F238E27FC236}">
                  <a16:creationId xmlns:a16="http://schemas.microsoft.com/office/drawing/2014/main" id="{9A8FC150-6831-48DE-8A7E-3DBFF99CFF15}"/>
                </a:ext>
              </a:extLst>
            </p:cNvPr>
            <p:cNvSpPr>
              <a:spLocks/>
            </p:cNvSpPr>
            <p:nvPr/>
          </p:nvSpPr>
          <p:spPr bwMode="auto">
            <a:xfrm>
              <a:off x="6155" y="2053"/>
              <a:ext cx="193" cy="91"/>
            </a:xfrm>
            <a:custGeom>
              <a:avLst/>
              <a:gdLst>
                <a:gd name="T0" fmla="*/ 0 w 321"/>
                <a:gd name="T1" fmla="*/ 111 h 153"/>
                <a:gd name="T2" fmla="*/ 0 w 321"/>
                <a:gd name="T3" fmla="*/ 111 h 153"/>
                <a:gd name="T4" fmla="*/ 321 w 321"/>
                <a:gd name="T5" fmla="*/ 153 h 153"/>
                <a:gd name="T6" fmla="*/ 321 w 321"/>
                <a:gd name="T7" fmla="*/ 153 h 153"/>
                <a:gd name="T8" fmla="*/ 311 w 321"/>
                <a:gd name="T9" fmla="*/ 40 h 153"/>
                <a:gd name="T10" fmla="*/ 311 w 321"/>
                <a:gd name="T11" fmla="*/ 40 h 153"/>
                <a:gd name="T12" fmla="*/ 0 w 321"/>
                <a:gd name="T13" fmla="*/ 0 h 153"/>
                <a:gd name="T14" fmla="*/ 0 w 321"/>
                <a:gd name="T15" fmla="*/ 111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53">
                  <a:moveTo>
                    <a:pt x="0" y="111"/>
                  </a:moveTo>
                  <a:lnTo>
                    <a:pt x="0" y="111"/>
                  </a:lnTo>
                  <a:cubicBezTo>
                    <a:pt x="112" y="111"/>
                    <a:pt x="223" y="126"/>
                    <a:pt x="321" y="153"/>
                  </a:cubicBezTo>
                  <a:lnTo>
                    <a:pt x="321" y="153"/>
                  </a:lnTo>
                  <a:lnTo>
                    <a:pt x="311" y="40"/>
                  </a:lnTo>
                  <a:lnTo>
                    <a:pt x="311" y="40"/>
                  </a:lnTo>
                  <a:cubicBezTo>
                    <a:pt x="215" y="15"/>
                    <a:pt x="108"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0" name="Freeform 73">
              <a:extLst>
                <a:ext uri="{FF2B5EF4-FFF2-40B4-BE49-F238E27FC236}">
                  <a16:creationId xmlns:a16="http://schemas.microsoft.com/office/drawing/2014/main" id="{FDC8B7DD-0F23-4930-8C5B-7EF2C4E0971B}"/>
                </a:ext>
              </a:extLst>
            </p:cNvPr>
            <p:cNvSpPr>
              <a:spLocks/>
            </p:cNvSpPr>
            <p:nvPr/>
          </p:nvSpPr>
          <p:spPr bwMode="auto">
            <a:xfrm>
              <a:off x="6155" y="1920"/>
              <a:ext cx="180" cy="89"/>
            </a:xfrm>
            <a:custGeom>
              <a:avLst/>
              <a:gdLst>
                <a:gd name="T0" fmla="*/ 0 w 300"/>
                <a:gd name="T1" fmla="*/ 110 h 148"/>
                <a:gd name="T2" fmla="*/ 0 w 300"/>
                <a:gd name="T3" fmla="*/ 110 h 148"/>
                <a:gd name="T4" fmla="*/ 300 w 300"/>
                <a:gd name="T5" fmla="*/ 148 h 148"/>
                <a:gd name="T6" fmla="*/ 300 w 300"/>
                <a:gd name="T7" fmla="*/ 147 h 148"/>
                <a:gd name="T8" fmla="*/ 290 w 300"/>
                <a:gd name="T9" fmla="*/ 35 h 148"/>
                <a:gd name="T10" fmla="*/ 290 w 300"/>
                <a:gd name="T11" fmla="*/ 35 h 148"/>
                <a:gd name="T12" fmla="*/ 0 w 300"/>
                <a:gd name="T13" fmla="*/ 0 h 148"/>
                <a:gd name="T14" fmla="*/ 0 w 300"/>
                <a:gd name="T15" fmla="*/ 110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48">
                  <a:moveTo>
                    <a:pt x="0" y="110"/>
                  </a:moveTo>
                  <a:lnTo>
                    <a:pt x="0" y="110"/>
                  </a:lnTo>
                  <a:cubicBezTo>
                    <a:pt x="104" y="111"/>
                    <a:pt x="207" y="124"/>
                    <a:pt x="300" y="148"/>
                  </a:cubicBezTo>
                  <a:lnTo>
                    <a:pt x="300" y="147"/>
                  </a:lnTo>
                  <a:lnTo>
                    <a:pt x="290" y="35"/>
                  </a:lnTo>
                  <a:lnTo>
                    <a:pt x="290" y="35"/>
                  </a:lnTo>
                  <a:cubicBezTo>
                    <a:pt x="199" y="13"/>
                    <a:pt x="100"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1" name="Freeform 74">
              <a:extLst>
                <a:ext uri="{FF2B5EF4-FFF2-40B4-BE49-F238E27FC236}">
                  <a16:creationId xmlns:a16="http://schemas.microsoft.com/office/drawing/2014/main" id="{36E2549B-1573-4B62-A832-BCB9E4673E2D}"/>
                </a:ext>
              </a:extLst>
            </p:cNvPr>
            <p:cNvSpPr>
              <a:spLocks/>
            </p:cNvSpPr>
            <p:nvPr/>
          </p:nvSpPr>
          <p:spPr bwMode="auto">
            <a:xfrm>
              <a:off x="6155" y="1392"/>
              <a:ext cx="130" cy="78"/>
            </a:xfrm>
            <a:custGeom>
              <a:avLst/>
              <a:gdLst>
                <a:gd name="T0" fmla="*/ 0 w 217"/>
                <a:gd name="T1" fmla="*/ 110 h 129"/>
                <a:gd name="T2" fmla="*/ 0 w 217"/>
                <a:gd name="T3" fmla="*/ 110 h 129"/>
                <a:gd name="T4" fmla="*/ 217 w 217"/>
                <a:gd name="T5" fmla="*/ 129 h 129"/>
                <a:gd name="T6" fmla="*/ 217 w 217"/>
                <a:gd name="T7" fmla="*/ 129 h 129"/>
                <a:gd name="T8" fmla="*/ 207 w 217"/>
                <a:gd name="T9" fmla="*/ 17 h 129"/>
                <a:gd name="T10" fmla="*/ 207 w 217"/>
                <a:gd name="T11" fmla="*/ 17 h 129"/>
                <a:gd name="T12" fmla="*/ 0 w 217"/>
                <a:gd name="T13" fmla="*/ 0 h 129"/>
                <a:gd name="T14" fmla="*/ 0 w 217"/>
                <a:gd name="T15" fmla="*/ 11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10"/>
                  </a:moveTo>
                  <a:lnTo>
                    <a:pt x="0" y="110"/>
                  </a:lnTo>
                  <a:cubicBezTo>
                    <a:pt x="74" y="110"/>
                    <a:pt x="147" y="117"/>
                    <a:pt x="217" y="129"/>
                  </a:cubicBezTo>
                  <a:lnTo>
                    <a:pt x="217" y="129"/>
                  </a:lnTo>
                  <a:lnTo>
                    <a:pt x="207" y="17"/>
                  </a:lnTo>
                  <a:lnTo>
                    <a:pt x="207" y="17"/>
                  </a:lnTo>
                  <a:cubicBezTo>
                    <a:pt x="140" y="6"/>
                    <a:pt x="70"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2" name="Freeform 75">
              <a:extLst>
                <a:ext uri="{FF2B5EF4-FFF2-40B4-BE49-F238E27FC236}">
                  <a16:creationId xmlns:a16="http://schemas.microsoft.com/office/drawing/2014/main" id="{3B8CB63F-5997-4115-89AB-B953BE4D12EC}"/>
                </a:ext>
              </a:extLst>
            </p:cNvPr>
            <p:cNvSpPr>
              <a:spLocks/>
            </p:cNvSpPr>
            <p:nvPr/>
          </p:nvSpPr>
          <p:spPr bwMode="auto">
            <a:xfrm>
              <a:off x="6155" y="467"/>
              <a:ext cx="43" cy="68"/>
            </a:xfrm>
            <a:custGeom>
              <a:avLst/>
              <a:gdLst>
                <a:gd name="T0" fmla="*/ 0 w 72"/>
                <a:gd name="T1" fmla="*/ 110 h 113"/>
                <a:gd name="T2" fmla="*/ 0 w 72"/>
                <a:gd name="T3" fmla="*/ 110 h 113"/>
                <a:gd name="T4" fmla="*/ 72 w 72"/>
                <a:gd name="T5" fmla="*/ 113 h 113"/>
                <a:gd name="T6" fmla="*/ 72 w 72"/>
                <a:gd name="T7" fmla="*/ 113 h 113"/>
                <a:gd name="T8" fmla="*/ 62 w 72"/>
                <a:gd name="T9" fmla="*/ 2 h 113"/>
                <a:gd name="T10" fmla="*/ 62 w 72"/>
                <a:gd name="T11" fmla="*/ 2 h 113"/>
                <a:gd name="T12" fmla="*/ 0 w 72"/>
                <a:gd name="T13" fmla="*/ 0 h 113"/>
                <a:gd name="T14" fmla="*/ 0 w 72"/>
                <a:gd name="T15" fmla="*/ 11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3">
                  <a:moveTo>
                    <a:pt x="0" y="110"/>
                  </a:moveTo>
                  <a:lnTo>
                    <a:pt x="0" y="110"/>
                  </a:lnTo>
                  <a:cubicBezTo>
                    <a:pt x="24" y="111"/>
                    <a:pt x="48" y="111"/>
                    <a:pt x="72" y="113"/>
                  </a:cubicBezTo>
                  <a:lnTo>
                    <a:pt x="72" y="113"/>
                  </a:lnTo>
                  <a:lnTo>
                    <a:pt x="62" y="2"/>
                  </a:lnTo>
                  <a:lnTo>
                    <a:pt x="62" y="2"/>
                  </a:lnTo>
                  <a:cubicBezTo>
                    <a:pt x="41" y="1"/>
                    <a:pt x="21"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3" name="Freeform 76">
              <a:extLst>
                <a:ext uri="{FF2B5EF4-FFF2-40B4-BE49-F238E27FC236}">
                  <a16:creationId xmlns:a16="http://schemas.microsoft.com/office/drawing/2014/main" id="{E9C7A91A-EF67-4BEB-81DC-3DB9502D4014}"/>
                </a:ext>
              </a:extLst>
            </p:cNvPr>
            <p:cNvSpPr>
              <a:spLocks/>
            </p:cNvSpPr>
            <p:nvPr/>
          </p:nvSpPr>
          <p:spPr bwMode="auto">
            <a:xfrm>
              <a:off x="6155" y="599"/>
              <a:ext cx="56" cy="68"/>
            </a:xfrm>
            <a:custGeom>
              <a:avLst/>
              <a:gdLst>
                <a:gd name="T0" fmla="*/ 0 w 93"/>
                <a:gd name="T1" fmla="*/ 111 h 114"/>
                <a:gd name="T2" fmla="*/ 0 w 93"/>
                <a:gd name="T3" fmla="*/ 111 h 114"/>
                <a:gd name="T4" fmla="*/ 93 w 93"/>
                <a:gd name="T5" fmla="*/ 114 h 114"/>
                <a:gd name="T6" fmla="*/ 93 w 93"/>
                <a:gd name="T7" fmla="*/ 114 h 114"/>
                <a:gd name="T8" fmla="*/ 83 w 93"/>
                <a:gd name="T9" fmla="*/ 4 h 114"/>
                <a:gd name="T10" fmla="*/ 83 w 93"/>
                <a:gd name="T11" fmla="*/ 3 h 114"/>
                <a:gd name="T12" fmla="*/ 0 w 93"/>
                <a:gd name="T13" fmla="*/ 0 h 114"/>
                <a:gd name="T14" fmla="*/ 0 w 93"/>
                <a:gd name="T15" fmla="*/ 111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1"/>
                  </a:moveTo>
                  <a:lnTo>
                    <a:pt x="0" y="111"/>
                  </a:lnTo>
                  <a:cubicBezTo>
                    <a:pt x="31" y="111"/>
                    <a:pt x="62" y="112"/>
                    <a:pt x="93" y="114"/>
                  </a:cubicBezTo>
                  <a:lnTo>
                    <a:pt x="93" y="114"/>
                  </a:lnTo>
                  <a:lnTo>
                    <a:pt x="83" y="4"/>
                  </a:lnTo>
                  <a:lnTo>
                    <a:pt x="83" y="3"/>
                  </a:lnTo>
                  <a:cubicBezTo>
                    <a:pt x="55" y="2"/>
                    <a:pt x="28" y="1"/>
                    <a:pt x="0" y="0"/>
                  </a:cubicBez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4" name="Freeform 77">
              <a:extLst>
                <a:ext uri="{FF2B5EF4-FFF2-40B4-BE49-F238E27FC236}">
                  <a16:creationId xmlns:a16="http://schemas.microsoft.com/office/drawing/2014/main" id="{9477A289-B224-4431-BA69-A61F3D3A47FE}"/>
                </a:ext>
              </a:extLst>
            </p:cNvPr>
            <p:cNvSpPr>
              <a:spLocks/>
            </p:cNvSpPr>
            <p:nvPr/>
          </p:nvSpPr>
          <p:spPr bwMode="auto">
            <a:xfrm>
              <a:off x="6155" y="335"/>
              <a:ext cx="31" cy="67"/>
            </a:xfrm>
            <a:custGeom>
              <a:avLst/>
              <a:gdLst>
                <a:gd name="T0" fmla="*/ 0 w 52"/>
                <a:gd name="T1" fmla="*/ 110 h 111"/>
                <a:gd name="T2" fmla="*/ 0 w 52"/>
                <a:gd name="T3" fmla="*/ 110 h 111"/>
                <a:gd name="T4" fmla="*/ 52 w 52"/>
                <a:gd name="T5" fmla="*/ 111 h 111"/>
                <a:gd name="T6" fmla="*/ 52 w 52"/>
                <a:gd name="T7" fmla="*/ 111 h 111"/>
                <a:gd name="T8" fmla="*/ 42 w 52"/>
                <a:gd name="T9" fmla="*/ 1 h 111"/>
                <a:gd name="T10" fmla="*/ 42 w 52"/>
                <a:gd name="T11" fmla="*/ 1 h 111"/>
                <a:gd name="T12" fmla="*/ 0 w 52"/>
                <a:gd name="T13" fmla="*/ 0 h 111"/>
                <a:gd name="T14" fmla="*/ 0 w 52"/>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1">
                  <a:moveTo>
                    <a:pt x="0" y="110"/>
                  </a:moveTo>
                  <a:lnTo>
                    <a:pt x="0" y="110"/>
                  </a:lnTo>
                  <a:cubicBezTo>
                    <a:pt x="17" y="110"/>
                    <a:pt x="35" y="111"/>
                    <a:pt x="52" y="111"/>
                  </a:cubicBezTo>
                  <a:lnTo>
                    <a:pt x="52" y="111"/>
                  </a:lnTo>
                  <a:lnTo>
                    <a:pt x="42" y="1"/>
                  </a:lnTo>
                  <a:lnTo>
                    <a:pt x="42" y="1"/>
                  </a:lnTo>
                  <a:cubicBezTo>
                    <a:pt x="28" y="0"/>
                    <a:pt x="14"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5" name="Freeform 78">
              <a:extLst>
                <a:ext uri="{FF2B5EF4-FFF2-40B4-BE49-F238E27FC236}">
                  <a16:creationId xmlns:a16="http://schemas.microsoft.com/office/drawing/2014/main" id="{E5226CB6-C4F2-4676-94C2-9C0546038A05}"/>
                </a:ext>
              </a:extLst>
            </p:cNvPr>
            <p:cNvSpPr>
              <a:spLocks/>
            </p:cNvSpPr>
            <p:nvPr/>
          </p:nvSpPr>
          <p:spPr bwMode="auto">
            <a:xfrm>
              <a:off x="6155" y="203"/>
              <a:ext cx="19" cy="66"/>
            </a:xfrm>
            <a:custGeom>
              <a:avLst/>
              <a:gdLst>
                <a:gd name="T0" fmla="*/ 0 w 31"/>
                <a:gd name="T1" fmla="*/ 110 h 111"/>
                <a:gd name="T2" fmla="*/ 0 w 31"/>
                <a:gd name="T3" fmla="*/ 110 h 111"/>
                <a:gd name="T4" fmla="*/ 31 w 31"/>
                <a:gd name="T5" fmla="*/ 111 h 111"/>
                <a:gd name="T6" fmla="*/ 31 w 31"/>
                <a:gd name="T7" fmla="*/ 110 h 111"/>
                <a:gd name="T8" fmla="*/ 21 w 31"/>
                <a:gd name="T9" fmla="*/ 0 h 111"/>
                <a:gd name="T10" fmla="*/ 21 w 31"/>
                <a:gd name="T11" fmla="*/ 0 h 111"/>
                <a:gd name="T12" fmla="*/ 0 w 31"/>
                <a:gd name="T13" fmla="*/ 0 h 111"/>
                <a:gd name="T14" fmla="*/ 0 w 31"/>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1">
                  <a:moveTo>
                    <a:pt x="0" y="110"/>
                  </a:moveTo>
                  <a:lnTo>
                    <a:pt x="0" y="110"/>
                  </a:lnTo>
                  <a:cubicBezTo>
                    <a:pt x="10" y="110"/>
                    <a:pt x="21" y="110"/>
                    <a:pt x="31" y="111"/>
                  </a:cubicBezTo>
                  <a:lnTo>
                    <a:pt x="31" y="110"/>
                  </a:lnTo>
                  <a:lnTo>
                    <a:pt x="21" y="0"/>
                  </a:lnTo>
                  <a:lnTo>
                    <a:pt x="21" y="0"/>
                  </a:lnTo>
                  <a:cubicBezTo>
                    <a:pt x="14" y="0"/>
                    <a:pt x="7"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6" name="Freeform 79">
              <a:extLst>
                <a:ext uri="{FF2B5EF4-FFF2-40B4-BE49-F238E27FC236}">
                  <a16:creationId xmlns:a16="http://schemas.microsoft.com/office/drawing/2014/main" id="{AA7B7023-3220-4770-AB00-052BD9245DBC}"/>
                </a:ext>
              </a:extLst>
            </p:cNvPr>
            <p:cNvSpPr>
              <a:spLocks/>
            </p:cNvSpPr>
            <p:nvPr/>
          </p:nvSpPr>
          <p:spPr bwMode="auto">
            <a:xfrm>
              <a:off x="6155" y="732"/>
              <a:ext cx="69" cy="69"/>
            </a:xfrm>
            <a:custGeom>
              <a:avLst/>
              <a:gdLst>
                <a:gd name="T0" fmla="*/ 0 w 114"/>
                <a:gd name="T1" fmla="*/ 110 h 115"/>
                <a:gd name="T2" fmla="*/ 0 w 114"/>
                <a:gd name="T3" fmla="*/ 110 h 115"/>
                <a:gd name="T4" fmla="*/ 114 w 114"/>
                <a:gd name="T5" fmla="*/ 115 h 115"/>
                <a:gd name="T6" fmla="*/ 114 w 114"/>
                <a:gd name="T7" fmla="*/ 115 h 115"/>
                <a:gd name="T8" fmla="*/ 103 w 114"/>
                <a:gd name="T9" fmla="*/ 4 h 115"/>
                <a:gd name="T10" fmla="*/ 103 w 114"/>
                <a:gd name="T11" fmla="*/ 4 h 115"/>
                <a:gd name="T12" fmla="*/ 0 w 114"/>
                <a:gd name="T13" fmla="*/ 0 h 115"/>
                <a:gd name="T14" fmla="*/ 0 w 114"/>
                <a:gd name="T15" fmla="*/ 11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5">
                  <a:moveTo>
                    <a:pt x="0" y="110"/>
                  </a:moveTo>
                  <a:lnTo>
                    <a:pt x="0" y="110"/>
                  </a:lnTo>
                  <a:cubicBezTo>
                    <a:pt x="38" y="110"/>
                    <a:pt x="76" y="112"/>
                    <a:pt x="114" y="115"/>
                  </a:cubicBezTo>
                  <a:lnTo>
                    <a:pt x="114" y="115"/>
                  </a:lnTo>
                  <a:lnTo>
                    <a:pt x="103" y="4"/>
                  </a:lnTo>
                  <a:lnTo>
                    <a:pt x="103" y="4"/>
                  </a:lnTo>
                  <a:cubicBezTo>
                    <a:pt x="69" y="1"/>
                    <a:pt x="35"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7" name="Freeform 80">
              <a:extLst>
                <a:ext uri="{FF2B5EF4-FFF2-40B4-BE49-F238E27FC236}">
                  <a16:creationId xmlns:a16="http://schemas.microsoft.com/office/drawing/2014/main" id="{81466DFF-D235-4131-977C-2E7DE414366B}"/>
                </a:ext>
              </a:extLst>
            </p:cNvPr>
            <p:cNvSpPr>
              <a:spLocks/>
            </p:cNvSpPr>
            <p:nvPr/>
          </p:nvSpPr>
          <p:spPr bwMode="auto">
            <a:xfrm>
              <a:off x="6155" y="996"/>
              <a:ext cx="93" cy="72"/>
            </a:xfrm>
            <a:custGeom>
              <a:avLst/>
              <a:gdLst>
                <a:gd name="T0" fmla="*/ 0 w 155"/>
                <a:gd name="T1" fmla="*/ 110 h 120"/>
                <a:gd name="T2" fmla="*/ 0 w 155"/>
                <a:gd name="T3" fmla="*/ 110 h 120"/>
                <a:gd name="T4" fmla="*/ 155 w 155"/>
                <a:gd name="T5" fmla="*/ 120 h 120"/>
                <a:gd name="T6" fmla="*/ 155 w 155"/>
                <a:gd name="T7" fmla="*/ 120 h 120"/>
                <a:gd name="T8" fmla="*/ 145 w 155"/>
                <a:gd name="T9" fmla="*/ 9 h 120"/>
                <a:gd name="T10" fmla="*/ 145 w 155"/>
                <a:gd name="T11" fmla="*/ 9 h 120"/>
                <a:gd name="T12" fmla="*/ 0 w 155"/>
                <a:gd name="T13" fmla="*/ 0 h 120"/>
                <a:gd name="T14" fmla="*/ 0 w 155"/>
                <a:gd name="T15" fmla="*/ 11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10"/>
                  </a:moveTo>
                  <a:lnTo>
                    <a:pt x="0" y="110"/>
                  </a:lnTo>
                  <a:cubicBezTo>
                    <a:pt x="52" y="110"/>
                    <a:pt x="104" y="114"/>
                    <a:pt x="155" y="120"/>
                  </a:cubicBezTo>
                  <a:lnTo>
                    <a:pt x="155" y="120"/>
                  </a:lnTo>
                  <a:lnTo>
                    <a:pt x="145" y="9"/>
                  </a:lnTo>
                  <a:lnTo>
                    <a:pt x="145" y="9"/>
                  </a:lnTo>
                  <a:cubicBezTo>
                    <a:pt x="97" y="3"/>
                    <a:pt x="49"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8" name="Freeform 81">
              <a:extLst>
                <a:ext uri="{FF2B5EF4-FFF2-40B4-BE49-F238E27FC236}">
                  <a16:creationId xmlns:a16="http://schemas.microsoft.com/office/drawing/2014/main" id="{5E83E6FF-2893-40F7-A772-9D91CB6E7D3C}"/>
                </a:ext>
              </a:extLst>
            </p:cNvPr>
            <p:cNvSpPr>
              <a:spLocks/>
            </p:cNvSpPr>
            <p:nvPr/>
          </p:nvSpPr>
          <p:spPr bwMode="auto">
            <a:xfrm>
              <a:off x="6155" y="1128"/>
              <a:ext cx="106" cy="74"/>
            </a:xfrm>
            <a:custGeom>
              <a:avLst/>
              <a:gdLst>
                <a:gd name="T0" fmla="*/ 0 w 176"/>
                <a:gd name="T1" fmla="*/ 110 h 123"/>
                <a:gd name="T2" fmla="*/ 0 w 176"/>
                <a:gd name="T3" fmla="*/ 110 h 123"/>
                <a:gd name="T4" fmla="*/ 176 w 176"/>
                <a:gd name="T5" fmla="*/ 123 h 123"/>
                <a:gd name="T6" fmla="*/ 176 w 176"/>
                <a:gd name="T7" fmla="*/ 123 h 123"/>
                <a:gd name="T8" fmla="*/ 165 w 176"/>
                <a:gd name="T9" fmla="*/ 11 h 123"/>
                <a:gd name="T10" fmla="*/ 165 w 176"/>
                <a:gd name="T11" fmla="*/ 11 h 123"/>
                <a:gd name="T12" fmla="*/ 0 w 176"/>
                <a:gd name="T13" fmla="*/ 0 h 123"/>
                <a:gd name="T14" fmla="*/ 0 w 176"/>
                <a:gd name="T15" fmla="*/ 11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23">
                  <a:moveTo>
                    <a:pt x="0" y="110"/>
                  </a:moveTo>
                  <a:lnTo>
                    <a:pt x="0" y="110"/>
                  </a:lnTo>
                  <a:cubicBezTo>
                    <a:pt x="59" y="111"/>
                    <a:pt x="118" y="115"/>
                    <a:pt x="176" y="123"/>
                  </a:cubicBezTo>
                  <a:lnTo>
                    <a:pt x="176" y="123"/>
                  </a:lnTo>
                  <a:lnTo>
                    <a:pt x="165" y="11"/>
                  </a:lnTo>
                  <a:lnTo>
                    <a:pt x="165" y="11"/>
                  </a:lnTo>
                  <a:cubicBezTo>
                    <a:pt x="111" y="4"/>
                    <a:pt x="56"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9" name="Freeform 82">
              <a:extLst>
                <a:ext uri="{FF2B5EF4-FFF2-40B4-BE49-F238E27FC236}">
                  <a16:creationId xmlns:a16="http://schemas.microsoft.com/office/drawing/2014/main" id="{0E4DC8A2-6EBB-4231-BE12-B4E83CBF91C0}"/>
                </a:ext>
              </a:extLst>
            </p:cNvPr>
            <p:cNvSpPr>
              <a:spLocks/>
            </p:cNvSpPr>
            <p:nvPr/>
          </p:nvSpPr>
          <p:spPr bwMode="auto">
            <a:xfrm>
              <a:off x="6155" y="864"/>
              <a:ext cx="81" cy="70"/>
            </a:xfrm>
            <a:custGeom>
              <a:avLst/>
              <a:gdLst>
                <a:gd name="T0" fmla="*/ 0 w 134"/>
                <a:gd name="T1" fmla="*/ 110 h 118"/>
                <a:gd name="T2" fmla="*/ 0 w 134"/>
                <a:gd name="T3" fmla="*/ 110 h 118"/>
                <a:gd name="T4" fmla="*/ 134 w 134"/>
                <a:gd name="T5" fmla="*/ 118 h 118"/>
                <a:gd name="T6" fmla="*/ 134 w 134"/>
                <a:gd name="T7" fmla="*/ 117 h 118"/>
                <a:gd name="T8" fmla="*/ 124 w 134"/>
                <a:gd name="T9" fmla="*/ 6 h 118"/>
                <a:gd name="T10" fmla="*/ 124 w 134"/>
                <a:gd name="T11" fmla="*/ 6 h 118"/>
                <a:gd name="T12" fmla="*/ 0 w 134"/>
                <a:gd name="T13" fmla="*/ 0 h 118"/>
                <a:gd name="T14" fmla="*/ 0 w 134"/>
                <a:gd name="T15" fmla="*/ 11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0"/>
                  </a:moveTo>
                  <a:lnTo>
                    <a:pt x="0" y="110"/>
                  </a:lnTo>
                  <a:cubicBezTo>
                    <a:pt x="45" y="110"/>
                    <a:pt x="90" y="113"/>
                    <a:pt x="134" y="118"/>
                  </a:cubicBezTo>
                  <a:lnTo>
                    <a:pt x="134" y="117"/>
                  </a:lnTo>
                  <a:lnTo>
                    <a:pt x="124" y="6"/>
                  </a:lnTo>
                  <a:lnTo>
                    <a:pt x="124" y="6"/>
                  </a:lnTo>
                  <a:cubicBezTo>
                    <a:pt x="83" y="2"/>
                    <a:pt x="42" y="0"/>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0" name="Freeform 83">
              <a:extLst>
                <a:ext uri="{FF2B5EF4-FFF2-40B4-BE49-F238E27FC236}">
                  <a16:creationId xmlns:a16="http://schemas.microsoft.com/office/drawing/2014/main" id="{A12B060A-2DD1-4626-AE64-0A8CDE6623B4}"/>
                </a:ext>
              </a:extLst>
            </p:cNvPr>
            <p:cNvSpPr>
              <a:spLocks/>
            </p:cNvSpPr>
            <p:nvPr/>
          </p:nvSpPr>
          <p:spPr bwMode="auto">
            <a:xfrm>
              <a:off x="6311" y="1739"/>
              <a:ext cx="43" cy="77"/>
            </a:xfrm>
            <a:custGeom>
              <a:avLst/>
              <a:gdLst>
                <a:gd name="T0" fmla="*/ 73 w 73"/>
                <a:gd name="T1" fmla="*/ 129 h 129"/>
                <a:gd name="T2" fmla="*/ 73 w 73"/>
                <a:gd name="T3" fmla="*/ 129 h 129"/>
                <a:gd name="T4" fmla="*/ 73 w 73"/>
                <a:gd name="T5" fmla="*/ 19 h 129"/>
                <a:gd name="T6" fmla="*/ 0 w 73"/>
                <a:gd name="T7" fmla="*/ 0 h 129"/>
                <a:gd name="T8" fmla="*/ 10 w 73"/>
                <a:gd name="T9" fmla="*/ 113 h 129"/>
                <a:gd name="T10" fmla="*/ 73 w 73"/>
                <a:gd name="T11" fmla="*/ 129 h 129"/>
              </a:gdLst>
              <a:ahLst/>
              <a:cxnLst>
                <a:cxn ang="0">
                  <a:pos x="T0" y="T1"/>
                </a:cxn>
                <a:cxn ang="0">
                  <a:pos x="T2" y="T3"/>
                </a:cxn>
                <a:cxn ang="0">
                  <a:pos x="T4" y="T5"/>
                </a:cxn>
                <a:cxn ang="0">
                  <a:pos x="T6" y="T7"/>
                </a:cxn>
                <a:cxn ang="0">
                  <a:pos x="T8" y="T9"/>
                </a:cxn>
                <a:cxn ang="0">
                  <a:pos x="T10" y="T11"/>
                </a:cxn>
              </a:cxnLst>
              <a:rect l="0" t="0" r="r" b="b"/>
              <a:pathLst>
                <a:path w="73" h="129">
                  <a:moveTo>
                    <a:pt x="73" y="129"/>
                  </a:moveTo>
                  <a:lnTo>
                    <a:pt x="73" y="129"/>
                  </a:lnTo>
                  <a:lnTo>
                    <a:pt x="73" y="19"/>
                  </a:lnTo>
                  <a:cubicBezTo>
                    <a:pt x="49" y="12"/>
                    <a:pt x="25" y="6"/>
                    <a:pt x="0" y="0"/>
                  </a:cubicBezTo>
                  <a:lnTo>
                    <a:pt x="10" y="113"/>
                  </a:lnTo>
                  <a:cubicBezTo>
                    <a:pt x="31" y="117"/>
                    <a:pt x="52" y="123"/>
                    <a:pt x="73"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1" name="Freeform 84">
              <a:extLst>
                <a:ext uri="{FF2B5EF4-FFF2-40B4-BE49-F238E27FC236}">
                  <a16:creationId xmlns:a16="http://schemas.microsoft.com/office/drawing/2014/main" id="{554CE6B1-BD43-4452-8EC8-F7FADD5597DC}"/>
                </a:ext>
              </a:extLst>
            </p:cNvPr>
            <p:cNvSpPr>
              <a:spLocks/>
            </p:cNvSpPr>
            <p:nvPr/>
          </p:nvSpPr>
          <p:spPr bwMode="auto">
            <a:xfrm>
              <a:off x="6224" y="801"/>
              <a:ext cx="130" cy="90"/>
            </a:xfrm>
            <a:custGeom>
              <a:avLst/>
              <a:gdLst>
                <a:gd name="T0" fmla="*/ 218 w 218"/>
                <a:gd name="T1" fmla="*/ 150 h 150"/>
                <a:gd name="T2" fmla="*/ 218 w 218"/>
                <a:gd name="T3" fmla="*/ 150 h 150"/>
                <a:gd name="T4" fmla="*/ 218 w 218"/>
                <a:gd name="T5" fmla="*/ 40 h 150"/>
                <a:gd name="T6" fmla="*/ 0 w 218"/>
                <a:gd name="T7" fmla="*/ 0 h 150"/>
                <a:gd name="T8" fmla="*/ 10 w 218"/>
                <a:gd name="T9" fmla="*/ 111 h 150"/>
                <a:gd name="T10" fmla="*/ 218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218" y="150"/>
                  </a:moveTo>
                  <a:lnTo>
                    <a:pt x="218" y="150"/>
                  </a:lnTo>
                  <a:lnTo>
                    <a:pt x="218" y="40"/>
                  </a:lnTo>
                  <a:cubicBezTo>
                    <a:pt x="150" y="21"/>
                    <a:pt x="76" y="7"/>
                    <a:pt x="0" y="0"/>
                  </a:cubicBezTo>
                  <a:lnTo>
                    <a:pt x="10" y="111"/>
                  </a:lnTo>
                  <a:cubicBezTo>
                    <a:pt x="83" y="119"/>
                    <a:pt x="153" y="132"/>
                    <a:pt x="218"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2" name="Freeform 85">
              <a:extLst>
                <a:ext uri="{FF2B5EF4-FFF2-40B4-BE49-F238E27FC236}">
                  <a16:creationId xmlns:a16="http://schemas.microsoft.com/office/drawing/2014/main" id="{F22FF98A-0C19-4E38-8FAD-9614C38B40F5}"/>
                </a:ext>
              </a:extLst>
            </p:cNvPr>
            <p:cNvSpPr>
              <a:spLocks/>
            </p:cNvSpPr>
            <p:nvPr/>
          </p:nvSpPr>
          <p:spPr bwMode="auto">
            <a:xfrm>
              <a:off x="6248" y="1068"/>
              <a:ext cx="106" cy="87"/>
            </a:xfrm>
            <a:custGeom>
              <a:avLst/>
              <a:gdLst>
                <a:gd name="T0" fmla="*/ 177 w 177"/>
                <a:gd name="T1" fmla="*/ 146 h 146"/>
                <a:gd name="T2" fmla="*/ 177 w 177"/>
                <a:gd name="T3" fmla="*/ 146 h 146"/>
                <a:gd name="T4" fmla="*/ 177 w 177"/>
                <a:gd name="T5" fmla="*/ 36 h 146"/>
                <a:gd name="T6" fmla="*/ 0 w 177"/>
                <a:gd name="T7" fmla="*/ 0 h 146"/>
                <a:gd name="T8" fmla="*/ 10 w 177"/>
                <a:gd name="T9" fmla="*/ 111 h 146"/>
                <a:gd name="T10" fmla="*/ 177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177" y="146"/>
                  </a:moveTo>
                  <a:lnTo>
                    <a:pt x="177" y="146"/>
                  </a:lnTo>
                  <a:lnTo>
                    <a:pt x="177" y="36"/>
                  </a:lnTo>
                  <a:cubicBezTo>
                    <a:pt x="121" y="20"/>
                    <a:pt x="62" y="8"/>
                    <a:pt x="0" y="0"/>
                  </a:cubicBezTo>
                  <a:lnTo>
                    <a:pt x="10" y="111"/>
                  </a:lnTo>
                  <a:cubicBezTo>
                    <a:pt x="68" y="119"/>
                    <a:pt x="124" y="131"/>
                    <a:pt x="17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3" name="Freeform 86">
              <a:extLst>
                <a:ext uri="{FF2B5EF4-FFF2-40B4-BE49-F238E27FC236}">
                  <a16:creationId xmlns:a16="http://schemas.microsoft.com/office/drawing/2014/main" id="{B059996D-FE09-4526-B841-0A1D165C7DDD}"/>
                </a:ext>
              </a:extLst>
            </p:cNvPr>
            <p:cNvSpPr>
              <a:spLocks/>
            </p:cNvSpPr>
            <p:nvPr/>
          </p:nvSpPr>
          <p:spPr bwMode="auto">
            <a:xfrm>
              <a:off x="6236" y="934"/>
              <a:ext cx="118" cy="89"/>
            </a:xfrm>
            <a:custGeom>
              <a:avLst/>
              <a:gdLst>
                <a:gd name="T0" fmla="*/ 198 w 198"/>
                <a:gd name="T1" fmla="*/ 147 h 147"/>
                <a:gd name="T2" fmla="*/ 198 w 198"/>
                <a:gd name="T3" fmla="*/ 147 h 147"/>
                <a:gd name="T4" fmla="*/ 198 w 198"/>
                <a:gd name="T5" fmla="*/ 37 h 147"/>
                <a:gd name="T6" fmla="*/ 0 w 198"/>
                <a:gd name="T7" fmla="*/ 0 h 147"/>
                <a:gd name="T8" fmla="*/ 11 w 198"/>
                <a:gd name="T9" fmla="*/ 111 h 147"/>
                <a:gd name="T10" fmla="*/ 198 w 198"/>
                <a:gd name="T11" fmla="*/ 147 h 147"/>
              </a:gdLst>
              <a:ahLst/>
              <a:cxnLst>
                <a:cxn ang="0">
                  <a:pos x="T0" y="T1"/>
                </a:cxn>
                <a:cxn ang="0">
                  <a:pos x="T2" y="T3"/>
                </a:cxn>
                <a:cxn ang="0">
                  <a:pos x="T4" y="T5"/>
                </a:cxn>
                <a:cxn ang="0">
                  <a:pos x="T6" y="T7"/>
                </a:cxn>
                <a:cxn ang="0">
                  <a:pos x="T8" y="T9"/>
                </a:cxn>
                <a:cxn ang="0">
                  <a:pos x="T10" y="T11"/>
                </a:cxn>
              </a:cxnLst>
              <a:rect l="0" t="0" r="r" b="b"/>
              <a:pathLst>
                <a:path w="198" h="147">
                  <a:moveTo>
                    <a:pt x="198" y="147"/>
                  </a:moveTo>
                  <a:lnTo>
                    <a:pt x="198" y="147"/>
                  </a:lnTo>
                  <a:lnTo>
                    <a:pt x="198" y="37"/>
                  </a:lnTo>
                  <a:cubicBezTo>
                    <a:pt x="136" y="20"/>
                    <a:pt x="69" y="7"/>
                    <a:pt x="0" y="0"/>
                  </a:cubicBezTo>
                  <a:lnTo>
                    <a:pt x="11" y="111"/>
                  </a:lnTo>
                  <a:cubicBezTo>
                    <a:pt x="76" y="118"/>
                    <a:pt x="139" y="131"/>
                    <a:pt x="198" y="1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4" name="Freeform 87">
              <a:extLst>
                <a:ext uri="{FF2B5EF4-FFF2-40B4-BE49-F238E27FC236}">
                  <a16:creationId xmlns:a16="http://schemas.microsoft.com/office/drawing/2014/main" id="{432F91FF-963D-4B91-BB04-93511E95043F}"/>
                </a:ext>
              </a:extLst>
            </p:cNvPr>
            <p:cNvSpPr>
              <a:spLocks/>
            </p:cNvSpPr>
            <p:nvPr/>
          </p:nvSpPr>
          <p:spPr bwMode="auto">
            <a:xfrm>
              <a:off x="6198" y="535"/>
              <a:ext cx="156" cy="92"/>
            </a:xfrm>
            <a:custGeom>
              <a:avLst/>
              <a:gdLst>
                <a:gd name="T0" fmla="*/ 260 w 260"/>
                <a:gd name="T1" fmla="*/ 153 h 153"/>
                <a:gd name="T2" fmla="*/ 260 w 260"/>
                <a:gd name="T3" fmla="*/ 153 h 153"/>
                <a:gd name="T4" fmla="*/ 260 w 260"/>
                <a:gd name="T5" fmla="*/ 43 h 153"/>
                <a:gd name="T6" fmla="*/ 0 w 260"/>
                <a:gd name="T7" fmla="*/ 0 h 153"/>
                <a:gd name="T8" fmla="*/ 11 w 260"/>
                <a:gd name="T9" fmla="*/ 110 h 153"/>
                <a:gd name="T10" fmla="*/ 260 w 260"/>
                <a:gd name="T11" fmla="*/ 153 h 153"/>
              </a:gdLst>
              <a:ahLst/>
              <a:cxnLst>
                <a:cxn ang="0">
                  <a:pos x="T0" y="T1"/>
                </a:cxn>
                <a:cxn ang="0">
                  <a:pos x="T2" y="T3"/>
                </a:cxn>
                <a:cxn ang="0">
                  <a:pos x="T4" y="T5"/>
                </a:cxn>
                <a:cxn ang="0">
                  <a:pos x="T6" y="T7"/>
                </a:cxn>
                <a:cxn ang="0">
                  <a:pos x="T8" y="T9"/>
                </a:cxn>
                <a:cxn ang="0">
                  <a:pos x="T10" y="T11"/>
                </a:cxn>
              </a:cxnLst>
              <a:rect l="0" t="0" r="r" b="b"/>
              <a:pathLst>
                <a:path w="260" h="153">
                  <a:moveTo>
                    <a:pt x="260" y="153"/>
                  </a:moveTo>
                  <a:lnTo>
                    <a:pt x="260" y="153"/>
                  </a:lnTo>
                  <a:lnTo>
                    <a:pt x="260" y="43"/>
                  </a:lnTo>
                  <a:cubicBezTo>
                    <a:pt x="180" y="20"/>
                    <a:pt x="91" y="5"/>
                    <a:pt x="0" y="0"/>
                  </a:cubicBezTo>
                  <a:lnTo>
                    <a:pt x="11" y="110"/>
                  </a:lnTo>
                  <a:cubicBezTo>
                    <a:pt x="98" y="116"/>
                    <a:pt x="183" y="131"/>
                    <a:pt x="260" y="1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5" name="Freeform 88">
              <a:extLst>
                <a:ext uri="{FF2B5EF4-FFF2-40B4-BE49-F238E27FC236}">
                  <a16:creationId xmlns:a16="http://schemas.microsoft.com/office/drawing/2014/main" id="{62B2D5FE-45B4-46EA-88A0-A61C8E68951B}"/>
                </a:ext>
              </a:extLst>
            </p:cNvPr>
            <p:cNvSpPr>
              <a:spLocks/>
            </p:cNvSpPr>
            <p:nvPr/>
          </p:nvSpPr>
          <p:spPr bwMode="auto">
            <a:xfrm>
              <a:off x="6162" y="137"/>
              <a:ext cx="192" cy="93"/>
            </a:xfrm>
            <a:custGeom>
              <a:avLst/>
              <a:gdLst>
                <a:gd name="T0" fmla="*/ 321 w 321"/>
                <a:gd name="T1" fmla="*/ 155 h 155"/>
                <a:gd name="T2" fmla="*/ 321 w 321"/>
                <a:gd name="T3" fmla="*/ 155 h 155"/>
                <a:gd name="T4" fmla="*/ 321 w 321"/>
                <a:gd name="T5" fmla="*/ 45 h 155"/>
                <a:gd name="T6" fmla="*/ 0 w 321"/>
                <a:gd name="T7" fmla="*/ 0 h 155"/>
                <a:gd name="T8" fmla="*/ 10 w 321"/>
                <a:gd name="T9" fmla="*/ 110 h 155"/>
                <a:gd name="T10" fmla="*/ 321 w 321"/>
                <a:gd name="T11" fmla="*/ 155 h 155"/>
              </a:gdLst>
              <a:ahLst/>
              <a:cxnLst>
                <a:cxn ang="0">
                  <a:pos x="T0" y="T1"/>
                </a:cxn>
                <a:cxn ang="0">
                  <a:pos x="T2" y="T3"/>
                </a:cxn>
                <a:cxn ang="0">
                  <a:pos x="T4" y="T5"/>
                </a:cxn>
                <a:cxn ang="0">
                  <a:pos x="T6" y="T7"/>
                </a:cxn>
                <a:cxn ang="0">
                  <a:pos x="T8" y="T9"/>
                </a:cxn>
                <a:cxn ang="0">
                  <a:pos x="T10" y="T11"/>
                </a:cxn>
              </a:cxnLst>
              <a:rect l="0" t="0" r="r" b="b"/>
              <a:pathLst>
                <a:path w="321" h="155">
                  <a:moveTo>
                    <a:pt x="321" y="155"/>
                  </a:moveTo>
                  <a:lnTo>
                    <a:pt x="321" y="155"/>
                  </a:lnTo>
                  <a:lnTo>
                    <a:pt x="321" y="45"/>
                  </a:lnTo>
                  <a:cubicBezTo>
                    <a:pt x="223" y="17"/>
                    <a:pt x="113" y="2"/>
                    <a:pt x="0" y="0"/>
                  </a:cubicBezTo>
                  <a:lnTo>
                    <a:pt x="10" y="110"/>
                  </a:lnTo>
                  <a:cubicBezTo>
                    <a:pt x="119" y="113"/>
                    <a:pt x="226" y="128"/>
                    <a:pt x="321"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6" name="Freeform 89">
              <a:extLst>
                <a:ext uri="{FF2B5EF4-FFF2-40B4-BE49-F238E27FC236}">
                  <a16:creationId xmlns:a16="http://schemas.microsoft.com/office/drawing/2014/main" id="{93D4AF09-A1BA-4D54-984D-FAB73B0B96FB}"/>
                </a:ext>
              </a:extLst>
            </p:cNvPr>
            <p:cNvSpPr>
              <a:spLocks/>
            </p:cNvSpPr>
            <p:nvPr/>
          </p:nvSpPr>
          <p:spPr bwMode="auto">
            <a:xfrm>
              <a:off x="6174" y="269"/>
              <a:ext cx="180" cy="93"/>
            </a:xfrm>
            <a:custGeom>
              <a:avLst/>
              <a:gdLst>
                <a:gd name="T0" fmla="*/ 301 w 301"/>
                <a:gd name="T1" fmla="*/ 155 h 155"/>
                <a:gd name="T2" fmla="*/ 301 w 301"/>
                <a:gd name="T3" fmla="*/ 155 h 155"/>
                <a:gd name="T4" fmla="*/ 301 w 301"/>
                <a:gd name="T5" fmla="*/ 44 h 155"/>
                <a:gd name="T6" fmla="*/ 0 w 301"/>
                <a:gd name="T7" fmla="*/ 0 h 155"/>
                <a:gd name="T8" fmla="*/ 11 w 301"/>
                <a:gd name="T9" fmla="*/ 110 h 155"/>
                <a:gd name="T10" fmla="*/ 301 w 301"/>
                <a:gd name="T11" fmla="*/ 155 h 155"/>
              </a:gdLst>
              <a:ahLst/>
              <a:cxnLst>
                <a:cxn ang="0">
                  <a:pos x="T0" y="T1"/>
                </a:cxn>
                <a:cxn ang="0">
                  <a:pos x="T2" y="T3"/>
                </a:cxn>
                <a:cxn ang="0">
                  <a:pos x="T4" y="T5"/>
                </a:cxn>
                <a:cxn ang="0">
                  <a:pos x="T6" y="T7"/>
                </a:cxn>
                <a:cxn ang="0">
                  <a:pos x="T8" y="T9"/>
                </a:cxn>
                <a:cxn ang="0">
                  <a:pos x="T10" y="T11"/>
                </a:cxn>
              </a:cxnLst>
              <a:rect l="0" t="0" r="r" b="b"/>
              <a:pathLst>
                <a:path w="301" h="155">
                  <a:moveTo>
                    <a:pt x="301" y="155"/>
                  </a:moveTo>
                  <a:lnTo>
                    <a:pt x="301" y="155"/>
                  </a:lnTo>
                  <a:lnTo>
                    <a:pt x="301" y="44"/>
                  </a:lnTo>
                  <a:cubicBezTo>
                    <a:pt x="209" y="18"/>
                    <a:pt x="106" y="3"/>
                    <a:pt x="0" y="0"/>
                  </a:cubicBezTo>
                  <a:lnTo>
                    <a:pt x="11" y="110"/>
                  </a:lnTo>
                  <a:cubicBezTo>
                    <a:pt x="113" y="114"/>
                    <a:pt x="212" y="129"/>
                    <a:pt x="301" y="1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7" name="Freeform 90">
              <a:extLst>
                <a:ext uri="{FF2B5EF4-FFF2-40B4-BE49-F238E27FC236}">
                  <a16:creationId xmlns:a16="http://schemas.microsoft.com/office/drawing/2014/main" id="{222DBE56-4E86-4C84-8638-1122E1A0FF11}"/>
                </a:ext>
              </a:extLst>
            </p:cNvPr>
            <p:cNvSpPr>
              <a:spLocks/>
            </p:cNvSpPr>
            <p:nvPr/>
          </p:nvSpPr>
          <p:spPr bwMode="auto">
            <a:xfrm>
              <a:off x="6186" y="402"/>
              <a:ext cx="168" cy="93"/>
            </a:xfrm>
            <a:custGeom>
              <a:avLst/>
              <a:gdLst>
                <a:gd name="T0" fmla="*/ 280 w 280"/>
                <a:gd name="T1" fmla="*/ 154 h 154"/>
                <a:gd name="T2" fmla="*/ 280 w 280"/>
                <a:gd name="T3" fmla="*/ 154 h 154"/>
                <a:gd name="T4" fmla="*/ 280 w 280"/>
                <a:gd name="T5" fmla="*/ 44 h 154"/>
                <a:gd name="T6" fmla="*/ 0 w 280"/>
                <a:gd name="T7" fmla="*/ 0 h 154"/>
                <a:gd name="T8" fmla="*/ 10 w 280"/>
                <a:gd name="T9" fmla="*/ 110 h 154"/>
                <a:gd name="T10" fmla="*/ 28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280" y="154"/>
                  </a:moveTo>
                  <a:lnTo>
                    <a:pt x="280" y="154"/>
                  </a:lnTo>
                  <a:lnTo>
                    <a:pt x="280" y="44"/>
                  </a:lnTo>
                  <a:cubicBezTo>
                    <a:pt x="194" y="19"/>
                    <a:pt x="98" y="4"/>
                    <a:pt x="0" y="0"/>
                  </a:cubicBezTo>
                  <a:lnTo>
                    <a:pt x="10" y="110"/>
                  </a:lnTo>
                  <a:cubicBezTo>
                    <a:pt x="105" y="115"/>
                    <a:pt x="197" y="130"/>
                    <a:pt x="280"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8" name="Freeform 91">
              <a:extLst>
                <a:ext uri="{FF2B5EF4-FFF2-40B4-BE49-F238E27FC236}">
                  <a16:creationId xmlns:a16="http://schemas.microsoft.com/office/drawing/2014/main" id="{6B07FB8E-A382-4910-88D4-55D1D7E35EA6}"/>
                </a:ext>
              </a:extLst>
            </p:cNvPr>
            <p:cNvSpPr>
              <a:spLocks/>
            </p:cNvSpPr>
            <p:nvPr/>
          </p:nvSpPr>
          <p:spPr bwMode="auto">
            <a:xfrm>
              <a:off x="6211" y="667"/>
              <a:ext cx="143" cy="92"/>
            </a:xfrm>
            <a:custGeom>
              <a:avLst/>
              <a:gdLst>
                <a:gd name="T0" fmla="*/ 239 w 239"/>
                <a:gd name="T1" fmla="*/ 152 h 152"/>
                <a:gd name="T2" fmla="*/ 239 w 239"/>
                <a:gd name="T3" fmla="*/ 152 h 152"/>
                <a:gd name="T4" fmla="*/ 239 w 239"/>
                <a:gd name="T5" fmla="*/ 42 h 152"/>
                <a:gd name="T6" fmla="*/ 0 w 239"/>
                <a:gd name="T7" fmla="*/ 0 h 152"/>
                <a:gd name="T8" fmla="*/ 10 w 239"/>
                <a:gd name="T9" fmla="*/ 111 h 152"/>
                <a:gd name="T10" fmla="*/ 239 w 239"/>
                <a:gd name="T11" fmla="*/ 152 h 152"/>
              </a:gdLst>
              <a:ahLst/>
              <a:cxnLst>
                <a:cxn ang="0">
                  <a:pos x="T0" y="T1"/>
                </a:cxn>
                <a:cxn ang="0">
                  <a:pos x="T2" y="T3"/>
                </a:cxn>
                <a:cxn ang="0">
                  <a:pos x="T4" y="T5"/>
                </a:cxn>
                <a:cxn ang="0">
                  <a:pos x="T6" y="T7"/>
                </a:cxn>
                <a:cxn ang="0">
                  <a:pos x="T8" y="T9"/>
                </a:cxn>
                <a:cxn ang="0">
                  <a:pos x="T10" y="T11"/>
                </a:cxn>
              </a:cxnLst>
              <a:rect l="0" t="0" r="r" b="b"/>
              <a:pathLst>
                <a:path w="239" h="152">
                  <a:moveTo>
                    <a:pt x="239" y="152"/>
                  </a:moveTo>
                  <a:lnTo>
                    <a:pt x="239" y="152"/>
                  </a:lnTo>
                  <a:lnTo>
                    <a:pt x="239" y="42"/>
                  </a:lnTo>
                  <a:cubicBezTo>
                    <a:pt x="165" y="21"/>
                    <a:pt x="84" y="7"/>
                    <a:pt x="0" y="0"/>
                  </a:cubicBezTo>
                  <a:lnTo>
                    <a:pt x="10" y="111"/>
                  </a:lnTo>
                  <a:cubicBezTo>
                    <a:pt x="90" y="118"/>
                    <a:pt x="168" y="132"/>
                    <a:pt x="239" y="1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9" name="Freeform 92">
              <a:extLst>
                <a:ext uri="{FF2B5EF4-FFF2-40B4-BE49-F238E27FC236}">
                  <a16:creationId xmlns:a16="http://schemas.microsoft.com/office/drawing/2014/main" id="{2942D779-A562-4122-A7F6-897E386ACF9A}"/>
                </a:ext>
              </a:extLst>
            </p:cNvPr>
            <p:cNvSpPr>
              <a:spLocks/>
            </p:cNvSpPr>
            <p:nvPr/>
          </p:nvSpPr>
          <p:spPr bwMode="auto">
            <a:xfrm>
              <a:off x="6323" y="1874"/>
              <a:ext cx="31" cy="74"/>
            </a:xfrm>
            <a:custGeom>
              <a:avLst/>
              <a:gdLst>
                <a:gd name="T0" fmla="*/ 52 w 52"/>
                <a:gd name="T1" fmla="*/ 124 h 124"/>
                <a:gd name="T2" fmla="*/ 52 w 52"/>
                <a:gd name="T3" fmla="*/ 124 h 124"/>
                <a:gd name="T4" fmla="*/ 52 w 52"/>
                <a:gd name="T5" fmla="*/ 14 h 124"/>
                <a:gd name="T6" fmla="*/ 0 w 52"/>
                <a:gd name="T7" fmla="*/ 0 h 124"/>
                <a:gd name="T8" fmla="*/ 10 w 52"/>
                <a:gd name="T9" fmla="*/ 113 h 124"/>
                <a:gd name="T10" fmla="*/ 52 w 52"/>
                <a:gd name="T11" fmla="*/ 124 h 124"/>
              </a:gdLst>
              <a:ahLst/>
              <a:cxnLst>
                <a:cxn ang="0">
                  <a:pos x="T0" y="T1"/>
                </a:cxn>
                <a:cxn ang="0">
                  <a:pos x="T2" y="T3"/>
                </a:cxn>
                <a:cxn ang="0">
                  <a:pos x="T4" y="T5"/>
                </a:cxn>
                <a:cxn ang="0">
                  <a:pos x="T6" y="T7"/>
                </a:cxn>
                <a:cxn ang="0">
                  <a:pos x="T8" y="T9"/>
                </a:cxn>
                <a:cxn ang="0">
                  <a:pos x="T10" y="T11"/>
                </a:cxn>
              </a:cxnLst>
              <a:rect l="0" t="0" r="r" b="b"/>
              <a:pathLst>
                <a:path w="52" h="124">
                  <a:moveTo>
                    <a:pt x="52" y="124"/>
                  </a:moveTo>
                  <a:lnTo>
                    <a:pt x="52" y="124"/>
                  </a:lnTo>
                  <a:lnTo>
                    <a:pt x="52" y="14"/>
                  </a:lnTo>
                  <a:cubicBezTo>
                    <a:pt x="35" y="9"/>
                    <a:pt x="17" y="4"/>
                    <a:pt x="0" y="0"/>
                  </a:cubicBezTo>
                  <a:lnTo>
                    <a:pt x="10" y="113"/>
                  </a:lnTo>
                  <a:cubicBezTo>
                    <a:pt x="24" y="116"/>
                    <a:pt x="38" y="120"/>
                    <a:pt x="52" y="1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0" name="Freeform 93">
              <a:extLst>
                <a:ext uri="{FF2B5EF4-FFF2-40B4-BE49-F238E27FC236}">
                  <a16:creationId xmlns:a16="http://schemas.microsoft.com/office/drawing/2014/main" id="{2EDF7F8F-096F-446E-A741-62ED93D40DC3}"/>
                </a:ext>
              </a:extLst>
            </p:cNvPr>
            <p:cNvSpPr>
              <a:spLocks/>
            </p:cNvSpPr>
            <p:nvPr/>
          </p:nvSpPr>
          <p:spPr bwMode="auto">
            <a:xfrm>
              <a:off x="6335" y="2009"/>
              <a:ext cx="19" cy="71"/>
            </a:xfrm>
            <a:custGeom>
              <a:avLst/>
              <a:gdLst>
                <a:gd name="T0" fmla="*/ 32 w 32"/>
                <a:gd name="T1" fmla="*/ 118 h 118"/>
                <a:gd name="T2" fmla="*/ 32 w 32"/>
                <a:gd name="T3" fmla="*/ 118 h 118"/>
                <a:gd name="T4" fmla="*/ 32 w 32"/>
                <a:gd name="T5" fmla="*/ 8 h 118"/>
                <a:gd name="T6" fmla="*/ 0 w 32"/>
                <a:gd name="T7" fmla="*/ 0 h 118"/>
                <a:gd name="T8" fmla="*/ 11 w 32"/>
                <a:gd name="T9" fmla="*/ 112 h 118"/>
                <a:gd name="T10" fmla="*/ 32 w 32"/>
                <a:gd name="T11" fmla="*/ 118 h 118"/>
              </a:gdLst>
              <a:ahLst/>
              <a:cxnLst>
                <a:cxn ang="0">
                  <a:pos x="T0" y="T1"/>
                </a:cxn>
                <a:cxn ang="0">
                  <a:pos x="T2" y="T3"/>
                </a:cxn>
                <a:cxn ang="0">
                  <a:pos x="T4" y="T5"/>
                </a:cxn>
                <a:cxn ang="0">
                  <a:pos x="T6" y="T7"/>
                </a:cxn>
                <a:cxn ang="0">
                  <a:pos x="T8" y="T9"/>
                </a:cxn>
                <a:cxn ang="0">
                  <a:pos x="T10" y="T11"/>
                </a:cxn>
              </a:cxnLst>
              <a:rect l="0" t="0" r="r" b="b"/>
              <a:pathLst>
                <a:path w="32" h="118">
                  <a:moveTo>
                    <a:pt x="32" y="118"/>
                  </a:moveTo>
                  <a:lnTo>
                    <a:pt x="32" y="118"/>
                  </a:lnTo>
                  <a:lnTo>
                    <a:pt x="32" y="8"/>
                  </a:lnTo>
                  <a:cubicBezTo>
                    <a:pt x="22" y="5"/>
                    <a:pt x="11" y="2"/>
                    <a:pt x="0" y="0"/>
                  </a:cubicBezTo>
                  <a:lnTo>
                    <a:pt x="11" y="112"/>
                  </a:lnTo>
                  <a:cubicBezTo>
                    <a:pt x="18" y="114"/>
                    <a:pt x="25" y="116"/>
                    <a:pt x="32" y="1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1" name="Freeform 94">
              <a:extLst>
                <a:ext uri="{FF2B5EF4-FFF2-40B4-BE49-F238E27FC236}">
                  <a16:creationId xmlns:a16="http://schemas.microsoft.com/office/drawing/2014/main" id="{169278C8-5826-4843-A7F7-7E955370B121}"/>
                </a:ext>
              </a:extLst>
            </p:cNvPr>
            <p:cNvSpPr>
              <a:spLocks/>
            </p:cNvSpPr>
            <p:nvPr/>
          </p:nvSpPr>
          <p:spPr bwMode="auto">
            <a:xfrm>
              <a:off x="6273" y="1335"/>
              <a:ext cx="81" cy="84"/>
            </a:xfrm>
            <a:custGeom>
              <a:avLst/>
              <a:gdLst>
                <a:gd name="T0" fmla="*/ 136 w 136"/>
                <a:gd name="T1" fmla="*/ 140 h 140"/>
                <a:gd name="T2" fmla="*/ 136 w 136"/>
                <a:gd name="T3" fmla="*/ 140 h 140"/>
                <a:gd name="T4" fmla="*/ 136 w 136"/>
                <a:gd name="T5" fmla="*/ 30 h 140"/>
                <a:gd name="T6" fmla="*/ 0 w 136"/>
                <a:gd name="T7" fmla="*/ 0 h 140"/>
                <a:gd name="T8" fmla="*/ 11 w 136"/>
                <a:gd name="T9" fmla="*/ 112 h 140"/>
                <a:gd name="T10" fmla="*/ 136 w 136"/>
                <a:gd name="T11" fmla="*/ 140 h 140"/>
              </a:gdLst>
              <a:ahLst/>
              <a:cxnLst>
                <a:cxn ang="0">
                  <a:pos x="T0" y="T1"/>
                </a:cxn>
                <a:cxn ang="0">
                  <a:pos x="T2" y="T3"/>
                </a:cxn>
                <a:cxn ang="0">
                  <a:pos x="T4" y="T5"/>
                </a:cxn>
                <a:cxn ang="0">
                  <a:pos x="T6" y="T7"/>
                </a:cxn>
                <a:cxn ang="0">
                  <a:pos x="T8" y="T9"/>
                </a:cxn>
                <a:cxn ang="0">
                  <a:pos x="T10" y="T11"/>
                </a:cxn>
              </a:cxnLst>
              <a:rect l="0" t="0" r="r" b="b"/>
              <a:pathLst>
                <a:path w="136" h="140">
                  <a:moveTo>
                    <a:pt x="136" y="140"/>
                  </a:moveTo>
                  <a:lnTo>
                    <a:pt x="136" y="140"/>
                  </a:lnTo>
                  <a:lnTo>
                    <a:pt x="136" y="30"/>
                  </a:lnTo>
                  <a:cubicBezTo>
                    <a:pt x="93" y="18"/>
                    <a:pt x="47" y="8"/>
                    <a:pt x="0" y="0"/>
                  </a:cubicBezTo>
                  <a:lnTo>
                    <a:pt x="11" y="112"/>
                  </a:lnTo>
                  <a:cubicBezTo>
                    <a:pt x="54" y="119"/>
                    <a:pt x="96" y="129"/>
                    <a:pt x="136" y="1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2" name="Freeform 95">
              <a:extLst>
                <a:ext uri="{FF2B5EF4-FFF2-40B4-BE49-F238E27FC236}">
                  <a16:creationId xmlns:a16="http://schemas.microsoft.com/office/drawing/2014/main" id="{BCEF6D38-6826-4677-ADE1-8347CAE3F16E}"/>
                </a:ext>
              </a:extLst>
            </p:cNvPr>
            <p:cNvSpPr>
              <a:spLocks/>
            </p:cNvSpPr>
            <p:nvPr/>
          </p:nvSpPr>
          <p:spPr bwMode="auto">
            <a:xfrm>
              <a:off x="6261" y="1202"/>
              <a:ext cx="93" cy="85"/>
            </a:xfrm>
            <a:custGeom>
              <a:avLst/>
              <a:gdLst>
                <a:gd name="T0" fmla="*/ 156 w 156"/>
                <a:gd name="T1" fmla="*/ 143 h 143"/>
                <a:gd name="T2" fmla="*/ 156 w 156"/>
                <a:gd name="T3" fmla="*/ 143 h 143"/>
                <a:gd name="T4" fmla="*/ 156 w 156"/>
                <a:gd name="T5" fmla="*/ 33 h 143"/>
                <a:gd name="T6" fmla="*/ 0 w 156"/>
                <a:gd name="T7" fmla="*/ 0 h 143"/>
                <a:gd name="T8" fmla="*/ 10 w 156"/>
                <a:gd name="T9" fmla="*/ 112 h 143"/>
                <a:gd name="T10" fmla="*/ 156 w 156"/>
                <a:gd name="T11" fmla="*/ 143 h 143"/>
              </a:gdLst>
              <a:ahLst/>
              <a:cxnLst>
                <a:cxn ang="0">
                  <a:pos x="T0" y="T1"/>
                </a:cxn>
                <a:cxn ang="0">
                  <a:pos x="T2" y="T3"/>
                </a:cxn>
                <a:cxn ang="0">
                  <a:pos x="T4" y="T5"/>
                </a:cxn>
                <a:cxn ang="0">
                  <a:pos x="T6" y="T7"/>
                </a:cxn>
                <a:cxn ang="0">
                  <a:pos x="T8" y="T9"/>
                </a:cxn>
                <a:cxn ang="0">
                  <a:pos x="T10" y="T11"/>
                </a:cxn>
              </a:cxnLst>
              <a:rect l="0" t="0" r="r" b="b"/>
              <a:pathLst>
                <a:path w="156" h="143">
                  <a:moveTo>
                    <a:pt x="156" y="143"/>
                  </a:moveTo>
                  <a:lnTo>
                    <a:pt x="156" y="143"/>
                  </a:lnTo>
                  <a:lnTo>
                    <a:pt x="156" y="33"/>
                  </a:lnTo>
                  <a:cubicBezTo>
                    <a:pt x="106" y="19"/>
                    <a:pt x="54" y="8"/>
                    <a:pt x="0" y="0"/>
                  </a:cubicBezTo>
                  <a:lnTo>
                    <a:pt x="10" y="112"/>
                  </a:lnTo>
                  <a:cubicBezTo>
                    <a:pt x="61" y="119"/>
                    <a:pt x="110" y="130"/>
                    <a:pt x="156"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3" name="Freeform 96">
              <a:extLst>
                <a:ext uri="{FF2B5EF4-FFF2-40B4-BE49-F238E27FC236}">
                  <a16:creationId xmlns:a16="http://schemas.microsoft.com/office/drawing/2014/main" id="{CDC9BB7F-4C9B-42C5-B195-4E94F30A33F8}"/>
                </a:ext>
              </a:extLst>
            </p:cNvPr>
            <p:cNvSpPr>
              <a:spLocks/>
            </p:cNvSpPr>
            <p:nvPr/>
          </p:nvSpPr>
          <p:spPr bwMode="auto">
            <a:xfrm>
              <a:off x="6285" y="1470"/>
              <a:ext cx="69" cy="81"/>
            </a:xfrm>
            <a:custGeom>
              <a:avLst/>
              <a:gdLst>
                <a:gd name="T0" fmla="*/ 115 w 115"/>
                <a:gd name="T1" fmla="*/ 136 h 136"/>
                <a:gd name="T2" fmla="*/ 115 w 115"/>
                <a:gd name="T3" fmla="*/ 136 h 136"/>
                <a:gd name="T4" fmla="*/ 115 w 115"/>
                <a:gd name="T5" fmla="*/ 26 h 136"/>
                <a:gd name="T6" fmla="*/ 0 w 115"/>
                <a:gd name="T7" fmla="*/ 0 h 136"/>
                <a:gd name="T8" fmla="*/ 10 w 115"/>
                <a:gd name="T9" fmla="*/ 112 h 136"/>
                <a:gd name="T10" fmla="*/ 115 w 115"/>
                <a:gd name="T11" fmla="*/ 136 h 136"/>
              </a:gdLst>
              <a:ahLst/>
              <a:cxnLst>
                <a:cxn ang="0">
                  <a:pos x="T0" y="T1"/>
                </a:cxn>
                <a:cxn ang="0">
                  <a:pos x="T2" y="T3"/>
                </a:cxn>
                <a:cxn ang="0">
                  <a:pos x="T4" y="T5"/>
                </a:cxn>
                <a:cxn ang="0">
                  <a:pos x="T6" y="T7"/>
                </a:cxn>
                <a:cxn ang="0">
                  <a:pos x="T8" y="T9"/>
                </a:cxn>
                <a:cxn ang="0">
                  <a:pos x="T10" y="T11"/>
                </a:cxn>
              </a:cxnLst>
              <a:rect l="0" t="0" r="r" b="b"/>
              <a:pathLst>
                <a:path w="115" h="136">
                  <a:moveTo>
                    <a:pt x="115" y="136"/>
                  </a:moveTo>
                  <a:lnTo>
                    <a:pt x="115" y="136"/>
                  </a:lnTo>
                  <a:lnTo>
                    <a:pt x="115" y="26"/>
                  </a:lnTo>
                  <a:cubicBezTo>
                    <a:pt x="78" y="16"/>
                    <a:pt x="40" y="7"/>
                    <a:pt x="0" y="0"/>
                  </a:cubicBezTo>
                  <a:lnTo>
                    <a:pt x="10" y="112"/>
                  </a:lnTo>
                  <a:cubicBezTo>
                    <a:pt x="46" y="118"/>
                    <a:pt x="81" y="127"/>
                    <a:pt x="115" y="1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4" name="Freeform 97">
              <a:extLst>
                <a:ext uri="{FF2B5EF4-FFF2-40B4-BE49-F238E27FC236}">
                  <a16:creationId xmlns:a16="http://schemas.microsoft.com/office/drawing/2014/main" id="{EBF5C626-CBC9-4294-B909-6EE2DB8FF2EF}"/>
                </a:ext>
              </a:extLst>
            </p:cNvPr>
            <p:cNvSpPr>
              <a:spLocks/>
            </p:cNvSpPr>
            <p:nvPr/>
          </p:nvSpPr>
          <p:spPr bwMode="auto">
            <a:xfrm>
              <a:off x="6298" y="1604"/>
              <a:ext cx="56" cy="79"/>
            </a:xfrm>
            <a:custGeom>
              <a:avLst/>
              <a:gdLst>
                <a:gd name="T0" fmla="*/ 94 w 94"/>
                <a:gd name="T1" fmla="*/ 132 h 132"/>
                <a:gd name="T2" fmla="*/ 94 w 94"/>
                <a:gd name="T3" fmla="*/ 132 h 132"/>
                <a:gd name="T4" fmla="*/ 94 w 94"/>
                <a:gd name="T5" fmla="*/ 22 h 132"/>
                <a:gd name="T6" fmla="*/ 0 w 94"/>
                <a:gd name="T7" fmla="*/ 0 h 132"/>
                <a:gd name="T8" fmla="*/ 10 w 94"/>
                <a:gd name="T9" fmla="*/ 112 h 132"/>
                <a:gd name="T10" fmla="*/ 94 w 94"/>
                <a:gd name="T11" fmla="*/ 132 h 132"/>
              </a:gdLst>
              <a:ahLst/>
              <a:cxnLst>
                <a:cxn ang="0">
                  <a:pos x="T0" y="T1"/>
                </a:cxn>
                <a:cxn ang="0">
                  <a:pos x="T2" y="T3"/>
                </a:cxn>
                <a:cxn ang="0">
                  <a:pos x="T4" y="T5"/>
                </a:cxn>
                <a:cxn ang="0">
                  <a:pos x="T6" y="T7"/>
                </a:cxn>
                <a:cxn ang="0">
                  <a:pos x="T8" y="T9"/>
                </a:cxn>
                <a:cxn ang="0">
                  <a:pos x="T10" y="T11"/>
                </a:cxn>
              </a:cxnLst>
              <a:rect l="0" t="0" r="r" b="b"/>
              <a:pathLst>
                <a:path w="94" h="132">
                  <a:moveTo>
                    <a:pt x="94" y="132"/>
                  </a:moveTo>
                  <a:lnTo>
                    <a:pt x="94" y="132"/>
                  </a:lnTo>
                  <a:lnTo>
                    <a:pt x="94" y="22"/>
                  </a:lnTo>
                  <a:cubicBezTo>
                    <a:pt x="64" y="14"/>
                    <a:pt x="32" y="6"/>
                    <a:pt x="0" y="0"/>
                  </a:cubicBezTo>
                  <a:lnTo>
                    <a:pt x="10" y="112"/>
                  </a:lnTo>
                  <a:cubicBezTo>
                    <a:pt x="39" y="118"/>
                    <a:pt x="67" y="125"/>
                    <a:pt x="94" y="1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5" name="Freeform 98">
              <a:extLst>
                <a:ext uri="{FF2B5EF4-FFF2-40B4-BE49-F238E27FC236}">
                  <a16:creationId xmlns:a16="http://schemas.microsoft.com/office/drawing/2014/main" id="{86129E98-82D1-466F-A7BB-AF00BF7F1750}"/>
                </a:ext>
              </a:extLst>
            </p:cNvPr>
            <p:cNvSpPr>
              <a:spLocks/>
            </p:cNvSpPr>
            <p:nvPr/>
          </p:nvSpPr>
          <p:spPr bwMode="auto">
            <a:xfrm>
              <a:off x="6155" y="1260"/>
              <a:ext cx="118" cy="75"/>
            </a:xfrm>
            <a:custGeom>
              <a:avLst/>
              <a:gdLst>
                <a:gd name="T0" fmla="*/ 0 w 196"/>
                <a:gd name="T1" fmla="*/ 110 h 126"/>
                <a:gd name="T2" fmla="*/ 0 w 196"/>
                <a:gd name="T3" fmla="*/ 110 h 126"/>
                <a:gd name="T4" fmla="*/ 196 w 196"/>
                <a:gd name="T5" fmla="*/ 126 h 126"/>
                <a:gd name="T6" fmla="*/ 196 w 196"/>
                <a:gd name="T7" fmla="*/ 126 h 126"/>
                <a:gd name="T8" fmla="*/ 186 w 196"/>
                <a:gd name="T9" fmla="*/ 15 h 126"/>
                <a:gd name="T10" fmla="*/ 186 w 196"/>
                <a:gd name="T11" fmla="*/ 15 h 126"/>
                <a:gd name="T12" fmla="*/ 0 w 196"/>
                <a:gd name="T13" fmla="*/ 0 h 126"/>
                <a:gd name="T14" fmla="*/ 0 w 196"/>
                <a:gd name="T15" fmla="*/ 11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26">
                  <a:moveTo>
                    <a:pt x="0" y="110"/>
                  </a:moveTo>
                  <a:lnTo>
                    <a:pt x="0" y="110"/>
                  </a:lnTo>
                  <a:cubicBezTo>
                    <a:pt x="67" y="111"/>
                    <a:pt x="133" y="116"/>
                    <a:pt x="196" y="126"/>
                  </a:cubicBezTo>
                  <a:lnTo>
                    <a:pt x="196" y="126"/>
                  </a:lnTo>
                  <a:lnTo>
                    <a:pt x="186" y="15"/>
                  </a:lnTo>
                  <a:lnTo>
                    <a:pt x="186" y="15"/>
                  </a:lnTo>
                  <a:cubicBezTo>
                    <a:pt x="126" y="6"/>
                    <a:pt x="63" y="1"/>
                    <a:pt x="0" y="0"/>
                  </a:cubicBez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6" name="Freeform 99">
              <a:extLst>
                <a:ext uri="{FF2B5EF4-FFF2-40B4-BE49-F238E27FC236}">
                  <a16:creationId xmlns:a16="http://schemas.microsoft.com/office/drawing/2014/main" id="{3578BCC2-F5AA-40A2-8258-DB61E9A59925}"/>
                </a:ext>
              </a:extLst>
            </p:cNvPr>
            <p:cNvSpPr>
              <a:spLocks/>
            </p:cNvSpPr>
            <p:nvPr/>
          </p:nvSpPr>
          <p:spPr bwMode="auto">
            <a:xfrm>
              <a:off x="6088" y="599"/>
              <a:ext cx="56" cy="68"/>
            </a:xfrm>
            <a:custGeom>
              <a:avLst/>
              <a:gdLst>
                <a:gd name="T0" fmla="*/ 0 w 93"/>
                <a:gd name="T1" fmla="*/ 114 h 114"/>
                <a:gd name="T2" fmla="*/ 0 w 93"/>
                <a:gd name="T3" fmla="*/ 114 h 114"/>
                <a:gd name="T4" fmla="*/ 0 w 93"/>
                <a:gd name="T5" fmla="*/ 114 h 114"/>
                <a:gd name="T6" fmla="*/ 93 w 93"/>
                <a:gd name="T7" fmla="*/ 111 h 114"/>
                <a:gd name="T8" fmla="*/ 93 w 93"/>
                <a:gd name="T9" fmla="*/ 0 h 114"/>
                <a:gd name="T10" fmla="*/ 10 w 93"/>
                <a:gd name="T11" fmla="*/ 3 h 114"/>
                <a:gd name="T12" fmla="*/ 10 w 93"/>
                <a:gd name="T13" fmla="*/ 4 h 114"/>
                <a:gd name="T14" fmla="*/ 0 w 93"/>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4">
                  <a:moveTo>
                    <a:pt x="0" y="114"/>
                  </a:moveTo>
                  <a:lnTo>
                    <a:pt x="0" y="114"/>
                  </a:lnTo>
                  <a:lnTo>
                    <a:pt x="0" y="114"/>
                  </a:lnTo>
                  <a:cubicBezTo>
                    <a:pt x="31" y="112"/>
                    <a:pt x="62" y="111"/>
                    <a:pt x="93" y="111"/>
                  </a:cubicBezTo>
                  <a:lnTo>
                    <a:pt x="93" y="0"/>
                  </a:lnTo>
                  <a:cubicBezTo>
                    <a:pt x="66" y="1"/>
                    <a:pt x="38" y="2"/>
                    <a:pt x="10" y="3"/>
                  </a:cubicBezTo>
                  <a:lnTo>
                    <a:pt x="10" y="4"/>
                  </a:lnTo>
                  <a:lnTo>
                    <a:pt x="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7" name="Freeform 100">
              <a:extLst>
                <a:ext uri="{FF2B5EF4-FFF2-40B4-BE49-F238E27FC236}">
                  <a16:creationId xmlns:a16="http://schemas.microsoft.com/office/drawing/2014/main" id="{3535CAF0-AA52-41F4-A15E-0E9D9CBDE646}"/>
                </a:ext>
              </a:extLst>
            </p:cNvPr>
            <p:cNvSpPr>
              <a:spLocks/>
            </p:cNvSpPr>
            <p:nvPr/>
          </p:nvSpPr>
          <p:spPr bwMode="auto">
            <a:xfrm>
              <a:off x="5945" y="667"/>
              <a:ext cx="143" cy="92"/>
            </a:xfrm>
            <a:custGeom>
              <a:avLst/>
              <a:gdLst>
                <a:gd name="T0" fmla="*/ 0 w 239"/>
                <a:gd name="T1" fmla="*/ 152 h 152"/>
                <a:gd name="T2" fmla="*/ 0 w 239"/>
                <a:gd name="T3" fmla="*/ 152 h 152"/>
                <a:gd name="T4" fmla="*/ 229 w 239"/>
                <a:gd name="T5" fmla="*/ 111 h 152"/>
                <a:gd name="T6" fmla="*/ 239 w 239"/>
                <a:gd name="T7" fmla="*/ 0 h 152"/>
                <a:gd name="T8" fmla="*/ 0 w 239"/>
                <a:gd name="T9" fmla="*/ 42 h 152"/>
                <a:gd name="T10" fmla="*/ 0 w 239"/>
                <a:gd name="T11" fmla="*/ 152 h 152"/>
              </a:gdLst>
              <a:ahLst/>
              <a:cxnLst>
                <a:cxn ang="0">
                  <a:pos x="T0" y="T1"/>
                </a:cxn>
                <a:cxn ang="0">
                  <a:pos x="T2" y="T3"/>
                </a:cxn>
                <a:cxn ang="0">
                  <a:pos x="T4" y="T5"/>
                </a:cxn>
                <a:cxn ang="0">
                  <a:pos x="T6" y="T7"/>
                </a:cxn>
                <a:cxn ang="0">
                  <a:pos x="T8" y="T9"/>
                </a:cxn>
                <a:cxn ang="0">
                  <a:pos x="T10" y="T11"/>
                </a:cxn>
              </a:cxnLst>
              <a:rect l="0" t="0" r="r" b="b"/>
              <a:pathLst>
                <a:path w="239" h="152">
                  <a:moveTo>
                    <a:pt x="0" y="152"/>
                  </a:moveTo>
                  <a:lnTo>
                    <a:pt x="0" y="152"/>
                  </a:lnTo>
                  <a:cubicBezTo>
                    <a:pt x="71" y="132"/>
                    <a:pt x="149" y="118"/>
                    <a:pt x="229" y="111"/>
                  </a:cubicBezTo>
                  <a:lnTo>
                    <a:pt x="239" y="0"/>
                  </a:lnTo>
                  <a:cubicBezTo>
                    <a:pt x="155" y="7"/>
                    <a:pt x="74" y="21"/>
                    <a:pt x="0" y="42"/>
                  </a:cubicBezTo>
                  <a:lnTo>
                    <a:pt x="0" y="1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8" name="Freeform 101">
              <a:extLst>
                <a:ext uri="{FF2B5EF4-FFF2-40B4-BE49-F238E27FC236}">
                  <a16:creationId xmlns:a16="http://schemas.microsoft.com/office/drawing/2014/main" id="{74CBE9A2-4333-427C-9DEB-582D0F32E719}"/>
                </a:ext>
              </a:extLst>
            </p:cNvPr>
            <p:cNvSpPr>
              <a:spLocks/>
            </p:cNvSpPr>
            <p:nvPr/>
          </p:nvSpPr>
          <p:spPr bwMode="auto">
            <a:xfrm>
              <a:off x="5945" y="535"/>
              <a:ext cx="156" cy="92"/>
            </a:xfrm>
            <a:custGeom>
              <a:avLst/>
              <a:gdLst>
                <a:gd name="T0" fmla="*/ 0 w 260"/>
                <a:gd name="T1" fmla="*/ 153 h 153"/>
                <a:gd name="T2" fmla="*/ 0 w 260"/>
                <a:gd name="T3" fmla="*/ 153 h 153"/>
                <a:gd name="T4" fmla="*/ 249 w 260"/>
                <a:gd name="T5" fmla="*/ 110 h 153"/>
                <a:gd name="T6" fmla="*/ 260 w 260"/>
                <a:gd name="T7" fmla="*/ 0 h 153"/>
                <a:gd name="T8" fmla="*/ 0 w 260"/>
                <a:gd name="T9" fmla="*/ 43 h 153"/>
                <a:gd name="T10" fmla="*/ 0 w 260"/>
                <a:gd name="T11" fmla="*/ 153 h 153"/>
              </a:gdLst>
              <a:ahLst/>
              <a:cxnLst>
                <a:cxn ang="0">
                  <a:pos x="T0" y="T1"/>
                </a:cxn>
                <a:cxn ang="0">
                  <a:pos x="T2" y="T3"/>
                </a:cxn>
                <a:cxn ang="0">
                  <a:pos x="T4" y="T5"/>
                </a:cxn>
                <a:cxn ang="0">
                  <a:pos x="T6" y="T7"/>
                </a:cxn>
                <a:cxn ang="0">
                  <a:pos x="T8" y="T9"/>
                </a:cxn>
                <a:cxn ang="0">
                  <a:pos x="T10" y="T11"/>
                </a:cxn>
              </a:cxnLst>
              <a:rect l="0" t="0" r="r" b="b"/>
              <a:pathLst>
                <a:path w="260" h="153">
                  <a:moveTo>
                    <a:pt x="0" y="153"/>
                  </a:moveTo>
                  <a:lnTo>
                    <a:pt x="0" y="153"/>
                  </a:lnTo>
                  <a:cubicBezTo>
                    <a:pt x="77" y="131"/>
                    <a:pt x="162" y="116"/>
                    <a:pt x="249" y="110"/>
                  </a:cubicBezTo>
                  <a:lnTo>
                    <a:pt x="260" y="0"/>
                  </a:lnTo>
                  <a:cubicBezTo>
                    <a:pt x="169" y="5"/>
                    <a:pt x="80" y="20"/>
                    <a:pt x="0" y="43"/>
                  </a:cubicBez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9" name="Freeform 102">
              <a:extLst>
                <a:ext uri="{FF2B5EF4-FFF2-40B4-BE49-F238E27FC236}">
                  <a16:creationId xmlns:a16="http://schemas.microsoft.com/office/drawing/2014/main" id="{13522F2B-2012-4ADA-B0A1-E84E16AB8D39}"/>
                </a:ext>
              </a:extLst>
            </p:cNvPr>
            <p:cNvSpPr>
              <a:spLocks/>
            </p:cNvSpPr>
            <p:nvPr/>
          </p:nvSpPr>
          <p:spPr bwMode="auto">
            <a:xfrm>
              <a:off x="6076" y="732"/>
              <a:ext cx="68" cy="69"/>
            </a:xfrm>
            <a:custGeom>
              <a:avLst/>
              <a:gdLst>
                <a:gd name="T0" fmla="*/ 0 w 114"/>
                <a:gd name="T1" fmla="*/ 115 h 115"/>
                <a:gd name="T2" fmla="*/ 0 w 114"/>
                <a:gd name="T3" fmla="*/ 115 h 115"/>
                <a:gd name="T4" fmla="*/ 0 w 114"/>
                <a:gd name="T5" fmla="*/ 115 h 115"/>
                <a:gd name="T6" fmla="*/ 114 w 114"/>
                <a:gd name="T7" fmla="*/ 110 h 115"/>
                <a:gd name="T8" fmla="*/ 114 w 114"/>
                <a:gd name="T9" fmla="*/ 0 h 115"/>
                <a:gd name="T10" fmla="*/ 11 w 114"/>
                <a:gd name="T11" fmla="*/ 4 h 115"/>
                <a:gd name="T12" fmla="*/ 11 w 114"/>
                <a:gd name="T13" fmla="*/ 4 h 115"/>
                <a:gd name="T14" fmla="*/ 0 w 114"/>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5">
                  <a:moveTo>
                    <a:pt x="0" y="115"/>
                  </a:moveTo>
                  <a:lnTo>
                    <a:pt x="0" y="115"/>
                  </a:lnTo>
                  <a:lnTo>
                    <a:pt x="0" y="115"/>
                  </a:lnTo>
                  <a:cubicBezTo>
                    <a:pt x="38" y="112"/>
                    <a:pt x="76" y="110"/>
                    <a:pt x="114" y="110"/>
                  </a:cubicBezTo>
                  <a:lnTo>
                    <a:pt x="114" y="0"/>
                  </a:lnTo>
                  <a:cubicBezTo>
                    <a:pt x="80" y="0"/>
                    <a:pt x="45" y="1"/>
                    <a:pt x="11" y="4"/>
                  </a:cubicBezTo>
                  <a:lnTo>
                    <a:pt x="11" y="4"/>
                  </a:lnTo>
                  <a:lnTo>
                    <a:pt x="0" y="1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0" name="Freeform 103">
              <a:extLst>
                <a:ext uri="{FF2B5EF4-FFF2-40B4-BE49-F238E27FC236}">
                  <a16:creationId xmlns:a16="http://schemas.microsoft.com/office/drawing/2014/main" id="{2E94CF9E-9BFF-4E30-8AE7-70C210FFA4D5}"/>
                </a:ext>
              </a:extLst>
            </p:cNvPr>
            <p:cNvSpPr>
              <a:spLocks/>
            </p:cNvSpPr>
            <p:nvPr/>
          </p:nvSpPr>
          <p:spPr bwMode="auto">
            <a:xfrm>
              <a:off x="5945" y="934"/>
              <a:ext cx="119" cy="89"/>
            </a:xfrm>
            <a:custGeom>
              <a:avLst/>
              <a:gdLst>
                <a:gd name="T0" fmla="*/ 0 w 198"/>
                <a:gd name="T1" fmla="*/ 147 h 147"/>
                <a:gd name="T2" fmla="*/ 0 w 198"/>
                <a:gd name="T3" fmla="*/ 147 h 147"/>
                <a:gd name="T4" fmla="*/ 188 w 198"/>
                <a:gd name="T5" fmla="*/ 111 h 147"/>
                <a:gd name="T6" fmla="*/ 198 w 198"/>
                <a:gd name="T7" fmla="*/ 0 h 147"/>
                <a:gd name="T8" fmla="*/ 0 w 198"/>
                <a:gd name="T9" fmla="*/ 37 h 147"/>
                <a:gd name="T10" fmla="*/ 0 w 198"/>
                <a:gd name="T11" fmla="*/ 147 h 147"/>
              </a:gdLst>
              <a:ahLst/>
              <a:cxnLst>
                <a:cxn ang="0">
                  <a:pos x="T0" y="T1"/>
                </a:cxn>
                <a:cxn ang="0">
                  <a:pos x="T2" y="T3"/>
                </a:cxn>
                <a:cxn ang="0">
                  <a:pos x="T4" y="T5"/>
                </a:cxn>
                <a:cxn ang="0">
                  <a:pos x="T6" y="T7"/>
                </a:cxn>
                <a:cxn ang="0">
                  <a:pos x="T8" y="T9"/>
                </a:cxn>
                <a:cxn ang="0">
                  <a:pos x="T10" y="T11"/>
                </a:cxn>
              </a:cxnLst>
              <a:rect l="0" t="0" r="r" b="b"/>
              <a:pathLst>
                <a:path w="198" h="147">
                  <a:moveTo>
                    <a:pt x="0" y="147"/>
                  </a:moveTo>
                  <a:lnTo>
                    <a:pt x="0" y="147"/>
                  </a:lnTo>
                  <a:cubicBezTo>
                    <a:pt x="59" y="131"/>
                    <a:pt x="122" y="118"/>
                    <a:pt x="188" y="111"/>
                  </a:cubicBezTo>
                  <a:lnTo>
                    <a:pt x="198" y="0"/>
                  </a:lnTo>
                  <a:cubicBezTo>
                    <a:pt x="129" y="7"/>
                    <a:pt x="62" y="20"/>
                    <a:pt x="0" y="37"/>
                  </a:cubicBez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1" name="Freeform 104">
              <a:extLst>
                <a:ext uri="{FF2B5EF4-FFF2-40B4-BE49-F238E27FC236}">
                  <a16:creationId xmlns:a16="http://schemas.microsoft.com/office/drawing/2014/main" id="{8E074894-9C29-4429-96E5-D317D26C7FD3}"/>
                </a:ext>
              </a:extLst>
            </p:cNvPr>
            <p:cNvSpPr>
              <a:spLocks/>
            </p:cNvSpPr>
            <p:nvPr/>
          </p:nvSpPr>
          <p:spPr bwMode="auto">
            <a:xfrm>
              <a:off x="6051" y="996"/>
              <a:ext cx="93" cy="72"/>
            </a:xfrm>
            <a:custGeom>
              <a:avLst/>
              <a:gdLst>
                <a:gd name="T0" fmla="*/ 0 w 155"/>
                <a:gd name="T1" fmla="*/ 120 h 120"/>
                <a:gd name="T2" fmla="*/ 0 w 155"/>
                <a:gd name="T3" fmla="*/ 120 h 120"/>
                <a:gd name="T4" fmla="*/ 0 w 155"/>
                <a:gd name="T5" fmla="*/ 120 h 120"/>
                <a:gd name="T6" fmla="*/ 155 w 155"/>
                <a:gd name="T7" fmla="*/ 110 h 120"/>
                <a:gd name="T8" fmla="*/ 155 w 155"/>
                <a:gd name="T9" fmla="*/ 0 h 120"/>
                <a:gd name="T10" fmla="*/ 11 w 155"/>
                <a:gd name="T11" fmla="*/ 9 h 120"/>
                <a:gd name="T12" fmla="*/ 11 w 155"/>
                <a:gd name="T13" fmla="*/ 9 h 120"/>
                <a:gd name="T14" fmla="*/ 0 w 155"/>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20">
                  <a:moveTo>
                    <a:pt x="0" y="120"/>
                  </a:moveTo>
                  <a:lnTo>
                    <a:pt x="0" y="120"/>
                  </a:lnTo>
                  <a:lnTo>
                    <a:pt x="0" y="120"/>
                  </a:lnTo>
                  <a:cubicBezTo>
                    <a:pt x="51" y="114"/>
                    <a:pt x="103" y="110"/>
                    <a:pt x="155" y="110"/>
                  </a:cubicBezTo>
                  <a:lnTo>
                    <a:pt x="155" y="0"/>
                  </a:lnTo>
                  <a:cubicBezTo>
                    <a:pt x="106" y="0"/>
                    <a:pt x="58" y="3"/>
                    <a:pt x="11" y="9"/>
                  </a:cubicBezTo>
                  <a:lnTo>
                    <a:pt x="11" y="9"/>
                  </a:lnTo>
                  <a:lnTo>
                    <a:pt x="0"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2" name="Freeform 105">
              <a:extLst>
                <a:ext uri="{FF2B5EF4-FFF2-40B4-BE49-F238E27FC236}">
                  <a16:creationId xmlns:a16="http://schemas.microsoft.com/office/drawing/2014/main" id="{DE1AAAA9-143C-4F1B-805D-2D3FCC20CFCC}"/>
                </a:ext>
              </a:extLst>
            </p:cNvPr>
            <p:cNvSpPr>
              <a:spLocks/>
            </p:cNvSpPr>
            <p:nvPr/>
          </p:nvSpPr>
          <p:spPr bwMode="auto">
            <a:xfrm>
              <a:off x="5945" y="801"/>
              <a:ext cx="131" cy="90"/>
            </a:xfrm>
            <a:custGeom>
              <a:avLst/>
              <a:gdLst>
                <a:gd name="T0" fmla="*/ 0 w 218"/>
                <a:gd name="T1" fmla="*/ 150 h 150"/>
                <a:gd name="T2" fmla="*/ 0 w 218"/>
                <a:gd name="T3" fmla="*/ 150 h 150"/>
                <a:gd name="T4" fmla="*/ 208 w 218"/>
                <a:gd name="T5" fmla="*/ 111 h 150"/>
                <a:gd name="T6" fmla="*/ 218 w 218"/>
                <a:gd name="T7" fmla="*/ 0 h 150"/>
                <a:gd name="T8" fmla="*/ 0 w 218"/>
                <a:gd name="T9" fmla="*/ 40 h 150"/>
                <a:gd name="T10" fmla="*/ 0 w 218"/>
                <a:gd name="T11" fmla="*/ 150 h 150"/>
              </a:gdLst>
              <a:ahLst/>
              <a:cxnLst>
                <a:cxn ang="0">
                  <a:pos x="T0" y="T1"/>
                </a:cxn>
                <a:cxn ang="0">
                  <a:pos x="T2" y="T3"/>
                </a:cxn>
                <a:cxn ang="0">
                  <a:pos x="T4" y="T5"/>
                </a:cxn>
                <a:cxn ang="0">
                  <a:pos x="T6" y="T7"/>
                </a:cxn>
                <a:cxn ang="0">
                  <a:pos x="T8" y="T9"/>
                </a:cxn>
                <a:cxn ang="0">
                  <a:pos x="T10" y="T11"/>
                </a:cxn>
              </a:cxnLst>
              <a:rect l="0" t="0" r="r" b="b"/>
              <a:pathLst>
                <a:path w="218" h="150">
                  <a:moveTo>
                    <a:pt x="0" y="150"/>
                  </a:moveTo>
                  <a:lnTo>
                    <a:pt x="0" y="150"/>
                  </a:lnTo>
                  <a:cubicBezTo>
                    <a:pt x="65" y="132"/>
                    <a:pt x="135" y="119"/>
                    <a:pt x="208" y="111"/>
                  </a:cubicBezTo>
                  <a:lnTo>
                    <a:pt x="218" y="0"/>
                  </a:lnTo>
                  <a:cubicBezTo>
                    <a:pt x="142" y="7"/>
                    <a:pt x="68" y="21"/>
                    <a:pt x="0" y="40"/>
                  </a:cubicBezTo>
                  <a:lnTo>
                    <a:pt x="0"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3" name="Freeform 106">
              <a:extLst>
                <a:ext uri="{FF2B5EF4-FFF2-40B4-BE49-F238E27FC236}">
                  <a16:creationId xmlns:a16="http://schemas.microsoft.com/office/drawing/2014/main" id="{79F6BF32-6D2C-45AA-9C30-62359D5C6648}"/>
                </a:ext>
              </a:extLst>
            </p:cNvPr>
            <p:cNvSpPr>
              <a:spLocks/>
            </p:cNvSpPr>
            <p:nvPr/>
          </p:nvSpPr>
          <p:spPr bwMode="auto">
            <a:xfrm>
              <a:off x="6064" y="864"/>
              <a:ext cx="80" cy="70"/>
            </a:xfrm>
            <a:custGeom>
              <a:avLst/>
              <a:gdLst>
                <a:gd name="T0" fmla="*/ 0 w 134"/>
                <a:gd name="T1" fmla="*/ 117 h 118"/>
                <a:gd name="T2" fmla="*/ 0 w 134"/>
                <a:gd name="T3" fmla="*/ 117 h 118"/>
                <a:gd name="T4" fmla="*/ 0 w 134"/>
                <a:gd name="T5" fmla="*/ 118 h 118"/>
                <a:gd name="T6" fmla="*/ 134 w 134"/>
                <a:gd name="T7" fmla="*/ 110 h 118"/>
                <a:gd name="T8" fmla="*/ 134 w 134"/>
                <a:gd name="T9" fmla="*/ 0 h 118"/>
                <a:gd name="T10" fmla="*/ 10 w 134"/>
                <a:gd name="T11" fmla="*/ 6 h 118"/>
                <a:gd name="T12" fmla="*/ 10 w 134"/>
                <a:gd name="T13" fmla="*/ 6 h 118"/>
                <a:gd name="T14" fmla="*/ 0 w 134"/>
                <a:gd name="T15" fmla="*/ 117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0" y="117"/>
                  </a:moveTo>
                  <a:lnTo>
                    <a:pt x="0" y="117"/>
                  </a:lnTo>
                  <a:lnTo>
                    <a:pt x="0" y="118"/>
                  </a:lnTo>
                  <a:cubicBezTo>
                    <a:pt x="44" y="113"/>
                    <a:pt x="89" y="110"/>
                    <a:pt x="134" y="110"/>
                  </a:cubicBezTo>
                  <a:lnTo>
                    <a:pt x="134" y="0"/>
                  </a:lnTo>
                  <a:cubicBezTo>
                    <a:pt x="93" y="0"/>
                    <a:pt x="51" y="2"/>
                    <a:pt x="10" y="6"/>
                  </a:cubicBezTo>
                  <a:lnTo>
                    <a:pt x="10" y="6"/>
                  </a:lnTo>
                  <a:lnTo>
                    <a:pt x="0" y="1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4" name="Freeform 107">
              <a:extLst>
                <a:ext uri="{FF2B5EF4-FFF2-40B4-BE49-F238E27FC236}">
                  <a16:creationId xmlns:a16="http://schemas.microsoft.com/office/drawing/2014/main" id="{D6829F46-8C5C-4691-B25E-C83EB54464B7}"/>
                </a:ext>
              </a:extLst>
            </p:cNvPr>
            <p:cNvSpPr>
              <a:spLocks/>
            </p:cNvSpPr>
            <p:nvPr/>
          </p:nvSpPr>
          <p:spPr bwMode="auto">
            <a:xfrm>
              <a:off x="6101" y="467"/>
              <a:ext cx="43" cy="68"/>
            </a:xfrm>
            <a:custGeom>
              <a:avLst/>
              <a:gdLst>
                <a:gd name="T0" fmla="*/ 0 w 72"/>
                <a:gd name="T1" fmla="*/ 113 h 113"/>
                <a:gd name="T2" fmla="*/ 0 w 72"/>
                <a:gd name="T3" fmla="*/ 113 h 113"/>
                <a:gd name="T4" fmla="*/ 0 w 72"/>
                <a:gd name="T5" fmla="*/ 113 h 113"/>
                <a:gd name="T6" fmla="*/ 72 w 72"/>
                <a:gd name="T7" fmla="*/ 110 h 113"/>
                <a:gd name="T8" fmla="*/ 72 w 72"/>
                <a:gd name="T9" fmla="*/ 0 h 113"/>
                <a:gd name="T10" fmla="*/ 10 w 72"/>
                <a:gd name="T11" fmla="*/ 2 h 113"/>
                <a:gd name="T12" fmla="*/ 10 w 72"/>
                <a:gd name="T13" fmla="*/ 2 h 113"/>
                <a:gd name="T14" fmla="*/ 0 w 72"/>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3">
                  <a:moveTo>
                    <a:pt x="0" y="113"/>
                  </a:moveTo>
                  <a:lnTo>
                    <a:pt x="0" y="113"/>
                  </a:lnTo>
                  <a:lnTo>
                    <a:pt x="0" y="113"/>
                  </a:lnTo>
                  <a:cubicBezTo>
                    <a:pt x="24" y="111"/>
                    <a:pt x="48" y="111"/>
                    <a:pt x="72" y="110"/>
                  </a:cubicBezTo>
                  <a:lnTo>
                    <a:pt x="72" y="0"/>
                  </a:lnTo>
                  <a:cubicBezTo>
                    <a:pt x="52" y="0"/>
                    <a:pt x="31" y="1"/>
                    <a:pt x="10" y="2"/>
                  </a:cubicBezTo>
                  <a:lnTo>
                    <a:pt x="10" y="2"/>
                  </a:lnTo>
                  <a:lnTo>
                    <a:pt x="0"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5" name="Freeform 108">
              <a:extLst>
                <a:ext uri="{FF2B5EF4-FFF2-40B4-BE49-F238E27FC236}">
                  <a16:creationId xmlns:a16="http://schemas.microsoft.com/office/drawing/2014/main" id="{CBD959D5-60A4-4ACD-A4D8-6D16CBEF24EF}"/>
                </a:ext>
              </a:extLst>
            </p:cNvPr>
            <p:cNvSpPr>
              <a:spLocks/>
            </p:cNvSpPr>
            <p:nvPr/>
          </p:nvSpPr>
          <p:spPr bwMode="auto">
            <a:xfrm>
              <a:off x="5945" y="5"/>
              <a:ext cx="205" cy="93"/>
            </a:xfrm>
            <a:custGeom>
              <a:avLst/>
              <a:gdLst>
                <a:gd name="T0" fmla="*/ 0 w 342"/>
                <a:gd name="T1" fmla="*/ 45 h 155"/>
                <a:gd name="T2" fmla="*/ 0 w 342"/>
                <a:gd name="T3" fmla="*/ 45 h 155"/>
                <a:gd name="T4" fmla="*/ 0 w 342"/>
                <a:gd name="T5" fmla="*/ 155 h 155"/>
                <a:gd name="T6" fmla="*/ 331 w 342"/>
                <a:gd name="T7" fmla="*/ 110 h 155"/>
                <a:gd name="T8" fmla="*/ 342 w 342"/>
                <a:gd name="T9" fmla="*/ 0 h 155"/>
                <a:gd name="T10" fmla="*/ 0 w 342"/>
                <a:gd name="T11" fmla="*/ 45 h 155"/>
              </a:gdLst>
              <a:ahLst/>
              <a:cxnLst>
                <a:cxn ang="0">
                  <a:pos x="T0" y="T1"/>
                </a:cxn>
                <a:cxn ang="0">
                  <a:pos x="T2" y="T3"/>
                </a:cxn>
                <a:cxn ang="0">
                  <a:pos x="T4" y="T5"/>
                </a:cxn>
                <a:cxn ang="0">
                  <a:pos x="T6" y="T7"/>
                </a:cxn>
                <a:cxn ang="0">
                  <a:pos x="T8" y="T9"/>
                </a:cxn>
                <a:cxn ang="0">
                  <a:pos x="T10" y="T11"/>
                </a:cxn>
              </a:cxnLst>
              <a:rect l="0" t="0" r="r" b="b"/>
              <a:pathLst>
                <a:path w="342" h="155">
                  <a:moveTo>
                    <a:pt x="0" y="45"/>
                  </a:moveTo>
                  <a:lnTo>
                    <a:pt x="0" y="45"/>
                  </a:lnTo>
                  <a:lnTo>
                    <a:pt x="0" y="155"/>
                  </a:lnTo>
                  <a:cubicBezTo>
                    <a:pt x="101" y="126"/>
                    <a:pt x="215" y="110"/>
                    <a:pt x="331" y="110"/>
                  </a:cubicBezTo>
                  <a:lnTo>
                    <a:pt x="342" y="0"/>
                  </a:lnTo>
                  <a:cubicBezTo>
                    <a:pt x="222" y="0"/>
                    <a:pt x="104" y="15"/>
                    <a:pt x="0"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6" name="Freeform 109">
              <a:extLst>
                <a:ext uri="{FF2B5EF4-FFF2-40B4-BE49-F238E27FC236}">
                  <a16:creationId xmlns:a16="http://schemas.microsoft.com/office/drawing/2014/main" id="{ECF552F3-66FE-48F4-B2A8-73A4B832B1B8}"/>
                </a:ext>
              </a:extLst>
            </p:cNvPr>
            <p:cNvSpPr>
              <a:spLocks/>
            </p:cNvSpPr>
            <p:nvPr/>
          </p:nvSpPr>
          <p:spPr bwMode="auto">
            <a:xfrm>
              <a:off x="6137" y="71"/>
              <a:ext cx="25" cy="66"/>
            </a:xfrm>
            <a:custGeom>
              <a:avLst/>
              <a:gdLst>
                <a:gd name="T0" fmla="*/ 10 w 41"/>
                <a:gd name="T1" fmla="*/ 0 h 110"/>
                <a:gd name="T2" fmla="*/ 10 w 41"/>
                <a:gd name="T3" fmla="*/ 0 h 110"/>
                <a:gd name="T4" fmla="*/ 10 w 41"/>
                <a:gd name="T5" fmla="*/ 0 h 110"/>
                <a:gd name="T6" fmla="*/ 0 w 41"/>
                <a:gd name="T7" fmla="*/ 110 h 110"/>
                <a:gd name="T8" fmla="*/ 0 w 41"/>
                <a:gd name="T9" fmla="*/ 110 h 110"/>
                <a:gd name="T10" fmla="*/ 21 w 41"/>
                <a:gd name="T11" fmla="*/ 110 h 110"/>
                <a:gd name="T12" fmla="*/ 41 w 41"/>
                <a:gd name="T13" fmla="*/ 110 h 110"/>
                <a:gd name="T14" fmla="*/ 41 w 41"/>
                <a:gd name="T15" fmla="*/ 110 h 110"/>
                <a:gd name="T16" fmla="*/ 31 w 41"/>
                <a:gd name="T17" fmla="*/ 0 h 110"/>
                <a:gd name="T18" fmla="*/ 31 w 41"/>
                <a:gd name="T19" fmla="*/ 0 h 110"/>
                <a:gd name="T20" fmla="*/ 21 w 41"/>
                <a:gd name="T21" fmla="*/ 0 h 110"/>
                <a:gd name="T22" fmla="*/ 10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10" y="0"/>
                  </a:moveTo>
                  <a:lnTo>
                    <a:pt x="10" y="0"/>
                  </a:lnTo>
                  <a:lnTo>
                    <a:pt x="10" y="0"/>
                  </a:lnTo>
                  <a:lnTo>
                    <a:pt x="0" y="110"/>
                  </a:lnTo>
                  <a:lnTo>
                    <a:pt x="0" y="110"/>
                  </a:lnTo>
                  <a:cubicBezTo>
                    <a:pt x="7" y="110"/>
                    <a:pt x="14" y="110"/>
                    <a:pt x="21" y="110"/>
                  </a:cubicBezTo>
                  <a:cubicBezTo>
                    <a:pt x="27" y="110"/>
                    <a:pt x="34" y="110"/>
                    <a:pt x="41" y="110"/>
                  </a:cubicBezTo>
                  <a:lnTo>
                    <a:pt x="41" y="110"/>
                  </a:lnTo>
                  <a:lnTo>
                    <a:pt x="31" y="0"/>
                  </a:lnTo>
                  <a:lnTo>
                    <a:pt x="31" y="0"/>
                  </a:lnTo>
                  <a:cubicBezTo>
                    <a:pt x="27" y="0"/>
                    <a:pt x="24" y="0"/>
                    <a:pt x="21" y="0"/>
                  </a:cubicBezTo>
                  <a:cubicBezTo>
                    <a:pt x="17" y="0"/>
                    <a:pt x="1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7" name="Freeform 110">
              <a:extLst>
                <a:ext uri="{FF2B5EF4-FFF2-40B4-BE49-F238E27FC236}">
                  <a16:creationId xmlns:a16="http://schemas.microsoft.com/office/drawing/2014/main" id="{287D4AC0-D27A-40A7-BFCD-D8A9E79FDC34}"/>
                </a:ext>
              </a:extLst>
            </p:cNvPr>
            <p:cNvSpPr>
              <a:spLocks/>
            </p:cNvSpPr>
            <p:nvPr/>
          </p:nvSpPr>
          <p:spPr bwMode="auto">
            <a:xfrm>
              <a:off x="5945" y="137"/>
              <a:ext cx="192" cy="93"/>
            </a:xfrm>
            <a:custGeom>
              <a:avLst/>
              <a:gdLst>
                <a:gd name="T0" fmla="*/ 0 w 321"/>
                <a:gd name="T1" fmla="*/ 155 h 155"/>
                <a:gd name="T2" fmla="*/ 0 w 321"/>
                <a:gd name="T3" fmla="*/ 155 h 155"/>
                <a:gd name="T4" fmla="*/ 311 w 321"/>
                <a:gd name="T5" fmla="*/ 110 h 155"/>
                <a:gd name="T6" fmla="*/ 321 w 321"/>
                <a:gd name="T7" fmla="*/ 0 h 155"/>
                <a:gd name="T8" fmla="*/ 0 w 321"/>
                <a:gd name="T9" fmla="*/ 45 h 155"/>
                <a:gd name="T10" fmla="*/ 0 w 321"/>
                <a:gd name="T11" fmla="*/ 155 h 155"/>
              </a:gdLst>
              <a:ahLst/>
              <a:cxnLst>
                <a:cxn ang="0">
                  <a:pos x="T0" y="T1"/>
                </a:cxn>
                <a:cxn ang="0">
                  <a:pos x="T2" y="T3"/>
                </a:cxn>
                <a:cxn ang="0">
                  <a:pos x="T4" y="T5"/>
                </a:cxn>
                <a:cxn ang="0">
                  <a:pos x="T6" y="T7"/>
                </a:cxn>
                <a:cxn ang="0">
                  <a:pos x="T8" y="T9"/>
                </a:cxn>
                <a:cxn ang="0">
                  <a:pos x="T10" y="T11"/>
                </a:cxn>
              </a:cxnLst>
              <a:rect l="0" t="0" r="r" b="b"/>
              <a:pathLst>
                <a:path w="321" h="155">
                  <a:moveTo>
                    <a:pt x="0" y="155"/>
                  </a:moveTo>
                  <a:lnTo>
                    <a:pt x="0" y="155"/>
                  </a:lnTo>
                  <a:cubicBezTo>
                    <a:pt x="95" y="128"/>
                    <a:pt x="202" y="113"/>
                    <a:pt x="311" y="110"/>
                  </a:cubicBezTo>
                  <a:lnTo>
                    <a:pt x="321" y="0"/>
                  </a:lnTo>
                  <a:cubicBezTo>
                    <a:pt x="209" y="2"/>
                    <a:pt x="98" y="17"/>
                    <a:pt x="0" y="45"/>
                  </a:cubicBez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8" name="Freeform 111">
              <a:extLst>
                <a:ext uri="{FF2B5EF4-FFF2-40B4-BE49-F238E27FC236}">
                  <a16:creationId xmlns:a16="http://schemas.microsoft.com/office/drawing/2014/main" id="{E56C8589-50C0-463A-A288-9465A6E9EEF5}"/>
                </a:ext>
              </a:extLst>
            </p:cNvPr>
            <p:cNvSpPr>
              <a:spLocks/>
            </p:cNvSpPr>
            <p:nvPr/>
          </p:nvSpPr>
          <p:spPr bwMode="auto">
            <a:xfrm>
              <a:off x="6150" y="5"/>
              <a:ext cx="204" cy="93"/>
            </a:xfrm>
            <a:custGeom>
              <a:avLst/>
              <a:gdLst>
                <a:gd name="T0" fmla="*/ 341 w 341"/>
                <a:gd name="T1" fmla="*/ 45 h 155"/>
                <a:gd name="T2" fmla="*/ 341 w 341"/>
                <a:gd name="T3" fmla="*/ 45 h 155"/>
                <a:gd name="T4" fmla="*/ 0 w 341"/>
                <a:gd name="T5" fmla="*/ 0 h 155"/>
                <a:gd name="T6" fmla="*/ 10 w 341"/>
                <a:gd name="T7" fmla="*/ 110 h 155"/>
                <a:gd name="T8" fmla="*/ 341 w 341"/>
                <a:gd name="T9" fmla="*/ 155 h 155"/>
                <a:gd name="T10" fmla="*/ 341 w 341"/>
                <a:gd name="T11" fmla="*/ 45 h 155"/>
              </a:gdLst>
              <a:ahLst/>
              <a:cxnLst>
                <a:cxn ang="0">
                  <a:pos x="T0" y="T1"/>
                </a:cxn>
                <a:cxn ang="0">
                  <a:pos x="T2" y="T3"/>
                </a:cxn>
                <a:cxn ang="0">
                  <a:pos x="T4" y="T5"/>
                </a:cxn>
                <a:cxn ang="0">
                  <a:pos x="T6" y="T7"/>
                </a:cxn>
                <a:cxn ang="0">
                  <a:pos x="T8" y="T9"/>
                </a:cxn>
                <a:cxn ang="0">
                  <a:pos x="T10" y="T11"/>
                </a:cxn>
              </a:cxnLst>
              <a:rect l="0" t="0" r="r" b="b"/>
              <a:pathLst>
                <a:path w="341" h="155">
                  <a:moveTo>
                    <a:pt x="341" y="45"/>
                  </a:moveTo>
                  <a:lnTo>
                    <a:pt x="341" y="45"/>
                  </a:lnTo>
                  <a:cubicBezTo>
                    <a:pt x="237" y="15"/>
                    <a:pt x="119" y="0"/>
                    <a:pt x="0" y="0"/>
                  </a:cubicBezTo>
                  <a:lnTo>
                    <a:pt x="10" y="110"/>
                  </a:lnTo>
                  <a:cubicBezTo>
                    <a:pt x="126" y="110"/>
                    <a:pt x="240" y="126"/>
                    <a:pt x="341" y="155"/>
                  </a:cubicBezTo>
                  <a:lnTo>
                    <a:pt x="341" y="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9" name="Freeform 112">
              <a:extLst>
                <a:ext uri="{FF2B5EF4-FFF2-40B4-BE49-F238E27FC236}">
                  <a16:creationId xmlns:a16="http://schemas.microsoft.com/office/drawing/2014/main" id="{C68FC829-0FA8-486A-AA71-93DF32E4CEFE}"/>
                </a:ext>
              </a:extLst>
            </p:cNvPr>
            <p:cNvSpPr>
              <a:spLocks/>
            </p:cNvSpPr>
            <p:nvPr/>
          </p:nvSpPr>
          <p:spPr bwMode="auto">
            <a:xfrm>
              <a:off x="5945" y="402"/>
              <a:ext cx="168" cy="93"/>
            </a:xfrm>
            <a:custGeom>
              <a:avLst/>
              <a:gdLst>
                <a:gd name="T0" fmla="*/ 0 w 280"/>
                <a:gd name="T1" fmla="*/ 154 h 154"/>
                <a:gd name="T2" fmla="*/ 0 w 280"/>
                <a:gd name="T3" fmla="*/ 154 h 154"/>
                <a:gd name="T4" fmla="*/ 270 w 280"/>
                <a:gd name="T5" fmla="*/ 110 h 154"/>
                <a:gd name="T6" fmla="*/ 280 w 280"/>
                <a:gd name="T7" fmla="*/ 0 h 154"/>
                <a:gd name="T8" fmla="*/ 0 w 280"/>
                <a:gd name="T9" fmla="*/ 44 h 154"/>
                <a:gd name="T10" fmla="*/ 0 w 280"/>
                <a:gd name="T11" fmla="*/ 154 h 154"/>
              </a:gdLst>
              <a:ahLst/>
              <a:cxnLst>
                <a:cxn ang="0">
                  <a:pos x="T0" y="T1"/>
                </a:cxn>
                <a:cxn ang="0">
                  <a:pos x="T2" y="T3"/>
                </a:cxn>
                <a:cxn ang="0">
                  <a:pos x="T4" y="T5"/>
                </a:cxn>
                <a:cxn ang="0">
                  <a:pos x="T6" y="T7"/>
                </a:cxn>
                <a:cxn ang="0">
                  <a:pos x="T8" y="T9"/>
                </a:cxn>
                <a:cxn ang="0">
                  <a:pos x="T10" y="T11"/>
                </a:cxn>
              </a:cxnLst>
              <a:rect l="0" t="0" r="r" b="b"/>
              <a:pathLst>
                <a:path w="280" h="154">
                  <a:moveTo>
                    <a:pt x="0" y="154"/>
                  </a:moveTo>
                  <a:lnTo>
                    <a:pt x="0" y="154"/>
                  </a:lnTo>
                  <a:cubicBezTo>
                    <a:pt x="83" y="130"/>
                    <a:pt x="175" y="115"/>
                    <a:pt x="270" y="110"/>
                  </a:cubicBezTo>
                  <a:lnTo>
                    <a:pt x="280" y="0"/>
                  </a:lnTo>
                  <a:cubicBezTo>
                    <a:pt x="182" y="4"/>
                    <a:pt x="86" y="19"/>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0" name="Freeform 113">
              <a:extLst>
                <a:ext uri="{FF2B5EF4-FFF2-40B4-BE49-F238E27FC236}">
                  <a16:creationId xmlns:a16="http://schemas.microsoft.com/office/drawing/2014/main" id="{615BABC1-1696-4D9E-BD2B-4AAA6EA8BF5F}"/>
                </a:ext>
              </a:extLst>
            </p:cNvPr>
            <p:cNvSpPr>
              <a:spLocks/>
            </p:cNvSpPr>
            <p:nvPr/>
          </p:nvSpPr>
          <p:spPr bwMode="auto">
            <a:xfrm>
              <a:off x="6113" y="335"/>
              <a:ext cx="31" cy="67"/>
            </a:xfrm>
            <a:custGeom>
              <a:avLst/>
              <a:gdLst>
                <a:gd name="T0" fmla="*/ 0 w 52"/>
                <a:gd name="T1" fmla="*/ 111 h 112"/>
                <a:gd name="T2" fmla="*/ 0 w 52"/>
                <a:gd name="T3" fmla="*/ 111 h 112"/>
                <a:gd name="T4" fmla="*/ 0 w 52"/>
                <a:gd name="T5" fmla="*/ 112 h 112"/>
                <a:gd name="T6" fmla="*/ 52 w 52"/>
                <a:gd name="T7" fmla="*/ 110 h 112"/>
                <a:gd name="T8" fmla="*/ 52 w 52"/>
                <a:gd name="T9" fmla="*/ 0 h 112"/>
                <a:gd name="T10" fmla="*/ 10 w 52"/>
                <a:gd name="T11" fmla="*/ 1 h 112"/>
                <a:gd name="T12" fmla="*/ 10 w 52"/>
                <a:gd name="T13" fmla="*/ 1 h 112"/>
                <a:gd name="T14" fmla="*/ 0 w 52"/>
                <a:gd name="T15" fmla="*/ 1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12">
                  <a:moveTo>
                    <a:pt x="0" y="111"/>
                  </a:moveTo>
                  <a:lnTo>
                    <a:pt x="0" y="111"/>
                  </a:lnTo>
                  <a:lnTo>
                    <a:pt x="0" y="112"/>
                  </a:lnTo>
                  <a:cubicBezTo>
                    <a:pt x="17" y="111"/>
                    <a:pt x="35" y="110"/>
                    <a:pt x="52" y="110"/>
                  </a:cubicBezTo>
                  <a:lnTo>
                    <a:pt x="52" y="0"/>
                  </a:lnTo>
                  <a:cubicBezTo>
                    <a:pt x="38" y="0"/>
                    <a:pt x="24" y="0"/>
                    <a:pt x="10" y="1"/>
                  </a:cubicBezTo>
                  <a:lnTo>
                    <a:pt x="10" y="1"/>
                  </a:lnTo>
                  <a:lnTo>
                    <a:pt x="0" y="1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1" name="Freeform 114">
              <a:extLst>
                <a:ext uri="{FF2B5EF4-FFF2-40B4-BE49-F238E27FC236}">
                  <a16:creationId xmlns:a16="http://schemas.microsoft.com/office/drawing/2014/main" id="{53709114-6147-4D8C-AAD9-296A015D7B6D}"/>
                </a:ext>
              </a:extLst>
            </p:cNvPr>
            <p:cNvSpPr>
              <a:spLocks/>
            </p:cNvSpPr>
            <p:nvPr/>
          </p:nvSpPr>
          <p:spPr bwMode="auto">
            <a:xfrm>
              <a:off x="5945" y="269"/>
              <a:ext cx="180" cy="93"/>
            </a:xfrm>
            <a:custGeom>
              <a:avLst/>
              <a:gdLst>
                <a:gd name="T0" fmla="*/ 0 w 301"/>
                <a:gd name="T1" fmla="*/ 154 h 154"/>
                <a:gd name="T2" fmla="*/ 0 w 301"/>
                <a:gd name="T3" fmla="*/ 154 h 154"/>
                <a:gd name="T4" fmla="*/ 290 w 301"/>
                <a:gd name="T5" fmla="*/ 110 h 154"/>
                <a:gd name="T6" fmla="*/ 301 w 301"/>
                <a:gd name="T7" fmla="*/ 0 h 154"/>
                <a:gd name="T8" fmla="*/ 0 w 301"/>
                <a:gd name="T9" fmla="*/ 44 h 154"/>
                <a:gd name="T10" fmla="*/ 0 w 301"/>
                <a:gd name="T11" fmla="*/ 154 h 154"/>
              </a:gdLst>
              <a:ahLst/>
              <a:cxnLst>
                <a:cxn ang="0">
                  <a:pos x="T0" y="T1"/>
                </a:cxn>
                <a:cxn ang="0">
                  <a:pos x="T2" y="T3"/>
                </a:cxn>
                <a:cxn ang="0">
                  <a:pos x="T4" y="T5"/>
                </a:cxn>
                <a:cxn ang="0">
                  <a:pos x="T6" y="T7"/>
                </a:cxn>
                <a:cxn ang="0">
                  <a:pos x="T8" y="T9"/>
                </a:cxn>
                <a:cxn ang="0">
                  <a:pos x="T10" y="T11"/>
                </a:cxn>
              </a:cxnLst>
              <a:rect l="0" t="0" r="r" b="b"/>
              <a:pathLst>
                <a:path w="301" h="154">
                  <a:moveTo>
                    <a:pt x="0" y="154"/>
                  </a:moveTo>
                  <a:lnTo>
                    <a:pt x="0" y="154"/>
                  </a:lnTo>
                  <a:cubicBezTo>
                    <a:pt x="89" y="129"/>
                    <a:pt x="189" y="114"/>
                    <a:pt x="290" y="110"/>
                  </a:cubicBezTo>
                  <a:lnTo>
                    <a:pt x="301" y="0"/>
                  </a:lnTo>
                  <a:cubicBezTo>
                    <a:pt x="195" y="3"/>
                    <a:pt x="92" y="18"/>
                    <a:pt x="0" y="44"/>
                  </a:cubicBez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2" name="Freeform 115">
              <a:extLst>
                <a:ext uri="{FF2B5EF4-FFF2-40B4-BE49-F238E27FC236}">
                  <a16:creationId xmlns:a16="http://schemas.microsoft.com/office/drawing/2014/main" id="{0F0393DE-F3B9-4747-838B-8A5B729ED748}"/>
                </a:ext>
              </a:extLst>
            </p:cNvPr>
            <p:cNvSpPr>
              <a:spLocks/>
            </p:cNvSpPr>
            <p:nvPr/>
          </p:nvSpPr>
          <p:spPr bwMode="auto">
            <a:xfrm>
              <a:off x="6125" y="203"/>
              <a:ext cx="19" cy="66"/>
            </a:xfrm>
            <a:custGeom>
              <a:avLst/>
              <a:gdLst>
                <a:gd name="T0" fmla="*/ 0 w 31"/>
                <a:gd name="T1" fmla="*/ 110 h 111"/>
                <a:gd name="T2" fmla="*/ 0 w 31"/>
                <a:gd name="T3" fmla="*/ 110 h 111"/>
                <a:gd name="T4" fmla="*/ 0 w 31"/>
                <a:gd name="T5" fmla="*/ 111 h 111"/>
                <a:gd name="T6" fmla="*/ 31 w 31"/>
                <a:gd name="T7" fmla="*/ 110 h 111"/>
                <a:gd name="T8" fmla="*/ 31 w 31"/>
                <a:gd name="T9" fmla="*/ 0 h 111"/>
                <a:gd name="T10" fmla="*/ 10 w 31"/>
                <a:gd name="T11" fmla="*/ 0 h 111"/>
                <a:gd name="T12" fmla="*/ 10 w 31"/>
                <a:gd name="T13" fmla="*/ 0 h 111"/>
                <a:gd name="T14" fmla="*/ 0 w 31"/>
                <a:gd name="T15" fmla="*/ 11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1">
                  <a:moveTo>
                    <a:pt x="0" y="110"/>
                  </a:moveTo>
                  <a:lnTo>
                    <a:pt x="0" y="110"/>
                  </a:lnTo>
                  <a:lnTo>
                    <a:pt x="0" y="111"/>
                  </a:lnTo>
                  <a:cubicBezTo>
                    <a:pt x="10" y="110"/>
                    <a:pt x="21" y="110"/>
                    <a:pt x="31" y="110"/>
                  </a:cubicBezTo>
                  <a:lnTo>
                    <a:pt x="31" y="0"/>
                  </a:lnTo>
                  <a:cubicBezTo>
                    <a:pt x="24" y="0"/>
                    <a:pt x="17" y="0"/>
                    <a:pt x="10" y="0"/>
                  </a:cubicBezTo>
                  <a:lnTo>
                    <a:pt x="10" y="0"/>
                  </a:lnTo>
                  <a:lnTo>
                    <a:pt x="0"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3" name="Freeform 116">
              <a:extLst>
                <a:ext uri="{FF2B5EF4-FFF2-40B4-BE49-F238E27FC236}">
                  <a16:creationId xmlns:a16="http://schemas.microsoft.com/office/drawing/2014/main" id="{BB45DFBE-A018-4393-83F5-B84A0E79E2C6}"/>
                </a:ext>
              </a:extLst>
            </p:cNvPr>
            <p:cNvSpPr>
              <a:spLocks/>
            </p:cNvSpPr>
            <p:nvPr/>
          </p:nvSpPr>
          <p:spPr bwMode="auto">
            <a:xfrm>
              <a:off x="5945" y="1068"/>
              <a:ext cx="106" cy="87"/>
            </a:xfrm>
            <a:custGeom>
              <a:avLst/>
              <a:gdLst>
                <a:gd name="T0" fmla="*/ 0 w 177"/>
                <a:gd name="T1" fmla="*/ 146 h 146"/>
                <a:gd name="T2" fmla="*/ 0 w 177"/>
                <a:gd name="T3" fmla="*/ 146 h 146"/>
                <a:gd name="T4" fmla="*/ 167 w 177"/>
                <a:gd name="T5" fmla="*/ 111 h 146"/>
                <a:gd name="T6" fmla="*/ 177 w 177"/>
                <a:gd name="T7" fmla="*/ 0 h 146"/>
                <a:gd name="T8" fmla="*/ 0 w 177"/>
                <a:gd name="T9" fmla="*/ 36 h 146"/>
                <a:gd name="T10" fmla="*/ 0 w 177"/>
                <a:gd name="T11" fmla="*/ 146 h 146"/>
              </a:gdLst>
              <a:ahLst/>
              <a:cxnLst>
                <a:cxn ang="0">
                  <a:pos x="T0" y="T1"/>
                </a:cxn>
                <a:cxn ang="0">
                  <a:pos x="T2" y="T3"/>
                </a:cxn>
                <a:cxn ang="0">
                  <a:pos x="T4" y="T5"/>
                </a:cxn>
                <a:cxn ang="0">
                  <a:pos x="T6" y="T7"/>
                </a:cxn>
                <a:cxn ang="0">
                  <a:pos x="T8" y="T9"/>
                </a:cxn>
                <a:cxn ang="0">
                  <a:pos x="T10" y="T11"/>
                </a:cxn>
              </a:cxnLst>
              <a:rect l="0" t="0" r="r" b="b"/>
              <a:pathLst>
                <a:path w="177" h="146">
                  <a:moveTo>
                    <a:pt x="0" y="146"/>
                  </a:moveTo>
                  <a:lnTo>
                    <a:pt x="0" y="146"/>
                  </a:lnTo>
                  <a:cubicBezTo>
                    <a:pt x="53" y="131"/>
                    <a:pt x="109" y="119"/>
                    <a:pt x="167" y="111"/>
                  </a:cubicBezTo>
                  <a:lnTo>
                    <a:pt x="177" y="0"/>
                  </a:lnTo>
                  <a:cubicBezTo>
                    <a:pt x="116" y="8"/>
                    <a:pt x="56" y="20"/>
                    <a:pt x="0" y="36"/>
                  </a:cubicBezTo>
                  <a:lnTo>
                    <a:pt x="0"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4" name="Freeform 117">
              <a:extLst>
                <a:ext uri="{FF2B5EF4-FFF2-40B4-BE49-F238E27FC236}">
                  <a16:creationId xmlns:a16="http://schemas.microsoft.com/office/drawing/2014/main" id="{E9BAB30F-DB12-4839-A568-26AE98027C0F}"/>
                </a:ext>
              </a:extLst>
            </p:cNvPr>
            <p:cNvSpPr>
              <a:spLocks/>
            </p:cNvSpPr>
            <p:nvPr/>
          </p:nvSpPr>
          <p:spPr bwMode="auto">
            <a:xfrm>
              <a:off x="5945" y="1739"/>
              <a:ext cx="44" cy="77"/>
            </a:xfrm>
            <a:custGeom>
              <a:avLst/>
              <a:gdLst>
                <a:gd name="T0" fmla="*/ 0 w 73"/>
                <a:gd name="T1" fmla="*/ 129 h 129"/>
                <a:gd name="T2" fmla="*/ 0 w 73"/>
                <a:gd name="T3" fmla="*/ 129 h 129"/>
                <a:gd name="T4" fmla="*/ 63 w 73"/>
                <a:gd name="T5" fmla="*/ 113 h 129"/>
                <a:gd name="T6" fmla="*/ 73 w 73"/>
                <a:gd name="T7" fmla="*/ 0 h 129"/>
                <a:gd name="T8" fmla="*/ 0 w 73"/>
                <a:gd name="T9" fmla="*/ 19 h 129"/>
                <a:gd name="T10" fmla="*/ 0 w 73"/>
                <a:gd name="T11" fmla="*/ 129 h 129"/>
              </a:gdLst>
              <a:ahLst/>
              <a:cxnLst>
                <a:cxn ang="0">
                  <a:pos x="T0" y="T1"/>
                </a:cxn>
                <a:cxn ang="0">
                  <a:pos x="T2" y="T3"/>
                </a:cxn>
                <a:cxn ang="0">
                  <a:pos x="T4" y="T5"/>
                </a:cxn>
                <a:cxn ang="0">
                  <a:pos x="T6" y="T7"/>
                </a:cxn>
                <a:cxn ang="0">
                  <a:pos x="T8" y="T9"/>
                </a:cxn>
                <a:cxn ang="0">
                  <a:pos x="T10" y="T11"/>
                </a:cxn>
              </a:cxnLst>
              <a:rect l="0" t="0" r="r" b="b"/>
              <a:pathLst>
                <a:path w="73" h="129">
                  <a:moveTo>
                    <a:pt x="0" y="129"/>
                  </a:moveTo>
                  <a:lnTo>
                    <a:pt x="0" y="129"/>
                  </a:lnTo>
                  <a:cubicBezTo>
                    <a:pt x="21" y="123"/>
                    <a:pt x="42" y="117"/>
                    <a:pt x="63" y="113"/>
                  </a:cubicBezTo>
                  <a:lnTo>
                    <a:pt x="73" y="0"/>
                  </a:lnTo>
                  <a:cubicBezTo>
                    <a:pt x="48" y="6"/>
                    <a:pt x="24" y="12"/>
                    <a:pt x="0" y="19"/>
                  </a:cubicBez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5" name="Freeform 118">
              <a:extLst>
                <a:ext uri="{FF2B5EF4-FFF2-40B4-BE49-F238E27FC236}">
                  <a16:creationId xmlns:a16="http://schemas.microsoft.com/office/drawing/2014/main" id="{82CCA477-C79F-4C85-94B0-4187B9F1FBB6}"/>
                </a:ext>
              </a:extLst>
            </p:cNvPr>
            <p:cNvSpPr>
              <a:spLocks/>
            </p:cNvSpPr>
            <p:nvPr/>
          </p:nvSpPr>
          <p:spPr bwMode="auto">
            <a:xfrm>
              <a:off x="5977" y="1788"/>
              <a:ext cx="167" cy="86"/>
            </a:xfrm>
            <a:custGeom>
              <a:avLst/>
              <a:gdLst>
                <a:gd name="T0" fmla="*/ 0 w 279"/>
                <a:gd name="T1" fmla="*/ 142 h 142"/>
                <a:gd name="T2" fmla="*/ 0 w 279"/>
                <a:gd name="T3" fmla="*/ 142 h 142"/>
                <a:gd name="T4" fmla="*/ 0 w 279"/>
                <a:gd name="T5" fmla="*/ 142 h 142"/>
                <a:gd name="T6" fmla="*/ 279 w 279"/>
                <a:gd name="T7" fmla="*/ 110 h 142"/>
                <a:gd name="T8" fmla="*/ 279 w 279"/>
                <a:gd name="T9" fmla="*/ 0 h 142"/>
                <a:gd name="T10" fmla="*/ 10 w 279"/>
                <a:gd name="T11" fmla="*/ 30 h 142"/>
                <a:gd name="T12" fmla="*/ 10 w 279"/>
                <a:gd name="T13" fmla="*/ 30 h 142"/>
                <a:gd name="T14" fmla="*/ 0 w 279"/>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142">
                  <a:moveTo>
                    <a:pt x="0" y="142"/>
                  </a:moveTo>
                  <a:lnTo>
                    <a:pt x="0" y="142"/>
                  </a:lnTo>
                  <a:lnTo>
                    <a:pt x="0" y="142"/>
                  </a:lnTo>
                  <a:cubicBezTo>
                    <a:pt x="87" y="122"/>
                    <a:pt x="183" y="111"/>
                    <a:pt x="279" y="110"/>
                  </a:cubicBezTo>
                  <a:lnTo>
                    <a:pt x="279" y="0"/>
                  </a:lnTo>
                  <a:cubicBezTo>
                    <a:pt x="186" y="1"/>
                    <a:pt x="95" y="11"/>
                    <a:pt x="10" y="30"/>
                  </a:cubicBezTo>
                  <a:lnTo>
                    <a:pt x="10" y="30"/>
                  </a:lnTo>
                  <a:lnTo>
                    <a:pt x="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6" name="Freeform 119">
              <a:extLst>
                <a:ext uri="{FF2B5EF4-FFF2-40B4-BE49-F238E27FC236}">
                  <a16:creationId xmlns:a16="http://schemas.microsoft.com/office/drawing/2014/main" id="{556DEB32-2357-4B89-83A8-01C794874654}"/>
                </a:ext>
              </a:extLst>
            </p:cNvPr>
            <p:cNvSpPr>
              <a:spLocks/>
            </p:cNvSpPr>
            <p:nvPr/>
          </p:nvSpPr>
          <p:spPr bwMode="auto">
            <a:xfrm>
              <a:off x="5989" y="1656"/>
              <a:ext cx="155" cy="83"/>
            </a:xfrm>
            <a:custGeom>
              <a:avLst/>
              <a:gdLst>
                <a:gd name="T0" fmla="*/ 0 w 259"/>
                <a:gd name="T1" fmla="*/ 137 h 137"/>
                <a:gd name="T2" fmla="*/ 0 w 259"/>
                <a:gd name="T3" fmla="*/ 137 h 137"/>
                <a:gd name="T4" fmla="*/ 0 w 259"/>
                <a:gd name="T5" fmla="*/ 137 h 137"/>
                <a:gd name="T6" fmla="*/ 259 w 259"/>
                <a:gd name="T7" fmla="*/ 110 h 137"/>
                <a:gd name="T8" fmla="*/ 259 w 259"/>
                <a:gd name="T9" fmla="*/ 0 h 137"/>
                <a:gd name="T10" fmla="*/ 11 w 259"/>
                <a:gd name="T11" fmla="*/ 25 h 137"/>
                <a:gd name="T12" fmla="*/ 11 w 259"/>
                <a:gd name="T13" fmla="*/ 25 h 137"/>
                <a:gd name="T14" fmla="*/ 0 w 259"/>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37">
                  <a:moveTo>
                    <a:pt x="0" y="137"/>
                  </a:moveTo>
                  <a:lnTo>
                    <a:pt x="0" y="137"/>
                  </a:lnTo>
                  <a:lnTo>
                    <a:pt x="0" y="137"/>
                  </a:lnTo>
                  <a:cubicBezTo>
                    <a:pt x="82" y="120"/>
                    <a:pt x="170" y="111"/>
                    <a:pt x="259" y="110"/>
                  </a:cubicBezTo>
                  <a:lnTo>
                    <a:pt x="259" y="0"/>
                  </a:lnTo>
                  <a:cubicBezTo>
                    <a:pt x="174" y="1"/>
                    <a:pt x="90" y="9"/>
                    <a:pt x="11" y="25"/>
                  </a:cubicBezTo>
                  <a:lnTo>
                    <a:pt x="11" y="25"/>
                  </a:lnTo>
                  <a:lnTo>
                    <a:pt x="0" y="1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7" name="Freeform 120">
              <a:extLst>
                <a:ext uri="{FF2B5EF4-FFF2-40B4-BE49-F238E27FC236}">
                  <a16:creationId xmlns:a16="http://schemas.microsoft.com/office/drawing/2014/main" id="{6894CCD4-E8EB-4529-8DB2-978465593447}"/>
                </a:ext>
              </a:extLst>
            </p:cNvPr>
            <p:cNvSpPr>
              <a:spLocks/>
            </p:cNvSpPr>
            <p:nvPr/>
          </p:nvSpPr>
          <p:spPr bwMode="auto">
            <a:xfrm>
              <a:off x="5945" y="1874"/>
              <a:ext cx="32" cy="74"/>
            </a:xfrm>
            <a:custGeom>
              <a:avLst/>
              <a:gdLst>
                <a:gd name="T0" fmla="*/ 0 w 53"/>
                <a:gd name="T1" fmla="*/ 124 h 124"/>
                <a:gd name="T2" fmla="*/ 0 w 53"/>
                <a:gd name="T3" fmla="*/ 124 h 124"/>
                <a:gd name="T4" fmla="*/ 42 w 53"/>
                <a:gd name="T5" fmla="*/ 113 h 124"/>
                <a:gd name="T6" fmla="*/ 53 w 53"/>
                <a:gd name="T7" fmla="*/ 0 h 124"/>
                <a:gd name="T8" fmla="*/ 0 w 53"/>
                <a:gd name="T9" fmla="*/ 14 h 124"/>
                <a:gd name="T10" fmla="*/ 0 w 53"/>
                <a:gd name="T11" fmla="*/ 124 h 124"/>
              </a:gdLst>
              <a:ahLst/>
              <a:cxnLst>
                <a:cxn ang="0">
                  <a:pos x="T0" y="T1"/>
                </a:cxn>
                <a:cxn ang="0">
                  <a:pos x="T2" y="T3"/>
                </a:cxn>
                <a:cxn ang="0">
                  <a:pos x="T4" y="T5"/>
                </a:cxn>
                <a:cxn ang="0">
                  <a:pos x="T6" y="T7"/>
                </a:cxn>
                <a:cxn ang="0">
                  <a:pos x="T8" y="T9"/>
                </a:cxn>
                <a:cxn ang="0">
                  <a:pos x="T10" y="T11"/>
                </a:cxn>
              </a:cxnLst>
              <a:rect l="0" t="0" r="r" b="b"/>
              <a:pathLst>
                <a:path w="53" h="124">
                  <a:moveTo>
                    <a:pt x="0" y="124"/>
                  </a:moveTo>
                  <a:lnTo>
                    <a:pt x="0" y="124"/>
                  </a:lnTo>
                  <a:cubicBezTo>
                    <a:pt x="14" y="120"/>
                    <a:pt x="28" y="116"/>
                    <a:pt x="42" y="113"/>
                  </a:cubicBezTo>
                  <a:lnTo>
                    <a:pt x="53" y="0"/>
                  </a:lnTo>
                  <a:cubicBezTo>
                    <a:pt x="35" y="4"/>
                    <a:pt x="17" y="9"/>
                    <a:pt x="0" y="14"/>
                  </a:cubicBezTo>
                  <a:lnTo>
                    <a:pt x="0"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8" name="Freeform 121">
              <a:extLst>
                <a:ext uri="{FF2B5EF4-FFF2-40B4-BE49-F238E27FC236}">
                  <a16:creationId xmlns:a16="http://schemas.microsoft.com/office/drawing/2014/main" id="{690FA09F-84FA-4882-A730-D2F9C8801421}"/>
                </a:ext>
              </a:extLst>
            </p:cNvPr>
            <p:cNvSpPr>
              <a:spLocks/>
            </p:cNvSpPr>
            <p:nvPr/>
          </p:nvSpPr>
          <p:spPr bwMode="auto">
            <a:xfrm>
              <a:off x="5964" y="1920"/>
              <a:ext cx="180" cy="89"/>
            </a:xfrm>
            <a:custGeom>
              <a:avLst/>
              <a:gdLst>
                <a:gd name="T0" fmla="*/ 0 w 300"/>
                <a:gd name="T1" fmla="*/ 147 h 148"/>
                <a:gd name="T2" fmla="*/ 0 w 300"/>
                <a:gd name="T3" fmla="*/ 147 h 148"/>
                <a:gd name="T4" fmla="*/ 0 w 300"/>
                <a:gd name="T5" fmla="*/ 148 h 148"/>
                <a:gd name="T6" fmla="*/ 300 w 300"/>
                <a:gd name="T7" fmla="*/ 110 h 148"/>
                <a:gd name="T8" fmla="*/ 300 w 300"/>
                <a:gd name="T9" fmla="*/ 0 h 148"/>
                <a:gd name="T10" fmla="*/ 10 w 300"/>
                <a:gd name="T11" fmla="*/ 35 h 148"/>
                <a:gd name="T12" fmla="*/ 10 w 300"/>
                <a:gd name="T13" fmla="*/ 35 h 148"/>
                <a:gd name="T14" fmla="*/ 0 w 300"/>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48">
                  <a:moveTo>
                    <a:pt x="0" y="147"/>
                  </a:moveTo>
                  <a:lnTo>
                    <a:pt x="0" y="147"/>
                  </a:lnTo>
                  <a:lnTo>
                    <a:pt x="0" y="148"/>
                  </a:lnTo>
                  <a:cubicBezTo>
                    <a:pt x="93" y="124"/>
                    <a:pt x="196" y="111"/>
                    <a:pt x="300" y="110"/>
                  </a:cubicBezTo>
                  <a:lnTo>
                    <a:pt x="300" y="0"/>
                  </a:lnTo>
                  <a:cubicBezTo>
                    <a:pt x="200" y="1"/>
                    <a:pt x="101" y="13"/>
                    <a:pt x="10" y="35"/>
                  </a:cubicBezTo>
                  <a:lnTo>
                    <a:pt x="10" y="35"/>
                  </a:lnTo>
                  <a:lnTo>
                    <a:pt x="0"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9" name="Freeform 122">
              <a:extLst>
                <a:ext uri="{FF2B5EF4-FFF2-40B4-BE49-F238E27FC236}">
                  <a16:creationId xmlns:a16="http://schemas.microsoft.com/office/drawing/2014/main" id="{809C1CFB-ABC0-4869-85F7-E409893E46D3}"/>
                </a:ext>
              </a:extLst>
            </p:cNvPr>
            <p:cNvSpPr>
              <a:spLocks/>
            </p:cNvSpPr>
            <p:nvPr/>
          </p:nvSpPr>
          <p:spPr bwMode="auto">
            <a:xfrm>
              <a:off x="5951" y="2053"/>
              <a:ext cx="193" cy="91"/>
            </a:xfrm>
            <a:custGeom>
              <a:avLst/>
              <a:gdLst>
                <a:gd name="T0" fmla="*/ 0 w 321"/>
                <a:gd name="T1" fmla="*/ 153 h 153"/>
                <a:gd name="T2" fmla="*/ 0 w 321"/>
                <a:gd name="T3" fmla="*/ 153 h 153"/>
                <a:gd name="T4" fmla="*/ 0 w 321"/>
                <a:gd name="T5" fmla="*/ 153 h 153"/>
                <a:gd name="T6" fmla="*/ 321 w 321"/>
                <a:gd name="T7" fmla="*/ 111 h 153"/>
                <a:gd name="T8" fmla="*/ 321 w 321"/>
                <a:gd name="T9" fmla="*/ 0 h 153"/>
                <a:gd name="T10" fmla="*/ 10 w 321"/>
                <a:gd name="T11" fmla="*/ 40 h 153"/>
                <a:gd name="T12" fmla="*/ 10 w 321"/>
                <a:gd name="T13" fmla="*/ 40 h 153"/>
                <a:gd name="T14" fmla="*/ 0 w 321"/>
                <a:gd name="T15" fmla="*/ 153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153">
                  <a:moveTo>
                    <a:pt x="0" y="153"/>
                  </a:moveTo>
                  <a:lnTo>
                    <a:pt x="0" y="153"/>
                  </a:lnTo>
                  <a:lnTo>
                    <a:pt x="0" y="153"/>
                  </a:lnTo>
                  <a:cubicBezTo>
                    <a:pt x="99" y="126"/>
                    <a:pt x="209" y="111"/>
                    <a:pt x="321" y="111"/>
                  </a:cubicBezTo>
                  <a:lnTo>
                    <a:pt x="321" y="0"/>
                  </a:lnTo>
                  <a:cubicBezTo>
                    <a:pt x="213" y="1"/>
                    <a:pt x="106" y="15"/>
                    <a:pt x="10" y="40"/>
                  </a:cubicBezTo>
                  <a:lnTo>
                    <a:pt x="10" y="40"/>
                  </a:lnTo>
                  <a:lnTo>
                    <a:pt x="0" y="1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0" name="Freeform 123">
              <a:extLst>
                <a:ext uri="{FF2B5EF4-FFF2-40B4-BE49-F238E27FC236}">
                  <a16:creationId xmlns:a16="http://schemas.microsoft.com/office/drawing/2014/main" id="{65571EC6-3DD0-488C-ADE9-55888C4DA5C4}"/>
                </a:ext>
              </a:extLst>
            </p:cNvPr>
            <p:cNvSpPr>
              <a:spLocks/>
            </p:cNvSpPr>
            <p:nvPr/>
          </p:nvSpPr>
          <p:spPr bwMode="auto">
            <a:xfrm>
              <a:off x="5945" y="2009"/>
              <a:ext cx="19" cy="71"/>
            </a:xfrm>
            <a:custGeom>
              <a:avLst/>
              <a:gdLst>
                <a:gd name="T0" fmla="*/ 0 w 32"/>
                <a:gd name="T1" fmla="*/ 119 h 119"/>
                <a:gd name="T2" fmla="*/ 0 w 32"/>
                <a:gd name="T3" fmla="*/ 119 h 119"/>
                <a:gd name="T4" fmla="*/ 21 w 32"/>
                <a:gd name="T5" fmla="*/ 113 h 119"/>
                <a:gd name="T6" fmla="*/ 32 w 32"/>
                <a:gd name="T7" fmla="*/ 0 h 119"/>
                <a:gd name="T8" fmla="*/ 0 w 32"/>
                <a:gd name="T9" fmla="*/ 9 h 119"/>
                <a:gd name="T10" fmla="*/ 0 w 32"/>
                <a:gd name="T11" fmla="*/ 119 h 119"/>
              </a:gdLst>
              <a:ahLst/>
              <a:cxnLst>
                <a:cxn ang="0">
                  <a:pos x="T0" y="T1"/>
                </a:cxn>
                <a:cxn ang="0">
                  <a:pos x="T2" y="T3"/>
                </a:cxn>
                <a:cxn ang="0">
                  <a:pos x="T4" y="T5"/>
                </a:cxn>
                <a:cxn ang="0">
                  <a:pos x="T6" y="T7"/>
                </a:cxn>
                <a:cxn ang="0">
                  <a:pos x="T8" y="T9"/>
                </a:cxn>
                <a:cxn ang="0">
                  <a:pos x="T10" y="T11"/>
                </a:cxn>
              </a:cxnLst>
              <a:rect l="0" t="0" r="r" b="b"/>
              <a:pathLst>
                <a:path w="32" h="119">
                  <a:moveTo>
                    <a:pt x="0" y="119"/>
                  </a:moveTo>
                  <a:lnTo>
                    <a:pt x="0" y="119"/>
                  </a:lnTo>
                  <a:cubicBezTo>
                    <a:pt x="7" y="117"/>
                    <a:pt x="14" y="115"/>
                    <a:pt x="21" y="113"/>
                  </a:cubicBezTo>
                  <a:lnTo>
                    <a:pt x="32" y="0"/>
                  </a:lnTo>
                  <a:cubicBezTo>
                    <a:pt x="21" y="3"/>
                    <a:pt x="11" y="6"/>
                    <a:pt x="0" y="9"/>
                  </a:cubicBezTo>
                  <a:lnTo>
                    <a:pt x="0" y="1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1" name="Freeform 124">
              <a:extLst>
                <a:ext uri="{FF2B5EF4-FFF2-40B4-BE49-F238E27FC236}">
                  <a16:creationId xmlns:a16="http://schemas.microsoft.com/office/drawing/2014/main" id="{603EECDB-0E50-4031-9B76-76F1ACE4FDAA}"/>
                </a:ext>
              </a:extLst>
            </p:cNvPr>
            <p:cNvSpPr>
              <a:spLocks/>
            </p:cNvSpPr>
            <p:nvPr/>
          </p:nvSpPr>
          <p:spPr bwMode="auto">
            <a:xfrm>
              <a:off x="5945" y="1604"/>
              <a:ext cx="56" cy="79"/>
            </a:xfrm>
            <a:custGeom>
              <a:avLst/>
              <a:gdLst>
                <a:gd name="T0" fmla="*/ 0 w 94"/>
                <a:gd name="T1" fmla="*/ 132 h 132"/>
                <a:gd name="T2" fmla="*/ 0 w 94"/>
                <a:gd name="T3" fmla="*/ 132 h 132"/>
                <a:gd name="T4" fmla="*/ 84 w 94"/>
                <a:gd name="T5" fmla="*/ 112 h 132"/>
                <a:gd name="T6" fmla="*/ 94 w 94"/>
                <a:gd name="T7" fmla="*/ 0 h 132"/>
                <a:gd name="T8" fmla="*/ 0 w 94"/>
                <a:gd name="T9" fmla="*/ 22 h 132"/>
                <a:gd name="T10" fmla="*/ 0 w 94"/>
                <a:gd name="T11" fmla="*/ 132 h 132"/>
              </a:gdLst>
              <a:ahLst/>
              <a:cxnLst>
                <a:cxn ang="0">
                  <a:pos x="T0" y="T1"/>
                </a:cxn>
                <a:cxn ang="0">
                  <a:pos x="T2" y="T3"/>
                </a:cxn>
                <a:cxn ang="0">
                  <a:pos x="T4" y="T5"/>
                </a:cxn>
                <a:cxn ang="0">
                  <a:pos x="T6" y="T7"/>
                </a:cxn>
                <a:cxn ang="0">
                  <a:pos x="T8" y="T9"/>
                </a:cxn>
                <a:cxn ang="0">
                  <a:pos x="T10" y="T11"/>
                </a:cxn>
              </a:cxnLst>
              <a:rect l="0" t="0" r="r" b="b"/>
              <a:pathLst>
                <a:path w="94" h="132">
                  <a:moveTo>
                    <a:pt x="0" y="132"/>
                  </a:moveTo>
                  <a:lnTo>
                    <a:pt x="0" y="132"/>
                  </a:lnTo>
                  <a:cubicBezTo>
                    <a:pt x="27" y="125"/>
                    <a:pt x="55" y="118"/>
                    <a:pt x="84" y="112"/>
                  </a:cubicBezTo>
                  <a:lnTo>
                    <a:pt x="94" y="0"/>
                  </a:lnTo>
                  <a:cubicBezTo>
                    <a:pt x="62" y="6"/>
                    <a:pt x="31" y="14"/>
                    <a:pt x="0" y="22"/>
                  </a:cubicBezTo>
                  <a:lnTo>
                    <a:pt x="0" y="1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2" name="Freeform 125">
              <a:extLst>
                <a:ext uri="{FF2B5EF4-FFF2-40B4-BE49-F238E27FC236}">
                  <a16:creationId xmlns:a16="http://schemas.microsoft.com/office/drawing/2014/main" id="{2F4E6F44-8F28-41AC-B52C-C30A0DB95800}"/>
                </a:ext>
              </a:extLst>
            </p:cNvPr>
            <p:cNvSpPr>
              <a:spLocks/>
            </p:cNvSpPr>
            <p:nvPr/>
          </p:nvSpPr>
          <p:spPr bwMode="auto">
            <a:xfrm>
              <a:off x="6026" y="1260"/>
              <a:ext cx="118" cy="75"/>
            </a:xfrm>
            <a:custGeom>
              <a:avLst/>
              <a:gdLst>
                <a:gd name="T0" fmla="*/ 0 w 196"/>
                <a:gd name="T1" fmla="*/ 126 h 126"/>
                <a:gd name="T2" fmla="*/ 0 w 196"/>
                <a:gd name="T3" fmla="*/ 126 h 126"/>
                <a:gd name="T4" fmla="*/ 0 w 196"/>
                <a:gd name="T5" fmla="*/ 126 h 126"/>
                <a:gd name="T6" fmla="*/ 196 w 196"/>
                <a:gd name="T7" fmla="*/ 110 h 126"/>
                <a:gd name="T8" fmla="*/ 196 w 196"/>
                <a:gd name="T9" fmla="*/ 0 h 126"/>
                <a:gd name="T10" fmla="*/ 10 w 196"/>
                <a:gd name="T11" fmla="*/ 15 h 126"/>
                <a:gd name="T12" fmla="*/ 10 w 196"/>
                <a:gd name="T13" fmla="*/ 15 h 126"/>
                <a:gd name="T14" fmla="*/ 0 w 196"/>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26">
                  <a:moveTo>
                    <a:pt x="0" y="126"/>
                  </a:moveTo>
                  <a:lnTo>
                    <a:pt x="0" y="126"/>
                  </a:lnTo>
                  <a:lnTo>
                    <a:pt x="0" y="126"/>
                  </a:lnTo>
                  <a:cubicBezTo>
                    <a:pt x="63" y="116"/>
                    <a:pt x="130" y="111"/>
                    <a:pt x="196" y="110"/>
                  </a:cubicBezTo>
                  <a:lnTo>
                    <a:pt x="196" y="0"/>
                  </a:lnTo>
                  <a:cubicBezTo>
                    <a:pt x="133" y="1"/>
                    <a:pt x="70" y="6"/>
                    <a:pt x="10" y="15"/>
                  </a:cubicBezTo>
                  <a:lnTo>
                    <a:pt x="10" y="15"/>
                  </a:lnTo>
                  <a:lnTo>
                    <a:pt x="0" y="1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3" name="Freeform 126">
              <a:extLst>
                <a:ext uri="{FF2B5EF4-FFF2-40B4-BE49-F238E27FC236}">
                  <a16:creationId xmlns:a16="http://schemas.microsoft.com/office/drawing/2014/main" id="{55B05940-82AA-4B12-9CBD-E5854A7A8648}"/>
                </a:ext>
              </a:extLst>
            </p:cNvPr>
            <p:cNvSpPr>
              <a:spLocks/>
            </p:cNvSpPr>
            <p:nvPr/>
          </p:nvSpPr>
          <p:spPr bwMode="auto">
            <a:xfrm>
              <a:off x="6001" y="1524"/>
              <a:ext cx="143" cy="80"/>
            </a:xfrm>
            <a:custGeom>
              <a:avLst/>
              <a:gdLst>
                <a:gd name="T0" fmla="*/ 0 w 238"/>
                <a:gd name="T1" fmla="*/ 133 h 133"/>
                <a:gd name="T2" fmla="*/ 0 w 238"/>
                <a:gd name="T3" fmla="*/ 133 h 133"/>
                <a:gd name="T4" fmla="*/ 0 w 238"/>
                <a:gd name="T5" fmla="*/ 133 h 133"/>
                <a:gd name="T6" fmla="*/ 238 w 238"/>
                <a:gd name="T7" fmla="*/ 110 h 133"/>
                <a:gd name="T8" fmla="*/ 238 w 238"/>
                <a:gd name="T9" fmla="*/ 0 h 133"/>
                <a:gd name="T10" fmla="*/ 11 w 238"/>
                <a:gd name="T11" fmla="*/ 21 h 133"/>
                <a:gd name="T12" fmla="*/ 11 w 238"/>
                <a:gd name="T13" fmla="*/ 21 h 133"/>
                <a:gd name="T14" fmla="*/ 0 w 238"/>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33">
                  <a:moveTo>
                    <a:pt x="0" y="133"/>
                  </a:moveTo>
                  <a:lnTo>
                    <a:pt x="0" y="133"/>
                  </a:lnTo>
                  <a:lnTo>
                    <a:pt x="0" y="133"/>
                  </a:lnTo>
                  <a:cubicBezTo>
                    <a:pt x="76" y="118"/>
                    <a:pt x="157" y="110"/>
                    <a:pt x="238" y="110"/>
                  </a:cubicBezTo>
                  <a:lnTo>
                    <a:pt x="238" y="0"/>
                  </a:lnTo>
                  <a:cubicBezTo>
                    <a:pt x="160" y="0"/>
                    <a:pt x="83" y="7"/>
                    <a:pt x="11" y="21"/>
                  </a:cubicBezTo>
                  <a:lnTo>
                    <a:pt x="11" y="21"/>
                  </a:lnTo>
                  <a:lnTo>
                    <a:pt x="0" y="1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4" name="Freeform 127">
              <a:extLst>
                <a:ext uri="{FF2B5EF4-FFF2-40B4-BE49-F238E27FC236}">
                  <a16:creationId xmlns:a16="http://schemas.microsoft.com/office/drawing/2014/main" id="{0231B389-2A6C-4B7B-955A-9E258280F4A9}"/>
                </a:ext>
              </a:extLst>
            </p:cNvPr>
            <p:cNvSpPr>
              <a:spLocks/>
            </p:cNvSpPr>
            <p:nvPr/>
          </p:nvSpPr>
          <p:spPr bwMode="auto">
            <a:xfrm>
              <a:off x="6039" y="1128"/>
              <a:ext cx="105" cy="74"/>
            </a:xfrm>
            <a:custGeom>
              <a:avLst/>
              <a:gdLst>
                <a:gd name="T0" fmla="*/ 0 w 175"/>
                <a:gd name="T1" fmla="*/ 123 h 123"/>
                <a:gd name="T2" fmla="*/ 0 w 175"/>
                <a:gd name="T3" fmla="*/ 123 h 123"/>
                <a:gd name="T4" fmla="*/ 0 w 175"/>
                <a:gd name="T5" fmla="*/ 123 h 123"/>
                <a:gd name="T6" fmla="*/ 175 w 175"/>
                <a:gd name="T7" fmla="*/ 110 h 123"/>
                <a:gd name="T8" fmla="*/ 175 w 175"/>
                <a:gd name="T9" fmla="*/ 0 h 123"/>
                <a:gd name="T10" fmla="*/ 10 w 175"/>
                <a:gd name="T11" fmla="*/ 11 h 123"/>
                <a:gd name="T12" fmla="*/ 10 w 175"/>
                <a:gd name="T13" fmla="*/ 11 h 123"/>
                <a:gd name="T14" fmla="*/ 0 w 175"/>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23">
                  <a:moveTo>
                    <a:pt x="0" y="123"/>
                  </a:moveTo>
                  <a:lnTo>
                    <a:pt x="0" y="123"/>
                  </a:lnTo>
                  <a:lnTo>
                    <a:pt x="0" y="123"/>
                  </a:lnTo>
                  <a:cubicBezTo>
                    <a:pt x="57" y="115"/>
                    <a:pt x="116" y="111"/>
                    <a:pt x="175" y="110"/>
                  </a:cubicBezTo>
                  <a:lnTo>
                    <a:pt x="175" y="0"/>
                  </a:lnTo>
                  <a:cubicBezTo>
                    <a:pt x="119" y="1"/>
                    <a:pt x="64" y="4"/>
                    <a:pt x="10" y="11"/>
                  </a:cubicBezTo>
                  <a:lnTo>
                    <a:pt x="10" y="11"/>
                  </a:lnTo>
                  <a:lnTo>
                    <a:pt x="0" y="1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5" name="Freeform 128">
              <a:extLst>
                <a:ext uri="{FF2B5EF4-FFF2-40B4-BE49-F238E27FC236}">
                  <a16:creationId xmlns:a16="http://schemas.microsoft.com/office/drawing/2014/main" id="{522AAB7A-FE1E-4E2C-905C-F1A085A1157C}"/>
                </a:ext>
              </a:extLst>
            </p:cNvPr>
            <p:cNvSpPr>
              <a:spLocks/>
            </p:cNvSpPr>
            <p:nvPr/>
          </p:nvSpPr>
          <p:spPr bwMode="auto">
            <a:xfrm>
              <a:off x="5945" y="1202"/>
              <a:ext cx="94" cy="85"/>
            </a:xfrm>
            <a:custGeom>
              <a:avLst/>
              <a:gdLst>
                <a:gd name="T0" fmla="*/ 0 w 157"/>
                <a:gd name="T1" fmla="*/ 143 h 143"/>
                <a:gd name="T2" fmla="*/ 0 w 157"/>
                <a:gd name="T3" fmla="*/ 143 h 143"/>
                <a:gd name="T4" fmla="*/ 146 w 157"/>
                <a:gd name="T5" fmla="*/ 112 h 143"/>
                <a:gd name="T6" fmla="*/ 157 w 157"/>
                <a:gd name="T7" fmla="*/ 0 h 143"/>
                <a:gd name="T8" fmla="*/ 0 w 157"/>
                <a:gd name="T9" fmla="*/ 33 h 143"/>
                <a:gd name="T10" fmla="*/ 0 w 157"/>
                <a:gd name="T11" fmla="*/ 143 h 143"/>
              </a:gdLst>
              <a:ahLst/>
              <a:cxnLst>
                <a:cxn ang="0">
                  <a:pos x="T0" y="T1"/>
                </a:cxn>
                <a:cxn ang="0">
                  <a:pos x="T2" y="T3"/>
                </a:cxn>
                <a:cxn ang="0">
                  <a:pos x="T4" y="T5"/>
                </a:cxn>
                <a:cxn ang="0">
                  <a:pos x="T6" y="T7"/>
                </a:cxn>
                <a:cxn ang="0">
                  <a:pos x="T8" y="T9"/>
                </a:cxn>
                <a:cxn ang="0">
                  <a:pos x="T10" y="T11"/>
                </a:cxn>
              </a:cxnLst>
              <a:rect l="0" t="0" r="r" b="b"/>
              <a:pathLst>
                <a:path w="157" h="143">
                  <a:moveTo>
                    <a:pt x="0" y="143"/>
                  </a:moveTo>
                  <a:lnTo>
                    <a:pt x="0" y="143"/>
                  </a:lnTo>
                  <a:cubicBezTo>
                    <a:pt x="47" y="130"/>
                    <a:pt x="96" y="119"/>
                    <a:pt x="146" y="112"/>
                  </a:cubicBezTo>
                  <a:lnTo>
                    <a:pt x="157" y="0"/>
                  </a:lnTo>
                  <a:cubicBezTo>
                    <a:pt x="102" y="8"/>
                    <a:pt x="50" y="19"/>
                    <a:pt x="0" y="33"/>
                  </a:cubicBezTo>
                  <a:lnTo>
                    <a:pt x="0" y="1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6" name="Freeform 129">
              <a:extLst>
                <a:ext uri="{FF2B5EF4-FFF2-40B4-BE49-F238E27FC236}">
                  <a16:creationId xmlns:a16="http://schemas.microsoft.com/office/drawing/2014/main" id="{8484CDEA-8C67-4163-9B37-59CA9586F0BC}"/>
                </a:ext>
              </a:extLst>
            </p:cNvPr>
            <p:cNvSpPr>
              <a:spLocks/>
            </p:cNvSpPr>
            <p:nvPr/>
          </p:nvSpPr>
          <p:spPr bwMode="auto">
            <a:xfrm>
              <a:off x="5945" y="1470"/>
              <a:ext cx="69" cy="81"/>
            </a:xfrm>
            <a:custGeom>
              <a:avLst/>
              <a:gdLst>
                <a:gd name="T0" fmla="*/ 0 w 115"/>
                <a:gd name="T1" fmla="*/ 136 h 136"/>
                <a:gd name="T2" fmla="*/ 0 w 115"/>
                <a:gd name="T3" fmla="*/ 136 h 136"/>
                <a:gd name="T4" fmla="*/ 105 w 115"/>
                <a:gd name="T5" fmla="*/ 112 h 136"/>
                <a:gd name="T6" fmla="*/ 115 w 115"/>
                <a:gd name="T7" fmla="*/ 0 h 136"/>
                <a:gd name="T8" fmla="*/ 0 w 115"/>
                <a:gd name="T9" fmla="*/ 26 h 136"/>
                <a:gd name="T10" fmla="*/ 0 w 115"/>
                <a:gd name="T11" fmla="*/ 136 h 136"/>
              </a:gdLst>
              <a:ahLst/>
              <a:cxnLst>
                <a:cxn ang="0">
                  <a:pos x="T0" y="T1"/>
                </a:cxn>
                <a:cxn ang="0">
                  <a:pos x="T2" y="T3"/>
                </a:cxn>
                <a:cxn ang="0">
                  <a:pos x="T4" y="T5"/>
                </a:cxn>
                <a:cxn ang="0">
                  <a:pos x="T6" y="T7"/>
                </a:cxn>
                <a:cxn ang="0">
                  <a:pos x="T8" y="T9"/>
                </a:cxn>
                <a:cxn ang="0">
                  <a:pos x="T10" y="T11"/>
                </a:cxn>
              </a:cxnLst>
              <a:rect l="0" t="0" r="r" b="b"/>
              <a:pathLst>
                <a:path w="115" h="136">
                  <a:moveTo>
                    <a:pt x="0" y="136"/>
                  </a:moveTo>
                  <a:lnTo>
                    <a:pt x="0" y="136"/>
                  </a:lnTo>
                  <a:cubicBezTo>
                    <a:pt x="34" y="127"/>
                    <a:pt x="69" y="118"/>
                    <a:pt x="105" y="112"/>
                  </a:cubicBezTo>
                  <a:lnTo>
                    <a:pt x="115" y="0"/>
                  </a:lnTo>
                  <a:cubicBezTo>
                    <a:pt x="75" y="7"/>
                    <a:pt x="37" y="16"/>
                    <a:pt x="0" y="26"/>
                  </a:cubicBezTo>
                  <a:lnTo>
                    <a:pt x="0" y="1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7" name="Freeform 130">
              <a:extLst>
                <a:ext uri="{FF2B5EF4-FFF2-40B4-BE49-F238E27FC236}">
                  <a16:creationId xmlns:a16="http://schemas.microsoft.com/office/drawing/2014/main" id="{5078036E-D0CE-4BF2-B883-A7AB06292B12}"/>
                </a:ext>
              </a:extLst>
            </p:cNvPr>
            <p:cNvSpPr>
              <a:spLocks/>
            </p:cNvSpPr>
            <p:nvPr/>
          </p:nvSpPr>
          <p:spPr bwMode="auto">
            <a:xfrm>
              <a:off x="5945" y="1335"/>
              <a:ext cx="81" cy="84"/>
            </a:xfrm>
            <a:custGeom>
              <a:avLst/>
              <a:gdLst>
                <a:gd name="T0" fmla="*/ 0 w 136"/>
                <a:gd name="T1" fmla="*/ 140 h 140"/>
                <a:gd name="T2" fmla="*/ 0 w 136"/>
                <a:gd name="T3" fmla="*/ 140 h 140"/>
                <a:gd name="T4" fmla="*/ 125 w 136"/>
                <a:gd name="T5" fmla="*/ 112 h 140"/>
                <a:gd name="T6" fmla="*/ 136 w 136"/>
                <a:gd name="T7" fmla="*/ 0 h 140"/>
                <a:gd name="T8" fmla="*/ 0 w 136"/>
                <a:gd name="T9" fmla="*/ 30 h 140"/>
                <a:gd name="T10" fmla="*/ 0 w 136"/>
                <a:gd name="T11" fmla="*/ 140 h 140"/>
              </a:gdLst>
              <a:ahLst/>
              <a:cxnLst>
                <a:cxn ang="0">
                  <a:pos x="T0" y="T1"/>
                </a:cxn>
                <a:cxn ang="0">
                  <a:pos x="T2" y="T3"/>
                </a:cxn>
                <a:cxn ang="0">
                  <a:pos x="T4" y="T5"/>
                </a:cxn>
                <a:cxn ang="0">
                  <a:pos x="T6" y="T7"/>
                </a:cxn>
                <a:cxn ang="0">
                  <a:pos x="T8" y="T9"/>
                </a:cxn>
                <a:cxn ang="0">
                  <a:pos x="T10" y="T11"/>
                </a:cxn>
              </a:cxnLst>
              <a:rect l="0" t="0" r="r" b="b"/>
              <a:pathLst>
                <a:path w="136" h="140">
                  <a:moveTo>
                    <a:pt x="0" y="140"/>
                  </a:moveTo>
                  <a:lnTo>
                    <a:pt x="0" y="140"/>
                  </a:lnTo>
                  <a:cubicBezTo>
                    <a:pt x="40" y="129"/>
                    <a:pt x="82" y="119"/>
                    <a:pt x="125" y="112"/>
                  </a:cubicBezTo>
                  <a:lnTo>
                    <a:pt x="136" y="0"/>
                  </a:lnTo>
                  <a:cubicBezTo>
                    <a:pt x="89" y="8"/>
                    <a:pt x="43" y="18"/>
                    <a:pt x="0" y="30"/>
                  </a:cubicBezTo>
                  <a:lnTo>
                    <a:pt x="0" y="1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8" name="Freeform 131">
              <a:extLst>
                <a:ext uri="{FF2B5EF4-FFF2-40B4-BE49-F238E27FC236}">
                  <a16:creationId xmlns:a16="http://schemas.microsoft.com/office/drawing/2014/main" id="{DBFEFB81-1C64-46C6-A8F3-BECEC66C538C}"/>
                </a:ext>
              </a:extLst>
            </p:cNvPr>
            <p:cNvSpPr>
              <a:spLocks/>
            </p:cNvSpPr>
            <p:nvPr/>
          </p:nvSpPr>
          <p:spPr bwMode="auto">
            <a:xfrm>
              <a:off x="6014" y="1392"/>
              <a:ext cx="130" cy="78"/>
            </a:xfrm>
            <a:custGeom>
              <a:avLst/>
              <a:gdLst>
                <a:gd name="T0" fmla="*/ 0 w 217"/>
                <a:gd name="T1" fmla="*/ 129 h 129"/>
                <a:gd name="T2" fmla="*/ 0 w 217"/>
                <a:gd name="T3" fmla="*/ 129 h 129"/>
                <a:gd name="T4" fmla="*/ 0 w 217"/>
                <a:gd name="T5" fmla="*/ 129 h 129"/>
                <a:gd name="T6" fmla="*/ 217 w 217"/>
                <a:gd name="T7" fmla="*/ 110 h 129"/>
                <a:gd name="T8" fmla="*/ 217 w 217"/>
                <a:gd name="T9" fmla="*/ 0 h 129"/>
                <a:gd name="T10" fmla="*/ 10 w 217"/>
                <a:gd name="T11" fmla="*/ 17 h 129"/>
                <a:gd name="T12" fmla="*/ 10 w 217"/>
                <a:gd name="T13" fmla="*/ 17 h 129"/>
                <a:gd name="T14" fmla="*/ 0 w 217"/>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29">
                  <a:moveTo>
                    <a:pt x="0" y="129"/>
                  </a:moveTo>
                  <a:lnTo>
                    <a:pt x="0" y="129"/>
                  </a:lnTo>
                  <a:lnTo>
                    <a:pt x="0" y="129"/>
                  </a:lnTo>
                  <a:cubicBezTo>
                    <a:pt x="70" y="117"/>
                    <a:pt x="143" y="110"/>
                    <a:pt x="217" y="110"/>
                  </a:cubicBezTo>
                  <a:lnTo>
                    <a:pt x="217" y="0"/>
                  </a:lnTo>
                  <a:cubicBezTo>
                    <a:pt x="147" y="0"/>
                    <a:pt x="77" y="6"/>
                    <a:pt x="10" y="17"/>
                  </a:cubicBezTo>
                  <a:lnTo>
                    <a:pt x="10" y="17"/>
                  </a:lnTo>
                  <a:lnTo>
                    <a:pt x="0"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719400" y="3071725"/>
            <a:ext cx="6205329" cy="2896402"/>
          </a:xfrm>
          <a:noFill/>
        </p:spPr>
        <p:txBody>
          <a:bodyPr anchor="t" anchorCtr="0">
            <a:noAutofit/>
          </a:bodyPr>
          <a:lstStyle>
            <a:lvl1pPr algn="l">
              <a:defRPr sz="4200">
                <a:solidFill>
                  <a:schemeClr val="accent1"/>
                </a:solidFill>
                <a:latin typeface="Overpass ExtraBold" panose="000009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719400" y="5969695"/>
            <a:ext cx="6206400" cy="215444"/>
          </a:xfrm>
        </p:spPr>
        <p:txBody>
          <a:bodyPr>
            <a:spAutoFit/>
          </a:bodyPr>
          <a:lstStyle>
            <a:lvl1pPr marL="0" indent="0" algn="l">
              <a:buNone/>
              <a:defRPr sz="1400">
                <a:solidFill>
                  <a:schemeClr val="accent1"/>
                </a:solidFill>
                <a:latin typeface="Overpas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p:txBody>
          <a:bodyPr/>
          <a:lstStyle>
            <a:lvl1pPr>
              <a:defRPr>
                <a:latin typeface="Overpass" panose="00000500000000000000" pitchFamily="2" charset="0"/>
              </a:defRPr>
            </a:lvl1pPr>
          </a:lstStyle>
          <a:p>
            <a:fld id="{877C9AA6-E1F1-4BC8-889B-E28042ED2AEF}" type="datetime6">
              <a:rPr lang="en-GB" smtClean="0"/>
              <a:pPr/>
              <a:t>December 18</a:t>
            </a:fld>
            <a:endParaRPr lang="en-GB"/>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a:xfrm>
            <a:off x="719400" y="6350000"/>
            <a:ext cx="8520076" cy="153888"/>
          </a:xfrm>
        </p:spPr>
        <p:txBody>
          <a:bodyPr/>
          <a:lstStyle>
            <a:lvl1pPr>
              <a:defRPr>
                <a:latin typeface="Overpass" panose="00000500000000000000" pitchFamily="2" charset="0"/>
              </a:defRPr>
            </a:lvl1p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8339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E5B51B4-B97A-472A-B38A-F7969EE0002C}"/>
              </a:ext>
            </a:extLst>
          </p:cNvPr>
          <p:cNvSpPr/>
          <p:nvPr userDrawn="1"/>
        </p:nvSpPr>
        <p:spPr>
          <a:xfrm>
            <a:off x="0" y="0"/>
            <a:ext cx="12193200" cy="148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p:txBody>
          <a:bodyPr/>
          <a:lstStyle/>
          <a:p>
            <a:fld id="{15EF35FB-004C-443E-91F9-5140C321ADF5}" type="datetime6">
              <a:rPr lang="en-GB" smtClean="0"/>
              <a:t>December 18</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a:t>Insert image here</a:t>
            </a:r>
          </a:p>
        </p:txBody>
      </p:sp>
    </p:spTree>
    <p:extLst>
      <p:ext uri="{BB962C8B-B14F-4D97-AF65-F5344CB8AC3E}">
        <p14:creationId xmlns:p14="http://schemas.microsoft.com/office/powerpoint/2010/main" val="103606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fld id="{8388E531-2A52-4EEA-881C-ED5D1C66D61F}" type="datetime6">
              <a:rPr lang="en-GB" smtClean="0"/>
              <a:pPr/>
              <a:t>December 18</a:t>
            </a:fld>
            <a:endParaRPr lang="en-GB" dirty="0"/>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dirty="0"/>
          </a:p>
        </p:txBody>
      </p:sp>
    </p:spTree>
    <p:extLst>
      <p:ext uri="{BB962C8B-B14F-4D97-AF65-F5344CB8AC3E}">
        <p14:creationId xmlns:p14="http://schemas.microsoft.com/office/powerpoint/2010/main" val="6534726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6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fld id="{8388E531-2A52-4EEA-881C-ED5D1C66D61F}" type="datetime6">
              <a:rPr lang="en-GB" smtClean="0"/>
              <a:pPr/>
              <a:t>December 18</a:t>
            </a:fld>
            <a:endParaRPr lang="en-GB"/>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a:p>
        </p:txBody>
      </p:sp>
    </p:spTree>
    <p:extLst>
      <p:ext uri="{BB962C8B-B14F-4D97-AF65-F5344CB8AC3E}">
        <p14:creationId xmlns:p14="http://schemas.microsoft.com/office/powerpoint/2010/main" val="41057230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Overpass ExtraBold" panose="00000900000000000000" pitchFamily="2" charset="0"/>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Overpass" panose="00000500000000000000" pitchFamily="2" charset="0"/>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0.emf"/><Relationship Id="rId4" Type="http://schemas.openxmlformats.org/officeDocument/2006/relationships/image" Target="../media/image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hyperlink" Target="https://www.vehicle-operator-licensing.service.gov.uk/auth/login/?dm_t=0,0,0,0,0"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862967" y="2757381"/>
            <a:ext cx="6205329" cy="2896402"/>
          </a:xfrm>
        </p:spPr>
        <p:txBody>
          <a:bodyPr/>
          <a:lstStyle/>
          <a:p>
            <a:r>
              <a:rPr lang="en-US" dirty="0"/>
              <a:t>Getting Logistics Ready for Brexit</a:t>
            </a:r>
            <a:br>
              <a:rPr lang="en-US" dirty="0"/>
            </a:br>
            <a:br>
              <a:rPr lang="en-US" dirty="0"/>
            </a:br>
            <a:r>
              <a:rPr lang="en-US" sz="3200" dirty="0"/>
              <a:t>NB: </a:t>
            </a:r>
            <a:r>
              <a:rPr lang="en-GB" sz="2000" i="1" dirty="0"/>
              <a:t>The slides reflect our understanding as at the date of the conference and may no longer be accurate as the situation changes</a:t>
            </a:r>
          </a:p>
        </p:txBody>
      </p:sp>
      <p:sp>
        <p:nvSpPr>
          <p:cNvPr id="3" name="Subtitle 2">
            <a:extLst>
              <a:ext uri="{FF2B5EF4-FFF2-40B4-BE49-F238E27FC236}">
                <a16:creationId xmlns:a16="http://schemas.microsoft.com/office/drawing/2014/main" id="{557283CB-36AE-4BA0-832D-CFCADEA557CD}"/>
              </a:ext>
            </a:extLst>
          </p:cNvPr>
          <p:cNvSpPr>
            <a:spLocks noGrp="1"/>
          </p:cNvSpPr>
          <p:nvPr>
            <p:ph type="subTitle" idx="1"/>
          </p:nvPr>
        </p:nvSpPr>
        <p:spPr>
          <a:xfrm>
            <a:off x="5862967" y="6146262"/>
            <a:ext cx="6206400" cy="215444"/>
          </a:xfrm>
        </p:spPr>
        <p:txBody>
          <a:bodyPr/>
          <a:lstStyle/>
          <a:p>
            <a:r>
              <a:rPr lang="en-GB" dirty="0"/>
              <a:t>19</a:t>
            </a:r>
            <a:r>
              <a:rPr lang="en-GB" baseline="30000" dirty="0"/>
              <a:t>th</a:t>
            </a:r>
            <a:r>
              <a:rPr lang="en-GB" dirty="0"/>
              <a:t> December 2018</a:t>
            </a:r>
          </a:p>
        </p:txBody>
      </p:sp>
      <p:pic>
        <p:nvPicPr>
          <p:cNvPr id="8" name="Picture 7">
            <a:extLst>
              <a:ext uri="{FF2B5EF4-FFF2-40B4-BE49-F238E27FC236}">
                <a16:creationId xmlns:a16="http://schemas.microsoft.com/office/drawing/2014/main" id="{764AC70A-FDE0-44BF-B9DD-4768497F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29" y="0"/>
            <a:ext cx="6869338" cy="6869338"/>
          </a:xfrm>
          <a:prstGeom prst="rect">
            <a:avLst/>
          </a:prstGeom>
        </p:spPr>
      </p:pic>
      <p:pic>
        <p:nvPicPr>
          <p:cNvPr id="10" name="Picture 9" descr="A picture containing outdoor&#10;&#10;Description generated with high confidence">
            <a:extLst>
              <a:ext uri="{FF2B5EF4-FFF2-40B4-BE49-F238E27FC236}">
                <a16:creationId xmlns:a16="http://schemas.microsoft.com/office/drawing/2014/main" id="{2D8B9EE6-E6A9-4E93-B54E-CA189694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657" y="-134505"/>
            <a:ext cx="1520463" cy="7622523"/>
          </a:xfrm>
          <a:prstGeom prst="rect">
            <a:avLst/>
          </a:prstGeom>
        </p:spPr>
      </p:pic>
    </p:spTree>
    <p:extLst>
      <p:ext uri="{BB962C8B-B14F-4D97-AF65-F5344CB8AC3E}">
        <p14:creationId xmlns:p14="http://schemas.microsoft.com/office/powerpoint/2010/main" val="1017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746251"/>
            <a:ext cx="5692689" cy="369332"/>
          </a:xfrm>
        </p:spPr>
        <p:txBody>
          <a:bodyPr/>
          <a:lstStyle/>
          <a:p>
            <a:r>
              <a:rPr lang="en-GB" dirty="0"/>
              <a:t>Future relationship</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457200" indent="-457200">
              <a:buFont typeface="+mj-lt"/>
              <a:buAutoNum type="arabicPeriod" startAt="8"/>
            </a:pPr>
            <a:endParaRPr lang="en-GB" dirty="0"/>
          </a:p>
          <a:p>
            <a:pPr marL="457200" indent="-457200">
              <a:buFont typeface="+mj-lt"/>
              <a:buAutoNum type="arabicPeriod" startAt="8"/>
            </a:pPr>
            <a:endParaRPr lang="en-GB" dirty="0"/>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5" name="Speech Bubble: Rectangle with Corners Rounded 4">
            <a:extLst>
              <a:ext uri="{FF2B5EF4-FFF2-40B4-BE49-F238E27FC236}">
                <a16:creationId xmlns:a16="http://schemas.microsoft.com/office/drawing/2014/main" id="{226531ED-273D-49A4-8258-38A6C6CD0B87}"/>
              </a:ext>
            </a:extLst>
          </p:cNvPr>
          <p:cNvSpPr/>
          <p:nvPr/>
        </p:nvSpPr>
        <p:spPr>
          <a:xfrm>
            <a:off x="575187" y="1681316"/>
            <a:ext cx="2802194" cy="1002890"/>
          </a:xfrm>
          <a:prstGeom prst="wedgeRoundRectCallout">
            <a:avLst>
              <a:gd name="adj1" fmla="val 60944"/>
              <a:gd name="adj2" fmla="val 1838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149420CD-ABFD-47C6-8FD7-E084EDEAF4FD}"/>
              </a:ext>
            </a:extLst>
          </p:cNvPr>
          <p:cNvSpPr txBox="1"/>
          <p:nvPr/>
        </p:nvSpPr>
        <p:spPr>
          <a:xfrm>
            <a:off x="621068" y="1951928"/>
            <a:ext cx="2710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90041"/>
                </a:solidFill>
                <a:effectLst/>
                <a:uLnTx/>
                <a:uFillTx/>
                <a:latin typeface="Arial"/>
                <a:ea typeface="+mn-ea"/>
                <a:cs typeface="+mn-cs"/>
              </a:rPr>
              <a:t>Customs</a:t>
            </a:r>
          </a:p>
        </p:txBody>
      </p:sp>
      <p:sp>
        <p:nvSpPr>
          <p:cNvPr id="7" name="Content Placeholder 2">
            <a:extLst>
              <a:ext uri="{FF2B5EF4-FFF2-40B4-BE49-F238E27FC236}">
                <a16:creationId xmlns:a16="http://schemas.microsoft.com/office/drawing/2014/main" id="{8079F0AC-A88A-4932-95CF-DD24ECC66C32}"/>
              </a:ext>
            </a:extLst>
          </p:cNvPr>
          <p:cNvSpPr txBox="1">
            <a:spLocks/>
          </p:cNvSpPr>
          <p:nvPr/>
        </p:nvSpPr>
        <p:spPr>
          <a:xfrm>
            <a:off x="4232786" y="1720839"/>
            <a:ext cx="7239813" cy="43920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No tariffs or quotas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No checks on Rules of Origin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AEO mutual recognition agreement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Other aspects to be negotiated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Reduced rate of physical sanitary &amp; phytosanitary checks likely (but full documentary/identity checks)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Pledge to avoid need for hard border in Ireland through future relationship suggests further facilitations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558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extLst>
              <a:ext uri="{FF2B5EF4-FFF2-40B4-BE49-F238E27FC236}">
                <a16:creationId xmlns:a16="http://schemas.microsoft.com/office/drawing/2014/main" id="{726DA033-17ED-4455-8DB8-A4DEFC2B9977}"/>
              </a:ext>
            </a:extLst>
          </p:cNvPr>
          <p:cNvSpPr/>
          <p:nvPr/>
        </p:nvSpPr>
        <p:spPr>
          <a:xfrm>
            <a:off x="609603" y="3672122"/>
            <a:ext cx="2802194" cy="1002890"/>
          </a:xfrm>
          <a:prstGeom prst="wedgeRoundRectCallout">
            <a:avLst>
              <a:gd name="adj1" fmla="val 59891"/>
              <a:gd name="adj2" fmla="val -2426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7095C2F0-6189-412E-B271-97F5F3C15B22}"/>
              </a:ext>
            </a:extLst>
          </p:cNvPr>
          <p:cNvSpPr txBox="1"/>
          <p:nvPr/>
        </p:nvSpPr>
        <p:spPr>
          <a:xfrm>
            <a:off x="719400" y="3916839"/>
            <a:ext cx="2710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90041"/>
                </a:solidFill>
                <a:effectLst/>
                <a:uLnTx/>
                <a:uFillTx/>
                <a:latin typeface="Arial"/>
                <a:ea typeface="+mn-ea"/>
                <a:cs typeface="+mn-cs"/>
              </a:rPr>
              <a:t>Regulatory </a:t>
            </a:r>
          </a:p>
        </p:txBody>
      </p:sp>
    </p:spTree>
    <p:extLst>
      <p:ext uri="{BB962C8B-B14F-4D97-AF65-F5344CB8AC3E}">
        <p14:creationId xmlns:p14="http://schemas.microsoft.com/office/powerpoint/2010/main" val="414737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746251"/>
            <a:ext cx="5692689" cy="369332"/>
          </a:xfrm>
        </p:spPr>
        <p:txBody>
          <a:bodyPr/>
          <a:lstStyle/>
          <a:p>
            <a:r>
              <a:rPr lang="en-GB" dirty="0"/>
              <a:t>Future relationship</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457200" indent="-457200">
              <a:buFont typeface="+mj-lt"/>
              <a:buAutoNum type="arabicPeriod" startAt="8"/>
            </a:pPr>
            <a:endParaRPr lang="en-GB" dirty="0"/>
          </a:p>
          <a:p>
            <a:pPr marL="457200" indent="-457200">
              <a:buFont typeface="+mj-lt"/>
              <a:buAutoNum type="arabicPeriod" startAt="8"/>
            </a:pPr>
            <a:endParaRPr lang="en-GB" dirty="0"/>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5" name="Speech Bubble: Rectangle with Corners Rounded 4">
            <a:extLst>
              <a:ext uri="{FF2B5EF4-FFF2-40B4-BE49-F238E27FC236}">
                <a16:creationId xmlns:a16="http://schemas.microsoft.com/office/drawing/2014/main" id="{226531ED-273D-49A4-8258-38A6C6CD0B87}"/>
              </a:ext>
            </a:extLst>
          </p:cNvPr>
          <p:cNvSpPr/>
          <p:nvPr/>
        </p:nvSpPr>
        <p:spPr>
          <a:xfrm>
            <a:off x="575187" y="1681316"/>
            <a:ext cx="2802194" cy="1002890"/>
          </a:xfrm>
          <a:prstGeom prst="wedgeRoundRectCallout">
            <a:avLst>
              <a:gd name="adj1" fmla="val 60944"/>
              <a:gd name="adj2" fmla="val 1838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149420CD-ABFD-47C6-8FD7-E084EDEAF4FD}"/>
              </a:ext>
            </a:extLst>
          </p:cNvPr>
          <p:cNvSpPr txBox="1"/>
          <p:nvPr/>
        </p:nvSpPr>
        <p:spPr>
          <a:xfrm>
            <a:off x="621068" y="1951928"/>
            <a:ext cx="2710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90041"/>
                </a:solidFill>
                <a:effectLst/>
                <a:uLnTx/>
                <a:uFillTx/>
                <a:latin typeface="Arial"/>
                <a:ea typeface="+mn-ea"/>
                <a:cs typeface="+mn-cs"/>
              </a:rPr>
              <a:t>Staff Mobility</a:t>
            </a:r>
          </a:p>
        </p:txBody>
      </p:sp>
      <p:sp>
        <p:nvSpPr>
          <p:cNvPr id="7" name="Content Placeholder 2">
            <a:extLst>
              <a:ext uri="{FF2B5EF4-FFF2-40B4-BE49-F238E27FC236}">
                <a16:creationId xmlns:a16="http://schemas.microsoft.com/office/drawing/2014/main" id="{8079F0AC-A88A-4932-95CF-DD24ECC66C32}"/>
              </a:ext>
            </a:extLst>
          </p:cNvPr>
          <p:cNvSpPr txBox="1">
            <a:spLocks/>
          </p:cNvSpPr>
          <p:nvPr/>
        </p:nvSpPr>
        <p:spPr>
          <a:xfrm>
            <a:off x="4232786" y="1720839"/>
            <a:ext cx="7239813" cy="43920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Visa-free travel for short-term visits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 but would not cover agency workers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Comprehensive air transport agreement (market access, aviation safety &amp; security, air traffic management, competition)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‘Comparable market’ access for road haulage with strong regulatory alignment obligations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Bi-lateral arrangements for cross-border rail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Cooperation on maritime safety &amp; security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558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extLst>
              <a:ext uri="{FF2B5EF4-FFF2-40B4-BE49-F238E27FC236}">
                <a16:creationId xmlns:a16="http://schemas.microsoft.com/office/drawing/2014/main" id="{726DA033-17ED-4455-8DB8-A4DEFC2B9977}"/>
              </a:ext>
            </a:extLst>
          </p:cNvPr>
          <p:cNvSpPr/>
          <p:nvPr/>
        </p:nvSpPr>
        <p:spPr>
          <a:xfrm>
            <a:off x="609603" y="3672122"/>
            <a:ext cx="2802194" cy="1002890"/>
          </a:xfrm>
          <a:prstGeom prst="wedgeRoundRectCallout">
            <a:avLst>
              <a:gd name="adj1" fmla="val 59891"/>
              <a:gd name="adj2" fmla="val -2426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7095C2F0-6189-412E-B271-97F5F3C15B22}"/>
              </a:ext>
            </a:extLst>
          </p:cNvPr>
          <p:cNvSpPr txBox="1"/>
          <p:nvPr/>
        </p:nvSpPr>
        <p:spPr>
          <a:xfrm>
            <a:off x="719400" y="3916839"/>
            <a:ext cx="2710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90041"/>
                </a:solidFill>
                <a:effectLst/>
                <a:uLnTx/>
                <a:uFillTx/>
                <a:latin typeface="Arial"/>
                <a:ea typeface="+mn-ea"/>
                <a:cs typeface="+mn-cs"/>
              </a:rPr>
              <a:t>Transport </a:t>
            </a:r>
          </a:p>
        </p:txBody>
      </p:sp>
    </p:spTree>
    <p:extLst>
      <p:ext uri="{BB962C8B-B14F-4D97-AF65-F5344CB8AC3E}">
        <p14:creationId xmlns:p14="http://schemas.microsoft.com/office/powerpoint/2010/main" val="187583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B364-A375-43AC-9F3E-2D1EC5B98810}"/>
              </a:ext>
            </a:extLst>
          </p:cNvPr>
          <p:cNvSpPr>
            <a:spLocks noGrp="1"/>
          </p:cNvSpPr>
          <p:nvPr>
            <p:ph type="title"/>
          </p:nvPr>
        </p:nvSpPr>
        <p:spPr/>
        <p:txBody>
          <a:bodyPr/>
          <a:lstStyle/>
          <a:p>
            <a:r>
              <a:rPr lang="en-GB" dirty="0"/>
              <a:t>Next steps</a:t>
            </a:r>
          </a:p>
        </p:txBody>
      </p:sp>
      <p:sp>
        <p:nvSpPr>
          <p:cNvPr id="4" name="Content Placeholder 2">
            <a:extLst>
              <a:ext uri="{FF2B5EF4-FFF2-40B4-BE49-F238E27FC236}">
                <a16:creationId xmlns:a16="http://schemas.microsoft.com/office/drawing/2014/main" id="{C3242863-DAF7-4545-A089-41A3ED4C0BC4}"/>
              </a:ext>
            </a:extLst>
          </p:cNvPr>
          <p:cNvSpPr>
            <a:spLocks noGrp="1"/>
          </p:cNvSpPr>
          <p:nvPr>
            <p:ph idx="1"/>
          </p:nvPr>
        </p:nvSpPr>
        <p:spPr/>
        <p:txBody>
          <a:bodyPr/>
          <a:lstStyle/>
          <a:p>
            <a:pPr marL="342900" indent="-342900">
              <a:spcAft>
                <a:spcPts val="1200"/>
              </a:spcAft>
              <a:buFont typeface="Wingdings" panose="05000000000000000000" pitchFamily="2" charset="2"/>
              <a:buChar char="§"/>
            </a:pPr>
            <a:r>
              <a:rPr lang="en-GB" dirty="0"/>
              <a:t>19 December: EU ‘no deal’ guidance</a:t>
            </a:r>
          </a:p>
          <a:p>
            <a:pPr marL="342900" indent="-342900">
              <a:spcAft>
                <a:spcPts val="1200"/>
              </a:spcAft>
              <a:buFont typeface="Wingdings" panose="05000000000000000000" pitchFamily="2" charset="2"/>
              <a:buChar char="§"/>
            </a:pPr>
            <a:r>
              <a:rPr lang="en-GB" dirty="0"/>
              <a:t>19 December: UK Immigration White Paper</a:t>
            </a:r>
          </a:p>
          <a:p>
            <a:pPr marL="342900" indent="-342900">
              <a:buFont typeface="Wingdings" panose="05000000000000000000" pitchFamily="2" charset="2"/>
              <a:buChar char="§"/>
            </a:pPr>
            <a:r>
              <a:rPr lang="en-GB" dirty="0"/>
              <a:t>Before 21 January: UK House of Commons ‘meaningful vote’</a:t>
            </a:r>
          </a:p>
          <a:p>
            <a:pPr marL="342900" indent="-342900">
              <a:buFont typeface="Wingdings" panose="05000000000000000000" pitchFamily="2" charset="2"/>
              <a:buChar char="§"/>
            </a:pPr>
            <a:endParaRPr lang="en-GB" sz="1500" dirty="0"/>
          </a:p>
          <a:p>
            <a:pPr marL="342900" indent="-342900">
              <a:buFont typeface="Wingdings" panose="05000000000000000000" pitchFamily="2" charset="2"/>
              <a:buChar char="§"/>
            </a:pPr>
            <a:r>
              <a:rPr lang="en-GB" dirty="0"/>
              <a:t>If agreement is ratified by </a:t>
            </a:r>
            <a:r>
              <a:rPr lang="en-GB" dirty="0" err="1"/>
              <a:t>HoC</a:t>
            </a:r>
            <a:r>
              <a:rPr lang="en-GB" dirty="0"/>
              <a:t>: European Parliament vote </a:t>
            </a:r>
          </a:p>
        </p:txBody>
      </p:sp>
      <p:sp>
        <p:nvSpPr>
          <p:cNvPr id="5" name="Rectangle 4">
            <a:extLst>
              <a:ext uri="{FF2B5EF4-FFF2-40B4-BE49-F238E27FC236}">
                <a16:creationId xmlns:a16="http://schemas.microsoft.com/office/drawing/2014/main" id="{933E8CA4-7443-49E0-94F1-79D06CD4AC85}"/>
              </a:ext>
            </a:extLst>
          </p:cNvPr>
          <p:cNvSpPr/>
          <p:nvPr/>
        </p:nvSpPr>
        <p:spPr>
          <a:xfrm>
            <a:off x="434727" y="5046175"/>
            <a:ext cx="10471355" cy="8701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F5FBB52-58D7-43A9-82D0-2BCCFB08B58A}"/>
              </a:ext>
            </a:extLst>
          </p:cNvPr>
          <p:cNvSpPr txBox="1"/>
          <p:nvPr/>
        </p:nvSpPr>
        <p:spPr>
          <a:xfrm>
            <a:off x="434727" y="5250420"/>
            <a:ext cx="100289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mn-ea"/>
                <a:cs typeface="+mn-cs"/>
              </a:rPr>
              <a:t>There is a tangible threat of no deal</a:t>
            </a:r>
          </a:p>
        </p:txBody>
      </p:sp>
    </p:spTree>
    <p:extLst>
      <p:ext uri="{BB962C8B-B14F-4D97-AF65-F5344CB8AC3E}">
        <p14:creationId xmlns:p14="http://schemas.microsoft.com/office/powerpoint/2010/main" val="397785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746251"/>
            <a:ext cx="5692689" cy="369332"/>
          </a:xfrm>
        </p:spPr>
        <p:txBody>
          <a:bodyPr/>
          <a:lstStyle/>
          <a:p>
            <a:r>
              <a:rPr lang="en-GB" dirty="0"/>
              <a:t>Next steps – UK Parliament vote</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457200" indent="-457200">
              <a:buFont typeface="+mj-lt"/>
              <a:buAutoNum type="arabicPeriod" startAt="8"/>
            </a:pPr>
            <a:endParaRPr lang="en-GB" dirty="0"/>
          </a:p>
          <a:p>
            <a:pPr marL="457200" indent="-457200">
              <a:buFont typeface="+mj-lt"/>
              <a:buAutoNum type="arabicPeriod" startAt="8"/>
            </a:pPr>
            <a:endParaRPr lang="en-GB" dirty="0"/>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pic>
        <p:nvPicPr>
          <p:cNvPr id="13" name="Picture 12">
            <a:extLst>
              <a:ext uri="{FF2B5EF4-FFF2-40B4-BE49-F238E27FC236}">
                <a16:creationId xmlns:a16="http://schemas.microsoft.com/office/drawing/2014/main" id="{8A8F2C38-08C4-4154-A61A-6ADA79359D64}"/>
              </a:ext>
            </a:extLst>
          </p:cNvPr>
          <p:cNvPicPr>
            <a:picLocks noChangeAspect="1"/>
          </p:cNvPicPr>
          <p:nvPr/>
        </p:nvPicPr>
        <p:blipFill rotWithShape="1">
          <a:blip r:embed="rId4"/>
          <a:srcRect l="23013" t="15707" r="42928" b="12226"/>
          <a:stretch/>
        </p:blipFill>
        <p:spPr>
          <a:xfrm>
            <a:off x="2148114" y="1432867"/>
            <a:ext cx="5515429" cy="5425133"/>
          </a:xfrm>
          <a:prstGeom prst="rect">
            <a:avLst/>
          </a:prstGeom>
        </p:spPr>
      </p:pic>
    </p:spTree>
    <p:extLst>
      <p:ext uri="{BB962C8B-B14F-4D97-AF65-F5344CB8AC3E}">
        <p14:creationId xmlns:p14="http://schemas.microsoft.com/office/powerpoint/2010/main" val="22630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3143-A582-4403-BF4C-9464886320A5}"/>
              </a:ext>
            </a:extLst>
          </p:cNvPr>
          <p:cNvSpPr>
            <a:spLocks noGrp="1"/>
          </p:cNvSpPr>
          <p:nvPr>
            <p:ph type="title"/>
          </p:nvPr>
        </p:nvSpPr>
        <p:spPr/>
        <p:txBody>
          <a:bodyPr/>
          <a:lstStyle/>
          <a:p>
            <a:r>
              <a:rPr lang="en-GB" dirty="0"/>
              <a:t>Brexit scenarios</a:t>
            </a:r>
          </a:p>
        </p:txBody>
      </p:sp>
      <p:sp>
        <p:nvSpPr>
          <p:cNvPr id="4" name="Content Placeholder 2">
            <a:extLst>
              <a:ext uri="{FF2B5EF4-FFF2-40B4-BE49-F238E27FC236}">
                <a16:creationId xmlns:a16="http://schemas.microsoft.com/office/drawing/2014/main" id="{BA7BA7B2-86CB-47EF-A247-B3718C2E0410}"/>
              </a:ext>
            </a:extLst>
          </p:cNvPr>
          <p:cNvSpPr txBox="1">
            <a:spLocks/>
          </p:cNvSpPr>
          <p:nvPr/>
        </p:nvSpPr>
        <p:spPr>
          <a:xfrm>
            <a:off x="1058542" y="1720838"/>
            <a:ext cx="8455121" cy="425904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377" rtl="0" eaLnBrk="1" fontAlgn="auto" latinLnBrk="0" hangingPunct="1">
              <a:lnSpc>
                <a:spcPct val="100000"/>
              </a:lnSpc>
              <a:spcBef>
                <a:spcPts val="100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Brexit is cancelled</a:t>
            </a:r>
            <a:r>
              <a:rPr kumimoji="0" lang="en-US"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 - because of a second UK Referendum and/or a change of Government</a:t>
            </a:r>
            <a:r>
              <a:rPr kumimoji="0" lang="en-GB"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 = </a:t>
            </a:r>
            <a:r>
              <a:rPr kumimoji="0" lang="en-GB" sz="2000" b="1"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rPr>
              <a:t>NO BREXIT</a:t>
            </a:r>
          </a:p>
          <a:p>
            <a:pPr marL="342900" marR="0" lvl="0" indent="-342900" algn="l" defTabSz="914377" rtl="0" eaLnBrk="1" fontAlgn="auto" latinLnBrk="0" hangingPunct="1">
              <a:lnSpc>
                <a:spcPct val="100000"/>
              </a:lnSpc>
              <a:spcBef>
                <a:spcPts val="100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Brexit is minimal</a:t>
            </a:r>
            <a:r>
              <a:rPr kumimoji="0" lang="en-US"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 - because </a:t>
            </a:r>
            <a:r>
              <a:rPr kumimoji="0" lang="en-GB"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new free trade agreement provides for close relationship &amp; minimal frictions = </a:t>
            </a:r>
            <a:r>
              <a:rPr kumimoji="0" lang="en-GB" sz="2000" b="1"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Verdana" panose="020B0604030504040204" pitchFamily="34" charset="0"/>
              </a:rPr>
              <a:t>SOFT BREXIT</a:t>
            </a:r>
          </a:p>
          <a:p>
            <a:pPr marL="342900" marR="0" lvl="0" indent="-342900" algn="l" defTabSz="914377" rtl="0" eaLnBrk="1" fontAlgn="auto" latinLnBrk="0" hangingPunct="1">
              <a:lnSpc>
                <a:spcPct val="100000"/>
              </a:lnSpc>
              <a:spcBef>
                <a:spcPts val="100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Brexit is tough</a:t>
            </a:r>
            <a:r>
              <a:rPr kumimoji="0" lang="en-US"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 - because hard borders are introduced at the end of the Transitional Period</a:t>
            </a:r>
            <a:r>
              <a:rPr kumimoji="0" lang="en-GB"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 = </a:t>
            </a:r>
            <a:r>
              <a:rPr kumimoji="0" lang="en-GB" sz="2000" b="1"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Verdana" panose="020B0604030504040204" pitchFamily="34" charset="0"/>
              </a:rPr>
              <a:t>HARD BREXIT</a:t>
            </a:r>
          </a:p>
          <a:p>
            <a:pPr marL="342900" marR="0" lvl="0" indent="-342900" algn="l" defTabSz="914377" rtl="0" eaLnBrk="1" fontAlgn="auto" latinLnBrk="0" hangingPunct="1">
              <a:lnSpc>
                <a:spcPct val="100000"/>
              </a:lnSpc>
              <a:spcBef>
                <a:spcPts val="100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Brexit is chaotic</a:t>
            </a:r>
            <a:r>
              <a:rPr kumimoji="0" lang="en-US"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 - because No Withdrawal Agreement is signed and trade and transport revert to 3rd country rules on </a:t>
            </a:r>
            <a:r>
              <a:rPr kumimoji="0" lang="en-GB"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29 </a:t>
            </a:r>
            <a:r>
              <a:rPr kumimoji="0" lang="en-US"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March 2019</a:t>
            </a:r>
            <a:r>
              <a:rPr kumimoji="0" lang="en-GB" sz="2000" b="0"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Verdana" panose="020B0604030504040204" pitchFamily="34" charset="0"/>
              </a:rPr>
              <a:t> = </a:t>
            </a:r>
            <a:r>
              <a:rPr kumimoji="0" lang="en-GB" sz="2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NO DEAL BREXIT</a:t>
            </a:r>
            <a:endParaRPr kumimoji="0" lang="en-US" sz="2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5382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AE045-D233-47F7-BC69-66C1DC3E1AE7}"/>
              </a:ext>
            </a:extLst>
          </p:cNvPr>
          <p:cNvSpPr>
            <a:spLocks noGrp="1"/>
          </p:cNvSpPr>
          <p:nvPr>
            <p:ph type="title"/>
          </p:nvPr>
        </p:nvSpPr>
        <p:spPr/>
        <p:txBody>
          <a:bodyPr/>
          <a:lstStyle/>
          <a:p>
            <a:r>
              <a:rPr lang="en-GB" dirty="0"/>
              <a:t>Brexit scenarios</a:t>
            </a:r>
          </a:p>
        </p:txBody>
      </p:sp>
      <p:graphicFrame>
        <p:nvGraphicFramePr>
          <p:cNvPr id="4" name="Content Placeholder 3">
            <a:extLst>
              <a:ext uri="{FF2B5EF4-FFF2-40B4-BE49-F238E27FC236}">
                <a16:creationId xmlns:a16="http://schemas.microsoft.com/office/drawing/2014/main" id="{EE9B2854-B107-47A2-8A2B-AB16AF7916C4}"/>
              </a:ext>
            </a:extLst>
          </p:cNvPr>
          <p:cNvGraphicFramePr>
            <a:graphicFrameLocks noGrp="1"/>
          </p:cNvGraphicFramePr>
          <p:nvPr>
            <p:ph idx="1"/>
            <p:extLst/>
          </p:nvPr>
        </p:nvGraphicFramePr>
        <p:xfrm>
          <a:off x="335280" y="1554480"/>
          <a:ext cx="11582400" cy="4739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389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BA58-DD38-4600-988F-333D49AFC4D7}"/>
              </a:ext>
            </a:extLst>
          </p:cNvPr>
          <p:cNvSpPr>
            <a:spLocks noGrp="1"/>
          </p:cNvSpPr>
          <p:nvPr>
            <p:ph type="title"/>
          </p:nvPr>
        </p:nvSpPr>
        <p:spPr/>
        <p:txBody>
          <a:bodyPr/>
          <a:lstStyle/>
          <a:p>
            <a:r>
              <a:rPr lang="en-GB" dirty="0"/>
              <a:t>Impact of no-deal Brexit – key challenges for logistics</a:t>
            </a:r>
          </a:p>
        </p:txBody>
      </p:sp>
      <p:graphicFrame>
        <p:nvGraphicFramePr>
          <p:cNvPr id="6" name="Content Placeholder 7">
            <a:extLst>
              <a:ext uri="{FF2B5EF4-FFF2-40B4-BE49-F238E27FC236}">
                <a16:creationId xmlns:a16="http://schemas.microsoft.com/office/drawing/2014/main" id="{81CEBE61-67C6-4E1C-AD10-AA7A7A721584}"/>
              </a:ext>
            </a:extLst>
          </p:cNvPr>
          <p:cNvGraphicFramePr>
            <a:graphicFrameLocks noGrp="1"/>
          </p:cNvGraphicFramePr>
          <p:nvPr>
            <p:ph idx="1"/>
            <p:extLst/>
          </p:nvPr>
        </p:nvGraphicFramePr>
        <p:xfrm>
          <a:off x="719138" y="1720850"/>
          <a:ext cx="10753725" cy="4392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878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BA58-DD38-4600-988F-333D49AFC4D7}"/>
              </a:ext>
            </a:extLst>
          </p:cNvPr>
          <p:cNvSpPr>
            <a:spLocks noGrp="1"/>
          </p:cNvSpPr>
          <p:nvPr>
            <p:ph type="title"/>
          </p:nvPr>
        </p:nvSpPr>
        <p:spPr/>
        <p:txBody>
          <a:bodyPr/>
          <a:lstStyle/>
          <a:p>
            <a:r>
              <a:rPr lang="en-GB" dirty="0"/>
              <a:t>Mini-deals in the event of no deal?</a:t>
            </a:r>
          </a:p>
        </p:txBody>
      </p:sp>
      <p:sp>
        <p:nvSpPr>
          <p:cNvPr id="3" name="Content Placeholder 2">
            <a:extLst>
              <a:ext uri="{FF2B5EF4-FFF2-40B4-BE49-F238E27FC236}">
                <a16:creationId xmlns:a16="http://schemas.microsoft.com/office/drawing/2014/main" id="{9A60BCA8-1825-485E-AAC7-076B7E127811}"/>
              </a:ext>
            </a:extLst>
          </p:cNvPr>
          <p:cNvSpPr>
            <a:spLocks noGrp="1"/>
          </p:cNvSpPr>
          <p:nvPr>
            <p:ph idx="1"/>
          </p:nvPr>
        </p:nvSpPr>
        <p:spPr/>
        <p:txBody>
          <a:bodyPr/>
          <a:lstStyle/>
          <a:p>
            <a:pPr marL="342900" indent="-342900">
              <a:buFont typeface="Arial" panose="020B0604020202020204" pitchFamily="34" charset="0"/>
              <a:buChar char="•"/>
            </a:pPr>
            <a:r>
              <a:rPr lang="en-GB" dirty="0">
                <a:solidFill>
                  <a:srgbClr val="FF6600"/>
                </a:solidFill>
              </a:rPr>
              <a:t>Road haulage arrangements to maintain connectivity &amp; avoid the need for permits</a:t>
            </a:r>
          </a:p>
          <a:p>
            <a:pPr marL="342900" indent="-342900">
              <a:buFont typeface="Arial" panose="020B0604020202020204" pitchFamily="34" charset="0"/>
              <a:buChar char="•"/>
            </a:pPr>
            <a:r>
              <a:rPr lang="en-GB" dirty="0">
                <a:solidFill>
                  <a:srgbClr val="00B050"/>
                </a:solidFill>
              </a:rPr>
              <a:t>Aviation arrangements to keep planes flying and air cargo moving</a:t>
            </a:r>
          </a:p>
          <a:p>
            <a:pPr marL="342900" indent="-342900">
              <a:buFont typeface="Arial" panose="020B0604020202020204" pitchFamily="34" charset="0"/>
              <a:buChar char="•"/>
            </a:pPr>
            <a:r>
              <a:rPr lang="en-GB" dirty="0">
                <a:solidFill>
                  <a:srgbClr val="FF6600"/>
                </a:solidFill>
              </a:rPr>
              <a:t>Recognition of the UK as ‘approved 3</a:t>
            </a:r>
            <a:r>
              <a:rPr lang="en-GB" baseline="30000" dirty="0">
                <a:solidFill>
                  <a:srgbClr val="FF6600"/>
                </a:solidFill>
              </a:rPr>
              <a:t>rd</a:t>
            </a:r>
            <a:r>
              <a:rPr lang="en-GB" dirty="0">
                <a:solidFill>
                  <a:srgbClr val="FF6600"/>
                </a:solidFill>
              </a:rPr>
              <a:t> country’ for SPS</a:t>
            </a:r>
          </a:p>
          <a:p>
            <a:pPr marL="342900" indent="-342900">
              <a:buFont typeface="Arial" panose="020B0604020202020204" pitchFamily="34" charset="0"/>
              <a:buChar char="•"/>
            </a:pPr>
            <a:r>
              <a:rPr lang="en-GB" dirty="0">
                <a:solidFill>
                  <a:srgbClr val="C00000"/>
                </a:solidFill>
              </a:rPr>
              <a:t>No SPS checks at the borders</a:t>
            </a:r>
          </a:p>
          <a:p>
            <a:pPr marL="342900" indent="-342900">
              <a:buFont typeface="Arial" panose="020B0604020202020204" pitchFamily="34" charset="0"/>
              <a:buChar char="•"/>
            </a:pPr>
            <a:r>
              <a:rPr lang="en-GB" dirty="0">
                <a:solidFill>
                  <a:srgbClr val="FF6600"/>
                </a:solidFill>
              </a:rPr>
              <a:t>Urgent decision on status of Irish border</a:t>
            </a:r>
          </a:p>
          <a:p>
            <a:pPr marL="342900" indent="-342900">
              <a:buFont typeface="Arial" panose="020B0604020202020204" pitchFamily="34" charset="0"/>
              <a:buChar char="•"/>
            </a:pPr>
            <a:r>
              <a:rPr lang="en-GB" dirty="0">
                <a:solidFill>
                  <a:srgbClr val="00B050"/>
                </a:solidFill>
              </a:rPr>
              <a:t>Bi-lateral agreements necessary to maintain </a:t>
            </a:r>
            <a:r>
              <a:rPr lang="en-GB" dirty="0" err="1">
                <a:solidFill>
                  <a:srgbClr val="00B050"/>
                </a:solidFill>
              </a:rPr>
              <a:t>Getlink</a:t>
            </a:r>
            <a:r>
              <a:rPr lang="en-GB" dirty="0">
                <a:solidFill>
                  <a:srgbClr val="00B050"/>
                </a:solidFill>
              </a:rPr>
              <a:t> shuttle services &amp; international rail freight services through Channel Tunnel</a:t>
            </a:r>
          </a:p>
          <a:p>
            <a:pPr marL="342900" indent="-342900">
              <a:buFont typeface="Arial" panose="020B0604020202020204" pitchFamily="34" charset="0"/>
              <a:buChar char="•"/>
            </a:pPr>
            <a:r>
              <a:rPr lang="en-GB" dirty="0">
                <a:solidFill>
                  <a:srgbClr val="FF6600"/>
                </a:solidFill>
              </a:rPr>
              <a:t>Waiver from the need to produce safety &amp; security declarations</a:t>
            </a:r>
          </a:p>
          <a:p>
            <a:pPr marL="342900" indent="-342900">
              <a:buFont typeface="Arial" panose="020B0604020202020204" pitchFamily="34" charset="0"/>
              <a:buChar char="•"/>
            </a:pPr>
            <a:r>
              <a:rPr lang="en-GB" dirty="0">
                <a:solidFill>
                  <a:srgbClr val="C00000"/>
                </a:solidFill>
              </a:rPr>
              <a:t>Mutual recognition of AEO accreditations</a:t>
            </a:r>
          </a:p>
          <a:p>
            <a:pPr marL="342900" indent="-342900">
              <a:buFont typeface="Arial" panose="020B0604020202020204" pitchFamily="34" charset="0"/>
              <a:buChar char="•"/>
            </a:pPr>
            <a:r>
              <a:rPr lang="en-GB" dirty="0">
                <a:solidFill>
                  <a:srgbClr val="C00000"/>
                </a:solidFill>
              </a:rPr>
              <a:t>Continued access to EU VAT system </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84573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19400" y="746251"/>
            <a:ext cx="5726556" cy="369332"/>
          </a:xfrm>
        </p:spPr>
        <p:txBody>
          <a:bodyPr/>
          <a:lstStyle/>
          <a:p>
            <a:r>
              <a:rPr lang="en-GB" dirty="0"/>
              <a:t>Panel discussion</a:t>
            </a:r>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6" name="Rectangle 5">
            <a:extLst>
              <a:ext uri="{FF2B5EF4-FFF2-40B4-BE49-F238E27FC236}">
                <a16:creationId xmlns:a16="http://schemas.microsoft.com/office/drawing/2014/main" id="{1C2323A5-1F5D-4E13-940B-52631BE7E7ED}"/>
              </a:ext>
            </a:extLst>
          </p:cNvPr>
          <p:cNvSpPr/>
          <p:nvPr/>
        </p:nvSpPr>
        <p:spPr>
          <a:xfrm>
            <a:off x="2678066" y="2479986"/>
            <a:ext cx="7535780" cy="3262432"/>
          </a:xfrm>
          <a:prstGeom prst="rect">
            <a:avLst/>
          </a:prstGeom>
        </p:spPr>
        <p:txBody>
          <a:bodyPr wrap="square">
            <a:spAutoFit/>
          </a:bodyPr>
          <a:lstStyle/>
          <a:p>
            <a:r>
              <a:rPr lang="en-US" sz="4200" dirty="0"/>
              <a:t>‘No Deal’ Planning for UK-EU Imports &amp; Exports: </a:t>
            </a:r>
            <a:br>
              <a:rPr lang="en-US" dirty="0"/>
            </a:br>
            <a:r>
              <a:rPr lang="en-US" sz="3200" dirty="0"/>
              <a:t>Customs procedures</a:t>
            </a:r>
            <a:br>
              <a:rPr lang="en-US" sz="2400" dirty="0"/>
            </a:br>
            <a:endParaRPr lang="en-US" i="1" dirty="0">
              <a:solidFill>
                <a:srgbClr val="FF0000"/>
              </a:solidFill>
            </a:endParaRPr>
          </a:p>
          <a:p>
            <a:r>
              <a:rPr lang="en-US" b="1" dirty="0">
                <a:solidFill>
                  <a:srgbClr val="FF0000"/>
                </a:solidFill>
              </a:rPr>
              <a:t>John Lucy, </a:t>
            </a:r>
            <a:r>
              <a:rPr lang="en-US" i="1" dirty="0">
                <a:solidFill>
                  <a:srgbClr val="FF0000"/>
                </a:solidFill>
              </a:rPr>
              <a:t>Manager - International Transport &amp; Trade Procedures, FTA</a:t>
            </a:r>
          </a:p>
          <a:p>
            <a:r>
              <a:rPr lang="en-US" b="1" dirty="0">
                <a:solidFill>
                  <a:srgbClr val="FF0000"/>
                </a:solidFill>
              </a:rPr>
              <a:t>Alex Veitch, </a:t>
            </a:r>
            <a:r>
              <a:rPr lang="en-US" i="1" dirty="0">
                <a:solidFill>
                  <a:srgbClr val="FF0000"/>
                </a:solidFill>
              </a:rPr>
              <a:t>Head of Global Policy, FTA</a:t>
            </a:r>
            <a:br>
              <a:rPr lang="en-US" dirty="0">
                <a:solidFill>
                  <a:srgbClr val="FF0000"/>
                </a:solidFill>
              </a:rPr>
            </a:br>
            <a:r>
              <a:rPr lang="en-US" b="1" dirty="0">
                <a:solidFill>
                  <a:srgbClr val="FF0000"/>
                </a:solidFill>
              </a:rPr>
              <a:t>Pauline Bastidon, </a:t>
            </a:r>
            <a:r>
              <a:rPr lang="en-US" i="1" dirty="0">
                <a:solidFill>
                  <a:srgbClr val="FF0000"/>
                </a:solidFill>
              </a:rPr>
              <a:t>Head of European Policy &amp; Brexit, FTA</a:t>
            </a:r>
            <a:br>
              <a:rPr lang="en-US" dirty="0">
                <a:solidFill>
                  <a:srgbClr val="FF0000"/>
                </a:solidFill>
              </a:rPr>
            </a:br>
            <a:endParaRPr lang="en-GB" dirty="0">
              <a:solidFill>
                <a:srgbClr val="FF0000"/>
              </a:solidFill>
            </a:endParaRPr>
          </a:p>
        </p:txBody>
      </p:sp>
    </p:spTree>
    <p:extLst>
      <p:ext uri="{BB962C8B-B14F-4D97-AF65-F5344CB8AC3E}">
        <p14:creationId xmlns:p14="http://schemas.microsoft.com/office/powerpoint/2010/main" val="211644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862967" y="2541937"/>
            <a:ext cx="6205329" cy="2896402"/>
          </a:xfrm>
        </p:spPr>
        <p:txBody>
          <a:bodyPr/>
          <a:lstStyle/>
          <a:p>
            <a:r>
              <a:rPr lang="en-GB" sz="3600" b="1" dirty="0">
                <a:latin typeface="Arial" panose="020B0604020202020204" pitchFamily="34" charset="0"/>
                <a:cs typeface="Arial" panose="020B0604020202020204" pitchFamily="34" charset="0"/>
              </a:rPr>
              <a:t>CUSTOMS PROCESSES FOR UK RO </a:t>
            </a:r>
            <a:r>
              <a:rPr lang="en-GB" sz="3600" b="1" dirty="0" err="1">
                <a:latin typeface="Arial" panose="020B0604020202020204" pitchFamily="34" charset="0"/>
                <a:cs typeface="Arial" panose="020B0604020202020204" pitchFamily="34" charset="0"/>
              </a:rPr>
              <a:t>RO</a:t>
            </a:r>
            <a:r>
              <a:rPr lang="en-GB" sz="3600" b="1" dirty="0">
                <a:latin typeface="Arial" panose="020B0604020202020204" pitchFamily="34" charset="0"/>
                <a:cs typeface="Arial" panose="020B0604020202020204" pitchFamily="34" charset="0"/>
              </a:rPr>
              <a:t> OPERATIONS IN EVENT OF D1ND  MARCH  2019:</a:t>
            </a:r>
            <a:br>
              <a:rPr lang="en-GB" sz="3600" b="1" dirty="0">
                <a:latin typeface="Arial" panose="020B0604020202020204" pitchFamily="34" charset="0"/>
                <a:cs typeface="Arial" panose="020B0604020202020204" pitchFamily="34" charset="0"/>
              </a:rPr>
            </a:br>
            <a:endParaRPr lang="en-GB" sz="3600" dirty="0"/>
          </a:p>
        </p:txBody>
      </p:sp>
      <p:sp>
        <p:nvSpPr>
          <p:cNvPr id="3" name="Subtitle 2">
            <a:extLst>
              <a:ext uri="{FF2B5EF4-FFF2-40B4-BE49-F238E27FC236}">
                <a16:creationId xmlns:a16="http://schemas.microsoft.com/office/drawing/2014/main" id="{557283CB-36AE-4BA0-832D-CFCADEA557CD}"/>
              </a:ext>
            </a:extLst>
          </p:cNvPr>
          <p:cNvSpPr>
            <a:spLocks noGrp="1"/>
          </p:cNvSpPr>
          <p:nvPr>
            <p:ph type="subTitle" idx="1"/>
          </p:nvPr>
        </p:nvSpPr>
        <p:spPr>
          <a:xfrm>
            <a:off x="5862967" y="5438339"/>
            <a:ext cx="6206400" cy="215444"/>
          </a:xfrm>
        </p:spPr>
        <p:txBody>
          <a:bodyPr/>
          <a:lstStyle/>
          <a:p>
            <a:r>
              <a:rPr lang="en-US" b="1" dirty="0">
                <a:solidFill>
                  <a:srgbClr val="FF0000"/>
                </a:solidFill>
              </a:rPr>
              <a:t>John Lucy, </a:t>
            </a:r>
            <a:r>
              <a:rPr lang="en-US" i="1" dirty="0">
                <a:solidFill>
                  <a:srgbClr val="FF0000"/>
                </a:solidFill>
              </a:rPr>
              <a:t>Manager - International Transport &amp; Trade Procedures, FTA</a:t>
            </a:r>
            <a:endParaRPr lang="en-GB" dirty="0"/>
          </a:p>
        </p:txBody>
      </p:sp>
      <p:pic>
        <p:nvPicPr>
          <p:cNvPr id="8" name="Picture 7">
            <a:extLst>
              <a:ext uri="{FF2B5EF4-FFF2-40B4-BE49-F238E27FC236}">
                <a16:creationId xmlns:a16="http://schemas.microsoft.com/office/drawing/2014/main" id="{764AC70A-FDE0-44BF-B9DD-4768497F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29" y="0"/>
            <a:ext cx="6869338" cy="6869338"/>
          </a:xfrm>
          <a:prstGeom prst="rect">
            <a:avLst/>
          </a:prstGeom>
        </p:spPr>
      </p:pic>
      <p:pic>
        <p:nvPicPr>
          <p:cNvPr id="10" name="Picture 9" descr="A picture containing outdoor&#10;&#10;Description generated with high confidence">
            <a:extLst>
              <a:ext uri="{FF2B5EF4-FFF2-40B4-BE49-F238E27FC236}">
                <a16:creationId xmlns:a16="http://schemas.microsoft.com/office/drawing/2014/main" id="{2D8B9EE6-E6A9-4E93-B54E-CA189694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657" y="-134505"/>
            <a:ext cx="1520463" cy="7622523"/>
          </a:xfrm>
          <a:prstGeom prst="rect">
            <a:avLst/>
          </a:prstGeom>
        </p:spPr>
      </p:pic>
    </p:spTree>
    <p:extLst>
      <p:ext uri="{BB962C8B-B14F-4D97-AF65-F5344CB8AC3E}">
        <p14:creationId xmlns:p14="http://schemas.microsoft.com/office/powerpoint/2010/main" val="72739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609120" y="2314929"/>
            <a:ext cx="6205329" cy="3682747"/>
          </a:xfrm>
        </p:spPr>
        <p:txBody>
          <a:bodyPr/>
          <a:lstStyle/>
          <a:p>
            <a:r>
              <a:rPr lang="en-US" dirty="0"/>
              <a:t>Chairman’s Welcome &amp; Introductions:</a:t>
            </a:r>
            <a:br>
              <a:rPr lang="en-US" dirty="0"/>
            </a:br>
            <a:r>
              <a:rPr lang="en-US" sz="3200" dirty="0"/>
              <a:t>“No Deal is Still a Risk”</a:t>
            </a:r>
            <a:br>
              <a:rPr lang="en-US" sz="3200" dirty="0"/>
            </a:br>
            <a:br>
              <a:rPr lang="en-US" sz="3200" dirty="0"/>
            </a:br>
            <a:r>
              <a:rPr lang="en-US" sz="2200" b="1" dirty="0">
                <a:solidFill>
                  <a:schemeClr val="tx1"/>
                </a:solidFill>
              </a:rPr>
              <a:t>James Hookham</a:t>
            </a:r>
            <a:br>
              <a:rPr lang="en-US" sz="2200" dirty="0">
                <a:solidFill>
                  <a:schemeClr val="tx1"/>
                </a:solidFill>
              </a:rPr>
            </a:br>
            <a:r>
              <a:rPr lang="en-US" sz="2200" i="1" dirty="0">
                <a:solidFill>
                  <a:schemeClr val="tx1"/>
                </a:solidFill>
              </a:rPr>
              <a:t>Deputy Chief Executive </a:t>
            </a:r>
            <a:br>
              <a:rPr lang="en-US" sz="2200" i="1" dirty="0">
                <a:solidFill>
                  <a:schemeClr val="tx1"/>
                </a:solidFill>
              </a:rPr>
            </a:br>
            <a:r>
              <a:rPr lang="en-US" sz="2200" i="1" dirty="0">
                <a:solidFill>
                  <a:schemeClr val="tx1"/>
                </a:solidFill>
              </a:rPr>
              <a:t>FTA</a:t>
            </a:r>
            <a:br>
              <a:rPr lang="en-US" sz="3200" dirty="0"/>
            </a:br>
            <a:br>
              <a:rPr lang="en-US" sz="3200" dirty="0"/>
            </a:br>
            <a:br>
              <a:rPr lang="en-US" sz="3200" dirty="0"/>
            </a:br>
            <a:br>
              <a:rPr lang="en-US" sz="3200" dirty="0"/>
            </a:br>
            <a:br>
              <a:rPr lang="en-US" sz="3200" dirty="0"/>
            </a:br>
            <a:endParaRPr lang="en-GB" sz="3200" dirty="0"/>
          </a:p>
        </p:txBody>
      </p:sp>
      <p:pic>
        <p:nvPicPr>
          <p:cNvPr id="8" name="Picture 7">
            <a:extLst>
              <a:ext uri="{FF2B5EF4-FFF2-40B4-BE49-F238E27FC236}">
                <a16:creationId xmlns:a16="http://schemas.microsoft.com/office/drawing/2014/main" id="{764AC70A-FDE0-44BF-B9DD-4768497F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29" y="0"/>
            <a:ext cx="6869338" cy="6869338"/>
          </a:xfrm>
          <a:prstGeom prst="rect">
            <a:avLst/>
          </a:prstGeom>
        </p:spPr>
      </p:pic>
      <p:pic>
        <p:nvPicPr>
          <p:cNvPr id="10" name="Picture 9" descr="A picture containing outdoor&#10;&#10;Description generated with high confidence">
            <a:extLst>
              <a:ext uri="{FF2B5EF4-FFF2-40B4-BE49-F238E27FC236}">
                <a16:creationId xmlns:a16="http://schemas.microsoft.com/office/drawing/2014/main" id="{2D8B9EE6-E6A9-4E93-B54E-CA189694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657" y="-134505"/>
            <a:ext cx="1520463" cy="7622523"/>
          </a:xfrm>
          <a:prstGeom prst="rect">
            <a:avLst/>
          </a:prstGeom>
        </p:spPr>
      </p:pic>
    </p:spTree>
    <p:extLst>
      <p:ext uri="{BB962C8B-B14F-4D97-AF65-F5344CB8AC3E}">
        <p14:creationId xmlns:p14="http://schemas.microsoft.com/office/powerpoint/2010/main" val="145194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19400" y="561585"/>
            <a:ext cx="5726556" cy="738664"/>
          </a:xfrm>
        </p:spPr>
        <p:txBody>
          <a:bodyPr/>
          <a:lstStyle/>
          <a:p>
            <a:r>
              <a:rPr lang="en-GB" dirty="0"/>
              <a:t>D1ND RO </a:t>
            </a:r>
            <a:r>
              <a:rPr lang="en-GB" dirty="0" err="1"/>
              <a:t>RO</a:t>
            </a:r>
            <a:r>
              <a:rPr lang="en-GB" dirty="0"/>
              <a:t> IMPORTS BASIC LEGAL RESPONSIBILITY + PROCESS #1 </a:t>
            </a:r>
          </a:p>
        </p:txBody>
      </p:sp>
      <p:sp>
        <p:nvSpPr>
          <p:cNvPr id="3" name="Content Placeholder 2">
            <a:extLst>
              <a:ext uri="{FF2B5EF4-FFF2-40B4-BE49-F238E27FC236}">
                <a16:creationId xmlns:a16="http://schemas.microsoft.com/office/drawing/2014/main" id="{E9DD304A-61F3-4DB2-88C2-3E8F8A09C34E}"/>
              </a:ext>
            </a:extLst>
          </p:cNvPr>
          <p:cNvSpPr>
            <a:spLocks noGrp="1"/>
          </p:cNvSpPr>
          <p:nvPr>
            <p:ph idx="1"/>
          </p:nvPr>
        </p:nvSpPr>
        <p:spPr>
          <a:xfrm>
            <a:off x="719400" y="1530628"/>
            <a:ext cx="10852114" cy="5327372"/>
          </a:xfrm>
        </p:spPr>
        <p:txBody>
          <a:bodyPr/>
          <a:lstStyle/>
          <a:p>
            <a:pPr marL="342900" indent="-342900">
              <a:buFont typeface="Arial" panose="020B0604020202020204" pitchFamily="34" charset="0"/>
              <a:buChar char="•"/>
            </a:pPr>
            <a:r>
              <a:rPr lang="en-GB" b="1" dirty="0"/>
              <a:t>IMPORTER / TRADER </a:t>
            </a:r>
            <a:r>
              <a:rPr lang="en-GB" dirty="0"/>
              <a:t>(or representative):</a:t>
            </a:r>
            <a:endParaRPr lang="en-GB" b="1" dirty="0"/>
          </a:p>
          <a:p>
            <a:r>
              <a:rPr lang="en-GB" b="1" dirty="0">
                <a:solidFill>
                  <a:srgbClr val="FF0000"/>
                </a:solidFill>
              </a:rPr>
              <a:t>Before loading </a:t>
            </a:r>
            <a:r>
              <a:rPr lang="en-GB" dirty="0"/>
              <a:t>makes Pre Departure Customs Declaration TO HMRC, includes relevant documents to support movement + truck / trailer number = creates Master Reference Number (MRN) which </a:t>
            </a:r>
            <a:r>
              <a:rPr lang="en-GB" dirty="0">
                <a:solidFill>
                  <a:srgbClr val="FF0000"/>
                </a:solidFill>
              </a:rPr>
              <a:t>must </a:t>
            </a:r>
            <a:r>
              <a:rPr lang="en-GB" dirty="0"/>
              <a:t>be provided to Haulier </a:t>
            </a:r>
          </a:p>
          <a:p>
            <a:r>
              <a:rPr lang="en-GB" b="1" dirty="0">
                <a:solidFill>
                  <a:srgbClr val="FF0000"/>
                </a:solidFill>
              </a:rPr>
              <a:t>Arrival at UK port-</a:t>
            </a:r>
            <a:r>
              <a:rPr lang="en-GB" dirty="0">
                <a:solidFill>
                  <a:srgbClr val="FF0000"/>
                </a:solidFill>
              </a:rPr>
              <a:t> </a:t>
            </a:r>
            <a:r>
              <a:rPr lang="en-GB" dirty="0"/>
              <a:t>updates  HMRC confirming UK arrival (+ MRN + EORI numbers), possible time lapse allowing this to be done after actual arrival?  at which point duty + VAT becomes payable, </a:t>
            </a:r>
          </a:p>
          <a:p>
            <a:pPr marL="342900" indent="-342900">
              <a:buFont typeface="Arial" panose="020B0604020202020204" pitchFamily="34" charset="0"/>
              <a:buChar char="•"/>
            </a:pPr>
            <a:r>
              <a:rPr lang="en-GB" b="1" dirty="0"/>
              <a:t>HAULIER</a:t>
            </a:r>
          </a:p>
          <a:p>
            <a:r>
              <a:rPr lang="en-GB" b="1" dirty="0">
                <a:solidFill>
                  <a:srgbClr val="FF0000"/>
                </a:solidFill>
              </a:rPr>
              <a:t>Driver accompanied </a:t>
            </a:r>
            <a:r>
              <a:rPr lang="en-GB" dirty="0"/>
              <a:t>submits Safety &amp; Security  information (Entry Summary Declaration ENS) at least </a:t>
            </a:r>
            <a:r>
              <a:rPr lang="en-GB" b="1" dirty="0"/>
              <a:t>two </a:t>
            </a:r>
            <a:r>
              <a:rPr lang="en-GB" dirty="0"/>
              <a:t>hours before arrival at UK port, or one hour for Eurotunnel.  </a:t>
            </a:r>
          </a:p>
          <a:p>
            <a:r>
              <a:rPr lang="en-GB" dirty="0"/>
              <a:t>Driver </a:t>
            </a:r>
            <a:r>
              <a:rPr lang="en-GB" dirty="0">
                <a:solidFill>
                  <a:srgbClr val="FF0000"/>
                </a:solidFill>
              </a:rPr>
              <a:t>must</a:t>
            </a:r>
            <a:r>
              <a:rPr lang="en-GB" dirty="0"/>
              <a:t> have either the MRN as evidence of that a full or simplified frontier has been made OR the EORI number of the importer if the importer has used the entry in the records simplified procedure</a:t>
            </a:r>
          </a:p>
          <a:p>
            <a:endParaRPr lang="en-GB" sz="2000" dirty="0"/>
          </a:p>
          <a:p>
            <a:pPr marL="342900" indent="-342900">
              <a:buFont typeface="Arial" panose="020B0604020202020204" pitchFamily="34" charset="0"/>
              <a:buChar char="•"/>
            </a:pPr>
            <a:endParaRPr lang="en-GB" sz="2000" dirty="0"/>
          </a:p>
          <a:p>
            <a:endParaRPr lang="en-GB" sz="2000" dirty="0"/>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Tree>
    <p:extLst>
      <p:ext uri="{BB962C8B-B14F-4D97-AF65-F5344CB8AC3E}">
        <p14:creationId xmlns:p14="http://schemas.microsoft.com/office/powerpoint/2010/main" val="222853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561585"/>
            <a:ext cx="5692689" cy="738664"/>
          </a:xfrm>
        </p:spPr>
        <p:txBody>
          <a:bodyPr/>
          <a:lstStyle/>
          <a:p>
            <a:r>
              <a:rPr lang="en-GB" dirty="0"/>
              <a:t>D1ND RO </a:t>
            </a:r>
            <a:r>
              <a:rPr lang="en-GB" dirty="0" err="1"/>
              <a:t>RO</a:t>
            </a:r>
            <a:r>
              <a:rPr lang="en-GB" dirty="0"/>
              <a:t> IMPORTS BASIC LEGAL RESPONSIBILITY + PROCESS #2 </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342900" indent="-342900">
              <a:buFont typeface="Arial" panose="020B0604020202020204" pitchFamily="34" charset="0"/>
              <a:buChar char="•"/>
            </a:pPr>
            <a:r>
              <a:rPr lang="en-GB" b="1" dirty="0"/>
              <a:t>Ferry / Train Operator </a:t>
            </a:r>
          </a:p>
          <a:p>
            <a:r>
              <a:rPr lang="en-GB" b="1" dirty="0">
                <a:solidFill>
                  <a:srgbClr val="FF0000"/>
                </a:solidFill>
              </a:rPr>
              <a:t>Accompanied- </a:t>
            </a:r>
            <a:r>
              <a:rPr lang="en-GB" dirty="0"/>
              <a:t>the operator must have a  reasonable belief that a customs but </a:t>
            </a:r>
            <a:r>
              <a:rPr lang="en-GB" b="1" dirty="0"/>
              <a:t>NOT </a:t>
            </a:r>
            <a:r>
              <a:rPr lang="en-GB" dirty="0"/>
              <a:t>safety &amp; security declarations have been made, this will probably be done through a change in their contractual terms &amp; conditions (tick box on booking?)</a:t>
            </a:r>
          </a:p>
          <a:p>
            <a:r>
              <a:rPr lang="en-GB" b="1" dirty="0">
                <a:solidFill>
                  <a:srgbClr val="FF0000"/>
                </a:solidFill>
              </a:rPr>
              <a:t>Unaccompanied – </a:t>
            </a:r>
            <a:r>
              <a:rPr lang="en-GB" dirty="0"/>
              <a:t>the operator must submit safety &amp; security declaration for unaccompanied trailers and are liable if not completed, to be done within same time limits as accompanied and will require exactly the same level of data from haulier / importer! </a:t>
            </a:r>
            <a:endParaRPr lang="en-GB" dirty="0">
              <a:solidFill>
                <a:srgbClr val="FF0000"/>
              </a:solidFill>
            </a:endParaRPr>
          </a:p>
          <a:p>
            <a:r>
              <a:rPr lang="en-GB" b="1" dirty="0">
                <a:solidFill>
                  <a:srgbClr val="FF0000"/>
                </a:solidFill>
              </a:rPr>
              <a:t>Export Declarations- </a:t>
            </a:r>
            <a:r>
              <a:rPr lang="en-GB" dirty="0"/>
              <a:t>will require a combined document for customs &amp; S&amp;S on an Export Summary Declaration to HMRC before goods reach port, the response will be; P2P, send additional documents or make vehicle &amp; goods available at a Designated Export Place (DEP) for inspection </a:t>
            </a:r>
            <a:endParaRPr lang="en-GB" dirty="0">
              <a:solidFill>
                <a:srgbClr val="FF0000"/>
              </a:solidFill>
            </a:endParaRPr>
          </a:p>
          <a:p>
            <a:endParaRPr lang="en-GB" dirty="0"/>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Tree>
    <p:extLst>
      <p:ext uri="{BB962C8B-B14F-4D97-AF65-F5344CB8AC3E}">
        <p14:creationId xmlns:p14="http://schemas.microsoft.com/office/powerpoint/2010/main" val="397642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8C9F-8AC3-409C-9290-B10D299AF8FF}"/>
              </a:ext>
            </a:extLst>
          </p:cNvPr>
          <p:cNvSpPr>
            <a:spLocks noGrp="1"/>
          </p:cNvSpPr>
          <p:nvPr>
            <p:ph type="title"/>
          </p:nvPr>
        </p:nvSpPr>
        <p:spPr/>
        <p:txBody>
          <a:bodyPr/>
          <a:lstStyle/>
          <a:p>
            <a:r>
              <a:rPr lang="en-GB" dirty="0"/>
              <a:t>	</a:t>
            </a:r>
            <a:r>
              <a:rPr lang="en-GB" dirty="0" err="1"/>
              <a:t>eCMR</a:t>
            </a:r>
            <a:endParaRPr lang="en-GB" dirty="0"/>
          </a:p>
        </p:txBody>
      </p:sp>
      <p:sp>
        <p:nvSpPr>
          <p:cNvPr id="4" name="Date Placeholder 3">
            <a:extLst>
              <a:ext uri="{FF2B5EF4-FFF2-40B4-BE49-F238E27FC236}">
                <a16:creationId xmlns:a16="http://schemas.microsoft.com/office/drawing/2014/main" id="{2D7CDE92-95FE-4F8A-8CFE-763446BE492B}"/>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42729-98EF-4584-9353-E76DC98B8EC7}" type="datetime6">
              <a:rPr kumimoji="0" lang="nl-NL" sz="10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december ’18</a:t>
            </a:fld>
            <a:endParaRPr kumimoji="0" lang="nl-NL" sz="1000" b="0" i="0" u="none" strike="noStrike" kern="1200" cap="none" spc="0" normalizeH="0" baseline="0" noProof="0" dirty="0">
              <a:ln>
                <a:noFill/>
              </a:ln>
              <a:solidFill>
                <a:srgbClr val="59595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503BF108-E6A9-470F-9C49-2DA7C80CBCC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F8E68-4AB6-4678-9332-63377A3AB675}" type="slidenum">
              <a:rPr kumimoji="0" lang="nl-NL" sz="10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000" b="0" i="0" u="none" strike="noStrike" kern="1200" cap="none" spc="0" normalizeH="0" baseline="0" noProof="0" dirty="0">
              <a:ln>
                <a:noFill/>
              </a:ln>
              <a:solidFill>
                <a:srgbClr val="595959"/>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C64C2E7C-C8A5-4D4E-9ADC-999AF311A075}"/>
              </a:ext>
            </a:extLst>
          </p:cNvPr>
          <p:cNvGrpSpPr/>
          <p:nvPr/>
        </p:nvGrpSpPr>
        <p:grpSpPr>
          <a:xfrm>
            <a:off x="1045755" y="1582384"/>
            <a:ext cx="2292016" cy="2292016"/>
            <a:chOff x="1311883" y="1634791"/>
            <a:chExt cx="2292016" cy="2292016"/>
          </a:xfrm>
        </p:grpSpPr>
        <p:sp>
          <p:nvSpPr>
            <p:cNvPr id="9" name="Oval 8">
              <a:extLst>
                <a:ext uri="{FF2B5EF4-FFF2-40B4-BE49-F238E27FC236}">
                  <a16:creationId xmlns:a16="http://schemas.microsoft.com/office/drawing/2014/main" id="{86EB9D88-276C-41A2-BD8D-46259A67B7EE}"/>
                </a:ext>
              </a:extLst>
            </p:cNvPr>
            <p:cNvSpPr/>
            <p:nvPr/>
          </p:nvSpPr>
          <p:spPr>
            <a:xfrm>
              <a:off x="1311883" y="1634791"/>
              <a:ext cx="2292016" cy="2292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2DE2B1F-2161-4C48-BD6E-36B33BA1006A}"/>
                </a:ext>
              </a:extLst>
            </p:cNvPr>
            <p:cNvPicPr>
              <a:picLocks noChangeAspect="1"/>
            </p:cNvPicPr>
            <p:nvPr/>
          </p:nvPicPr>
          <p:blipFill>
            <a:blip r:embed="rId3"/>
            <a:stretch>
              <a:fillRect/>
            </a:stretch>
          </p:blipFill>
          <p:spPr>
            <a:xfrm>
              <a:off x="1736128" y="2192015"/>
              <a:ext cx="1443526" cy="1177569"/>
            </a:xfrm>
            <a:prstGeom prst="rect">
              <a:avLst/>
            </a:prstGeom>
          </p:spPr>
        </p:pic>
      </p:grpSp>
      <p:grpSp>
        <p:nvGrpSpPr>
          <p:cNvPr id="17" name="Group 16">
            <a:extLst>
              <a:ext uri="{FF2B5EF4-FFF2-40B4-BE49-F238E27FC236}">
                <a16:creationId xmlns:a16="http://schemas.microsoft.com/office/drawing/2014/main" id="{33F2CB1F-5C0A-4D29-945F-FE848E5B810D}"/>
              </a:ext>
            </a:extLst>
          </p:cNvPr>
          <p:cNvGrpSpPr/>
          <p:nvPr/>
        </p:nvGrpSpPr>
        <p:grpSpPr>
          <a:xfrm>
            <a:off x="8952328" y="1553970"/>
            <a:ext cx="2292016" cy="2309132"/>
            <a:chOff x="8587877" y="1634791"/>
            <a:chExt cx="2292016" cy="2292016"/>
          </a:xfrm>
        </p:grpSpPr>
        <p:sp>
          <p:nvSpPr>
            <p:cNvPr id="11" name="Oval 10">
              <a:extLst>
                <a:ext uri="{FF2B5EF4-FFF2-40B4-BE49-F238E27FC236}">
                  <a16:creationId xmlns:a16="http://schemas.microsoft.com/office/drawing/2014/main" id="{64FB8B94-BCA8-4DE5-928C-C17606FF7CF2}"/>
                </a:ext>
              </a:extLst>
            </p:cNvPr>
            <p:cNvSpPr/>
            <p:nvPr/>
          </p:nvSpPr>
          <p:spPr>
            <a:xfrm>
              <a:off x="8587877" y="1634791"/>
              <a:ext cx="2292016" cy="2292016"/>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98529888-DA88-4960-9B05-912C581E034A}"/>
                </a:ext>
              </a:extLst>
            </p:cNvPr>
            <p:cNvPicPr>
              <a:picLocks noChangeAspect="1"/>
            </p:cNvPicPr>
            <p:nvPr/>
          </p:nvPicPr>
          <p:blipFill>
            <a:blip r:embed="rId4"/>
            <a:stretch>
              <a:fillRect/>
            </a:stretch>
          </p:blipFill>
          <p:spPr>
            <a:xfrm>
              <a:off x="8903077" y="2160170"/>
              <a:ext cx="1661616" cy="1368000"/>
            </a:xfrm>
            <a:prstGeom prst="rect">
              <a:avLst/>
            </a:prstGeom>
          </p:spPr>
        </p:pic>
      </p:grpSp>
      <p:sp>
        <p:nvSpPr>
          <p:cNvPr id="19" name="Tekstvak 18">
            <a:extLst>
              <a:ext uri="{FF2B5EF4-FFF2-40B4-BE49-F238E27FC236}">
                <a16:creationId xmlns:a16="http://schemas.microsoft.com/office/drawing/2014/main" id="{2AFBDA64-6FD9-410D-AA19-E226473F3B36}"/>
              </a:ext>
            </a:extLst>
          </p:cNvPr>
          <p:cNvSpPr txBox="1"/>
          <p:nvPr/>
        </p:nvSpPr>
        <p:spPr>
          <a:xfrm>
            <a:off x="9483424" y="1652948"/>
            <a:ext cx="12298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00000"/>
                </a:solidFill>
                <a:effectLst/>
                <a:uLnTx/>
                <a:uFillTx/>
                <a:latin typeface="Arial"/>
                <a:ea typeface="+mn-ea"/>
                <a:cs typeface="+mn-cs"/>
              </a:rPr>
              <a:t>Consignee</a:t>
            </a:r>
            <a:endParaRPr kumimoji="0" lang="nl-NL"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kstvak 19">
            <a:extLst>
              <a:ext uri="{FF2B5EF4-FFF2-40B4-BE49-F238E27FC236}">
                <a16:creationId xmlns:a16="http://schemas.microsoft.com/office/drawing/2014/main" id="{E49D65D3-59FE-423A-A7DA-A43E75048107}"/>
              </a:ext>
            </a:extLst>
          </p:cNvPr>
          <p:cNvSpPr txBox="1"/>
          <p:nvPr/>
        </p:nvSpPr>
        <p:spPr>
          <a:xfrm>
            <a:off x="1590477" y="1652948"/>
            <a:ext cx="1202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00000"/>
                </a:solidFill>
                <a:effectLst/>
                <a:uLnTx/>
                <a:uFillTx/>
                <a:latin typeface="Arial"/>
                <a:ea typeface="+mn-ea"/>
                <a:cs typeface="+mn-cs"/>
              </a:rPr>
              <a:t>Consignor</a:t>
            </a:r>
            <a:endParaRPr kumimoji="0" lang="nl-NL"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Rectangle 29">
            <a:extLst>
              <a:ext uri="{FF2B5EF4-FFF2-40B4-BE49-F238E27FC236}">
                <a16:creationId xmlns:a16="http://schemas.microsoft.com/office/drawing/2014/main" id="{BF638F73-DA16-4A85-9E9F-D9256D7FB6C9}"/>
              </a:ext>
            </a:extLst>
          </p:cNvPr>
          <p:cNvSpPr>
            <a:spLocks noChangeArrowheads="1"/>
          </p:cNvSpPr>
          <p:nvPr/>
        </p:nvSpPr>
        <p:spPr bwMode="auto">
          <a:xfrm>
            <a:off x="186813" y="3948408"/>
            <a:ext cx="3854245" cy="2292016"/>
          </a:xfrm>
          <a:prstGeom prst="rect">
            <a:avLst/>
          </a:prstGeom>
          <a:solidFill>
            <a:srgbClr val="009FDF"/>
          </a:solidFill>
          <a:ln w="9525" algn="ctr">
            <a:noFill/>
            <a:miter lim="800000"/>
            <a:headEnd/>
            <a:tailEnd/>
          </a:ln>
          <a:effectLs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Paper reduction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Management, control and more efficient organization of logistical chain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Instant digital access to all CMR’s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Realtime proof of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ETA insight</a:t>
            </a:r>
            <a:r>
              <a:rPr kumimoji="0" lang="nl-NL" sz="1570" b="0" i="0" u="none" strike="noStrike" kern="1200" cap="none" spc="0" normalizeH="0" baseline="0" noProof="0" dirty="0">
                <a:ln>
                  <a:noFill/>
                </a:ln>
                <a:solidFill>
                  <a:srgbClr val="FFFFFF"/>
                </a:solidFill>
                <a:effectLst/>
                <a:uLnTx/>
                <a:uFillTx/>
                <a:latin typeface="Arial"/>
                <a:ea typeface="+mn-ea"/>
                <a:cs typeface="+mn-cs"/>
              </a:rPr>
              <a:t>: </a:t>
            </a:r>
            <a:r>
              <a:rPr kumimoji="0" lang="en-US" sz="1570" b="0" i="0" u="none" strike="noStrike" kern="1200" cap="none" spc="0" normalizeH="0" baseline="0" noProof="0" dirty="0">
                <a:ln>
                  <a:noFill/>
                </a:ln>
                <a:solidFill>
                  <a:srgbClr val="FFFFFF"/>
                </a:solidFill>
                <a:effectLst/>
                <a:uLnTx/>
                <a:uFillTx/>
                <a:latin typeface="Arial"/>
                <a:ea typeface="+mn-ea"/>
                <a:cs typeface="+mn-cs"/>
              </a:rPr>
              <a:t>Pick-up and delivery times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Reduce costs &amp; failures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Management by exception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Tighter planning, faster invoicing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70" b="0" i="0" u="none" strike="noStrike" kern="1200" cap="none" spc="0" normalizeH="0" baseline="0" noProof="0" dirty="0">
              <a:ln>
                <a:noFill/>
              </a:ln>
              <a:solidFill>
                <a:prstClr val="whit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7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1">
            <a:extLst>
              <a:ext uri="{FF2B5EF4-FFF2-40B4-BE49-F238E27FC236}">
                <a16:creationId xmlns:a16="http://schemas.microsoft.com/office/drawing/2014/main" id="{4C6B30CD-9664-47C6-8175-47FB65AB102D}"/>
              </a:ext>
            </a:extLst>
          </p:cNvPr>
          <p:cNvSpPr>
            <a:spLocks noChangeArrowheads="1"/>
          </p:cNvSpPr>
          <p:nvPr/>
        </p:nvSpPr>
        <p:spPr bwMode="auto">
          <a:xfrm>
            <a:off x="8202712" y="3937771"/>
            <a:ext cx="3772977" cy="2309132"/>
          </a:xfrm>
          <a:prstGeom prst="rect">
            <a:avLst/>
          </a:prstGeom>
          <a:solidFill>
            <a:srgbClr val="A7A8AA"/>
          </a:solidFill>
          <a:ln w="9525" algn="ctr">
            <a:noFill/>
            <a:miter lim="800000"/>
            <a:headEnd/>
            <a:tailEnd/>
          </a:ln>
          <a:effectLs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Paper reduction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Secure and legally correct signature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Damage, defects and delays are reported quickly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No longer necessary to scan and manually archive consignment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ETA insight</a:t>
            </a:r>
            <a:r>
              <a:rPr kumimoji="0" lang="nl-NL" sz="1570" b="0" i="0" u="none" strike="noStrike" kern="1200" cap="none" spc="0" normalizeH="0" baseline="0" noProof="0" dirty="0">
                <a:ln>
                  <a:noFill/>
                </a:ln>
                <a:solidFill>
                  <a:srgbClr val="FFFFFF"/>
                </a:solidFill>
                <a:effectLst/>
                <a:uLnTx/>
                <a:uFillTx/>
                <a:latin typeface="Arial"/>
                <a:ea typeface="+mn-ea"/>
                <a:cs typeface="+mn-cs"/>
              </a:rPr>
              <a:t>: </a:t>
            </a:r>
            <a:r>
              <a:rPr kumimoji="0" lang="en-US" sz="1570" b="0" i="0" u="none" strike="noStrike" kern="1200" cap="none" spc="0" normalizeH="0" baseline="0" noProof="0" dirty="0">
                <a:ln>
                  <a:noFill/>
                </a:ln>
                <a:solidFill>
                  <a:srgbClr val="FFFFFF"/>
                </a:solidFill>
                <a:effectLst/>
                <a:uLnTx/>
                <a:uFillTx/>
                <a:latin typeface="Arial"/>
                <a:ea typeface="+mn-ea"/>
                <a:cs typeface="+mn-cs"/>
              </a:rPr>
              <a:t>Better planning thanks to insight into delivery times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solidFill>
                <a:effectLst/>
                <a:uLnTx/>
                <a:uFillTx/>
                <a:latin typeface="Arial"/>
                <a:ea typeface="+mn-ea"/>
                <a:cs typeface="+mn-cs"/>
              </a:rPr>
              <a:t>Fewer telephone inquiries </a:t>
            </a:r>
          </a:p>
        </p:txBody>
      </p:sp>
      <p:grpSp>
        <p:nvGrpSpPr>
          <p:cNvPr id="22" name="Group 15">
            <a:extLst>
              <a:ext uri="{FF2B5EF4-FFF2-40B4-BE49-F238E27FC236}">
                <a16:creationId xmlns:a16="http://schemas.microsoft.com/office/drawing/2014/main" id="{63B2BE0F-1F1D-4694-ADD2-08A08AFCB0AC}"/>
              </a:ext>
            </a:extLst>
          </p:cNvPr>
          <p:cNvGrpSpPr/>
          <p:nvPr/>
        </p:nvGrpSpPr>
        <p:grpSpPr>
          <a:xfrm>
            <a:off x="4905250" y="1579156"/>
            <a:ext cx="2433268" cy="2248989"/>
            <a:chOff x="4949881" y="1634791"/>
            <a:chExt cx="2292016" cy="2292016"/>
          </a:xfrm>
        </p:grpSpPr>
        <p:sp>
          <p:nvSpPr>
            <p:cNvPr id="23" name="Oval 9">
              <a:extLst>
                <a:ext uri="{FF2B5EF4-FFF2-40B4-BE49-F238E27FC236}">
                  <a16:creationId xmlns:a16="http://schemas.microsoft.com/office/drawing/2014/main" id="{6AE76A3D-DF8A-40BF-A0AB-633F6911322E}"/>
                </a:ext>
              </a:extLst>
            </p:cNvPr>
            <p:cNvSpPr/>
            <p:nvPr/>
          </p:nvSpPr>
          <p:spPr>
            <a:xfrm>
              <a:off x="4949881" y="1634791"/>
              <a:ext cx="2292016" cy="2292016"/>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25" name="Picture 12">
              <a:extLst>
                <a:ext uri="{FF2B5EF4-FFF2-40B4-BE49-F238E27FC236}">
                  <a16:creationId xmlns:a16="http://schemas.microsoft.com/office/drawing/2014/main" id="{76A6A5A4-225C-49D8-AFC5-32DFF01E97C2}"/>
                </a:ext>
              </a:extLst>
            </p:cNvPr>
            <p:cNvPicPr>
              <a:picLocks noChangeAspect="1"/>
            </p:cNvPicPr>
            <p:nvPr/>
          </p:nvPicPr>
          <p:blipFill>
            <a:blip r:embed="rId5"/>
            <a:stretch>
              <a:fillRect/>
            </a:stretch>
          </p:blipFill>
          <p:spPr>
            <a:xfrm>
              <a:off x="5144101" y="2294799"/>
              <a:ext cx="1903576" cy="972000"/>
            </a:xfrm>
            <a:prstGeom prst="rect">
              <a:avLst/>
            </a:prstGeom>
          </p:spPr>
        </p:pic>
      </p:grpSp>
      <p:sp>
        <p:nvSpPr>
          <p:cNvPr id="26" name="Tekstvak 25">
            <a:extLst>
              <a:ext uri="{FF2B5EF4-FFF2-40B4-BE49-F238E27FC236}">
                <a16:creationId xmlns:a16="http://schemas.microsoft.com/office/drawing/2014/main" id="{311A5360-253C-47DE-B016-0A714938D8ED}"/>
              </a:ext>
            </a:extLst>
          </p:cNvPr>
          <p:cNvSpPr txBox="1"/>
          <p:nvPr/>
        </p:nvSpPr>
        <p:spPr>
          <a:xfrm>
            <a:off x="5684036" y="1647530"/>
            <a:ext cx="9220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a:ea typeface="+mn-ea"/>
                <a:cs typeface="+mn-cs"/>
              </a:rPr>
              <a:t>Carrier</a:t>
            </a:r>
          </a:p>
        </p:txBody>
      </p:sp>
      <p:sp>
        <p:nvSpPr>
          <p:cNvPr id="27" name="Rectangle 21">
            <a:extLst>
              <a:ext uri="{FF2B5EF4-FFF2-40B4-BE49-F238E27FC236}">
                <a16:creationId xmlns:a16="http://schemas.microsoft.com/office/drawing/2014/main" id="{331CA9DD-D2F6-44A8-9159-C292A4DE3A45}"/>
              </a:ext>
            </a:extLst>
          </p:cNvPr>
          <p:cNvSpPr>
            <a:spLocks noChangeArrowheads="1"/>
          </p:cNvSpPr>
          <p:nvPr/>
        </p:nvSpPr>
        <p:spPr bwMode="auto">
          <a:xfrm>
            <a:off x="4240314" y="3948407"/>
            <a:ext cx="3763143" cy="2309132"/>
          </a:xfrm>
          <a:prstGeom prst="rect">
            <a:avLst/>
          </a:prstGeom>
          <a:solidFill>
            <a:srgbClr val="FFCD00"/>
          </a:solidFill>
          <a:ln w="9525" algn="ctr">
            <a:noFill/>
            <a:miter lim="800000"/>
            <a:headEnd/>
            <a:tailEnd/>
          </a:ln>
          <a:effectLs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lumMod val="50000"/>
                  </a:srgbClr>
                </a:solidFill>
                <a:effectLst/>
                <a:uLnTx/>
                <a:uFillTx/>
                <a:latin typeface="Arial"/>
                <a:ea typeface="+mn-ea"/>
                <a:cs typeface="Arial" pitchFamily="34" charset="0"/>
              </a:rPr>
              <a:t>Improve efficiency (stay in truck)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lumMod val="50000"/>
                  </a:srgbClr>
                </a:solidFill>
                <a:effectLst/>
                <a:uLnTx/>
                <a:uFillTx/>
                <a:latin typeface="Arial"/>
                <a:ea typeface="+mn-ea"/>
                <a:cs typeface="Arial" pitchFamily="34" charset="0"/>
              </a:rPr>
              <a:t>Better service – higher customer satisfaction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lumMod val="50000"/>
                  </a:srgbClr>
                </a:solidFill>
                <a:effectLst/>
                <a:uLnTx/>
                <a:uFillTx/>
                <a:latin typeface="Arial"/>
                <a:ea typeface="+mn-ea"/>
                <a:cs typeface="Arial" pitchFamily="34" charset="0"/>
              </a:rPr>
              <a:t>Reduced administration: No more time consuming handwritten or printed paper consignment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lumMod val="50000"/>
                  </a:srgbClr>
                </a:solidFill>
                <a:effectLst/>
                <a:uLnTx/>
                <a:uFillTx/>
                <a:latin typeface="Arial"/>
                <a:ea typeface="+mn-ea"/>
                <a:cs typeface="Arial" pitchFamily="34" charset="0"/>
              </a:rPr>
              <a:t>Faster payment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lumMod val="50000"/>
                  </a:srgbClr>
                </a:solidFill>
                <a:effectLst/>
                <a:uLnTx/>
                <a:uFillTx/>
                <a:latin typeface="Arial"/>
                <a:ea typeface="+mn-ea"/>
                <a:cs typeface="Arial" pitchFamily="34" charset="0"/>
              </a:rPr>
              <a:t>Fewer telephone inquiries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70" b="0" i="0" u="none" strike="noStrike" kern="1200" cap="none" spc="0" normalizeH="0" baseline="0" noProof="0" dirty="0">
                <a:ln>
                  <a:noFill/>
                </a:ln>
                <a:solidFill>
                  <a:srgbClr val="FFFFFF">
                    <a:lumMod val="50000"/>
                  </a:srgbClr>
                </a:solidFill>
                <a:effectLst/>
                <a:uLnTx/>
                <a:uFillTx/>
                <a:latin typeface="Arial"/>
                <a:ea typeface="+mn-ea"/>
                <a:cs typeface="Arial" pitchFamily="34" charset="0"/>
              </a:rPr>
              <a:t>Safe and correct method for signing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70" b="0" i="0" u="none" strike="noStrike" kern="1200" cap="none" spc="0" normalizeH="0" baseline="0" noProof="0" dirty="0">
              <a:ln>
                <a:noFill/>
              </a:ln>
              <a:solidFill>
                <a:srgbClr val="FFFFFF">
                  <a:lumMod val="50000"/>
                </a:srgbClr>
              </a:solidFill>
              <a:effectLst/>
              <a:uLnTx/>
              <a:uFillTx/>
              <a:latin typeface="Arial"/>
              <a:ea typeface="+mn-ea"/>
              <a:cs typeface="Arial" pitchFamily="34" charset="0"/>
            </a:endParaRPr>
          </a:p>
        </p:txBody>
      </p:sp>
      <p:sp>
        <p:nvSpPr>
          <p:cNvPr id="3" name="Tekstvak 2">
            <a:extLst>
              <a:ext uri="{FF2B5EF4-FFF2-40B4-BE49-F238E27FC236}">
                <a16:creationId xmlns:a16="http://schemas.microsoft.com/office/drawing/2014/main" id="{96386EDA-CCF9-4FF7-993C-2DC7EF308474}"/>
              </a:ext>
            </a:extLst>
          </p:cNvPr>
          <p:cNvSpPr txBox="1"/>
          <p:nvPr/>
        </p:nvSpPr>
        <p:spPr>
          <a:xfrm>
            <a:off x="480943" y="1045495"/>
            <a:ext cx="11151725" cy="369332"/>
          </a:xfrm>
          <a:prstGeom prst="rect">
            <a:avLst/>
          </a:prstGeom>
          <a:solidFill>
            <a:srgbClr val="143A84"/>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Arial"/>
                <a:ea typeface="+mn-ea"/>
                <a:cs typeface="+mn-cs"/>
              </a:rPr>
              <a:t>One</a:t>
            </a:r>
            <a:r>
              <a:rPr kumimoji="0" lang="nl-NL" sz="1800" b="0" i="0" u="none" strike="noStrike" kern="1200" cap="none" spc="0" normalizeH="0" baseline="0" noProof="0" dirty="0">
                <a:ln>
                  <a:noFill/>
                </a:ln>
                <a:solidFill>
                  <a:prstClr val="white"/>
                </a:solidFill>
                <a:effectLst/>
                <a:uLnTx/>
                <a:uFillTx/>
                <a:latin typeface="Arial"/>
                <a:ea typeface="+mn-ea"/>
                <a:cs typeface="+mn-cs"/>
              </a:rPr>
              <a:t> standard - </a:t>
            </a:r>
            <a:r>
              <a:rPr kumimoji="0" lang="nl-NL" sz="1800" b="0" i="0" u="none" strike="noStrike" kern="1200" cap="none" spc="0" normalizeH="0" baseline="0" noProof="0" dirty="0" err="1">
                <a:ln>
                  <a:noFill/>
                </a:ln>
                <a:solidFill>
                  <a:prstClr val="white"/>
                </a:solidFill>
                <a:effectLst/>
                <a:uLnTx/>
                <a:uFillTx/>
                <a:latin typeface="Arial"/>
                <a:ea typeface="+mn-ea"/>
                <a:cs typeface="+mn-cs"/>
              </a:rPr>
              <a:t>One</a:t>
            </a:r>
            <a:r>
              <a:rPr kumimoji="0" lang="nl-NL" sz="1800" b="0" i="0" u="none" strike="noStrike" kern="1200" cap="none" spc="0" normalizeH="0" baseline="0" noProof="0" dirty="0">
                <a:ln>
                  <a:noFill/>
                </a:ln>
                <a:solidFill>
                  <a:prstClr val="white"/>
                </a:solidFill>
                <a:effectLst/>
                <a:uLnTx/>
                <a:uFillTx/>
                <a:latin typeface="Arial"/>
                <a:ea typeface="+mn-ea"/>
                <a:cs typeface="+mn-cs"/>
              </a:rPr>
              <a:t> way of </a:t>
            </a:r>
            <a:r>
              <a:rPr kumimoji="0" lang="nl-NL" sz="1800" b="0" i="0" u="none" strike="noStrike" kern="1200" cap="none" spc="0" normalizeH="0" baseline="0" noProof="0" dirty="0" err="1">
                <a:ln>
                  <a:noFill/>
                </a:ln>
                <a:solidFill>
                  <a:prstClr val="white"/>
                </a:solidFill>
                <a:effectLst/>
                <a:uLnTx/>
                <a:uFillTx/>
                <a:latin typeface="Arial"/>
                <a:ea typeface="+mn-ea"/>
                <a:cs typeface="+mn-cs"/>
              </a:rPr>
              <a:t>working</a:t>
            </a: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11385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6297-8C06-4C82-927B-4DC6857BC9A3}"/>
              </a:ext>
            </a:extLst>
          </p:cNvPr>
          <p:cNvSpPr>
            <a:spLocks noGrp="1"/>
          </p:cNvSpPr>
          <p:nvPr>
            <p:ph type="title"/>
          </p:nvPr>
        </p:nvSpPr>
        <p:spPr>
          <a:xfrm>
            <a:off x="1412952" y="183035"/>
            <a:ext cx="8676000" cy="369332"/>
          </a:xfrm>
        </p:spPr>
        <p:txBody>
          <a:bodyPr/>
          <a:lstStyle/>
          <a:p>
            <a:pPr algn="ctr"/>
            <a:r>
              <a:rPr lang="en-GB" dirty="0"/>
              <a:t>Making Customs </a:t>
            </a:r>
            <a:r>
              <a:rPr lang="en-GB" dirty="0" err="1"/>
              <a:t>Simpl</a:t>
            </a:r>
            <a:r>
              <a:rPr lang="en-GB" dirty="0"/>
              <a:t>(</a:t>
            </a:r>
            <a:r>
              <a:rPr lang="en-GB" dirty="0" err="1"/>
              <a:t>er</a:t>
            </a:r>
            <a:r>
              <a:rPr lang="en-GB" dirty="0"/>
              <a:t>)</a:t>
            </a:r>
          </a:p>
        </p:txBody>
      </p:sp>
      <p:graphicFrame>
        <p:nvGraphicFramePr>
          <p:cNvPr id="5" name="Table 4">
            <a:extLst>
              <a:ext uri="{FF2B5EF4-FFF2-40B4-BE49-F238E27FC236}">
                <a16:creationId xmlns:a16="http://schemas.microsoft.com/office/drawing/2014/main" id="{EBA5DF68-5AE7-41F2-B6FD-4562A7A27FFD}"/>
              </a:ext>
            </a:extLst>
          </p:cNvPr>
          <p:cNvGraphicFramePr>
            <a:graphicFrameLocks noGrp="1"/>
          </p:cNvGraphicFramePr>
          <p:nvPr>
            <p:extLst/>
          </p:nvPr>
        </p:nvGraphicFramePr>
        <p:xfrm>
          <a:off x="273963" y="634323"/>
          <a:ext cx="11644074" cy="6008558"/>
        </p:xfrm>
        <a:graphic>
          <a:graphicData uri="http://schemas.openxmlformats.org/drawingml/2006/table">
            <a:tbl>
              <a:tblPr firstRow="1" firstCol="1" bandRow="1"/>
              <a:tblGrid>
                <a:gridCol w="8160932">
                  <a:extLst>
                    <a:ext uri="{9D8B030D-6E8A-4147-A177-3AD203B41FA5}">
                      <a16:colId xmlns:a16="http://schemas.microsoft.com/office/drawing/2014/main" val="1157110439"/>
                    </a:ext>
                  </a:extLst>
                </a:gridCol>
                <a:gridCol w="3483142">
                  <a:extLst>
                    <a:ext uri="{9D8B030D-6E8A-4147-A177-3AD203B41FA5}">
                      <a16:colId xmlns:a16="http://schemas.microsoft.com/office/drawing/2014/main" val="3902345678"/>
                    </a:ext>
                  </a:extLst>
                </a:gridCol>
              </a:tblGrid>
              <a:tr h="536009">
                <a:tc>
                  <a:txBody>
                    <a:bodyPr/>
                    <a:lstStyle/>
                    <a:p>
                      <a:pPr algn="just">
                        <a:lnSpc>
                          <a:spcPct val="107000"/>
                        </a:lnSpc>
                        <a:spcAft>
                          <a:spcPts val="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I want to…</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…what can I use to save time and/or money?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3498806"/>
                  </a:ext>
                </a:extLst>
              </a:tr>
              <a:tr h="536009">
                <a:tc>
                  <a:txBody>
                    <a:bodyPr/>
                    <a:lstStyle/>
                    <a:p>
                      <a:pPr algn="just">
                        <a:lnSpc>
                          <a:spcPct val="107000"/>
                        </a:lnSpc>
                        <a:spcAft>
                          <a:spcPts val="6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Regularly trade goods which will be carried by road across a customs border, to or from a trusted buyer or seller</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CTC Authorised Consignor or Consignee</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0389788"/>
                  </a:ext>
                </a:extLst>
              </a:tr>
              <a:tr h="342547">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Occasionally transport goods across a customs border </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TIR Carnet</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5782260"/>
                  </a:ext>
                </a:extLst>
              </a:tr>
              <a:tr h="536009">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Reduce the customs paperwork required due to regularly importing large quantities of the same types of product</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Customs Freight Simplified Procedures</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9698821"/>
                  </a:ext>
                </a:extLst>
              </a:tr>
              <a:tr h="342547">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Import unfinished goods; process them; and re-export them</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Inward Processing</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4012723"/>
                  </a:ext>
                </a:extLst>
              </a:tr>
              <a:tr h="536009">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Export unfinished goods; have them processed outside the customs territory them, then import them for sale </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Outward Processing</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2378919"/>
                  </a:ext>
                </a:extLst>
              </a:tr>
              <a:tr h="536009">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Bundle together several customs authorisations without having to run through the whole application process for each one</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AEO C</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0255730"/>
                  </a:ext>
                </a:extLst>
              </a:tr>
              <a:tr h="536009">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Improve cash flow by delaying payment of customs duty for around a month after goods enter the UK</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Deferment Account</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5794763"/>
                  </a:ext>
                </a:extLst>
              </a:tr>
              <a:tr h="536009">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Save money on the cost of import by getting a reduction on an Actual Debt guarantee used in a deferment account </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AEO C</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0563157"/>
                  </a:ext>
                </a:extLst>
              </a:tr>
              <a:tr h="536009">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Get faster access through borders for my goods due to my high quality security track record on my facility (only at countries with recognition agreements)</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AEO S</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79251684"/>
                  </a:ext>
                </a:extLst>
              </a:tr>
              <a:tr h="692845">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Store my goods for as long as I like without paying customs duty so that I can decide what to do with them (re-export; sell on domestic market; move in transit) </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Customs Warehouse</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9256625"/>
                  </a:ext>
                </a:extLst>
              </a:tr>
              <a:tr h="342547">
                <a:tc>
                  <a:txBody>
                    <a:bodyPr/>
                    <a:lstStyle/>
                    <a:p>
                      <a:pPr algn="just">
                        <a:lnSpc>
                          <a:spcPct val="107000"/>
                        </a:lnSpc>
                        <a:spcAft>
                          <a:spcPts val="600"/>
                        </a:spcAft>
                      </a:pPr>
                      <a:r>
                        <a:rPr lang="en-GB" sz="1600">
                          <a:effectLst/>
                          <a:latin typeface="Calibri" panose="020F0502020204030204" pitchFamily="34" charset="0"/>
                          <a:ea typeface="Calibri" panose="020F0502020204030204" pitchFamily="34" charset="0"/>
                          <a:cs typeface="Times New Roman" panose="02020603050405020304" pitchFamily="18" charset="0"/>
                        </a:rPr>
                        <a:t>Store my goods for up to 90 days if the paperwork is delayed at the border</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Temporary Storage</a:t>
                      </a:r>
                    </a:p>
                  </a:txBody>
                  <a:tcPr marL="53364" marR="53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2394221"/>
                  </a:ext>
                </a:extLst>
              </a:tr>
            </a:tbl>
          </a:graphicData>
        </a:graphic>
      </p:graphicFrame>
    </p:spTree>
    <p:extLst>
      <p:ext uri="{BB962C8B-B14F-4D97-AF65-F5344CB8AC3E}">
        <p14:creationId xmlns:p14="http://schemas.microsoft.com/office/powerpoint/2010/main" val="408966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19400" y="746251"/>
            <a:ext cx="5726556" cy="369332"/>
          </a:xfrm>
        </p:spPr>
        <p:txBody>
          <a:bodyPr/>
          <a:lstStyle/>
          <a:p>
            <a:r>
              <a:rPr lang="en-GB" dirty="0"/>
              <a:t>Panel discussion</a:t>
            </a:r>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4" name="Rectangle 3">
            <a:extLst>
              <a:ext uri="{FF2B5EF4-FFF2-40B4-BE49-F238E27FC236}">
                <a16:creationId xmlns:a16="http://schemas.microsoft.com/office/drawing/2014/main" id="{4E5E023E-91BB-4C7B-9594-93C2CCAA1EDC}"/>
              </a:ext>
            </a:extLst>
          </p:cNvPr>
          <p:cNvSpPr/>
          <p:nvPr/>
        </p:nvSpPr>
        <p:spPr>
          <a:xfrm>
            <a:off x="2876349" y="2490281"/>
            <a:ext cx="6439301" cy="2154436"/>
          </a:xfrm>
          <a:prstGeom prst="rect">
            <a:avLst/>
          </a:prstGeom>
        </p:spPr>
        <p:txBody>
          <a:bodyPr wrap="square">
            <a:spAutoFit/>
          </a:bodyPr>
          <a:lstStyle/>
          <a:p>
            <a:r>
              <a:rPr lang="en-US" sz="4200" dirty="0"/>
              <a:t>‘No Deal’ Planning for </a:t>
            </a:r>
          </a:p>
          <a:p>
            <a:r>
              <a:rPr lang="en-US" sz="4200" dirty="0"/>
              <a:t>UK-EU Imports &amp; Exports: </a:t>
            </a:r>
            <a:br>
              <a:rPr lang="en-US" dirty="0"/>
            </a:br>
            <a:endParaRPr lang="en-US" dirty="0"/>
          </a:p>
          <a:p>
            <a:r>
              <a:rPr lang="en-US" sz="3200" dirty="0"/>
              <a:t>Conformity checks &amp; inspections</a:t>
            </a:r>
            <a:endParaRPr lang="en-GB" sz="3200" dirty="0"/>
          </a:p>
        </p:txBody>
      </p:sp>
      <p:sp>
        <p:nvSpPr>
          <p:cNvPr id="3" name="Rectangle 2">
            <a:extLst>
              <a:ext uri="{FF2B5EF4-FFF2-40B4-BE49-F238E27FC236}">
                <a16:creationId xmlns:a16="http://schemas.microsoft.com/office/drawing/2014/main" id="{56F3068B-14D2-4939-8A19-E5BECC3B759E}"/>
              </a:ext>
            </a:extLst>
          </p:cNvPr>
          <p:cNvSpPr/>
          <p:nvPr/>
        </p:nvSpPr>
        <p:spPr>
          <a:xfrm>
            <a:off x="2876349" y="4982574"/>
            <a:ext cx="6152148" cy="1200329"/>
          </a:xfrm>
          <a:prstGeom prst="rect">
            <a:avLst/>
          </a:prstGeom>
        </p:spPr>
        <p:txBody>
          <a:bodyPr wrap="square">
            <a:spAutoFit/>
          </a:bodyPr>
          <a:lstStyle/>
          <a:p>
            <a:r>
              <a:rPr lang="en-GB" b="1" dirty="0">
                <a:solidFill>
                  <a:srgbClr val="FF0000"/>
                </a:solidFill>
              </a:rPr>
              <a:t>Sarah Laouadi, </a:t>
            </a:r>
            <a:r>
              <a:rPr lang="en-GB" i="1" dirty="0">
                <a:solidFill>
                  <a:srgbClr val="FF0000"/>
                </a:solidFill>
              </a:rPr>
              <a:t>European Policy Manager, FTA </a:t>
            </a:r>
          </a:p>
          <a:p>
            <a:r>
              <a:rPr lang="en-GB" b="1" dirty="0">
                <a:solidFill>
                  <a:srgbClr val="FF0000"/>
                </a:solidFill>
              </a:rPr>
              <a:t>Pauline Bastidon, </a:t>
            </a:r>
            <a:r>
              <a:rPr lang="en-GB" i="1" dirty="0">
                <a:solidFill>
                  <a:srgbClr val="FF0000"/>
                </a:solidFill>
              </a:rPr>
              <a:t>Head of European Policy &amp; Brexit, FTA</a:t>
            </a:r>
            <a:br>
              <a:rPr lang="en-GB" dirty="0">
                <a:solidFill>
                  <a:srgbClr val="FF0000"/>
                </a:solidFill>
              </a:rPr>
            </a:br>
            <a:r>
              <a:rPr lang="en-GB" b="1" dirty="0">
                <a:solidFill>
                  <a:srgbClr val="FF0000"/>
                </a:solidFill>
              </a:rPr>
              <a:t>John Lucy, </a:t>
            </a:r>
            <a:r>
              <a:rPr lang="en-GB" i="1" dirty="0">
                <a:solidFill>
                  <a:srgbClr val="FF0000"/>
                </a:solidFill>
              </a:rPr>
              <a:t>Manager - International Transport &amp; Trade Procedures, FTA</a:t>
            </a:r>
          </a:p>
        </p:txBody>
      </p:sp>
    </p:spTree>
    <p:extLst>
      <p:ext uri="{BB962C8B-B14F-4D97-AF65-F5344CB8AC3E}">
        <p14:creationId xmlns:p14="http://schemas.microsoft.com/office/powerpoint/2010/main" val="322852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BBE7-0C79-4A3E-8A7A-5512B6B31DC0}"/>
              </a:ext>
            </a:extLst>
          </p:cNvPr>
          <p:cNvSpPr>
            <a:spLocks noGrp="1"/>
          </p:cNvSpPr>
          <p:nvPr>
            <p:ph type="title"/>
          </p:nvPr>
        </p:nvSpPr>
        <p:spPr>
          <a:xfrm>
            <a:off x="719400" y="746251"/>
            <a:ext cx="8676000" cy="369332"/>
          </a:xfrm>
        </p:spPr>
        <p:txBody>
          <a:bodyPr/>
          <a:lstStyle/>
          <a:p>
            <a:r>
              <a:rPr lang="en-GB"/>
              <a:t>Sanitary and phystosanitary (SPS) checks</a:t>
            </a:r>
            <a:endParaRPr lang="en-GB" dirty="0"/>
          </a:p>
        </p:txBody>
      </p:sp>
      <p:graphicFrame>
        <p:nvGraphicFramePr>
          <p:cNvPr id="8" name="Content Placeholder 7">
            <a:extLst>
              <a:ext uri="{FF2B5EF4-FFF2-40B4-BE49-F238E27FC236}">
                <a16:creationId xmlns:a16="http://schemas.microsoft.com/office/drawing/2014/main" id="{AC142EF6-6278-4027-944D-6856DD408654}"/>
              </a:ext>
            </a:extLst>
          </p:cNvPr>
          <p:cNvGraphicFramePr>
            <a:graphicFrameLocks noGrp="1"/>
          </p:cNvGraphicFramePr>
          <p:nvPr>
            <p:ph idx="1"/>
            <p:extLst/>
          </p:nvPr>
        </p:nvGraphicFramePr>
        <p:xfrm>
          <a:off x="26413" y="1720850"/>
          <a:ext cx="5487987" cy="4392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5">
            <a:extLst>
              <a:ext uri="{FF2B5EF4-FFF2-40B4-BE49-F238E27FC236}">
                <a16:creationId xmlns:a16="http://schemas.microsoft.com/office/drawing/2014/main" id="{60DFB64B-A31A-4CF8-BABE-9D552C9942D2}"/>
              </a:ext>
            </a:extLst>
          </p:cNvPr>
          <p:cNvPicPr>
            <a:picLocks noChangeAspect="1"/>
          </p:cNvPicPr>
          <p:nvPr/>
        </p:nvPicPr>
        <p:blipFill>
          <a:blip r:embed="rId8"/>
          <a:stretch>
            <a:fillRect/>
          </a:stretch>
        </p:blipFill>
        <p:spPr>
          <a:xfrm>
            <a:off x="4907778" y="1720849"/>
            <a:ext cx="6854731" cy="4394567"/>
          </a:xfrm>
          <a:prstGeom prst="rect">
            <a:avLst/>
          </a:prstGeom>
        </p:spPr>
      </p:pic>
    </p:spTree>
    <p:extLst>
      <p:ext uri="{BB962C8B-B14F-4D97-AF65-F5344CB8AC3E}">
        <p14:creationId xmlns:p14="http://schemas.microsoft.com/office/powerpoint/2010/main" val="36262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70C853E3-A681-401D-A5C8-780005485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16"/>
            <a:ext cx="12192000" cy="6942232"/>
          </a:xfrm>
          <a:prstGeom prst="rect">
            <a:avLst/>
          </a:prstGeom>
        </p:spPr>
      </p:pic>
      <p:grpSp>
        <p:nvGrpSpPr>
          <p:cNvPr id="11" name="Group 10">
            <a:extLst>
              <a:ext uri="{FF2B5EF4-FFF2-40B4-BE49-F238E27FC236}">
                <a16:creationId xmlns:a16="http://schemas.microsoft.com/office/drawing/2014/main" id="{88FA5C96-61F9-47B6-A09C-C76F24036267}"/>
              </a:ext>
            </a:extLst>
          </p:cNvPr>
          <p:cNvGrpSpPr/>
          <p:nvPr/>
        </p:nvGrpSpPr>
        <p:grpSpPr>
          <a:xfrm>
            <a:off x="111760" y="91440"/>
            <a:ext cx="3332480" cy="1148080"/>
            <a:chOff x="111760" y="91440"/>
            <a:chExt cx="3892062" cy="1289538"/>
          </a:xfrm>
        </p:grpSpPr>
        <p:sp>
          <p:nvSpPr>
            <p:cNvPr id="12" name="Rectangle 11">
              <a:extLst>
                <a:ext uri="{FF2B5EF4-FFF2-40B4-BE49-F238E27FC236}">
                  <a16:creationId xmlns:a16="http://schemas.microsoft.com/office/drawing/2014/main" id="{314811CC-CCC5-4051-AF3D-789AB389BE89}"/>
                </a:ext>
              </a:extLst>
            </p:cNvPr>
            <p:cNvSpPr/>
            <p:nvPr/>
          </p:nvSpPr>
          <p:spPr>
            <a:xfrm>
              <a:off x="111760" y="91440"/>
              <a:ext cx="3892062" cy="128953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72266B91-0C6D-4F24-926B-851AAF630AFB}"/>
                </a:ext>
              </a:extLst>
            </p:cNvPr>
            <p:cNvSpPr txBox="1"/>
            <p:nvPr/>
          </p:nvSpPr>
          <p:spPr>
            <a:xfrm>
              <a:off x="226573" y="286589"/>
              <a:ext cx="2560319" cy="864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EXISTING BORDER INSPECTION POSTS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(animal-based products)</a:t>
              </a:r>
            </a:p>
          </p:txBody>
        </p:sp>
        <p:pic>
          <p:nvPicPr>
            <p:cNvPr id="14" name="Picture 13">
              <a:extLst>
                <a:ext uri="{FF2B5EF4-FFF2-40B4-BE49-F238E27FC236}">
                  <a16:creationId xmlns:a16="http://schemas.microsoft.com/office/drawing/2014/main" id="{5325C8D3-177C-4B84-BB90-4E697AD5DB8A}"/>
                </a:ext>
              </a:extLst>
            </p:cNvPr>
            <p:cNvPicPr>
              <a:picLocks noChangeAspect="1"/>
            </p:cNvPicPr>
            <p:nvPr/>
          </p:nvPicPr>
          <p:blipFill>
            <a:blip r:embed="rId4"/>
            <a:stretch>
              <a:fillRect/>
            </a:stretch>
          </p:blipFill>
          <p:spPr>
            <a:xfrm>
              <a:off x="2665677" y="286589"/>
              <a:ext cx="1211685" cy="899238"/>
            </a:xfrm>
            <a:prstGeom prst="rect">
              <a:avLst/>
            </a:prstGeom>
          </p:spPr>
        </p:pic>
      </p:grpSp>
      <p:grpSp>
        <p:nvGrpSpPr>
          <p:cNvPr id="15" name="Group 14">
            <a:extLst>
              <a:ext uri="{FF2B5EF4-FFF2-40B4-BE49-F238E27FC236}">
                <a16:creationId xmlns:a16="http://schemas.microsoft.com/office/drawing/2014/main" id="{7532DF2A-F407-4C66-8510-E58F1124A091}"/>
              </a:ext>
            </a:extLst>
          </p:cNvPr>
          <p:cNvGrpSpPr/>
          <p:nvPr/>
        </p:nvGrpSpPr>
        <p:grpSpPr>
          <a:xfrm>
            <a:off x="111760" y="1373076"/>
            <a:ext cx="3332480" cy="1148080"/>
            <a:chOff x="111760" y="91440"/>
            <a:chExt cx="3892062" cy="1289538"/>
          </a:xfrm>
        </p:grpSpPr>
        <p:sp>
          <p:nvSpPr>
            <p:cNvPr id="16" name="Rectangle 15">
              <a:extLst>
                <a:ext uri="{FF2B5EF4-FFF2-40B4-BE49-F238E27FC236}">
                  <a16:creationId xmlns:a16="http://schemas.microsoft.com/office/drawing/2014/main" id="{C8505C4F-3543-4E1E-A0F6-F520DEB00476}"/>
                </a:ext>
              </a:extLst>
            </p:cNvPr>
            <p:cNvSpPr/>
            <p:nvPr/>
          </p:nvSpPr>
          <p:spPr>
            <a:xfrm>
              <a:off x="111760" y="91440"/>
              <a:ext cx="3892062" cy="128953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9452BFEB-A3DA-4A74-ACB0-173F0CB5F1D9}"/>
                </a:ext>
              </a:extLst>
            </p:cNvPr>
            <p:cNvSpPr txBox="1"/>
            <p:nvPr/>
          </p:nvSpPr>
          <p:spPr>
            <a:xfrm>
              <a:off x="226573" y="136577"/>
              <a:ext cx="2839831" cy="11408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EXISTING DESIGNATED POINTS OF ENTRY – FR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(plant-based products)</a:t>
              </a:r>
            </a:p>
          </p:txBody>
        </p:sp>
      </p:grpSp>
      <p:pic>
        <p:nvPicPr>
          <p:cNvPr id="4" name="Picture 3">
            <a:extLst>
              <a:ext uri="{FF2B5EF4-FFF2-40B4-BE49-F238E27FC236}">
                <a16:creationId xmlns:a16="http://schemas.microsoft.com/office/drawing/2014/main" id="{8779E421-1A0E-481F-81E1-017ADCD3B598}"/>
              </a:ext>
            </a:extLst>
          </p:cNvPr>
          <p:cNvPicPr>
            <a:picLocks noChangeAspect="1"/>
          </p:cNvPicPr>
          <p:nvPr/>
        </p:nvPicPr>
        <p:blipFill>
          <a:blip r:embed="rId5"/>
          <a:stretch>
            <a:fillRect/>
          </a:stretch>
        </p:blipFill>
        <p:spPr>
          <a:xfrm>
            <a:off x="2641600" y="1735355"/>
            <a:ext cx="333375" cy="371475"/>
          </a:xfrm>
          <a:prstGeom prst="rect">
            <a:avLst/>
          </a:prstGeom>
        </p:spPr>
      </p:pic>
    </p:spTree>
    <p:extLst>
      <p:ext uri="{BB962C8B-B14F-4D97-AF65-F5344CB8AC3E}">
        <p14:creationId xmlns:p14="http://schemas.microsoft.com/office/powerpoint/2010/main" val="26926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high confidence">
            <a:extLst>
              <a:ext uri="{FF2B5EF4-FFF2-40B4-BE49-F238E27FC236}">
                <a16:creationId xmlns:a16="http://schemas.microsoft.com/office/drawing/2014/main" id="{73EEB3F2-AE17-4D2A-A8CC-BB1B25636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02"/>
            <a:ext cx="12192001" cy="6880802"/>
          </a:xfrm>
          <a:prstGeom prst="rect">
            <a:avLst/>
          </a:prstGeom>
        </p:spPr>
      </p:pic>
      <p:grpSp>
        <p:nvGrpSpPr>
          <p:cNvPr id="9" name="Group 8">
            <a:extLst>
              <a:ext uri="{FF2B5EF4-FFF2-40B4-BE49-F238E27FC236}">
                <a16:creationId xmlns:a16="http://schemas.microsoft.com/office/drawing/2014/main" id="{ACC603A4-D4BD-4B6F-8EB7-A32DFC0EE307}"/>
              </a:ext>
            </a:extLst>
          </p:cNvPr>
          <p:cNvGrpSpPr/>
          <p:nvPr/>
        </p:nvGrpSpPr>
        <p:grpSpPr>
          <a:xfrm>
            <a:off x="111760" y="91440"/>
            <a:ext cx="3892062" cy="1289538"/>
            <a:chOff x="111760" y="91440"/>
            <a:chExt cx="3892062" cy="1289538"/>
          </a:xfrm>
        </p:grpSpPr>
        <p:sp>
          <p:nvSpPr>
            <p:cNvPr id="10" name="Rectangle 9">
              <a:extLst>
                <a:ext uri="{FF2B5EF4-FFF2-40B4-BE49-F238E27FC236}">
                  <a16:creationId xmlns:a16="http://schemas.microsoft.com/office/drawing/2014/main" id="{04768CDF-29DE-49DF-BE04-7D3C7EA26A7B}"/>
                </a:ext>
              </a:extLst>
            </p:cNvPr>
            <p:cNvSpPr/>
            <p:nvPr/>
          </p:nvSpPr>
          <p:spPr>
            <a:xfrm>
              <a:off x="111760" y="91440"/>
              <a:ext cx="3892062" cy="128953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801F55FC-B4DA-40A1-A079-8ADCC3A5B7FA}"/>
                </a:ext>
              </a:extLst>
            </p:cNvPr>
            <p:cNvSpPr txBox="1"/>
            <p:nvPr/>
          </p:nvSpPr>
          <p:spPr>
            <a:xfrm>
              <a:off x="203200" y="443821"/>
              <a:ext cx="25603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EXISTING BORDER INSPECTION POSTS</a:t>
              </a:r>
            </a:p>
          </p:txBody>
        </p:sp>
        <p:pic>
          <p:nvPicPr>
            <p:cNvPr id="12" name="Picture 11">
              <a:extLst>
                <a:ext uri="{FF2B5EF4-FFF2-40B4-BE49-F238E27FC236}">
                  <a16:creationId xmlns:a16="http://schemas.microsoft.com/office/drawing/2014/main" id="{C0A55B79-0A31-4D41-8F09-DCBF4EBEFAE9}"/>
                </a:ext>
              </a:extLst>
            </p:cNvPr>
            <p:cNvPicPr>
              <a:picLocks noChangeAspect="1"/>
            </p:cNvPicPr>
            <p:nvPr/>
          </p:nvPicPr>
          <p:blipFill>
            <a:blip r:embed="rId4"/>
            <a:stretch>
              <a:fillRect/>
            </a:stretch>
          </p:blipFill>
          <p:spPr>
            <a:xfrm>
              <a:off x="2665677" y="286589"/>
              <a:ext cx="1211685" cy="899238"/>
            </a:xfrm>
            <a:prstGeom prst="rect">
              <a:avLst/>
            </a:prstGeom>
          </p:spPr>
        </p:pic>
      </p:grpSp>
    </p:spTree>
    <p:extLst>
      <p:ext uri="{BB962C8B-B14F-4D97-AF65-F5344CB8AC3E}">
        <p14:creationId xmlns:p14="http://schemas.microsoft.com/office/powerpoint/2010/main" val="127420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724-5F1A-43DD-9AA5-543884A82230}"/>
              </a:ext>
            </a:extLst>
          </p:cNvPr>
          <p:cNvSpPr>
            <a:spLocks noGrp="1"/>
          </p:cNvSpPr>
          <p:nvPr>
            <p:ph type="title"/>
          </p:nvPr>
        </p:nvSpPr>
        <p:spPr/>
        <p:txBody>
          <a:bodyPr/>
          <a:lstStyle/>
          <a:p>
            <a:r>
              <a:rPr lang="en-GB" dirty="0"/>
              <a:t>Transport options are constrained by availability of BIPs</a:t>
            </a:r>
          </a:p>
        </p:txBody>
      </p:sp>
      <p:graphicFrame>
        <p:nvGraphicFramePr>
          <p:cNvPr id="4" name="Chart 3">
            <a:extLst>
              <a:ext uri="{FF2B5EF4-FFF2-40B4-BE49-F238E27FC236}">
                <a16:creationId xmlns:a16="http://schemas.microsoft.com/office/drawing/2014/main" id="{C03C978C-C12C-46CD-A020-7ABEE9122787}"/>
              </a:ext>
            </a:extLst>
          </p:cNvPr>
          <p:cNvGraphicFramePr/>
          <p:nvPr>
            <p:extLst/>
          </p:nvPr>
        </p:nvGraphicFramePr>
        <p:xfrm>
          <a:off x="2337443" y="1817225"/>
          <a:ext cx="7517114" cy="452025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5DCC97A8-03A5-4753-A30B-129A1848C2FD}"/>
              </a:ext>
            </a:extLst>
          </p:cNvPr>
          <p:cNvSpPr/>
          <p:nvPr/>
        </p:nvSpPr>
        <p:spPr>
          <a:xfrm>
            <a:off x="2337443" y="2334491"/>
            <a:ext cx="2646218" cy="942109"/>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a:ea typeface="+mn-ea"/>
                <a:cs typeface="+mn-cs"/>
              </a:rPr>
              <a:t>Location</a:t>
            </a:r>
          </a:p>
        </p:txBody>
      </p:sp>
      <p:sp>
        <p:nvSpPr>
          <p:cNvPr id="6" name="Rectangle: Rounded Corners 5">
            <a:extLst>
              <a:ext uri="{FF2B5EF4-FFF2-40B4-BE49-F238E27FC236}">
                <a16:creationId xmlns:a16="http://schemas.microsoft.com/office/drawing/2014/main" id="{93015F82-5F55-44E5-A173-5F5A836D7D81}"/>
              </a:ext>
            </a:extLst>
          </p:cNvPr>
          <p:cNvSpPr/>
          <p:nvPr/>
        </p:nvSpPr>
        <p:spPr>
          <a:xfrm>
            <a:off x="7208339" y="2334491"/>
            <a:ext cx="2646218" cy="942109"/>
          </a:xfrm>
          <a:prstGeom prst="roundRect">
            <a:avLst/>
          </a:prstGeom>
          <a:solidFill>
            <a:schemeClr val="accent4">
              <a:lumMod val="9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8CFF"/>
                </a:solidFill>
                <a:effectLst/>
                <a:uLnTx/>
                <a:uFillTx/>
                <a:latin typeface="Arial"/>
                <a:ea typeface="+mn-ea"/>
                <a:cs typeface="+mn-cs"/>
              </a:rPr>
              <a:t>Type of products</a:t>
            </a:r>
          </a:p>
        </p:txBody>
      </p:sp>
      <p:sp>
        <p:nvSpPr>
          <p:cNvPr id="7" name="Rectangle: Rounded Corners 6">
            <a:extLst>
              <a:ext uri="{FF2B5EF4-FFF2-40B4-BE49-F238E27FC236}">
                <a16:creationId xmlns:a16="http://schemas.microsoft.com/office/drawing/2014/main" id="{7855A0C8-28A4-4DA5-A833-78B96522E2BB}"/>
              </a:ext>
            </a:extLst>
          </p:cNvPr>
          <p:cNvSpPr/>
          <p:nvPr/>
        </p:nvSpPr>
        <p:spPr>
          <a:xfrm>
            <a:off x="7208339" y="4953000"/>
            <a:ext cx="2646218" cy="942109"/>
          </a:xfrm>
          <a:prstGeom prst="roundRect">
            <a:avLst/>
          </a:prstGeom>
          <a:solidFill>
            <a:schemeClr val="accent1">
              <a:lumMod val="25000"/>
              <a:lumOff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90041"/>
                </a:solidFill>
                <a:effectLst/>
                <a:uLnTx/>
                <a:uFillTx/>
                <a:latin typeface="Arial"/>
                <a:ea typeface="+mn-ea"/>
                <a:cs typeface="+mn-cs"/>
              </a:rPr>
              <a:t>Capacity</a:t>
            </a:r>
          </a:p>
        </p:txBody>
      </p:sp>
      <p:sp>
        <p:nvSpPr>
          <p:cNvPr id="8" name="Rectangle: Rounded Corners 7">
            <a:extLst>
              <a:ext uri="{FF2B5EF4-FFF2-40B4-BE49-F238E27FC236}">
                <a16:creationId xmlns:a16="http://schemas.microsoft.com/office/drawing/2014/main" id="{DBC1AB55-06CD-43B9-B77B-7FEC23BCA197}"/>
              </a:ext>
            </a:extLst>
          </p:cNvPr>
          <p:cNvSpPr/>
          <p:nvPr/>
        </p:nvSpPr>
        <p:spPr>
          <a:xfrm>
            <a:off x="2337443" y="4952999"/>
            <a:ext cx="2646218" cy="942109"/>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8CFF"/>
                </a:solidFill>
                <a:effectLst/>
                <a:uLnTx/>
                <a:uFillTx/>
                <a:latin typeface="Arial"/>
                <a:ea typeface="+mn-ea"/>
                <a:cs typeface="+mn-cs"/>
              </a:rPr>
              <a:t>Opening hours</a:t>
            </a:r>
          </a:p>
        </p:txBody>
      </p:sp>
      <p:sp>
        <p:nvSpPr>
          <p:cNvPr id="9" name="Oval 8">
            <a:extLst>
              <a:ext uri="{FF2B5EF4-FFF2-40B4-BE49-F238E27FC236}">
                <a16:creationId xmlns:a16="http://schemas.microsoft.com/office/drawing/2014/main" id="{7003E702-DCA8-4ECB-9FEB-3AF9229F0D0B}"/>
              </a:ext>
            </a:extLst>
          </p:cNvPr>
          <p:cNvSpPr/>
          <p:nvPr/>
        </p:nvSpPr>
        <p:spPr>
          <a:xfrm>
            <a:off x="5493327" y="3495461"/>
            <a:ext cx="1205345" cy="1163782"/>
          </a:xfrm>
          <a:prstGeom prst="ellips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51B323C-D997-47D7-B8D0-FCF69CB2B6E6}"/>
              </a:ext>
            </a:extLst>
          </p:cNvPr>
          <p:cNvSpPr txBox="1"/>
          <p:nvPr/>
        </p:nvSpPr>
        <p:spPr>
          <a:xfrm>
            <a:off x="5676899" y="3815742"/>
            <a:ext cx="83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mn-cs"/>
              </a:rPr>
              <a:t>BIP</a:t>
            </a:r>
          </a:p>
        </p:txBody>
      </p:sp>
    </p:spTree>
    <p:extLst>
      <p:ext uri="{BB962C8B-B14F-4D97-AF65-F5344CB8AC3E}">
        <p14:creationId xmlns:p14="http://schemas.microsoft.com/office/powerpoint/2010/main" val="7417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5" name="Rectangle 4">
            <a:extLst>
              <a:ext uri="{FF2B5EF4-FFF2-40B4-BE49-F238E27FC236}">
                <a16:creationId xmlns:a16="http://schemas.microsoft.com/office/drawing/2014/main" id="{7DAFDEFB-EA0A-4C29-8082-BA18BD27E32B}"/>
              </a:ext>
            </a:extLst>
          </p:cNvPr>
          <p:cNvSpPr/>
          <p:nvPr/>
        </p:nvSpPr>
        <p:spPr>
          <a:xfrm>
            <a:off x="4182655" y="2844224"/>
            <a:ext cx="3826689" cy="1169551"/>
          </a:xfrm>
          <a:prstGeom prst="rect">
            <a:avLst/>
          </a:prstGeom>
        </p:spPr>
        <p:txBody>
          <a:bodyPr wrap="none">
            <a:spAutoFit/>
          </a:bodyPr>
          <a:lstStyle/>
          <a:p>
            <a:r>
              <a:rPr lang="en-GB" sz="7000" dirty="0"/>
              <a:t>COFFEE</a:t>
            </a:r>
          </a:p>
        </p:txBody>
      </p:sp>
    </p:spTree>
    <p:extLst>
      <p:ext uri="{BB962C8B-B14F-4D97-AF65-F5344CB8AC3E}">
        <p14:creationId xmlns:p14="http://schemas.microsoft.com/office/powerpoint/2010/main" val="1022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609120" y="2314930"/>
            <a:ext cx="6205329" cy="2896402"/>
          </a:xfrm>
        </p:spPr>
        <p:txBody>
          <a:bodyPr/>
          <a:lstStyle/>
          <a:p>
            <a:r>
              <a:rPr lang="en-US" dirty="0"/>
              <a:t>Overview &amp; Conference Structure</a:t>
            </a:r>
            <a:br>
              <a:rPr lang="en-US" sz="3200" dirty="0"/>
            </a:br>
            <a:br>
              <a:rPr lang="en-US" sz="3200" dirty="0"/>
            </a:br>
            <a:r>
              <a:rPr lang="en-US" sz="2200" b="1" dirty="0">
                <a:solidFill>
                  <a:schemeClr val="tx1"/>
                </a:solidFill>
              </a:rPr>
              <a:t>Pauline Bastidon</a:t>
            </a:r>
            <a:br>
              <a:rPr lang="en-US" sz="2200" dirty="0">
                <a:solidFill>
                  <a:schemeClr val="tx1"/>
                </a:solidFill>
              </a:rPr>
            </a:br>
            <a:r>
              <a:rPr lang="en-US" sz="2200" i="1" dirty="0">
                <a:solidFill>
                  <a:schemeClr val="tx1"/>
                </a:solidFill>
              </a:rPr>
              <a:t>Head of European Policy &amp; Brexit</a:t>
            </a:r>
            <a:br>
              <a:rPr lang="en-US" sz="2200" i="1" dirty="0">
                <a:solidFill>
                  <a:schemeClr val="tx1"/>
                </a:solidFill>
              </a:rPr>
            </a:br>
            <a:r>
              <a:rPr lang="en-US" sz="2200" i="1" dirty="0">
                <a:solidFill>
                  <a:schemeClr val="tx1"/>
                </a:solidFill>
              </a:rPr>
              <a:t>FTA</a:t>
            </a:r>
            <a:endParaRPr lang="en-GB" sz="2200" i="1" dirty="0">
              <a:solidFill>
                <a:schemeClr val="tx1"/>
              </a:solidFill>
            </a:endParaRPr>
          </a:p>
        </p:txBody>
      </p:sp>
      <p:pic>
        <p:nvPicPr>
          <p:cNvPr id="8" name="Picture 7">
            <a:extLst>
              <a:ext uri="{FF2B5EF4-FFF2-40B4-BE49-F238E27FC236}">
                <a16:creationId xmlns:a16="http://schemas.microsoft.com/office/drawing/2014/main" id="{764AC70A-FDE0-44BF-B9DD-4768497F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29" y="0"/>
            <a:ext cx="6869338" cy="6869338"/>
          </a:xfrm>
          <a:prstGeom prst="rect">
            <a:avLst/>
          </a:prstGeom>
        </p:spPr>
      </p:pic>
      <p:pic>
        <p:nvPicPr>
          <p:cNvPr id="10" name="Picture 9" descr="A picture containing outdoor&#10;&#10;Description generated with high confidence">
            <a:extLst>
              <a:ext uri="{FF2B5EF4-FFF2-40B4-BE49-F238E27FC236}">
                <a16:creationId xmlns:a16="http://schemas.microsoft.com/office/drawing/2014/main" id="{2D8B9EE6-E6A9-4E93-B54E-CA189694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657" y="-134505"/>
            <a:ext cx="1520463" cy="7622523"/>
          </a:xfrm>
          <a:prstGeom prst="rect">
            <a:avLst/>
          </a:prstGeom>
        </p:spPr>
      </p:pic>
    </p:spTree>
    <p:extLst>
      <p:ext uri="{BB962C8B-B14F-4D97-AF65-F5344CB8AC3E}">
        <p14:creationId xmlns:p14="http://schemas.microsoft.com/office/powerpoint/2010/main" val="405990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19400" y="746251"/>
            <a:ext cx="5726556" cy="369332"/>
          </a:xfrm>
        </p:spPr>
        <p:txBody>
          <a:bodyPr/>
          <a:lstStyle/>
          <a:p>
            <a:r>
              <a:rPr lang="en-GB" dirty="0"/>
              <a:t>Panel discussion</a:t>
            </a:r>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4" name="Rectangle 3">
            <a:extLst>
              <a:ext uri="{FF2B5EF4-FFF2-40B4-BE49-F238E27FC236}">
                <a16:creationId xmlns:a16="http://schemas.microsoft.com/office/drawing/2014/main" id="{4E5E023E-91BB-4C7B-9594-93C2CCAA1EDC}"/>
              </a:ext>
            </a:extLst>
          </p:cNvPr>
          <p:cNvSpPr/>
          <p:nvPr/>
        </p:nvSpPr>
        <p:spPr>
          <a:xfrm>
            <a:off x="2837848" y="2413337"/>
            <a:ext cx="6739289" cy="2031325"/>
          </a:xfrm>
          <a:prstGeom prst="rect">
            <a:avLst/>
          </a:prstGeom>
        </p:spPr>
        <p:txBody>
          <a:bodyPr wrap="square">
            <a:spAutoFit/>
          </a:bodyPr>
          <a:lstStyle/>
          <a:p>
            <a:r>
              <a:rPr lang="en-US" sz="4200" dirty="0"/>
              <a:t>‘No Deal’ Planning For International Goods Vehicle Operators &amp; Drivers</a:t>
            </a:r>
            <a:endParaRPr lang="en-US" dirty="0"/>
          </a:p>
        </p:txBody>
      </p:sp>
      <p:sp>
        <p:nvSpPr>
          <p:cNvPr id="6" name="Rectangle 5">
            <a:extLst>
              <a:ext uri="{FF2B5EF4-FFF2-40B4-BE49-F238E27FC236}">
                <a16:creationId xmlns:a16="http://schemas.microsoft.com/office/drawing/2014/main" id="{E98B1D3C-FA87-497B-A477-1C2CA959B28E}"/>
              </a:ext>
            </a:extLst>
          </p:cNvPr>
          <p:cNvSpPr/>
          <p:nvPr/>
        </p:nvSpPr>
        <p:spPr>
          <a:xfrm>
            <a:off x="2460056" y="4634421"/>
            <a:ext cx="7494872" cy="1477328"/>
          </a:xfrm>
          <a:prstGeom prst="rect">
            <a:avLst/>
          </a:prstGeom>
        </p:spPr>
        <p:txBody>
          <a:bodyPr wrap="square">
            <a:spAutoFit/>
          </a:bodyPr>
          <a:lstStyle/>
          <a:p>
            <a:r>
              <a:rPr lang="en-GB" b="1" dirty="0">
                <a:solidFill>
                  <a:srgbClr val="FF0000"/>
                </a:solidFill>
              </a:rPr>
              <a:t>Sarah Laouadi, </a:t>
            </a:r>
            <a:r>
              <a:rPr lang="en-GB" i="1" dirty="0">
                <a:solidFill>
                  <a:srgbClr val="FF0000"/>
                </a:solidFill>
              </a:rPr>
              <a:t>European Policy Manager, FTA</a:t>
            </a:r>
          </a:p>
          <a:p>
            <a:r>
              <a:rPr lang="en-GB" b="1" dirty="0">
                <a:solidFill>
                  <a:srgbClr val="FF0000"/>
                </a:solidFill>
              </a:rPr>
              <a:t>Ian Gallagher, </a:t>
            </a:r>
            <a:r>
              <a:rPr lang="en-US" i="1" dirty="0">
                <a:solidFill>
                  <a:srgbClr val="FF0000"/>
                </a:solidFill>
              </a:rPr>
              <a:t>Head of Compliance Information, FTA</a:t>
            </a:r>
          </a:p>
          <a:p>
            <a:r>
              <a:rPr lang="en-GB" b="1" dirty="0">
                <a:solidFill>
                  <a:srgbClr val="FF0000"/>
                </a:solidFill>
              </a:rPr>
              <a:t>John Lucy, </a:t>
            </a:r>
            <a:r>
              <a:rPr lang="en-GB" i="1" dirty="0">
                <a:solidFill>
                  <a:srgbClr val="FF0000"/>
                </a:solidFill>
              </a:rPr>
              <a:t>Manager - International Transport &amp; Trade Procedures, FTA</a:t>
            </a:r>
            <a:endParaRPr lang="en-US" i="1" dirty="0">
              <a:solidFill>
                <a:srgbClr val="FF0000"/>
              </a:solidFill>
            </a:endParaRPr>
          </a:p>
          <a:p>
            <a:r>
              <a:rPr lang="en-GB" b="1" dirty="0">
                <a:solidFill>
                  <a:srgbClr val="FF0000"/>
                </a:solidFill>
              </a:rPr>
              <a:t>Seamus Leheny, </a:t>
            </a:r>
            <a:r>
              <a:rPr lang="en-US" i="1" dirty="0">
                <a:solidFill>
                  <a:srgbClr val="FF0000"/>
                </a:solidFill>
              </a:rPr>
              <a:t>Policy Manager – Northern Ireland, FTA</a:t>
            </a:r>
          </a:p>
          <a:p>
            <a:r>
              <a:rPr lang="en-US" b="1" dirty="0">
                <a:solidFill>
                  <a:srgbClr val="FF0000"/>
                </a:solidFill>
              </a:rPr>
              <a:t>Heidi Skinner, </a:t>
            </a:r>
            <a:r>
              <a:rPr lang="en-US" i="1" dirty="0">
                <a:solidFill>
                  <a:srgbClr val="FF0000"/>
                </a:solidFill>
              </a:rPr>
              <a:t>Policy and Public Affairs Manager, FTA</a:t>
            </a:r>
            <a:endParaRPr lang="en-GB" i="1" dirty="0">
              <a:solidFill>
                <a:srgbClr val="FF0000"/>
              </a:solidFill>
            </a:endParaRPr>
          </a:p>
        </p:txBody>
      </p:sp>
    </p:spTree>
    <p:extLst>
      <p:ext uri="{BB962C8B-B14F-4D97-AF65-F5344CB8AC3E}">
        <p14:creationId xmlns:p14="http://schemas.microsoft.com/office/powerpoint/2010/main" val="228703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844C-A273-4EE8-A1DE-725B324F7E04}"/>
              </a:ext>
            </a:extLst>
          </p:cNvPr>
          <p:cNvSpPr>
            <a:spLocks noGrp="1"/>
          </p:cNvSpPr>
          <p:nvPr>
            <p:ph type="title"/>
          </p:nvPr>
        </p:nvSpPr>
        <p:spPr/>
        <p:txBody>
          <a:bodyPr/>
          <a:lstStyle/>
          <a:p>
            <a:r>
              <a:rPr lang="en-GB" dirty="0"/>
              <a:t>Road haulage options – depending on negotiations outcome</a:t>
            </a:r>
          </a:p>
        </p:txBody>
      </p:sp>
      <p:pic>
        <p:nvPicPr>
          <p:cNvPr id="17" name="Content Placeholder 16" descr="A screenshot of a cell phone&#10;&#10;Description generated with very high confidence">
            <a:extLst>
              <a:ext uri="{FF2B5EF4-FFF2-40B4-BE49-F238E27FC236}">
                <a16:creationId xmlns:a16="http://schemas.microsoft.com/office/drawing/2014/main" id="{EB9B4F02-0142-4C55-9EB1-F3E7CF559A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400" y="1774697"/>
            <a:ext cx="10729234" cy="4469132"/>
          </a:xfrm>
        </p:spPr>
      </p:pic>
    </p:spTree>
    <p:extLst>
      <p:ext uri="{BB962C8B-B14F-4D97-AF65-F5344CB8AC3E}">
        <p14:creationId xmlns:p14="http://schemas.microsoft.com/office/powerpoint/2010/main" val="76400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2725-D640-465E-B129-214AC7956F9B}"/>
              </a:ext>
            </a:extLst>
          </p:cNvPr>
          <p:cNvSpPr>
            <a:spLocks noGrp="1"/>
          </p:cNvSpPr>
          <p:nvPr>
            <p:ph type="title"/>
          </p:nvPr>
        </p:nvSpPr>
        <p:spPr/>
        <p:txBody>
          <a:bodyPr/>
          <a:lstStyle/>
          <a:p>
            <a:r>
              <a:rPr lang="en-GB" dirty="0"/>
              <a:t>Do I need ECMT permits?</a:t>
            </a:r>
          </a:p>
        </p:txBody>
      </p:sp>
      <p:graphicFrame>
        <p:nvGraphicFramePr>
          <p:cNvPr id="6" name="Diagram 5">
            <a:extLst>
              <a:ext uri="{FF2B5EF4-FFF2-40B4-BE49-F238E27FC236}">
                <a16:creationId xmlns:a16="http://schemas.microsoft.com/office/drawing/2014/main" id="{CC3D46D3-1AA4-4F9F-8E20-54519160C00D}"/>
              </a:ext>
            </a:extLst>
          </p:cNvPr>
          <p:cNvGraphicFramePr/>
          <p:nvPr>
            <p:extLst/>
          </p:nvPr>
        </p:nvGraphicFramePr>
        <p:xfrm>
          <a:off x="1524884" y="1771583"/>
          <a:ext cx="8556948" cy="3960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2BE1F0B-97E2-4801-AB01-5D4C527397BC}"/>
              </a:ext>
            </a:extLst>
          </p:cNvPr>
          <p:cNvSpPr txBox="1"/>
          <p:nvPr/>
        </p:nvSpPr>
        <p:spPr>
          <a:xfrm>
            <a:off x="81280" y="6111749"/>
            <a:ext cx="12029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 a number of </a:t>
            </a:r>
            <a:r>
              <a:rPr kumimoji="0" lang="en-GB" sz="2400" b="1" i="0" u="none" strike="noStrike" kern="1200" cap="none" spc="0" normalizeH="0" baseline="0" noProof="0" dirty="0">
                <a:ln>
                  <a:noFill/>
                </a:ln>
                <a:solidFill>
                  <a:srgbClr val="00B050"/>
                </a:solidFill>
                <a:effectLst/>
                <a:uLnTx/>
                <a:uFillTx/>
                <a:latin typeface="Arial"/>
                <a:ea typeface="+mn-ea"/>
                <a:cs typeface="+mn-cs"/>
              </a:rPr>
              <a:t>sector-specific exemptions </a:t>
            </a:r>
            <a:r>
              <a:rPr kumimoji="0" lang="en-GB" sz="2400" b="0" i="0" u="none" strike="noStrike" kern="1200" cap="none" spc="0" normalizeH="0" baseline="0" noProof="0" dirty="0">
                <a:ln>
                  <a:noFill/>
                </a:ln>
                <a:solidFill>
                  <a:srgbClr val="000000"/>
                </a:solidFill>
                <a:effectLst/>
                <a:uLnTx/>
                <a:uFillTx/>
                <a:latin typeface="Arial"/>
                <a:ea typeface="+mn-ea"/>
                <a:cs typeface="+mn-cs"/>
              </a:rPr>
              <a:t>(which may not be valid in all EU countries)</a:t>
            </a:r>
          </a:p>
        </p:txBody>
      </p:sp>
    </p:spTree>
    <p:extLst>
      <p:ext uri="{BB962C8B-B14F-4D97-AF65-F5344CB8AC3E}">
        <p14:creationId xmlns:p14="http://schemas.microsoft.com/office/powerpoint/2010/main" val="28383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generated with very high confidence">
            <a:extLst>
              <a:ext uri="{FF2B5EF4-FFF2-40B4-BE49-F238E27FC236}">
                <a16:creationId xmlns:a16="http://schemas.microsoft.com/office/drawing/2014/main" id="{8B481630-45C3-46FB-8F57-45EC36C5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1" y="1439153"/>
            <a:ext cx="6055360" cy="5418847"/>
          </a:xfrm>
          <a:prstGeom prst="rect">
            <a:avLst/>
          </a:prstGeom>
        </p:spPr>
      </p:pic>
      <p:sp>
        <p:nvSpPr>
          <p:cNvPr id="2" name="Title 1">
            <a:extLst>
              <a:ext uri="{FF2B5EF4-FFF2-40B4-BE49-F238E27FC236}">
                <a16:creationId xmlns:a16="http://schemas.microsoft.com/office/drawing/2014/main" id="{660287D4-4EEA-463D-A05A-B20B0A0366A9}"/>
              </a:ext>
            </a:extLst>
          </p:cNvPr>
          <p:cNvSpPr>
            <a:spLocks noGrp="1"/>
          </p:cNvSpPr>
          <p:nvPr>
            <p:ph type="title"/>
          </p:nvPr>
        </p:nvSpPr>
        <p:spPr/>
        <p:txBody>
          <a:bodyPr/>
          <a:lstStyle/>
          <a:p>
            <a:r>
              <a:rPr lang="en-GB" dirty="0"/>
              <a:t>Own-account exemption </a:t>
            </a:r>
          </a:p>
        </p:txBody>
      </p:sp>
      <p:sp>
        <p:nvSpPr>
          <p:cNvPr id="6" name="Rectangle 5">
            <a:extLst>
              <a:ext uri="{FF2B5EF4-FFF2-40B4-BE49-F238E27FC236}">
                <a16:creationId xmlns:a16="http://schemas.microsoft.com/office/drawing/2014/main" id="{F73DEBC3-F010-40CA-9140-1DC9CE6B0B72}"/>
              </a:ext>
            </a:extLst>
          </p:cNvPr>
          <p:cNvSpPr/>
          <p:nvPr/>
        </p:nvSpPr>
        <p:spPr>
          <a:xfrm>
            <a:off x="955040" y="2682240"/>
            <a:ext cx="579120" cy="3693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139EEE2-F4D8-4F49-B539-910C522D1E03}"/>
              </a:ext>
            </a:extLst>
          </p:cNvPr>
          <p:cNvSpPr/>
          <p:nvPr/>
        </p:nvSpPr>
        <p:spPr>
          <a:xfrm>
            <a:off x="955040" y="3955257"/>
            <a:ext cx="579120" cy="3693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0FE18108-11BE-410E-BECA-C1C55D1BAB01}"/>
              </a:ext>
            </a:extLst>
          </p:cNvPr>
          <p:cNvSpPr txBox="1"/>
          <p:nvPr/>
        </p:nvSpPr>
        <p:spPr>
          <a:xfrm>
            <a:off x="1747520" y="2560320"/>
            <a:ext cx="3474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Permit </a:t>
            </a:r>
            <a:r>
              <a:rPr kumimoji="0" lang="en-GB" sz="1800" b="0" i="0" u="sng" strike="noStrike" kern="1200" cap="none" spc="0" normalizeH="0" baseline="0" noProof="0" dirty="0">
                <a:ln>
                  <a:noFill/>
                </a:ln>
                <a:solidFill>
                  <a:srgbClr val="000000"/>
                </a:solidFill>
                <a:effectLst/>
                <a:uLnTx/>
                <a:uFillTx/>
                <a:latin typeface="Arial"/>
                <a:ea typeface="+mn-ea"/>
                <a:cs typeface="+mn-cs"/>
              </a:rPr>
              <a:t>not</a:t>
            </a:r>
            <a:r>
              <a:rPr kumimoji="0" lang="en-GB" sz="1800" b="0" i="0" u="none" strike="noStrike" kern="1200" cap="none" spc="0" normalizeH="0" baseline="0" noProof="0" dirty="0">
                <a:ln>
                  <a:noFill/>
                </a:ln>
                <a:solidFill>
                  <a:srgbClr val="000000"/>
                </a:solidFill>
                <a:effectLst/>
                <a:uLnTx/>
                <a:uFillTx/>
                <a:latin typeface="Arial"/>
                <a:ea typeface="+mn-ea"/>
                <a:cs typeface="+mn-cs"/>
              </a:rPr>
              <a:t> required for own-account transport</a:t>
            </a:r>
          </a:p>
        </p:txBody>
      </p:sp>
      <p:sp>
        <p:nvSpPr>
          <p:cNvPr id="9" name="TextBox 8">
            <a:extLst>
              <a:ext uri="{FF2B5EF4-FFF2-40B4-BE49-F238E27FC236}">
                <a16:creationId xmlns:a16="http://schemas.microsoft.com/office/drawing/2014/main" id="{CF1E8866-955E-4108-BC1E-3ACDFB656B81}"/>
              </a:ext>
            </a:extLst>
          </p:cNvPr>
          <p:cNvSpPr txBox="1"/>
          <p:nvPr/>
        </p:nvSpPr>
        <p:spPr>
          <a:xfrm>
            <a:off x="1778000" y="3816757"/>
            <a:ext cx="34747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ECMT permit (or bilateral permit) </a:t>
            </a:r>
            <a:r>
              <a:rPr kumimoji="0" lang="en-GB" sz="1800" b="0" i="0" u="sng" strike="noStrike" kern="1200" cap="none" spc="0" normalizeH="0" baseline="0" noProof="0" dirty="0">
                <a:ln>
                  <a:noFill/>
                </a:ln>
                <a:solidFill>
                  <a:srgbClr val="000000"/>
                </a:solidFill>
                <a:effectLst/>
                <a:uLnTx/>
                <a:uFillTx/>
                <a:latin typeface="Arial"/>
                <a:ea typeface="+mn-ea"/>
                <a:cs typeface="+mn-cs"/>
              </a:rPr>
              <a:t>required</a:t>
            </a:r>
            <a:r>
              <a:rPr kumimoji="0" lang="en-GB" sz="1800" b="0" i="0" u="none" strike="noStrike" kern="1200" cap="none" spc="0" normalizeH="0" baseline="0" noProof="0" dirty="0">
                <a:ln>
                  <a:noFill/>
                </a:ln>
                <a:solidFill>
                  <a:srgbClr val="000000"/>
                </a:solidFill>
                <a:effectLst/>
                <a:uLnTx/>
                <a:uFillTx/>
                <a:latin typeface="Arial"/>
                <a:ea typeface="+mn-ea"/>
                <a:cs typeface="+mn-cs"/>
              </a:rPr>
              <a:t> for own-account transport</a:t>
            </a:r>
          </a:p>
        </p:txBody>
      </p:sp>
    </p:spTree>
    <p:extLst>
      <p:ext uri="{BB962C8B-B14F-4D97-AF65-F5344CB8AC3E}">
        <p14:creationId xmlns:p14="http://schemas.microsoft.com/office/powerpoint/2010/main" val="137200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87D4-4EEA-463D-A05A-B20B0A0366A9}"/>
              </a:ext>
            </a:extLst>
          </p:cNvPr>
          <p:cNvSpPr>
            <a:spLocks noGrp="1"/>
          </p:cNvSpPr>
          <p:nvPr>
            <p:ph type="title"/>
          </p:nvPr>
        </p:nvSpPr>
        <p:spPr>
          <a:xfrm>
            <a:off x="719400" y="561585"/>
            <a:ext cx="8676000" cy="738664"/>
          </a:xfrm>
        </p:spPr>
        <p:txBody>
          <a:bodyPr/>
          <a:lstStyle/>
          <a:p>
            <a:r>
              <a:rPr lang="en-GB" dirty="0"/>
              <a:t>Exemption for transport of works and objects of art for fairs and exhibitions*</a:t>
            </a:r>
          </a:p>
        </p:txBody>
      </p:sp>
      <p:sp>
        <p:nvSpPr>
          <p:cNvPr id="6" name="Rectangle 5">
            <a:extLst>
              <a:ext uri="{FF2B5EF4-FFF2-40B4-BE49-F238E27FC236}">
                <a16:creationId xmlns:a16="http://schemas.microsoft.com/office/drawing/2014/main" id="{F73DEBC3-F010-40CA-9140-1DC9CE6B0B72}"/>
              </a:ext>
            </a:extLst>
          </p:cNvPr>
          <p:cNvSpPr/>
          <p:nvPr/>
        </p:nvSpPr>
        <p:spPr>
          <a:xfrm>
            <a:off x="955040" y="2682240"/>
            <a:ext cx="579120" cy="3693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139EEE2-F4D8-4F49-B539-910C522D1E03}"/>
              </a:ext>
            </a:extLst>
          </p:cNvPr>
          <p:cNvSpPr/>
          <p:nvPr/>
        </p:nvSpPr>
        <p:spPr>
          <a:xfrm>
            <a:off x="955040" y="3955257"/>
            <a:ext cx="579120" cy="3693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0FE18108-11BE-410E-BECA-C1C55D1BAB01}"/>
              </a:ext>
            </a:extLst>
          </p:cNvPr>
          <p:cNvSpPr txBox="1"/>
          <p:nvPr/>
        </p:nvSpPr>
        <p:spPr>
          <a:xfrm>
            <a:off x="1747520" y="2682240"/>
            <a:ext cx="3474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Permit </a:t>
            </a:r>
            <a:r>
              <a:rPr kumimoji="0" lang="en-GB" sz="1800" b="0" i="0" u="sng" strike="noStrike" kern="1200" cap="none" spc="0" normalizeH="0" baseline="0" noProof="0" dirty="0">
                <a:ln>
                  <a:noFill/>
                </a:ln>
                <a:solidFill>
                  <a:srgbClr val="000000"/>
                </a:solidFill>
                <a:effectLst/>
                <a:uLnTx/>
                <a:uFillTx/>
                <a:latin typeface="Arial"/>
                <a:ea typeface="+mn-ea"/>
                <a:cs typeface="+mn-cs"/>
              </a:rPr>
              <a:t>not</a:t>
            </a:r>
            <a:r>
              <a:rPr kumimoji="0" lang="en-GB" sz="1800" b="0" i="0" u="none" strike="noStrike" kern="1200" cap="none" spc="0" normalizeH="0" baseline="0" noProof="0" dirty="0">
                <a:ln>
                  <a:noFill/>
                </a:ln>
                <a:solidFill>
                  <a:srgbClr val="000000"/>
                </a:solidFill>
                <a:effectLst/>
                <a:uLnTx/>
                <a:uFillTx/>
                <a:latin typeface="Arial"/>
                <a:ea typeface="+mn-ea"/>
                <a:cs typeface="+mn-cs"/>
              </a:rPr>
              <a:t> required</a:t>
            </a:r>
          </a:p>
        </p:txBody>
      </p:sp>
      <p:sp>
        <p:nvSpPr>
          <p:cNvPr id="9" name="TextBox 8">
            <a:extLst>
              <a:ext uri="{FF2B5EF4-FFF2-40B4-BE49-F238E27FC236}">
                <a16:creationId xmlns:a16="http://schemas.microsoft.com/office/drawing/2014/main" id="{CF1E8866-955E-4108-BC1E-3ACDFB656B81}"/>
              </a:ext>
            </a:extLst>
          </p:cNvPr>
          <p:cNvSpPr txBox="1"/>
          <p:nvPr/>
        </p:nvSpPr>
        <p:spPr>
          <a:xfrm>
            <a:off x="1778000" y="3969157"/>
            <a:ext cx="3474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ECMT permit (or bilateral permit) </a:t>
            </a:r>
            <a:r>
              <a:rPr kumimoji="0" lang="en-GB" sz="1800" b="0" i="0" u="sng" strike="noStrike" kern="1200" cap="none" spc="0" normalizeH="0" baseline="0" noProof="0" dirty="0">
                <a:ln>
                  <a:noFill/>
                </a:ln>
                <a:solidFill>
                  <a:srgbClr val="000000"/>
                </a:solidFill>
                <a:effectLst/>
                <a:uLnTx/>
                <a:uFillTx/>
                <a:latin typeface="Arial"/>
                <a:ea typeface="+mn-ea"/>
                <a:cs typeface="+mn-cs"/>
              </a:rPr>
              <a:t>required</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descr="A picture containing text, map&#10;&#10;Description generated with very high confidence">
            <a:extLst>
              <a:ext uri="{FF2B5EF4-FFF2-40B4-BE49-F238E27FC236}">
                <a16:creationId xmlns:a16="http://schemas.microsoft.com/office/drawing/2014/main" id="{738D4B58-44F7-49EE-9F54-A348EBB1F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1" y="1439153"/>
            <a:ext cx="6055360" cy="5418847"/>
          </a:xfrm>
          <a:prstGeom prst="rect">
            <a:avLst/>
          </a:prstGeom>
        </p:spPr>
      </p:pic>
      <p:sp>
        <p:nvSpPr>
          <p:cNvPr id="10" name="TextBox 9">
            <a:extLst>
              <a:ext uri="{FF2B5EF4-FFF2-40B4-BE49-F238E27FC236}">
                <a16:creationId xmlns:a16="http://schemas.microsoft.com/office/drawing/2014/main" id="{9A222629-36DF-4024-BF1F-1C5030E897A8}"/>
              </a:ext>
            </a:extLst>
          </p:cNvPr>
          <p:cNvSpPr txBox="1"/>
          <p:nvPr/>
        </p:nvSpPr>
        <p:spPr>
          <a:xfrm>
            <a:off x="538480" y="6330467"/>
            <a:ext cx="5212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595959"/>
                </a:solidFill>
                <a:effectLst/>
                <a:uLnTx/>
                <a:uFillTx/>
                <a:latin typeface="Arial"/>
                <a:ea typeface="+mn-ea"/>
                <a:cs typeface="+mn-cs"/>
              </a:rPr>
              <a:t>*exemption is valid only if goods are not for sale</a:t>
            </a:r>
          </a:p>
        </p:txBody>
      </p:sp>
    </p:spTree>
    <p:extLst>
      <p:ext uri="{BB962C8B-B14F-4D97-AF65-F5344CB8AC3E}">
        <p14:creationId xmlns:p14="http://schemas.microsoft.com/office/powerpoint/2010/main" val="228502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87D4-4EEA-463D-A05A-B20B0A0366A9}"/>
              </a:ext>
            </a:extLst>
          </p:cNvPr>
          <p:cNvSpPr>
            <a:spLocks noGrp="1"/>
          </p:cNvSpPr>
          <p:nvPr>
            <p:ph type="title"/>
          </p:nvPr>
        </p:nvSpPr>
        <p:spPr>
          <a:xfrm>
            <a:off x="719400" y="234679"/>
            <a:ext cx="8676000" cy="1107996"/>
          </a:xfrm>
        </p:spPr>
        <p:txBody>
          <a:bodyPr/>
          <a:lstStyle/>
          <a:p>
            <a:r>
              <a:rPr lang="en-GB" dirty="0"/>
              <a:t>Exemption for accessories and animals to/from theatrical, musical, film, sports or circus performances, fairs or fetes, and those intended for radio recordings or for film or TV production*</a:t>
            </a:r>
          </a:p>
        </p:txBody>
      </p:sp>
      <p:sp>
        <p:nvSpPr>
          <p:cNvPr id="6" name="Rectangle 5">
            <a:extLst>
              <a:ext uri="{FF2B5EF4-FFF2-40B4-BE49-F238E27FC236}">
                <a16:creationId xmlns:a16="http://schemas.microsoft.com/office/drawing/2014/main" id="{F73DEBC3-F010-40CA-9140-1DC9CE6B0B72}"/>
              </a:ext>
            </a:extLst>
          </p:cNvPr>
          <p:cNvSpPr/>
          <p:nvPr/>
        </p:nvSpPr>
        <p:spPr>
          <a:xfrm>
            <a:off x="955040" y="2682240"/>
            <a:ext cx="579120" cy="3693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139EEE2-F4D8-4F49-B539-910C522D1E03}"/>
              </a:ext>
            </a:extLst>
          </p:cNvPr>
          <p:cNvSpPr/>
          <p:nvPr/>
        </p:nvSpPr>
        <p:spPr>
          <a:xfrm>
            <a:off x="955040" y="3955257"/>
            <a:ext cx="579120" cy="3693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0FE18108-11BE-410E-BECA-C1C55D1BAB01}"/>
              </a:ext>
            </a:extLst>
          </p:cNvPr>
          <p:cNvSpPr txBox="1"/>
          <p:nvPr/>
        </p:nvSpPr>
        <p:spPr>
          <a:xfrm>
            <a:off x="1747520" y="2682240"/>
            <a:ext cx="3474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Permit </a:t>
            </a:r>
            <a:r>
              <a:rPr kumimoji="0" lang="en-GB" sz="1800" b="0" i="0" u="sng" strike="noStrike" kern="1200" cap="none" spc="0" normalizeH="0" baseline="0" noProof="0" dirty="0">
                <a:ln>
                  <a:noFill/>
                </a:ln>
                <a:solidFill>
                  <a:srgbClr val="000000"/>
                </a:solidFill>
                <a:effectLst/>
                <a:uLnTx/>
                <a:uFillTx/>
                <a:latin typeface="Arial"/>
                <a:ea typeface="+mn-ea"/>
                <a:cs typeface="+mn-cs"/>
              </a:rPr>
              <a:t>not</a:t>
            </a:r>
            <a:r>
              <a:rPr kumimoji="0" lang="en-GB" sz="1800" b="0" i="0" u="none" strike="noStrike" kern="1200" cap="none" spc="0" normalizeH="0" baseline="0" noProof="0" dirty="0">
                <a:ln>
                  <a:noFill/>
                </a:ln>
                <a:solidFill>
                  <a:srgbClr val="000000"/>
                </a:solidFill>
                <a:effectLst/>
                <a:uLnTx/>
                <a:uFillTx/>
                <a:latin typeface="Arial"/>
                <a:ea typeface="+mn-ea"/>
                <a:cs typeface="+mn-cs"/>
              </a:rPr>
              <a:t> required</a:t>
            </a:r>
          </a:p>
        </p:txBody>
      </p:sp>
      <p:sp>
        <p:nvSpPr>
          <p:cNvPr id="9" name="TextBox 8">
            <a:extLst>
              <a:ext uri="{FF2B5EF4-FFF2-40B4-BE49-F238E27FC236}">
                <a16:creationId xmlns:a16="http://schemas.microsoft.com/office/drawing/2014/main" id="{CF1E8866-955E-4108-BC1E-3ACDFB656B81}"/>
              </a:ext>
            </a:extLst>
          </p:cNvPr>
          <p:cNvSpPr txBox="1"/>
          <p:nvPr/>
        </p:nvSpPr>
        <p:spPr>
          <a:xfrm>
            <a:off x="1778000" y="3969157"/>
            <a:ext cx="3474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ECMT permit (or bilateral permit) </a:t>
            </a:r>
            <a:r>
              <a:rPr kumimoji="0" lang="en-GB" sz="1800" b="0" i="0" u="sng" strike="noStrike" kern="1200" cap="none" spc="0" normalizeH="0" baseline="0" noProof="0" dirty="0">
                <a:ln>
                  <a:noFill/>
                </a:ln>
                <a:solidFill>
                  <a:srgbClr val="000000"/>
                </a:solidFill>
                <a:effectLst/>
                <a:uLnTx/>
                <a:uFillTx/>
                <a:latin typeface="Arial"/>
                <a:ea typeface="+mn-ea"/>
                <a:cs typeface="+mn-cs"/>
              </a:rPr>
              <a:t>required</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descr="A picture containing text, map&#10;&#10;Description generated with very high confidence">
            <a:extLst>
              <a:ext uri="{FF2B5EF4-FFF2-40B4-BE49-F238E27FC236}">
                <a16:creationId xmlns:a16="http://schemas.microsoft.com/office/drawing/2014/main" id="{738D4B58-44F7-49EE-9F54-A348EBB1F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1" y="1439153"/>
            <a:ext cx="6055360" cy="5418847"/>
          </a:xfrm>
          <a:prstGeom prst="rect">
            <a:avLst/>
          </a:prstGeom>
        </p:spPr>
      </p:pic>
      <p:sp>
        <p:nvSpPr>
          <p:cNvPr id="10" name="TextBox 9">
            <a:extLst>
              <a:ext uri="{FF2B5EF4-FFF2-40B4-BE49-F238E27FC236}">
                <a16:creationId xmlns:a16="http://schemas.microsoft.com/office/drawing/2014/main" id="{9A222629-36DF-4024-BF1F-1C5030E897A8}"/>
              </a:ext>
            </a:extLst>
          </p:cNvPr>
          <p:cNvSpPr txBox="1"/>
          <p:nvPr/>
        </p:nvSpPr>
        <p:spPr>
          <a:xfrm>
            <a:off x="538480" y="6330467"/>
            <a:ext cx="5212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595959"/>
                </a:solidFill>
                <a:effectLst/>
                <a:uLnTx/>
                <a:uFillTx/>
                <a:latin typeface="Arial"/>
                <a:ea typeface="+mn-ea"/>
                <a:cs typeface="+mn-cs"/>
              </a:rPr>
              <a:t>*exemption is valid only if goods are not for sale</a:t>
            </a:r>
          </a:p>
        </p:txBody>
      </p:sp>
    </p:spTree>
    <p:extLst>
      <p:ext uri="{BB962C8B-B14F-4D97-AF65-F5344CB8AC3E}">
        <p14:creationId xmlns:p14="http://schemas.microsoft.com/office/powerpoint/2010/main" val="207584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87D4-4EEA-463D-A05A-B20B0A0366A9}"/>
              </a:ext>
            </a:extLst>
          </p:cNvPr>
          <p:cNvSpPr>
            <a:spLocks noGrp="1"/>
          </p:cNvSpPr>
          <p:nvPr>
            <p:ph type="title"/>
          </p:nvPr>
        </p:nvSpPr>
        <p:spPr>
          <a:xfrm>
            <a:off x="719400" y="604011"/>
            <a:ext cx="8676000" cy="369332"/>
          </a:xfrm>
        </p:spPr>
        <p:txBody>
          <a:bodyPr/>
          <a:lstStyle/>
          <a:p>
            <a:r>
              <a:rPr lang="en-GB" dirty="0"/>
              <a:t>Transport of livestock in specialised vehicles</a:t>
            </a:r>
          </a:p>
        </p:txBody>
      </p:sp>
      <p:sp>
        <p:nvSpPr>
          <p:cNvPr id="6" name="Rectangle 5">
            <a:extLst>
              <a:ext uri="{FF2B5EF4-FFF2-40B4-BE49-F238E27FC236}">
                <a16:creationId xmlns:a16="http://schemas.microsoft.com/office/drawing/2014/main" id="{F73DEBC3-F010-40CA-9140-1DC9CE6B0B72}"/>
              </a:ext>
            </a:extLst>
          </p:cNvPr>
          <p:cNvSpPr/>
          <p:nvPr/>
        </p:nvSpPr>
        <p:spPr>
          <a:xfrm>
            <a:off x="955040" y="2682240"/>
            <a:ext cx="579120" cy="3693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139EEE2-F4D8-4F49-B539-910C522D1E03}"/>
              </a:ext>
            </a:extLst>
          </p:cNvPr>
          <p:cNvSpPr/>
          <p:nvPr/>
        </p:nvSpPr>
        <p:spPr>
          <a:xfrm>
            <a:off x="955040" y="3955257"/>
            <a:ext cx="579120" cy="3693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0FE18108-11BE-410E-BECA-C1C55D1BAB01}"/>
              </a:ext>
            </a:extLst>
          </p:cNvPr>
          <p:cNvSpPr txBox="1"/>
          <p:nvPr/>
        </p:nvSpPr>
        <p:spPr>
          <a:xfrm>
            <a:off x="1747520" y="2682240"/>
            <a:ext cx="3474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Permit </a:t>
            </a:r>
            <a:r>
              <a:rPr kumimoji="0" lang="en-GB" sz="1800" b="0" i="0" u="sng" strike="noStrike" kern="1200" cap="none" spc="0" normalizeH="0" baseline="0" noProof="0" dirty="0">
                <a:ln>
                  <a:noFill/>
                </a:ln>
                <a:solidFill>
                  <a:srgbClr val="000000"/>
                </a:solidFill>
                <a:effectLst/>
                <a:uLnTx/>
                <a:uFillTx/>
                <a:latin typeface="Arial"/>
                <a:ea typeface="+mn-ea"/>
                <a:cs typeface="+mn-cs"/>
              </a:rPr>
              <a:t>not</a:t>
            </a:r>
            <a:r>
              <a:rPr kumimoji="0" lang="en-GB" sz="1800" b="0" i="0" u="none" strike="noStrike" kern="1200" cap="none" spc="0" normalizeH="0" baseline="0" noProof="0" dirty="0">
                <a:ln>
                  <a:noFill/>
                </a:ln>
                <a:solidFill>
                  <a:srgbClr val="000000"/>
                </a:solidFill>
                <a:effectLst/>
                <a:uLnTx/>
                <a:uFillTx/>
                <a:latin typeface="Arial"/>
                <a:ea typeface="+mn-ea"/>
                <a:cs typeface="+mn-cs"/>
              </a:rPr>
              <a:t> required</a:t>
            </a:r>
          </a:p>
        </p:txBody>
      </p:sp>
      <p:sp>
        <p:nvSpPr>
          <p:cNvPr id="9" name="TextBox 8">
            <a:extLst>
              <a:ext uri="{FF2B5EF4-FFF2-40B4-BE49-F238E27FC236}">
                <a16:creationId xmlns:a16="http://schemas.microsoft.com/office/drawing/2014/main" id="{CF1E8866-955E-4108-BC1E-3ACDFB656B81}"/>
              </a:ext>
            </a:extLst>
          </p:cNvPr>
          <p:cNvSpPr txBox="1"/>
          <p:nvPr/>
        </p:nvSpPr>
        <p:spPr>
          <a:xfrm>
            <a:off x="1778000" y="3969157"/>
            <a:ext cx="3474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ECMT permit (or bilateral permit) </a:t>
            </a:r>
            <a:r>
              <a:rPr kumimoji="0" lang="en-GB" sz="1800" b="0" i="0" u="sng" strike="noStrike" kern="1200" cap="none" spc="0" normalizeH="0" baseline="0" noProof="0" dirty="0">
                <a:ln>
                  <a:noFill/>
                </a:ln>
                <a:solidFill>
                  <a:srgbClr val="000000"/>
                </a:solidFill>
                <a:effectLst/>
                <a:uLnTx/>
                <a:uFillTx/>
                <a:latin typeface="Arial"/>
                <a:ea typeface="+mn-ea"/>
                <a:cs typeface="+mn-cs"/>
              </a:rPr>
              <a:t>required</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descr="A close up of a map&#10;&#10;Description generated with high confidence">
            <a:extLst>
              <a:ext uri="{FF2B5EF4-FFF2-40B4-BE49-F238E27FC236}">
                <a16:creationId xmlns:a16="http://schemas.microsoft.com/office/drawing/2014/main" id="{F815284B-01A9-43D5-9977-81F3C836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1" y="1439153"/>
            <a:ext cx="6055360" cy="5418847"/>
          </a:xfrm>
          <a:prstGeom prst="rect">
            <a:avLst/>
          </a:prstGeom>
        </p:spPr>
      </p:pic>
    </p:spTree>
    <p:extLst>
      <p:ext uri="{BB962C8B-B14F-4D97-AF65-F5344CB8AC3E}">
        <p14:creationId xmlns:p14="http://schemas.microsoft.com/office/powerpoint/2010/main" val="22165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BAB2-4005-4FDD-AAD4-48311C5F9878}"/>
              </a:ext>
            </a:extLst>
          </p:cNvPr>
          <p:cNvSpPr>
            <a:spLocks noGrp="1"/>
          </p:cNvSpPr>
          <p:nvPr>
            <p:ph type="title"/>
          </p:nvPr>
        </p:nvSpPr>
        <p:spPr/>
        <p:txBody>
          <a:bodyPr/>
          <a:lstStyle/>
          <a:p>
            <a:r>
              <a:rPr lang="en-GB" dirty="0"/>
              <a:t>Annual ECMT permit (or ‘ECMT licence’)</a:t>
            </a:r>
          </a:p>
        </p:txBody>
      </p:sp>
      <p:pic>
        <p:nvPicPr>
          <p:cNvPr id="9" name="Picture 8" descr="A close up of text on a white background&#10;&#10;Description generated with high confidence">
            <a:extLst>
              <a:ext uri="{FF2B5EF4-FFF2-40B4-BE49-F238E27FC236}">
                <a16:creationId xmlns:a16="http://schemas.microsoft.com/office/drawing/2014/main" id="{EE19D93B-0169-4B65-8F62-871D4351A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756" y="1547446"/>
            <a:ext cx="3817696" cy="5204791"/>
          </a:xfrm>
          <a:prstGeom prst="rect">
            <a:avLst/>
          </a:prstGeom>
        </p:spPr>
      </p:pic>
      <p:pic>
        <p:nvPicPr>
          <p:cNvPr id="11" name="Picture 10" descr="A close up of text on a white background&#10;&#10;Description generated with high confidence">
            <a:extLst>
              <a:ext uri="{FF2B5EF4-FFF2-40B4-BE49-F238E27FC236}">
                <a16:creationId xmlns:a16="http://schemas.microsoft.com/office/drawing/2014/main" id="{1F7C0D71-A141-4EEF-AA21-31EDE62FF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396" y="1547446"/>
            <a:ext cx="3766120" cy="5204791"/>
          </a:xfrm>
          <a:prstGeom prst="rect">
            <a:avLst/>
          </a:prstGeom>
        </p:spPr>
      </p:pic>
    </p:spTree>
    <p:extLst>
      <p:ext uri="{BB962C8B-B14F-4D97-AF65-F5344CB8AC3E}">
        <p14:creationId xmlns:p14="http://schemas.microsoft.com/office/powerpoint/2010/main" val="28761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3EC0-0B0E-42EF-8981-0F6F3FB7C5F3}"/>
              </a:ext>
            </a:extLst>
          </p:cNvPr>
          <p:cNvSpPr>
            <a:spLocks noGrp="1"/>
          </p:cNvSpPr>
          <p:nvPr>
            <p:ph type="title"/>
          </p:nvPr>
        </p:nvSpPr>
        <p:spPr/>
        <p:txBody>
          <a:bodyPr/>
          <a:lstStyle/>
          <a:p>
            <a:r>
              <a:rPr lang="en-GB" dirty="0"/>
              <a:t>ECMT accompanying documents</a:t>
            </a:r>
          </a:p>
        </p:txBody>
      </p:sp>
      <p:pic>
        <p:nvPicPr>
          <p:cNvPr id="5" name="Picture 4" descr="A screenshot of a cell phone&#10;&#10;Description generated with very high confidence">
            <a:extLst>
              <a:ext uri="{FF2B5EF4-FFF2-40B4-BE49-F238E27FC236}">
                <a16:creationId xmlns:a16="http://schemas.microsoft.com/office/drawing/2014/main" id="{6C55AF29-995E-441F-82A1-EE8E17249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00" y="1496983"/>
            <a:ext cx="3575821" cy="5088095"/>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8B1D566C-AD2A-42D2-9C72-B96397A88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697" y="1496983"/>
            <a:ext cx="3771101" cy="5088095"/>
          </a:xfrm>
          <a:prstGeom prst="rect">
            <a:avLst/>
          </a:prstGeom>
        </p:spPr>
      </p:pic>
      <p:pic>
        <p:nvPicPr>
          <p:cNvPr id="8" name="Picture 7" descr="A screenshot of a social media post&#10;&#10;Description generated with very high confidence">
            <a:extLst>
              <a:ext uri="{FF2B5EF4-FFF2-40B4-BE49-F238E27FC236}">
                <a16:creationId xmlns:a16="http://schemas.microsoft.com/office/drawing/2014/main" id="{40818242-629C-4BA9-8FDB-69C59D9B0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274" y="1496983"/>
            <a:ext cx="3651453" cy="5088095"/>
          </a:xfrm>
          <a:prstGeom prst="rect">
            <a:avLst/>
          </a:prstGeom>
          <a:ln>
            <a:solidFill>
              <a:schemeClr val="tx1"/>
            </a:solidFill>
          </a:ln>
        </p:spPr>
      </p:pic>
      <p:sp>
        <p:nvSpPr>
          <p:cNvPr id="9" name="Rectangle: Rounded Corners 8">
            <a:extLst>
              <a:ext uri="{FF2B5EF4-FFF2-40B4-BE49-F238E27FC236}">
                <a16:creationId xmlns:a16="http://schemas.microsoft.com/office/drawing/2014/main" id="{D3BC68FD-1896-44E2-8D3B-1D537023A316}"/>
              </a:ext>
            </a:extLst>
          </p:cNvPr>
          <p:cNvSpPr/>
          <p:nvPr/>
        </p:nvSpPr>
        <p:spPr>
          <a:xfrm>
            <a:off x="701040" y="6201507"/>
            <a:ext cx="3261360" cy="540000"/>
          </a:xfrm>
          <a:prstGeom prst="roundRect">
            <a:avLst/>
          </a:prstGeom>
          <a:solidFill>
            <a:srgbClr val="01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0B1C3164-41AB-4651-A83D-776A16630465}"/>
              </a:ext>
            </a:extLst>
          </p:cNvPr>
          <p:cNvSpPr/>
          <p:nvPr/>
        </p:nvSpPr>
        <p:spPr>
          <a:xfrm>
            <a:off x="4460242" y="6201507"/>
            <a:ext cx="3261360" cy="540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EC04761A-2B33-45E2-9DB6-6B2B26B5EE88}"/>
              </a:ext>
            </a:extLst>
          </p:cNvPr>
          <p:cNvSpPr/>
          <p:nvPr/>
        </p:nvSpPr>
        <p:spPr>
          <a:xfrm>
            <a:off x="8290320" y="6201507"/>
            <a:ext cx="3261360" cy="540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75DB987E-D1D9-41A3-92F3-94BE01302727}"/>
              </a:ext>
            </a:extLst>
          </p:cNvPr>
          <p:cNvSpPr txBox="1"/>
          <p:nvPr/>
        </p:nvSpPr>
        <p:spPr>
          <a:xfrm>
            <a:off x="863600" y="6171028"/>
            <a:ext cx="294542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Arial"/>
                <a:ea typeface="+mn-ea"/>
                <a:cs typeface="+mn-cs"/>
              </a:rPr>
              <a:t>Certificate of compliance (motor vehicle)</a:t>
            </a:r>
          </a:p>
        </p:txBody>
      </p:sp>
      <p:sp>
        <p:nvSpPr>
          <p:cNvPr id="13" name="TextBox 12">
            <a:extLst>
              <a:ext uri="{FF2B5EF4-FFF2-40B4-BE49-F238E27FC236}">
                <a16:creationId xmlns:a16="http://schemas.microsoft.com/office/drawing/2014/main" id="{F6E41CFB-5586-4F33-B355-3A7DD5E01B88}"/>
              </a:ext>
            </a:extLst>
          </p:cNvPr>
          <p:cNvSpPr txBox="1"/>
          <p:nvPr/>
        </p:nvSpPr>
        <p:spPr>
          <a:xfrm>
            <a:off x="4632960" y="6181188"/>
            <a:ext cx="294542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595959"/>
                </a:solidFill>
                <a:effectLst/>
                <a:uLnTx/>
                <a:uFillTx/>
                <a:latin typeface="Arial"/>
                <a:ea typeface="+mn-ea"/>
                <a:cs typeface="+mn-cs"/>
              </a:rPr>
              <a:t>Certificate of compliance (trailer)</a:t>
            </a:r>
          </a:p>
        </p:txBody>
      </p:sp>
      <p:sp>
        <p:nvSpPr>
          <p:cNvPr id="14" name="TextBox 13">
            <a:extLst>
              <a:ext uri="{FF2B5EF4-FFF2-40B4-BE49-F238E27FC236}">
                <a16:creationId xmlns:a16="http://schemas.microsoft.com/office/drawing/2014/main" id="{5EFF4162-5268-4101-B67C-B10C045D78DB}"/>
              </a:ext>
            </a:extLst>
          </p:cNvPr>
          <p:cNvSpPr txBox="1"/>
          <p:nvPr/>
        </p:nvSpPr>
        <p:spPr>
          <a:xfrm>
            <a:off x="8484335" y="6181188"/>
            <a:ext cx="294542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595959"/>
                </a:solidFill>
                <a:effectLst/>
                <a:uLnTx/>
                <a:uFillTx/>
                <a:latin typeface="Arial"/>
                <a:ea typeface="+mn-ea"/>
                <a:cs typeface="+mn-cs"/>
              </a:rPr>
              <a:t>Roadworthiness certificate (motor vehicle and trailer)</a:t>
            </a:r>
          </a:p>
        </p:txBody>
      </p:sp>
    </p:spTree>
    <p:extLst>
      <p:ext uri="{BB962C8B-B14F-4D97-AF65-F5344CB8AC3E}">
        <p14:creationId xmlns:p14="http://schemas.microsoft.com/office/powerpoint/2010/main" val="380449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pic>
        <p:nvPicPr>
          <p:cNvPr id="11" name="Picture 10" descr="A screenshot of a cell phone&#10;&#10;Description generated with very high confidence">
            <a:extLst>
              <a:ext uri="{FF2B5EF4-FFF2-40B4-BE49-F238E27FC236}">
                <a16:creationId xmlns:a16="http://schemas.microsoft.com/office/drawing/2014/main" id="{1C2E3F97-5C6C-4819-8D16-AEB5A0CC3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97" y="0"/>
            <a:ext cx="4742739" cy="6858000"/>
          </a:xfrm>
          <a:prstGeom prst="rect">
            <a:avLst/>
          </a:prstGeom>
        </p:spPr>
      </p:pic>
      <p:sp>
        <p:nvSpPr>
          <p:cNvPr id="3" name="Oval 2">
            <a:extLst>
              <a:ext uri="{FF2B5EF4-FFF2-40B4-BE49-F238E27FC236}">
                <a16:creationId xmlns:a16="http://schemas.microsoft.com/office/drawing/2014/main" id="{B05344C0-B502-4B7A-BC9F-0D40E134821F}"/>
              </a:ext>
            </a:extLst>
          </p:cNvPr>
          <p:cNvSpPr/>
          <p:nvPr/>
        </p:nvSpPr>
        <p:spPr>
          <a:xfrm>
            <a:off x="5946005" y="2717449"/>
            <a:ext cx="5794408" cy="20694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B0865AB-49E6-4674-90A3-4A5F0CBC1316}"/>
              </a:ext>
            </a:extLst>
          </p:cNvPr>
          <p:cNvSpPr txBox="1"/>
          <p:nvPr/>
        </p:nvSpPr>
        <p:spPr>
          <a:xfrm>
            <a:off x="6891345" y="3412156"/>
            <a:ext cx="4139207" cy="923330"/>
          </a:xfrm>
          <a:prstGeom prst="rect">
            <a:avLst/>
          </a:prstGeom>
          <a:noFill/>
        </p:spPr>
        <p:txBody>
          <a:bodyPr wrap="square" rtlCol="0">
            <a:spAutoFit/>
          </a:bodyPr>
          <a:lstStyle/>
          <a:p>
            <a:r>
              <a:rPr lang="en-GB" dirty="0">
                <a:solidFill>
                  <a:schemeClr val="bg1"/>
                </a:solidFill>
              </a:rPr>
              <a:t>The Trailer Registration Briefing Note is available from the MAC</a:t>
            </a:r>
          </a:p>
          <a:p>
            <a:endParaRPr lang="en-GB" dirty="0">
              <a:solidFill>
                <a:schemeClr val="bg1"/>
              </a:solidFill>
            </a:endParaRPr>
          </a:p>
        </p:txBody>
      </p:sp>
    </p:spTree>
    <p:extLst>
      <p:ext uri="{BB962C8B-B14F-4D97-AF65-F5344CB8AC3E}">
        <p14:creationId xmlns:p14="http://schemas.microsoft.com/office/powerpoint/2010/main" val="256012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19400" y="746251"/>
            <a:ext cx="5726556" cy="369332"/>
          </a:xfrm>
        </p:spPr>
        <p:txBody>
          <a:bodyPr/>
          <a:lstStyle/>
          <a:p>
            <a:r>
              <a:rPr lang="en-GB" dirty="0"/>
              <a:t>What we know</a:t>
            </a:r>
          </a:p>
        </p:txBody>
      </p:sp>
      <p:sp>
        <p:nvSpPr>
          <p:cNvPr id="3" name="Content Placeholder 2">
            <a:extLst>
              <a:ext uri="{FF2B5EF4-FFF2-40B4-BE49-F238E27FC236}">
                <a16:creationId xmlns:a16="http://schemas.microsoft.com/office/drawing/2014/main" id="{E9DD304A-61F3-4DB2-88C2-3E8F8A09C34E}"/>
              </a:ext>
            </a:extLst>
          </p:cNvPr>
          <p:cNvSpPr>
            <a:spLocks noGrp="1"/>
          </p:cNvSpPr>
          <p:nvPr>
            <p:ph idx="1"/>
          </p:nvPr>
        </p:nvSpPr>
        <p:spPr>
          <a:xfrm>
            <a:off x="718801" y="1553256"/>
            <a:ext cx="6192000" cy="4392000"/>
          </a:xfrm>
        </p:spPr>
        <p:txBody>
          <a:bodyPr/>
          <a:lstStyle/>
          <a:p>
            <a:pPr marL="342900" indent="-342900">
              <a:buFont typeface="Arial" panose="020B0604020202020204" pitchFamily="34" charset="0"/>
              <a:buChar char="•"/>
            </a:pPr>
            <a:r>
              <a:rPr lang="en-GB" dirty="0"/>
              <a:t>UK &amp; EU negotiators reached an agreement on 14 November</a:t>
            </a:r>
          </a:p>
          <a:p>
            <a:pPr marL="342900" indent="-342900">
              <a:buFont typeface="Arial" panose="020B0604020202020204" pitchFamily="34" charset="0"/>
              <a:buChar char="•"/>
            </a:pPr>
            <a:endParaRPr lang="en-GB" sz="1500" dirty="0"/>
          </a:p>
          <a:p>
            <a:pPr marL="342900" indent="-342900">
              <a:buFont typeface="Arial" panose="020B0604020202020204" pitchFamily="34" charset="0"/>
              <a:buChar char="•"/>
            </a:pPr>
            <a:r>
              <a:rPr lang="en-GB" dirty="0"/>
              <a:t>Agreement is made of a withdrawal agreement (binding) &amp; a political declaration on outline of future relationship</a:t>
            </a:r>
          </a:p>
          <a:p>
            <a:pPr marL="342900" indent="-342900">
              <a:buFont typeface="Arial" panose="020B0604020202020204" pitchFamily="34" charset="0"/>
              <a:buChar char="•"/>
            </a:pPr>
            <a:endParaRPr lang="en-GB" sz="1500" dirty="0"/>
          </a:p>
          <a:p>
            <a:pPr marL="342900" indent="-342900">
              <a:buFont typeface="Arial" panose="020B0604020202020204" pitchFamily="34" charset="0"/>
              <a:buChar char="•"/>
            </a:pPr>
            <a:r>
              <a:rPr lang="en-GB" dirty="0"/>
              <a:t>Both UK </a:t>
            </a:r>
            <a:r>
              <a:rPr lang="en-GB" dirty="0" err="1"/>
              <a:t>Gvt</a:t>
            </a:r>
            <a:r>
              <a:rPr lang="en-GB" dirty="0"/>
              <a:t> &amp; EU-27 leaders adopted the two texts on 25 November</a:t>
            </a:r>
          </a:p>
          <a:p>
            <a:pPr marL="342900" indent="-342900">
              <a:buFont typeface="Arial" panose="020B0604020202020204" pitchFamily="34" charset="0"/>
              <a:buChar char="•"/>
            </a:pPr>
            <a:endParaRPr lang="en-GB" sz="1500" dirty="0"/>
          </a:p>
          <a:p>
            <a:pPr marL="342900" indent="-342900">
              <a:buFont typeface="Arial" panose="020B0604020202020204" pitchFamily="34" charset="0"/>
              <a:buChar char="•"/>
            </a:pPr>
            <a:r>
              <a:rPr lang="en-GB" dirty="0"/>
              <a:t>UK </a:t>
            </a:r>
            <a:r>
              <a:rPr lang="en-GB" dirty="0" err="1"/>
              <a:t>HoC</a:t>
            </a:r>
            <a:r>
              <a:rPr lang="en-GB" dirty="0"/>
              <a:t> needs to ratify the texts – vote postponed to January</a:t>
            </a:r>
          </a:p>
          <a:p>
            <a:pPr marL="342900" indent="-342900">
              <a:buFont typeface="Arial" panose="020B0604020202020204" pitchFamily="34" charset="0"/>
              <a:buChar char="•"/>
            </a:pPr>
            <a:endParaRPr lang="en-GB" sz="1500" dirty="0"/>
          </a:p>
          <a:p>
            <a:pPr marL="342900" indent="-342900">
              <a:buFont typeface="Arial" panose="020B0604020202020204" pitchFamily="34" charset="0"/>
              <a:buChar char="•"/>
            </a:pPr>
            <a:r>
              <a:rPr lang="en-GB" dirty="0"/>
              <a:t>European Parliament will need to ratify them too (after </a:t>
            </a:r>
            <a:r>
              <a:rPr lang="en-GB" dirty="0" err="1"/>
              <a:t>HoC</a:t>
            </a:r>
            <a:r>
              <a:rPr lang="en-GB" dirty="0"/>
              <a:t>) </a:t>
            </a:r>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pic>
        <p:nvPicPr>
          <p:cNvPr id="6" name="Picture 2" descr="Image result for Brexit negotiations">
            <a:extLst>
              <a:ext uri="{FF2B5EF4-FFF2-40B4-BE49-F238E27FC236}">
                <a16:creationId xmlns:a16="http://schemas.microsoft.com/office/drawing/2014/main" id="{9121EAC6-038A-45DC-9231-68A48D24EF39}"/>
              </a:ext>
            </a:extLst>
          </p:cNvPr>
          <p:cNvPicPr>
            <a:picLocks noGrp="1" noChangeAspect="1" noChangeArrowheads="1"/>
          </p:cNvPicPr>
          <p:nvPr>
            <p:ph type="pic" sz="quarter" idx="13"/>
          </p:nvPr>
        </p:nvPicPr>
        <p:blipFill>
          <a:blip r:embed="rId4" cstate="screen">
            <a:extLst>
              <a:ext uri="{28A0092B-C50C-407E-A947-70E740481C1C}">
                <a14:useLocalDpi xmlns:a14="http://schemas.microsoft.com/office/drawing/2010/main"/>
              </a:ext>
            </a:extLst>
          </a:blip>
          <a:srcRect l="15363" r="1536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40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68DE-1404-4B17-A4FE-4595673AEEAA}"/>
              </a:ext>
            </a:extLst>
          </p:cNvPr>
          <p:cNvSpPr>
            <a:spLocks noGrp="1"/>
          </p:cNvSpPr>
          <p:nvPr>
            <p:ph type="title"/>
          </p:nvPr>
        </p:nvSpPr>
        <p:spPr/>
        <p:txBody>
          <a:bodyPr/>
          <a:lstStyle/>
          <a:p>
            <a:r>
              <a:rPr lang="en-GB" dirty="0"/>
              <a:t>2 types of International Driving Permits</a:t>
            </a:r>
          </a:p>
        </p:txBody>
      </p:sp>
      <p:graphicFrame>
        <p:nvGraphicFramePr>
          <p:cNvPr id="4" name="Content Placeholder 3">
            <a:extLst>
              <a:ext uri="{FF2B5EF4-FFF2-40B4-BE49-F238E27FC236}">
                <a16:creationId xmlns:a16="http://schemas.microsoft.com/office/drawing/2014/main" id="{B9BE892D-6EA4-47AD-ADA7-18B5B780C4F4}"/>
              </a:ext>
            </a:extLst>
          </p:cNvPr>
          <p:cNvGraphicFramePr>
            <a:graphicFrameLocks noGrp="1"/>
          </p:cNvGraphicFramePr>
          <p:nvPr>
            <p:ph idx="1"/>
            <p:extLst/>
          </p:nvPr>
        </p:nvGraphicFramePr>
        <p:xfrm>
          <a:off x="719138" y="1954530"/>
          <a:ext cx="10753725" cy="3592830"/>
        </p:xfrm>
        <a:graphic>
          <a:graphicData uri="http://schemas.openxmlformats.org/drawingml/2006/table">
            <a:tbl>
              <a:tblPr firstRow="1" bandRow="1">
                <a:tableStyleId>{5C22544A-7EE6-4342-B048-85BDC9FD1C3A}</a:tableStyleId>
              </a:tblPr>
              <a:tblGrid>
                <a:gridCol w="2150745">
                  <a:extLst>
                    <a:ext uri="{9D8B030D-6E8A-4147-A177-3AD203B41FA5}">
                      <a16:colId xmlns:a16="http://schemas.microsoft.com/office/drawing/2014/main" val="427801147"/>
                    </a:ext>
                  </a:extLst>
                </a:gridCol>
                <a:gridCol w="2150745">
                  <a:extLst>
                    <a:ext uri="{9D8B030D-6E8A-4147-A177-3AD203B41FA5}">
                      <a16:colId xmlns:a16="http://schemas.microsoft.com/office/drawing/2014/main" val="1676211087"/>
                    </a:ext>
                  </a:extLst>
                </a:gridCol>
                <a:gridCol w="2150745">
                  <a:extLst>
                    <a:ext uri="{9D8B030D-6E8A-4147-A177-3AD203B41FA5}">
                      <a16:colId xmlns:a16="http://schemas.microsoft.com/office/drawing/2014/main" val="2293072928"/>
                    </a:ext>
                  </a:extLst>
                </a:gridCol>
                <a:gridCol w="2150745">
                  <a:extLst>
                    <a:ext uri="{9D8B030D-6E8A-4147-A177-3AD203B41FA5}">
                      <a16:colId xmlns:a16="http://schemas.microsoft.com/office/drawing/2014/main" val="3083452669"/>
                    </a:ext>
                  </a:extLst>
                </a:gridCol>
                <a:gridCol w="2150745">
                  <a:extLst>
                    <a:ext uri="{9D8B030D-6E8A-4147-A177-3AD203B41FA5}">
                      <a16:colId xmlns:a16="http://schemas.microsoft.com/office/drawing/2014/main" val="180148924"/>
                    </a:ext>
                  </a:extLst>
                </a:gridCol>
              </a:tblGrid>
              <a:tr h="931474">
                <a:tc>
                  <a:txBody>
                    <a:bodyPr/>
                    <a:lstStyle/>
                    <a:p>
                      <a:r>
                        <a:rPr lang="en-GB" dirty="0"/>
                        <a:t>Legal basis</a:t>
                      </a:r>
                    </a:p>
                  </a:txBody>
                  <a:tcPr/>
                </a:tc>
                <a:tc>
                  <a:txBody>
                    <a:bodyPr/>
                    <a:lstStyle/>
                    <a:p>
                      <a:r>
                        <a:rPr lang="en-GB" dirty="0"/>
                        <a:t>Available</a:t>
                      </a:r>
                    </a:p>
                  </a:txBody>
                  <a:tcPr/>
                </a:tc>
                <a:tc>
                  <a:txBody>
                    <a:bodyPr/>
                    <a:lstStyle/>
                    <a:p>
                      <a:r>
                        <a:rPr lang="en-GB" dirty="0"/>
                        <a:t>Valid from</a:t>
                      </a:r>
                    </a:p>
                  </a:txBody>
                  <a:tcPr/>
                </a:tc>
                <a:tc>
                  <a:txBody>
                    <a:bodyPr/>
                    <a:lstStyle/>
                    <a:p>
                      <a:r>
                        <a:rPr lang="en-GB" dirty="0"/>
                        <a:t>Valid for driving in </a:t>
                      </a:r>
                    </a:p>
                  </a:txBody>
                  <a:tcPr/>
                </a:tc>
                <a:tc>
                  <a:txBody>
                    <a:bodyPr/>
                    <a:lstStyle/>
                    <a:p>
                      <a:r>
                        <a:rPr lang="en-GB" dirty="0"/>
                        <a:t>Validity period</a:t>
                      </a:r>
                    </a:p>
                  </a:txBody>
                  <a:tcPr/>
                </a:tc>
                <a:extLst>
                  <a:ext uri="{0D108BD9-81ED-4DB2-BD59-A6C34878D82A}">
                    <a16:rowId xmlns:a16="http://schemas.microsoft.com/office/drawing/2014/main" val="3960660109"/>
                  </a:ext>
                </a:extLst>
              </a:tr>
              <a:tr h="1330678">
                <a:tc>
                  <a:txBody>
                    <a:bodyPr/>
                    <a:lstStyle/>
                    <a:p>
                      <a:r>
                        <a:rPr lang="en-GB" dirty="0"/>
                        <a:t>1949 Geneva convention</a:t>
                      </a:r>
                    </a:p>
                  </a:txBody>
                  <a:tcPr>
                    <a:solidFill>
                      <a:schemeClr val="accent2">
                        <a:lumMod val="20000"/>
                        <a:lumOff val="80000"/>
                      </a:schemeClr>
                    </a:solidFill>
                  </a:tcPr>
                </a:tc>
                <a:tc>
                  <a:txBody>
                    <a:bodyPr/>
                    <a:lstStyle/>
                    <a:p>
                      <a:r>
                        <a:rPr lang="en-GB" dirty="0"/>
                        <a:t>Now</a:t>
                      </a:r>
                    </a:p>
                  </a:txBody>
                  <a:tcPr>
                    <a:solidFill>
                      <a:schemeClr val="accent2">
                        <a:lumMod val="20000"/>
                        <a:lumOff val="80000"/>
                      </a:schemeClr>
                    </a:solidFill>
                  </a:tcPr>
                </a:tc>
                <a:tc>
                  <a:txBody>
                    <a:bodyPr/>
                    <a:lstStyle/>
                    <a:p>
                      <a:r>
                        <a:rPr lang="en-GB" dirty="0"/>
                        <a:t>Day of issue, or up to 3 months in advance</a:t>
                      </a:r>
                    </a:p>
                  </a:txBody>
                  <a:tcPr>
                    <a:solidFill>
                      <a:schemeClr val="accent2">
                        <a:lumMod val="20000"/>
                        <a:lumOff val="80000"/>
                      </a:schemeClr>
                    </a:solidFill>
                  </a:tcPr>
                </a:tc>
                <a:tc>
                  <a:txBody>
                    <a:bodyPr/>
                    <a:lstStyle/>
                    <a:p>
                      <a:r>
                        <a:rPr lang="en-GB" dirty="0"/>
                        <a:t>Cyprus, Ireland, Malta and Spain</a:t>
                      </a:r>
                    </a:p>
                  </a:txBody>
                  <a:tcPr>
                    <a:solidFill>
                      <a:schemeClr val="accent2">
                        <a:lumMod val="20000"/>
                        <a:lumOff val="80000"/>
                      </a:schemeClr>
                    </a:solidFill>
                  </a:tcPr>
                </a:tc>
                <a:tc>
                  <a:txBody>
                    <a:bodyPr/>
                    <a:lstStyle/>
                    <a:p>
                      <a:r>
                        <a:rPr lang="en-GB" dirty="0"/>
                        <a:t>12 months</a:t>
                      </a:r>
                    </a:p>
                  </a:txBody>
                  <a:tcPr>
                    <a:solidFill>
                      <a:schemeClr val="accent2">
                        <a:lumMod val="20000"/>
                        <a:lumOff val="80000"/>
                      </a:schemeClr>
                    </a:solidFill>
                  </a:tcPr>
                </a:tc>
                <a:extLst>
                  <a:ext uri="{0D108BD9-81ED-4DB2-BD59-A6C34878D82A}">
                    <a16:rowId xmlns:a16="http://schemas.microsoft.com/office/drawing/2014/main" val="3900509052"/>
                  </a:ext>
                </a:extLst>
              </a:tr>
              <a:tr h="1330678">
                <a:tc>
                  <a:txBody>
                    <a:bodyPr/>
                    <a:lstStyle/>
                    <a:p>
                      <a:r>
                        <a:rPr lang="en-GB" dirty="0"/>
                        <a:t>1968 Vienna Convention</a:t>
                      </a:r>
                    </a:p>
                  </a:txBody>
                  <a:tcPr>
                    <a:solidFill>
                      <a:schemeClr val="accent2">
                        <a:lumMod val="20000"/>
                        <a:lumOff val="80000"/>
                      </a:schemeClr>
                    </a:solidFill>
                  </a:tcPr>
                </a:tc>
                <a:tc>
                  <a:txBody>
                    <a:bodyPr/>
                    <a:lstStyle/>
                    <a:p>
                      <a:r>
                        <a:rPr lang="en-GB" dirty="0"/>
                        <a:t>From February 2019</a:t>
                      </a:r>
                    </a:p>
                  </a:txBody>
                  <a:tcPr>
                    <a:solidFill>
                      <a:schemeClr val="accent2">
                        <a:lumMod val="20000"/>
                        <a:lumOff val="80000"/>
                      </a:schemeClr>
                    </a:solidFill>
                  </a:tcPr>
                </a:tc>
                <a:tc>
                  <a:txBody>
                    <a:bodyPr/>
                    <a:lstStyle/>
                    <a:p>
                      <a:r>
                        <a:rPr lang="en-GB" dirty="0"/>
                        <a:t>Only valid from 28 March 2019, or day of issue if later</a:t>
                      </a:r>
                    </a:p>
                  </a:txBody>
                  <a:tcPr>
                    <a:solidFill>
                      <a:schemeClr val="accent2">
                        <a:lumMod val="20000"/>
                        <a:lumOff val="80000"/>
                      </a:schemeClr>
                    </a:solidFill>
                  </a:tcPr>
                </a:tc>
                <a:tc>
                  <a:txBody>
                    <a:bodyPr/>
                    <a:lstStyle/>
                    <a:p>
                      <a:r>
                        <a:rPr lang="en-GB" dirty="0"/>
                        <a:t>All other EU countries, Norway and Switzerland</a:t>
                      </a:r>
                    </a:p>
                  </a:txBody>
                  <a:tcPr>
                    <a:solidFill>
                      <a:schemeClr val="accent2">
                        <a:lumMod val="20000"/>
                        <a:lumOff val="80000"/>
                      </a:schemeClr>
                    </a:solidFill>
                  </a:tcPr>
                </a:tc>
                <a:tc>
                  <a:txBody>
                    <a:bodyPr/>
                    <a:lstStyle/>
                    <a:p>
                      <a:r>
                        <a:rPr lang="en-GB" dirty="0"/>
                        <a:t>3 years</a:t>
                      </a:r>
                    </a:p>
                  </a:txBody>
                  <a:tcPr>
                    <a:solidFill>
                      <a:schemeClr val="accent2">
                        <a:lumMod val="20000"/>
                        <a:lumOff val="80000"/>
                      </a:schemeClr>
                    </a:solidFill>
                  </a:tcPr>
                </a:tc>
                <a:extLst>
                  <a:ext uri="{0D108BD9-81ED-4DB2-BD59-A6C34878D82A}">
                    <a16:rowId xmlns:a16="http://schemas.microsoft.com/office/drawing/2014/main" val="2453753851"/>
                  </a:ext>
                </a:extLst>
              </a:tr>
            </a:tbl>
          </a:graphicData>
        </a:graphic>
      </p:graphicFrame>
      <p:sp>
        <p:nvSpPr>
          <p:cNvPr id="5" name="TextBox 4">
            <a:extLst>
              <a:ext uri="{FF2B5EF4-FFF2-40B4-BE49-F238E27FC236}">
                <a16:creationId xmlns:a16="http://schemas.microsoft.com/office/drawing/2014/main" id="{26488E55-6DDA-449B-B01A-2F7F9780EDE3}"/>
              </a:ext>
            </a:extLst>
          </p:cNvPr>
          <p:cNvSpPr txBox="1"/>
          <p:nvPr/>
        </p:nvSpPr>
        <p:spPr>
          <a:xfrm>
            <a:off x="7325360" y="5567680"/>
            <a:ext cx="40741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lumMod val="50000"/>
                    <a:lumOff val="50000"/>
                  </a:srgbClr>
                </a:solidFill>
                <a:effectLst/>
                <a:uLnTx/>
                <a:uFillTx/>
                <a:latin typeface="Arial"/>
                <a:ea typeface="+mn-ea"/>
                <a:cs typeface="+mn-cs"/>
              </a:rPr>
              <a:t>Source: Department for Transport</a:t>
            </a:r>
          </a:p>
        </p:txBody>
      </p:sp>
    </p:spTree>
    <p:extLst>
      <p:ext uri="{BB962C8B-B14F-4D97-AF65-F5344CB8AC3E}">
        <p14:creationId xmlns:p14="http://schemas.microsoft.com/office/powerpoint/2010/main" val="106976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UNACCOMPANIED TRAILER ON FERRY">
            <a:extLst>
              <a:ext uri="{FF2B5EF4-FFF2-40B4-BE49-F238E27FC236}">
                <a16:creationId xmlns:a16="http://schemas.microsoft.com/office/drawing/2014/main" id="{4F99E13B-08A1-47E6-B810-7848ACF2A6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8801" y="1719749"/>
            <a:ext cx="5731630" cy="439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descr="https://www.ekol.com/wp-content/uploads/2015/07/ekol-logistics-gal-18.jpg">
            <a:extLst>
              <a:ext uri="{FF2B5EF4-FFF2-40B4-BE49-F238E27FC236}">
                <a16:creationId xmlns:a16="http://schemas.microsoft.com/office/drawing/2014/main" id="{E4DA1A42-5DF7-4858-8171-C9624F367D6E}"/>
              </a:ext>
            </a:extLst>
          </p:cNvPr>
          <p:cNvPicPr>
            <a:picLocks noGrp="1"/>
          </p:cNvPicPr>
          <p:nvPr>
            <p:ph type="pic" sz="quarter" idx="13"/>
          </p:nvPr>
        </p:nvPicPr>
        <p:blipFill>
          <a:blip r:embed="rId4">
            <a:extLst>
              <a:ext uri="{28A0092B-C50C-407E-A947-70E740481C1C}">
                <a14:useLocalDpi xmlns:a14="http://schemas.microsoft.com/office/drawing/2010/main" val="0"/>
              </a:ext>
            </a:extLst>
          </a:blip>
          <a:srcRect l="19136" r="19136"/>
          <a:stretch>
            <a:fillRect/>
          </a:stretch>
        </p:blipFill>
        <p:spPr bwMode="auto">
          <a:xfrm>
            <a:off x="6599656" y="1719749"/>
            <a:ext cx="4993630" cy="4392000"/>
          </a:xfrm>
          <a:prstGeom prst="rect">
            <a:avLst/>
          </a:prstGeom>
          <a:noFill/>
          <a:ln>
            <a:noFill/>
          </a:ln>
        </p:spPr>
      </p:pic>
      <p:sp>
        <p:nvSpPr>
          <p:cNvPr id="7" name="Title 6">
            <a:extLst>
              <a:ext uri="{FF2B5EF4-FFF2-40B4-BE49-F238E27FC236}">
                <a16:creationId xmlns:a16="http://schemas.microsoft.com/office/drawing/2014/main" id="{D1952961-2755-4776-BDE6-503DF98A915F}"/>
              </a:ext>
            </a:extLst>
          </p:cNvPr>
          <p:cNvSpPr>
            <a:spLocks noGrp="1"/>
          </p:cNvSpPr>
          <p:nvPr>
            <p:ph type="title"/>
          </p:nvPr>
        </p:nvSpPr>
        <p:spPr>
          <a:xfrm>
            <a:off x="718801" y="746251"/>
            <a:ext cx="8676000" cy="369332"/>
          </a:xfrm>
        </p:spPr>
        <p:txBody>
          <a:bodyPr/>
          <a:lstStyle/>
          <a:p>
            <a:r>
              <a:rPr lang="en-GB" dirty="0">
                <a:solidFill>
                  <a:srgbClr val="FF0000"/>
                </a:solidFill>
              </a:rPr>
              <a:t>UNACCOMPANIED TRAILER CONSIDERATIONS</a:t>
            </a:r>
          </a:p>
        </p:txBody>
      </p:sp>
    </p:spTree>
    <p:extLst>
      <p:ext uri="{BB962C8B-B14F-4D97-AF65-F5344CB8AC3E}">
        <p14:creationId xmlns:p14="http://schemas.microsoft.com/office/powerpoint/2010/main" val="29359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pic>
        <p:nvPicPr>
          <p:cNvPr id="12" name="Content Placeholder 6">
            <a:extLst>
              <a:ext uri="{FF2B5EF4-FFF2-40B4-BE49-F238E27FC236}">
                <a16:creationId xmlns:a16="http://schemas.microsoft.com/office/drawing/2014/main" id="{11A77DAC-7F95-47B9-8B96-EC96C13F716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1306860" y="1438666"/>
            <a:ext cx="9880666" cy="5557874"/>
          </a:xfrm>
        </p:spPr>
      </p:pic>
      <p:grpSp>
        <p:nvGrpSpPr>
          <p:cNvPr id="15" name="Group 4">
            <a:extLst>
              <a:ext uri="{FF2B5EF4-FFF2-40B4-BE49-F238E27FC236}">
                <a16:creationId xmlns:a16="http://schemas.microsoft.com/office/drawing/2014/main" id="{733A1510-427A-4B8A-8539-4381FBCA81D8}"/>
              </a:ext>
            </a:extLst>
          </p:cNvPr>
          <p:cNvGrpSpPr>
            <a:grpSpLocks noChangeAspect="1"/>
          </p:cNvGrpSpPr>
          <p:nvPr/>
        </p:nvGrpSpPr>
        <p:grpSpPr bwMode="auto">
          <a:xfrm>
            <a:off x="9808376" y="671717"/>
            <a:ext cx="1663200" cy="519750"/>
            <a:chOff x="2931" y="1877"/>
            <a:chExt cx="1821" cy="574"/>
          </a:xfrm>
          <a:solidFill>
            <a:schemeClr val="accent3"/>
          </a:solidFill>
        </p:grpSpPr>
        <p:sp>
          <p:nvSpPr>
            <p:cNvPr id="16" name="Freeform 5">
              <a:extLst>
                <a:ext uri="{FF2B5EF4-FFF2-40B4-BE49-F238E27FC236}">
                  <a16:creationId xmlns:a16="http://schemas.microsoft.com/office/drawing/2014/main" id="{69307CCF-AAE3-431F-A1A7-BC57DD2A67CF}"/>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6">
              <a:extLst>
                <a:ext uri="{FF2B5EF4-FFF2-40B4-BE49-F238E27FC236}">
                  <a16:creationId xmlns:a16="http://schemas.microsoft.com/office/drawing/2014/main" id="{0DB5662D-8739-430A-8A63-8AADB3C68B93}"/>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7">
              <a:extLst>
                <a:ext uri="{FF2B5EF4-FFF2-40B4-BE49-F238E27FC236}">
                  <a16:creationId xmlns:a16="http://schemas.microsoft.com/office/drawing/2014/main" id="{FDDFB174-F81E-4D7B-B02F-11A7EAA0BEE6}"/>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8">
              <a:extLst>
                <a:ext uri="{FF2B5EF4-FFF2-40B4-BE49-F238E27FC236}">
                  <a16:creationId xmlns:a16="http://schemas.microsoft.com/office/drawing/2014/main" id="{25C82EE0-A2FE-4660-8D10-2064242EECF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9">
              <a:extLst>
                <a:ext uri="{FF2B5EF4-FFF2-40B4-BE49-F238E27FC236}">
                  <a16:creationId xmlns:a16="http://schemas.microsoft.com/office/drawing/2014/main" id="{0E3CACDF-9EE8-4A7C-A614-63A4AB1F0D4E}"/>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0">
              <a:extLst>
                <a:ext uri="{FF2B5EF4-FFF2-40B4-BE49-F238E27FC236}">
                  <a16:creationId xmlns:a16="http://schemas.microsoft.com/office/drawing/2014/main" id="{37F4AA6D-B2BD-479F-BDA1-A698B2E55555}"/>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1">
              <a:extLst>
                <a:ext uri="{FF2B5EF4-FFF2-40B4-BE49-F238E27FC236}">
                  <a16:creationId xmlns:a16="http://schemas.microsoft.com/office/drawing/2014/main" id="{DE4FBB27-44BD-4E16-8087-A579AD765CBD}"/>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2">
              <a:extLst>
                <a:ext uri="{FF2B5EF4-FFF2-40B4-BE49-F238E27FC236}">
                  <a16:creationId xmlns:a16="http://schemas.microsoft.com/office/drawing/2014/main" id="{D0CBB4B7-60AB-46BC-9A4C-A908186ABC40}"/>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3">
              <a:extLst>
                <a:ext uri="{FF2B5EF4-FFF2-40B4-BE49-F238E27FC236}">
                  <a16:creationId xmlns:a16="http://schemas.microsoft.com/office/drawing/2014/main" id="{F051740F-1F3C-40CE-A626-D268A1BEE97E}"/>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4">
              <a:extLst>
                <a:ext uri="{FF2B5EF4-FFF2-40B4-BE49-F238E27FC236}">
                  <a16:creationId xmlns:a16="http://schemas.microsoft.com/office/drawing/2014/main" id="{38B3A298-2DF8-4811-BBC9-4ACF6AE300D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5">
              <a:extLst>
                <a:ext uri="{FF2B5EF4-FFF2-40B4-BE49-F238E27FC236}">
                  <a16:creationId xmlns:a16="http://schemas.microsoft.com/office/drawing/2014/main" id="{1F4F892F-FE0E-4FA5-9EC7-572820C71978}"/>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6">
              <a:extLst>
                <a:ext uri="{FF2B5EF4-FFF2-40B4-BE49-F238E27FC236}">
                  <a16:creationId xmlns:a16="http://schemas.microsoft.com/office/drawing/2014/main" id="{D3AA7B43-99C5-40B1-82EA-CC855F3EE2BF}"/>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17">
              <a:extLst>
                <a:ext uri="{FF2B5EF4-FFF2-40B4-BE49-F238E27FC236}">
                  <a16:creationId xmlns:a16="http://schemas.microsoft.com/office/drawing/2014/main" id="{B0A6FBB5-33BB-42E1-AA5F-C676316B70EA}"/>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8">
              <a:extLst>
                <a:ext uri="{FF2B5EF4-FFF2-40B4-BE49-F238E27FC236}">
                  <a16:creationId xmlns:a16="http://schemas.microsoft.com/office/drawing/2014/main" id="{18347856-4ED0-462C-AE00-A0946FF99224}"/>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9">
              <a:extLst>
                <a:ext uri="{FF2B5EF4-FFF2-40B4-BE49-F238E27FC236}">
                  <a16:creationId xmlns:a16="http://schemas.microsoft.com/office/drawing/2014/main" id="{59718DE1-8D04-489C-B500-9BF3079DD687}"/>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0">
              <a:extLst>
                <a:ext uri="{FF2B5EF4-FFF2-40B4-BE49-F238E27FC236}">
                  <a16:creationId xmlns:a16="http://schemas.microsoft.com/office/drawing/2014/main" id="{699AB998-8113-42D1-83DD-3F22D685089B}"/>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1">
              <a:extLst>
                <a:ext uri="{FF2B5EF4-FFF2-40B4-BE49-F238E27FC236}">
                  <a16:creationId xmlns:a16="http://schemas.microsoft.com/office/drawing/2014/main" id="{3D35672F-108F-4C81-BCFE-DD96A158CE28}"/>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22">
              <a:extLst>
                <a:ext uri="{FF2B5EF4-FFF2-40B4-BE49-F238E27FC236}">
                  <a16:creationId xmlns:a16="http://schemas.microsoft.com/office/drawing/2014/main" id="{FFE2039B-ED82-43CF-A784-41349B4AE326}"/>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23">
              <a:extLst>
                <a:ext uri="{FF2B5EF4-FFF2-40B4-BE49-F238E27FC236}">
                  <a16:creationId xmlns:a16="http://schemas.microsoft.com/office/drawing/2014/main" id="{60EE5D56-44BB-4EAE-9665-C5F84744D809}"/>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24">
              <a:extLst>
                <a:ext uri="{FF2B5EF4-FFF2-40B4-BE49-F238E27FC236}">
                  <a16:creationId xmlns:a16="http://schemas.microsoft.com/office/drawing/2014/main" id="{EBBBAB62-08CA-421F-AD24-B5426BADF0B2}"/>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25">
              <a:extLst>
                <a:ext uri="{FF2B5EF4-FFF2-40B4-BE49-F238E27FC236}">
                  <a16:creationId xmlns:a16="http://schemas.microsoft.com/office/drawing/2014/main" id="{BB30538B-DE49-412B-BD2F-671699101E00}"/>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26">
              <a:extLst>
                <a:ext uri="{FF2B5EF4-FFF2-40B4-BE49-F238E27FC236}">
                  <a16:creationId xmlns:a16="http://schemas.microsoft.com/office/drawing/2014/main" id="{26EB4BCD-21AC-45DF-A266-E9544F70F2D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Freeform 27">
              <a:extLst>
                <a:ext uri="{FF2B5EF4-FFF2-40B4-BE49-F238E27FC236}">
                  <a16:creationId xmlns:a16="http://schemas.microsoft.com/office/drawing/2014/main" id="{3D9ABD90-2607-4955-8263-4B46A3DA8C92}"/>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28">
              <a:extLst>
                <a:ext uri="{FF2B5EF4-FFF2-40B4-BE49-F238E27FC236}">
                  <a16:creationId xmlns:a16="http://schemas.microsoft.com/office/drawing/2014/main" id="{B0BB92B0-5ACB-4E60-96E9-CB696334657E}"/>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0594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p:txBody>
          <a:bodyPr>
            <a:noAutofit/>
          </a:bodyPr>
          <a:lstStyle/>
          <a:p>
            <a:r>
              <a:rPr lang="en-GB" sz="3600" dirty="0">
                <a:solidFill>
                  <a:srgbClr val="FF0000"/>
                </a:solidFill>
                <a:latin typeface="Arial" panose="020B0604020202020204" pitchFamily="34" charset="0"/>
                <a:cs typeface="Arial" panose="020B0604020202020204" pitchFamily="34" charset="0"/>
              </a:rPr>
              <a:t>M20 J8-9</a:t>
            </a:r>
          </a:p>
        </p:txBody>
      </p:sp>
      <p:pic>
        <p:nvPicPr>
          <p:cNvPr id="7" name="Content Placeholder 4">
            <a:extLst>
              <a:ext uri="{FF2B5EF4-FFF2-40B4-BE49-F238E27FC236}">
                <a16:creationId xmlns:a16="http://schemas.microsoft.com/office/drawing/2014/main" id="{A767022C-A221-4AB8-B8B3-B8AE8EAB55DB}"/>
              </a:ext>
            </a:extLst>
          </p:cNvPr>
          <p:cNvPicPr>
            <a:picLocks noGrp="1" noChangeAspect="1"/>
          </p:cNvPicPr>
          <p:nvPr>
            <p:ph idx="4294967295"/>
          </p:nvPr>
        </p:nvPicPr>
        <p:blipFill rotWithShape="1">
          <a:blip r:embed="rId3"/>
          <a:srcRect l="6320" t="38874" r="21843" b="40474"/>
          <a:stretch/>
        </p:blipFill>
        <p:spPr>
          <a:xfrm>
            <a:off x="268287" y="3952671"/>
            <a:ext cx="11655425" cy="2233612"/>
          </a:xfrm>
          <a:prstGeom prst="rect">
            <a:avLst/>
          </a:prstGeom>
        </p:spPr>
      </p:pic>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8" name="Rectangle 7">
            <a:extLst>
              <a:ext uri="{FF2B5EF4-FFF2-40B4-BE49-F238E27FC236}">
                <a16:creationId xmlns:a16="http://schemas.microsoft.com/office/drawing/2014/main" id="{7BF633D2-A70E-4D9A-9FB6-D4DF04210722}"/>
              </a:ext>
            </a:extLst>
          </p:cNvPr>
          <p:cNvSpPr/>
          <p:nvPr/>
        </p:nvSpPr>
        <p:spPr>
          <a:xfrm>
            <a:off x="6941130" y="2963505"/>
            <a:ext cx="4584120" cy="787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port bound freight only</a:t>
            </a:r>
          </a:p>
        </p:txBody>
      </p:sp>
      <p:sp>
        <p:nvSpPr>
          <p:cNvPr id="9" name="Rectangle 8">
            <a:extLst>
              <a:ext uri="{FF2B5EF4-FFF2-40B4-BE49-F238E27FC236}">
                <a16:creationId xmlns:a16="http://schemas.microsoft.com/office/drawing/2014/main" id="{35B2AB55-4DB1-42C5-BD7D-506E30A2A639}"/>
              </a:ext>
            </a:extLst>
          </p:cNvPr>
          <p:cNvSpPr/>
          <p:nvPr/>
        </p:nvSpPr>
        <p:spPr>
          <a:xfrm>
            <a:off x="3080903" y="2963505"/>
            <a:ext cx="2234045" cy="787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coast-bound cars and non port HGVs</a:t>
            </a:r>
          </a:p>
        </p:txBody>
      </p:sp>
      <p:sp>
        <p:nvSpPr>
          <p:cNvPr id="10" name="Rectangle 9">
            <a:extLst>
              <a:ext uri="{FF2B5EF4-FFF2-40B4-BE49-F238E27FC236}">
                <a16:creationId xmlns:a16="http://schemas.microsoft.com/office/drawing/2014/main" id="{9D7843A6-0BFB-4CD0-87DE-D71011D8E6D1}"/>
              </a:ext>
            </a:extLst>
          </p:cNvPr>
          <p:cNvSpPr/>
          <p:nvPr/>
        </p:nvSpPr>
        <p:spPr>
          <a:xfrm>
            <a:off x="666750" y="2967728"/>
            <a:ext cx="2234045" cy="787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all London-bound vehicles</a:t>
            </a:r>
          </a:p>
        </p:txBody>
      </p:sp>
      <p:grpSp>
        <p:nvGrpSpPr>
          <p:cNvPr id="11" name="Group 4">
            <a:extLst>
              <a:ext uri="{FF2B5EF4-FFF2-40B4-BE49-F238E27FC236}">
                <a16:creationId xmlns:a16="http://schemas.microsoft.com/office/drawing/2014/main" id="{06960A4E-3F1E-44FA-B5D8-EEA8FC37A432}"/>
              </a:ext>
            </a:extLst>
          </p:cNvPr>
          <p:cNvGrpSpPr>
            <a:grpSpLocks noChangeAspect="1"/>
          </p:cNvGrpSpPr>
          <p:nvPr/>
        </p:nvGrpSpPr>
        <p:grpSpPr bwMode="auto">
          <a:xfrm>
            <a:off x="9808376" y="671717"/>
            <a:ext cx="1663200" cy="519750"/>
            <a:chOff x="2931" y="1877"/>
            <a:chExt cx="1821" cy="574"/>
          </a:xfrm>
          <a:solidFill>
            <a:schemeClr val="accent3"/>
          </a:solidFill>
        </p:grpSpPr>
        <p:sp>
          <p:nvSpPr>
            <p:cNvPr id="12" name="Freeform 5">
              <a:extLst>
                <a:ext uri="{FF2B5EF4-FFF2-40B4-BE49-F238E27FC236}">
                  <a16:creationId xmlns:a16="http://schemas.microsoft.com/office/drawing/2014/main" id="{34FBC32F-0C81-4EA9-84CE-BD28EB6C51DA}"/>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B80E96E-7492-4743-ABDF-9FFFF25AB38E}"/>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96CC1492-1BC0-4C62-BCE2-034E236F5800}"/>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BB26C25A-1E2F-455E-AA3E-371EFE0612C6}"/>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4DE20327-00F5-4985-8D50-F59705444BBC}"/>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BEDA017D-2BE3-4C09-925C-81FA1F05CD59}"/>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9450EEC6-88E7-4037-A928-7DD37373617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C3D7B1FA-03B5-4CDF-ABF4-C1F0FEEC2F0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3EB54D38-B4EE-43D6-BA9E-80B260232F1A}"/>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48D6AC15-4A28-4FBB-BBE4-B847C0399896}"/>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BB2309AE-7993-4934-9E5A-D65A0C73A13C}"/>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06424640-D420-4282-B2BC-5B75074C6623}"/>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FDAEFF43-D480-4357-9FF9-FA3A9AF4FA5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838CDA80-08CA-435E-BD78-14BFABD0FB5F}"/>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D8793562-41B2-4D3E-95BF-3581FCE68FD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57B5BD96-AB70-4498-A704-21887F68F4A0}"/>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09CACAF-007C-49F6-ABAB-3791F0E0516F}"/>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BE1C831D-F46A-47F4-9627-5B3D551208F5}"/>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22CD1F24-14F9-41B3-963A-884ADDF14E7B}"/>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9E6345A1-5867-46C1-8D68-354226FEC0D2}"/>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882661DC-E3F8-48D1-A165-C3234EB5D35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08758674-0D0F-48FB-9B8C-C41010614C3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C6302A26-FDA7-40D2-AC5C-79C88ADA61F2}"/>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6AED5C7E-F57B-453D-A758-0F8EA08DE816}"/>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68893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19400" y="746251"/>
            <a:ext cx="5726556" cy="369332"/>
          </a:xfrm>
        </p:spPr>
        <p:txBody>
          <a:bodyPr/>
          <a:lstStyle/>
          <a:p>
            <a:r>
              <a:rPr lang="en-GB" dirty="0"/>
              <a:t>Panel discussion</a:t>
            </a:r>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4" name="Rectangle 3">
            <a:extLst>
              <a:ext uri="{FF2B5EF4-FFF2-40B4-BE49-F238E27FC236}">
                <a16:creationId xmlns:a16="http://schemas.microsoft.com/office/drawing/2014/main" id="{4E5E023E-91BB-4C7B-9594-93C2CCAA1EDC}"/>
              </a:ext>
            </a:extLst>
          </p:cNvPr>
          <p:cNvSpPr/>
          <p:nvPr/>
        </p:nvSpPr>
        <p:spPr>
          <a:xfrm>
            <a:off x="2876349" y="2736502"/>
            <a:ext cx="6439301" cy="1384995"/>
          </a:xfrm>
          <a:prstGeom prst="rect">
            <a:avLst/>
          </a:prstGeom>
        </p:spPr>
        <p:txBody>
          <a:bodyPr wrap="square">
            <a:spAutoFit/>
          </a:bodyPr>
          <a:lstStyle/>
          <a:p>
            <a:r>
              <a:rPr lang="en-US" sz="4200" dirty="0"/>
              <a:t>‘No Deal’ Planning for Air, Sea &amp; Rail Transport</a:t>
            </a:r>
            <a:endParaRPr lang="en-GB" sz="3200" dirty="0"/>
          </a:p>
        </p:txBody>
      </p:sp>
      <p:sp>
        <p:nvSpPr>
          <p:cNvPr id="6" name="Rectangle 5">
            <a:extLst>
              <a:ext uri="{FF2B5EF4-FFF2-40B4-BE49-F238E27FC236}">
                <a16:creationId xmlns:a16="http://schemas.microsoft.com/office/drawing/2014/main" id="{48D0CC77-0670-402B-B694-FEF61B1C4484}"/>
              </a:ext>
            </a:extLst>
          </p:cNvPr>
          <p:cNvSpPr/>
          <p:nvPr/>
        </p:nvSpPr>
        <p:spPr>
          <a:xfrm>
            <a:off x="2876349" y="4982574"/>
            <a:ext cx="6152148" cy="923330"/>
          </a:xfrm>
          <a:prstGeom prst="rect">
            <a:avLst/>
          </a:prstGeom>
        </p:spPr>
        <p:txBody>
          <a:bodyPr wrap="square">
            <a:spAutoFit/>
          </a:bodyPr>
          <a:lstStyle/>
          <a:p>
            <a:r>
              <a:rPr lang="en-GB" b="1" dirty="0">
                <a:solidFill>
                  <a:srgbClr val="FF0000"/>
                </a:solidFill>
              </a:rPr>
              <a:t>Alex Veitch, </a:t>
            </a:r>
            <a:r>
              <a:rPr lang="en-GB" i="1" dirty="0">
                <a:solidFill>
                  <a:srgbClr val="FF0000"/>
                </a:solidFill>
              </a:rPr>
              <a:t>Head of Global Policy, FTA</a:t>
            </a:r>
            <a:br>
              <a:rPr lang="en-GB" dirty="0">
                <a:solidFill>
                  <a:srgbClr val="FF0000"/>
                </a:solidFill>
              </a:rPr>
            </a:br>
            <a:r>
              <a:rPr lang="en-GB" b="1" dirty="0">
                <a:solidFill>
                  <a:srgbClr val="FF0000"/>
                </a:solidFill>
              </a:rPr>
              <a:t>Pauline Bastidon, </a:t>
            </a:r>
            <a:r>
              <a:rPr lang="en-GB" i="1" dirty="0">
                <a:solidFill>
                  <a:srgbClr val="FF0000"/>
                </a:solidFill>
              </a:rPr>
              <a:t>Head of European Policy &amp; Brexit, FTA</a:t>
            </a:r>
            <a:br>
              <a:rPr lang="en-GB" dirty="0">
                <a:solidFill>
                  <a:srgbClr val="FF0000"/>
                </a:solidFill>
              </a:rPr>
            </a:br>
            <a:endParaRPr lang="en-GB" i="1" dirty="0">
              <a:solidFill>
                <a:srgbClr val="FF0000"/>
              </a:solidFill>
            </a:endParaRPr>
          </a:p>
        </p:txBody>
      </p:sp>
    </p:spTree>
    <p:extLst>
      <p:ext uri="{BB962C8B-B14F-4D97-AF65-F5344CB8AC3E}">
        <p14:creationId xmlns:p14="http://schemas.microsoft.com/office/powerpoint/2010/main" val="176314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F91A2-C3BA-4BB6-8465-207453090718}"/>
              </a:ext>
            </a:extLst>
          </p:cNvPr>
          <p:cNvSpPr>
            <a:spLocks noGrp="1"/>
          </p:cNvSpPr>
          <p:nvPr>
            <p:ph type="title"/>
          </p:nvPr>
        </p:nvSpPr>
        <p:spPr>
          <a:xfrm>
            <a:off x="9686441" y="2275608"/>
            <a:ext cx="2262752" cy="1107996"/>
          </a:xfrm>
        </p:spPr>
        <p:txBody>
          <a:bodyPr/>
          <a:lstStyle/>
          <a:p>
            <a:pPr algn="ctr"/>
            <a:r>
              <a:rPr lang="en-GB" dirty="0"/>
              <a:t>International Rail Freight – origins and destinations</a:t>
            </a:r>
          </a:p>
        </p:txBody>
      </p:sp>
      <p:pic>
        <p:nvPicPr>
          <p:cNvPr id="3" name="Picture 2">
            <a:extLst>
              <a:ext uri="{FF2B5EF4-FFF2-40B4-BE49-F238E27FC236}">
                <a16:creationId xmlns:a16="http://schemas.microsoft.com/office/drawing/2014/main" id="{8D3B02AB-F879-482C-9D09-AF836B05021D}"/>
              </a:ext>
            </a:extLst>
          </p:cNvPr>
          <p:cNvPicPr>
            <a:picLocks noChangeAspect="1"/>
          </p:cNvPicPr>
          <p:nvPr/>
        </p:nvPicPr>
        <p:blipFill rotWithShape="1">
          <a:blip r:embed="rId3"/>
          <a:srcRect l="16271" t="17853" r="17247" b="3728"/>
          <a:stretch/>
        </p:blipFill>
        <p:spPr>
          <a:xfrm>
            <a:off x="242807" y="367613"/>
            <a:ext cx="9443634" cy="6265661"/>
          </a:xfrm>
          <a:prstGeom prst="rect">
            <a:avLst/>
          </a:prstGeom>
        </p:spPr>
      </p:pic>
    </p:spTree>
    <p:extLst>
      <p:ext uri="{BB962C8B-B14F-4D97-AF65-F5344CB8AC3E}">
        <p14:creationId xmlns:p14="http://schemas.microsoft.com/office/powerpoint/2010/main" val="165650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FAE3-FDA0-47C7-9770-768A5CDD66B9}"/>
              </a:ext>
            </a:extLst>
          </p:cNvPr>
          <p:cNvSpPr>
            <a:spLocks noGrp="1"/>
          </p:cNvSpPr>
          <p:nvPr>
            <p:ph type="title"/>
          </p:nvPr>
        </p:nvSpPr>
        <p:spPr>
          <a:xfrm>
            <a:off x="719400" y="746251"/>
            <a:ext cx="8676000" cy="369332"/>
          </a:xfrm>
        </p:spPr>
        <p:txBody>
          <a:bodyPr/>
          <a:lstStyle/>
          <a:p>
            <a:r>
              <a:rPr lang="en-GB"/>
              <a:t>International Rail Freight - Trends</a:t>
            </a:r>
            <a:endParaRPr lang="en-GB" dirty="0"/>
          </a:p>
        </p:txBody>
      </p:sp>
      <p:pic>
        <p:nvPicPr>
          <p:cNvPr id="4" name="Picture 3">
            <a:extLst>
              <a:ext uri="{FF2B5EF4-FFF2-40B4-BE49-F238E27FC236}">
                <a16:creationId xmlns:a16="http://schemas.microsoft.com/office/drawing/2014/main" id="{AF585544-15B5-4DAF-B014-331F56E63884}"/>
              </a:ext>
            </a:extLst>
          </p:cNvPr>
          <p:cNvPicPr>
            <a:picLocks noChangeAspect="1"/>
          </p:cNvPicPr>
          <p:nvPr/>
        </p:nvPicPr>
        <p:blipFill>
          <a:blip r:embed="rId3"/>
          <a:stretch>
            <a:fillRect/>
          </a:stretch>
        </p:blipFill>
        <p:spPr>
          <a:xfrm>
            <a:off x="192457" y="1673445"/>
            <a:ext cx="5955318" cy="3443192"/>
          </a:xfrm>
          <a:prstGeom prst="rect">
            <a:avLst/>
          </a:prstGeom>
        </p:spPr>
      </p:pic>
      <p:pic>
        <p:nvPicPr>
          <p:cNvPr id="5" name="Picture 4">
            <a:extLst>
              <a:ext uri="{FF2B5EF4-FFF2-40B4-BE49-F238E27FC236}">
                <a16:creationId xmlns:a16="http://schemas.microsoft.com/office/drawing/2014/main" id="{8A098E2F-959B-4876-A31F-D150D712F960}"/>
              </a:ext>
            </a:extLst>
          </p:cNvPr>
          <p:cNvPicPr>
            <a:picLocks noChangeAspect="1"/>
          </p:cNvPicPr>
          <p:nvPr/>
        </p:nvPicPr>
        <p:blipFill>
          <a:blip r:embed="rId4"/>
          <a:stretch>
            <a:fillRect/>
          </a:stretch>
        </p:blipFill>
        <p:spPr>
          <a:xfrm>
            <a:off x="5985082" y="1673445"/>
            <a:ext cx="5882121" cy="3443192"/>
          </a:xfrm>
          <a:prstGeom prst="rect">
            <a:avLst/>
          </a:prstGeom>
        </p:spPr>
      </p:pic>
      <p:sp>
        <p:nvSpPr>
          <p:cNvPr id="6" name="TextBox 5">
            <a:extLst>
              <a:ext uri="{FF2B5EF4-FFF2-40B4-BE49-F238E27FC236}">
                <a16:creationId xmlns:a16="http://schemas.microsoft.com/office/drawing/2014/main" id="{022E6A9F-773A-4EF2-98C2-774E93883AFC}"/>
              </a:ext>
            </a:extLst>
          </p:cNvPr>
          <p:cNvSpPr txBox="1"/>
          <p:nvPr/>
        </p:nvSpPr>
        <p:spPr>
          <a:xfrm>
            <a:off x="6543777" y="5542809"/>
            <a:ext cx="53234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The number of rail freight trains operating through the Channel Tunnel declined from 2,800 in 2007 to just over 2,000 in 2017. </a:t>
            </a:r>
          </a:p>
        </p:txBody>
      </p:sp>
      <p:sp>
        <p:nvSpPr>
          <p:cNvPr id="7" name="TextBox 6">
            <a:extLst>
              <a:ext uri="{FF2B5EF4-FFF2-40B4-BE49-F238E27FC236}">
                <a16:creationId xmlns:a16="http://schemas.microsoft.com/office/drawing/2014/main" id="{5B650FA0-DA2D-4935-B5C6-DD93481248A5}"/>
              </a:ext>
            </a:extLst>
          </p:cNvPr>
          <p:cNvSpPr txBox="1"/>
          <p:nvPr/>
        </p:nvSpPr>
        <p:spPr>
          <a:xfrm>
            <a:off x="604434" y="5610386"/>
            <a:ext cx="53234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After reaching a peak in the late ‘90s rail freight through the Channel Tunnel has approximately halved.</a:t>
            </a:r>
          </a:p>
        </p:txBody>
      </p:sp>
      <p:sp>
        <p:nvSpPr>
          <p:cNvPr id="8" name="TextBox 7">
            <a:extLst>
              <a:ext uri="{FF2B5EF4-FFF2-40B4-BE49-F238E27FC236}">
                <a16:creationId xmlns:a16="http://schemas.microsoft.com/office/drawing/2014/main" id="{643DAEC7-5736-4516-B1A9-AD68E04AB8D4}"/>
              </a:ext>
            </a:extLst>
          </p:cNvPr>
          <p:cNvSpPr txBox="1"/>
          <p:nvPr/>
        </p:nvSpPr>
        <p:spPr>
          <a:xfrm>
            <a:off x="719400" y="6462793"/>
            <a:ext cx="45655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Source: Rail Delivery Group</a:t>
            </a:r>
          </a:p>
        </p:txBody>
      </p:sp>
    </p:spTree>
    <p:extLst>
      <p:ext uri="{BB962C8B-B14F-4D97-AF65-F5344CB8AC3E}">
        <p14:creationId xmlns:p14="http://schemas.microsoft.com/office/powerpoint/2010/main" val="252033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F1D8-0096-4F15-AB03-FA58D7FEE671}"/>
              </a:ext>
            </a:extLst>
          </p:cNvPr>
          <p:cNvSpPr>
            <a:spLocks noGrp="1"/>
          </p:cNvSpPr>
          <p:nvPr>
            <p:ph type="title"/>
          </p:nvPr>
        </p:nvSpPr>
        <p:spPr>
          <a:xfrm>
            <a:off x="553643" y="746251"/>
            <a:ext cx="8676000" cy="369332"/>
          </a:xfrm>
        </p:spPr>
        <p:txBody>
          <a:bodyPr/>
          <a:lstStyle/>
          <a:p>
            <a:r>
              <a:rPr lang="en-GB" dirty="0"/>
              <a:t>UK major ports* by cargo, 2017 (*&gt;2mt)</a:t>
            </a:r>
          </a:p>
        </p:txBody>
      </p:sp>
      <p:pic>
        <p:nvPicPr>
          <p:cNvPr id="7" name="Picture 6">
            <a:extLst>
              <a:ext uri="{FF2B5EF4-FFF2-40B4-BE49-F238E27FC236}">
                <a16:creationId xmlns:a16="http://schemas.microsoft.com/office/drawing/2014/main" id="{21917291-EFEA-47CC-B2FB-7E42931CB2DB}"/>
              </a:ext>
            </a:extLst>
          </p:cNvPr>
          <p:cNvPicPr>
            <a:picLocks noChangeAspect="1"/>
          </p:cNvPicPr>
          <p:nvPr/>
        </p:nvPicPr>
        <p:blipFill rotWithShape="1">
          <a:blip r:embed="rId3"/>
          <a:srcRect l="11388" t="33321" r="6307" b="10285"/>
          <a:stretch/>
        </p:blipFill>
        <p:spPr>
          <a:xfrm>
            <a:off x="5614241" y="592810"/>
            <a:ext cx="5858359" cy="5672380"/>
          </a:xfrm>
          <a:prstGeom prst="rect">
            <a:avLst/>
          </a:prstGeom>
          <a:noFill/>
          <a:ln cap="flat">
            <a:noFill/>
          </a:ln>
        </p:spPr>
      </p:pic>
      <p:graphicFrame>
        <p:nvGraphicFramePr>
          <p:cNvPr id="8" name="Table 7">
            <a:extLst>
              <a:ext uri="{FF2B5EF4-FFF2-40B4-BE49-F238E27FC236}">
                <a16:creationId xmlns:a16="http://schemas.microsoft.com/office/drawing/2014/main" id="{2A377D60-F7DA-46EC-951D-0BF9731F8894}"/>
              </a:ext>
            </a:extLst>
          </p:cNvPr>
          <p:cNvGraphicFramePr>
            <a:graphicFrameLocks noGrp="1"/>
          </p:cNvGraphicFramePr>
          <p:nvPr>
            <p:extLst/>
          </p:nvPr>
        </p:nvGraphicFramePr>
        <p:xfrm>
          <a:off x="545990" y="1555875"/>
          <a:ext cx="3607555" cy="2451558"/>
        </p:xfrm>
        <a:graphic>
          <a:graphicData uri="http://schemas.openxmlformats.org/drawingml/2006/table">
            <a:tbl>
              <a:tblPr>
                <a:tableStyleId>{5C22544A-7EE6-4342-B048-85BDC9FD1C3A}</a:tableStyleId>
              </a:tblPr>
              <a:tblGrid>
                <a:gridCol w="2123107">
                  <a:extLst>
                    <a:ext uri="{9D8B030D-6E8A-4147-A177-3AD203B41FA5}">
                      <a16:colId xmlns:a16="http://schemas.microsoft.com/office/drawing/2014/main" val="3335680424"/>
                    </a:ext>
                  </a:extLst>
                </a:gridCol>
                <a:gridCol w="1484448">
                  <a:extLst>
                    <a:ext uri="{9D8B030D-6E8A-4147-A177-3AD203B41FA5}">
                      <a16:colId xmlns:a16="http://schemas.microsoft.com/office/drawing/2014/main" val="3996134278"/>
                    </a:ext>
                  </a:extLst>
                </a:gridCol>
              </a:tblGrid>
              <a:tr h="375108">
                <a:tc gridSpan="2">
                  <a:txBody>
                    <a:bodyPr/>
                    <a:lstStyle/>
                    <a:p>
                      <a:pPr algn="ctr" fontAlgn="ctr"/>
                      <a:r>
                        <a:rPr lang="en-GB" sz="1300" b="1" i="0" u="none" strike="noStrike" dirty="0">
                          <a:solidFill>
                            <a:srgbClr val="000000"/>
                          </a:solidFill>
                          <a:effectLst/>
                          <a:latin typeface="Arial" panose="020B0604020202020204" pitchFamily="34" charset="0"/>
                        </a:rPr>
                        <a:t>Top 10 Ro </a:t>
                      </a:r>
                      <a:r>
                        <a:rPr lang="en-GB" sz="1300" b="1" i="0" u="none" strike="noStrike" dirty="0" err="1">
                          <a:solidFill>
                            <a:srgbClr val="000000"/>
                          </a:solidFill>
                          <a:effectLst/>
                          <a:latin typeface="Arial" panose="020B0604020202020204" pitchFamily="34" charset="0"/>
                        </a:rPr>
                        <a:t>Ro</a:t>
                      </a:r>
                      <a:r>
                        <a:rPr lang="en-GB" sz="1300" b="1" i="0" u="none" strike="noStrike" dirty="0">
                          <a:solidFill>
                            <a:srgbClr val="000000"/>
                          </a:solidFill>
                          <a:effectLst/>
                          <a:latin typeface="Arial" panose="020B0604020202020204" pitchFamily="34" charset="0"/>
                        </a:rPr>
                        <a:t> Ports 2017 (thousand tonnes)</a:t>
                      </a:r>
                    </a:p>
                  </a:txBody>
                  <a:tcPr marL="9525" marR="9525" marT="9525" marB="0" anchor="ctr"/>
                </a:tc>
                <a:tc hMerge="1">
                  <a:txBody>
                    <a:bodyPr/>
                    <a:lstStyle/>
                    <a:p>
                      <a:pPr algn="ctr" fontAlgn="ctr"/>
                      <a:endParaRPr lang="en-GB" sz="1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210013258"/>
                  </a:ext>
                </a:extLst>
              </a:tr>
              <a:tr h="172347">
                <a:tc>
                  <a:txBody>
                    <a:bodyPr/>
                    <a:lstStyle/>
                    <a:p>
                      <a:pPr algn="l" fontAlgn="b"/>
                      <a:r>
                        <a:rPr lang="en-GB" sz="1300" u="none" strike="noStrike" dirty="0">
                          <a:effectLst/>
                        </a:rPr>
                        <a:t>Dover</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dirty="0">
                          <a:effectLst/>
                        </a:rPr>
                        <a:t>25,931</a:t>
                      </a:r>
                      <a:endParaRPr lang="en-GB" sz="13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51725399"/>
                  </a:ext>
                </a:extLst>
              </a:tr>
              <a:tr h="172347">
                <a:tc>
                  <a:txBody>
                    <a:bodyPr/>
                    <a:lstStyle/>
                    <a:p>
                      <a:pPr algn="l" fontAlgn="b"/>
                      <a:r>
                        <a:rPr lang="en-GB" sz="1300" u="none" strike="noStrike" dirty="0">
                          <a:effectLst/>
                        </a:rPr>
                        <a:t>Grimsby &amp; Immingham</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16,431</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83295652"/>
                  </a:ext>
                </a:extLst>
              </a:tr>
              <a:tr h="172347">
                <a:tc>
                  <a:txBody>
                    <a:bodyPr/>
                    <a:lstStyle/>
                    <a:p>
                      <a:pPr algn="l" fontAlgn="b"/>
                      <a:r>
                        <a:rPr lang="en-GB" sz="1300" u="none" strike="noStrike" dirty="0">
                          <a:effectLst/>
                        </a:rPr>
                        <a:t>London</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7,812</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560662404"/>
                  </a:ext>
                </a:extLst>
              </a:tr>
              <a:tr h="172347">
                <a:tc>
                  <a:txBody>
                    <a:bodyPr/>
                    <a:lstStyle/>
                    <a:p>
                      <a:pPr algn="l" fontAlgn="b"/>
                      <a:r>
                        <a:rPr lang="en-GB" sz="1300" u="none" strike="noStrike" dirty="0">
                          <a:effectLst/>
                        </a:rPr>
                        <a:t>Liverpool</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7,751</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17110134"/>
                  </a:ext>
                </a:extLst>
              </a:tr>
              <a:tr h="172347">
                <a:tc>
                  <a:txBody>
                    <a:bodyPr/>
                    <a:lstStyle/>
                    <a:p>
                      <a:pPr algn="l" fontAlgn="b"/>
                      <a:r>
                        <a:rPr lang="en-GB" sz="1300" u="none" strike="noStrike" dirty="0">
                          <a:effectLst/>
                        </a:rPr>
                        <a:t>Belfast</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6,936</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84393242"/>
                  </a:ext>
                </a:extLst>
              </a:tr>
              <a:tr h="172347">
                <a:tc>
                  <a:txBody>
                    <a:bodyPr/>
                    <a:lstStyle/>
                    <a:p>
                      <a:pPr algn="l" fontAlgn="b"/>
                      <a:r>
                        <a:rPr lang="en-GB" sz="1300" u="none" strike="noStrike" dirty="0">
                          <a:effectLst/>
                        </a:rPr>
                        <a:t>Holyhead</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5,219</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42939567"/>
                  </a:ext>
                </a:extLst>
              </a:tr>
              <a:tr h="172347">
                <a:tc>
                  <a:txBody>
                    <a:bodyPr/>
                    <a:lstStyle/>
                    <a:p>
                      <a:pPr algn="l" fontAlgn="b"/>
                      <a:r>
                        <a:rPr lang="en-GB" sz="1300" u="none" strike="noStrike" dirty="0">
                          <a:effectLst/>
                        </a:rPr>
                        <a:t>Heysham</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4,567</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21199722"/>
                  </a:ext>
                </a:extLst>
              </a:tr>
              <a:tr h="172347">
                <a:tc>
                  <a:txBody>
                    <a:bodyPr/>
                    <a:lstStyle/>
                    <a:p>
                      <a:pPr algn="l" fontAlgn="b"/>
                      <a:r>
                        <a:rPr lang="en-GB" sz="1300" u="none" strike="noStrike" dirty="0">
                          <a:effectLst/>
                        </a:rPr>
                        <a:t>Harwich</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4,156</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99274642"/>
                  </a:ext>
                </a:extLst>
              </a:tr>
              <a:tr h="172347">
                <a:tc>
                  <a:txBody>
                    <a:bodyPr/>
                    <a:lstStyle/>
                    <a:p>
                      <a:pPr algn="l" fontAlgn="b"/>
                      <a:r>
                        <a:rPr lang="en-GB" sz="1300" u="none" strike="noStrike" dirty="0">
                          <a:effectLst/>
                        </a:rPr>
                        <a:t>Felixstowe</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3,644</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68438831"/>
                  </a:ext>
                </a:extLst>
              </a:tr>
              <a:tr h="172347">
                <a:tc>
                  <a:txBody>
                    <a:bodyPr/>
                    <a:lstStyle/>
                    <a:p>
                      <a:pPr algn="l" fontAlgn="b"/>
                      <a:r>
                        <a:rPr lang="en-GB" sz="1300" u="none" strike="noStrike" dirty="0" err="1">
                          <a:effectLst/>
                        </a:rPr>
                        <a:t>Cairnryan</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dirty="0">
                          <a:effectLst/>
                        </a:rPr>
                        <a:t>2,847</a:t>
                      </a:r>
                      <a:endParaRPr lang="en-GB" sz="13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1426571"/>
                  </a:ext>
                </a:extLst>
              </a:tr>
            </a:tbl>
          </a:graphicData>
        </a:graphic>
      </p:graphicFrame>
      <p:graphicFrame>
        <p:nvGraphicFramePr>
          <p:cNvPr id="9" name="Table 8">
            <a:extLst>
              <a:ext uri="{FF2B5EF4-FFF2-40B4-BE49-F238E27FC236}">
                <a16:creationId xmlns:a16="http://schemas.microsoft.com/office/drawing/2014/main" id="{9B8C994A-B289-4235-891E-3766F53EE0D3}"/>
              </a:ext>
            </a:extLst>
          </p:cNvPr>
          <p:cNvGraphicFramePr>
            <a:graphicFrameLocks noGrp="1"/>
          </p:cNvGraphicFramePr>
          <p:nvPr>
            <p:extLst/>
          </p:nvPr>
        </p:nvGraphicFramePr>
        <p:xfrm>
          <a:off x="545990" y="4137220"/>
          <a:ext cx="3623054" cy="2329810"/>
        </p:xfrm>
        <a:graphic>
          <a:graphicData uri="http://schemas.openxmlformats.org/drawingml/2006/table">
            <a:tbl>
              <a:tblPr>
                <a:tableStyleId>{5C22544A-7EE6-4342-B048-85BDC9FD1C3A}</a:tableStyleId>
              </a:tblPr>
              <a:tblGrid>
                <a:gridCol w="2031895">
                  <a:extLst>
                    <a:ext uri="{9D8B030D-6E8A-4147-A177-3AD203B41FA5}">
                      <a16:colId xmlns:a16="http://schemas.microsoft.com/office/drawing/2014/main" val="3546664739"/>
                    </a:ext>
                  </a:extLst>
                </a:gridCol>
                <a:gridCol w="1591159">
                  <a:extLst>
                    <a:ext uri="{9D8B030D-6E8A-4147-A177-3AD203B41FA5}">
                      <a16:colId xmlns:a16="http://schemas.microsoft.com/office/drawing/2014/main" val="3846750754"/>
                    </a:ext>
                  </a:extLst>
                </a:gridCol>
              </a:tblGrid>
              <a:tr h="253360">
                <a:tc gridSpan="2">
                  <a:txBody>
                    <a:bodyPr/>
                    <a:lstStyle/>
                    <a:p>
                      <a:pPr algn="ctr" fontAlgn="ctr"/>
                      <a:r>
                        <a:rPr lang="en-GB" sz="1300" b="1" i="0" u="none" strike="noStrike" dirty="0">
                          <a:solidFill>
                            <a:srgbClr val="000000"/>
                          </a:solidFill>
                          <a:effectLst/>
                          <a:latin typeface="Arial" panose="020B0604020202020204" pitchFamily="34" charset="0"/>
                        </a:rPr>
                        <a:t>Top 10 Lo </a:t>
                      </a:r>
                      <a:r>
                        <a:rPr lang="en-GB" sz="1300" b="1" i="0" u="none" strike="noStrike" dirty="0" err="1">
                          <a:solidFill>
                            <a:srgbClr val="000000"/>
                          </a:solidFill>
                          <a:effectLst/>
                          <a:latin typeface="Arial" panose="020B0604020202020204" pitchFamily="34" charset="0"/>
                        </a:rPr>
                        <a:t>Lo</a:t>
                      </a:r>
                      <a:r>
                        <a:rPr lang="en-GB" sz="1300" b="1" i="0" u="none" strike="noStrike" dirty="0">
                          <a:solidFill>
                            <a:srgbClr val="000000"/>
                          </a:solidFill>
                          <a:effectLst/>
                          <a:latin typeface="Arial" panose="020B0604020202020204" pitchFamily="34" charset="0"/>
                        </a:rPr>
                        <a:t> Ports 2017 (thousand tonnes)</a:t>
                      </a:r>
                    </a:p>
                  </a:txBody>
                  <a:tcPr marL="9525" marR="9525" marT="9525" marB="0" anchor="ctr"/>
                </a:tc>
                <a:tc hMerge="1">
                  <a:txBody>
                    <a:bodyPr/>
                    <a:lstStyle/>
                    <a:p>
                      <a:pPr algn="ctr" fontAlgn="ctr"/>
                      <a:endParaRPr lang="en-GB" sz="1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138774232"/>
                  </a:ext>
                </a:extLst>
              </a:tr>
              <a:tr h="171447">
                <a:tc>
                  <a:txBody>
                    <a:bodyPr/>
                    <a:lstStyle/>
                    <a:p>
                      <a:pPr algn="l" fontAlgn="b"/>
                      <a:r>
                        <a:rPr lang="en-GB" sz="1300" u="none" strike="noStrike" dirty="0">
                          <a:effectLst/>
                        </a:rPr>
                        <a:t>Felixstowe</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dirty="0">
                          <a:effectLst/>
                        </a:rPr>
                        <a:t>25,346</a:t>
                      </a:r>
                      <a:endParaRPr lang="en-GB" sz="13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19115023"/>
                  </a:ext>
                </a:extLst>
              </a:tr>
              <a:tr h="171447">
                <a:tc>
                  <a:txBody>
                    <a:bodyPr/>
                    <a:lstStyle/>
                    <a:p>
                      <a:pPr algn="l" fontAlgn="b"/>
                      <a:r>
                        <a:rPr lang="en-GB" sz="1300" u="none" strike="noStrike" dirty="0">
                          <a:effectLst/>
                        </a:rPr>
                        <a:t>London</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10,448</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59370360"/>
                  </a:ext>
                </a:extLst>
              </a:tr>
              <a:tr h="171447">
                <a:tc>
                  <a:txBody>
                    <a:bodyPr/>
                    <a:lstStyle/>
                    <a:p>
                      <a:pPr algn="l" fontAlgn="b"/>
                      <a:r>
                        <a:rPr lang="en-GB" sz="1300" u="none" strike="noStrike" dirty="0">
                          <a:effectLst/>
                        </a:rPr>
                        <a:t>Southampton</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9,560</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59106688"/>
                  </a:ext>
                </a:extLst>
              </a:tr>
              <a:tr h="171447">
                <a:tc>
                  <a:txBody>
                    <a:bodyPr/>
                    <a:lstStyle/>
                    <a:p>
                      <a:pPr algn="l" fontAlgn="b"/>
                      <a:r>
                        <a:rPr lang="en-GB" sz="1300" u="none" strike="noStrike" dirty="0">
                          <a:effectLst/>
                        </a:rPr>
                        <a:t>Liverpool</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5,424</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18003988"/>
                  </a:ext>
                </a:extLst>
              </a:tr>
              <a:tr h="171447">
                <a:tc>
                  <a:txBody>
                    <a:bodyPr/>
                    <a:lstStyle/>
                    <a:p>
                      <a:pPr algn="l" fontAlgn="b"/>
                      <a:r>
                        <a:rPr lang="en-GB" sz="1300" u="none" strike="noStrike" dirty="0">
                          <a:effectLst/>
                        </a:rPr>
                        <a:t>Grimsby &amp; Immingham</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2,281</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11628756"/>
                  </a:ext>
                </a:extLst>
              </a:tr>
              <a:tr h="171447">
                <a:tc>
                  <a:txBody>
                    <a:bodyPr/>
                    <a:lstStyle/>
                    <a:p>
                      <a:pPr algn="l" fontAlgn="b"/>
                      <a:r>
                        <a:rPr lang="en-GB" sz="1300" u="none" strike="noStrike" dirty="0">
                          <a:effectLst/>
                        </a:rPr>
                        <a:t>Forth</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2,208</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85440940"/>
                  </a:ext>
                </a:extLst>
              </a:tr>
              <a:tr h="171447">
                <a:tc>
                  <a:txBody>
                    <a:bodyPr/>
                    <a:lstStyle/>
                    <a:p>
                      <a:pPr algn="l" fontAlgn="b"/>
                      <a:r>
                        <a:rPr lang="en-GB" sz="1300" u="none" strike="noStrike" dirty="0">
                          <a:effectLst/>
                        </a:rPr>
                        <a:t>Tees &amp; Hartlepool</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2,160</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16228920"/>
                  </a:ext>
                </a:extLst>
              </a:tr>
              <a:tr h="171447">
                <a:tc>
                  <a:txBody>
                    <a:bodyPr/>
                    <a:lstStyle/>
                    <a:p>
                      <a:pPr algn="l" fontAlgn="b"/>
                      <a:r>
                        <a:rPr lang="en-GB" sz="1300" u="none" strike="noStrike" dirty="0">
                          <a:effectLst/>
                        </a:rPr>
                        <a:t>Hull</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1,773</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54201197"/>
                  </a:ext>
                </a:extLst>
              </a:tr>
              <a:tr h="171447">
                <a:tc>
                  <a:txBody>
                    <a:bodyPr/>
                    <a:lstStyle/>
                    <a:p>
                      <a:pPr algn="l" fontAlgn="b"/>
                      <a:r>
                        <a:rPr lang="en-GB" sz="1300" u="none" strike="noStrike" dirty="0">
                          <a:effectLst/>
                        </a:rPr>
                        <a:t>Belfast</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a:effectLst/>
                        </a:rPr>
                        <a:t>1,694</a:t>
                      </a:r>
                      <a:endParaRPr lang="en-GB" sz="13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51306695"/>
                  </a:ext>
                </a:extLst>
              </a:tr>
              <a:tr h="171447">
                <a:tc>
                  <a:txBody>
                    <a:bodyPr/>
                    <a:lstStyle/>
                    <a:p>
                      <a:pPr algn="l" fontAlgn="b"/>
                      <a:r>
                        <a:rPr lang="en-GB" sz="1300" u="none" strike="noStrike" dirty="0">
                          <a:effectLst/>
                        </a:rPr>
                        <a:t>Bristol</a:t>
                      </a:r>
                      <a:endParaRPr lang="en-GB" sz="13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GB" sz="1300" u="none" strike="noStrike" dirty="0">
                          <a:effectLst/>
                        </a:rPr>
                        <a:t>807</a:t>
                      </a:r>
                      <a:endParaRPr lang="en-GB" sz="13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38933703"/>
                  </a:ext>
                </a:extLst>
              </a:tr>
            </a:tbl>
          </a:graphicData>
        </a:graphic>
      </p:graphicFrame>
    </p:spTree>
    <p:extLst>
      <p:ext uri="{BB962C8B-B14F-4D97-AF65-F5344CB8AC3E}">
        <p14:creationId xmlns:p14="http://schemas.microsoft.com/office/powerpoint/2010/main" val="238486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47F4-2079-4624-8062-4B116FBEE333}"/>
              </a:ext>
            </a:extLst>
          </p:cNvPr>
          <p:cNvSpPr>
            <a:spLocks noGrp="1"/>
          </p:cNvSpPr>
          <p:nvPr>
            <p:ph type="title"/>
          </p:nvPr>
        </p:nvSpPr>
        <p:spPr/>
        <p:txBody>
          <a:bodyPr/>
          <a:lstStyle/>
          <a:p>
            <a:r>
              <a:rPr lang="en-GB" dirty="0"/>
              <a:t>UK major ports by route, 2017</a:t>
            </a:r>
          </a:p>
        </p:txBody>
      </p:sp>
      <p:pic>
        <p:nvPicPr>
          <p:cNvPr id="4" name="Picture 3">
            <a:extLst>
              <a:ext uri="{FF2B5EF4-FFF2-40B4-BE49-F238E27FC236}">
                <a16:creationId xmlns:a16="http://schemas.microsoft.com/office/drawing/2014/main" id="{8535B81C-1341-4209-BABF-9DFA7486D6D9}"/>
              </a:ext>
            </a:extLst>
          </p:cNvPr>
          <p:cNvPicPr>
            <a:picLocks noChangeAspect="1"/>
          </p:cNvPicPr>
          <p:nvPr/>
        </p:nvPicPr>
        <p:blipFill rotWithShape="1">
          <a:blip r:embed="rId3"/>
          <a:srcRect l="11349" t="37173" r="5174" b="10747"/>
          <a:stretch/>
        </p:blipFill>
        <p:spPr>
          <a:xfrm>
            <a:off x="5123885" y="511444"/>
            <a:ext cx="6778814" cy="5982346"/>
          </a:xfrm>
          <a:prstGeom prst="rect">
            <a:avLst/>
          </a:prstGeom>
          <a:noFill/>
          <a:ln cap="flat">
            <a:noFill/>
          </a:ln>
        </p:spPr>
      </p:pic>
      <p:graphicFrame>
        <p:nvGraphicFramePr>
          <p:cNvPr id="5" name="Table 4">
            <a:extLst>
              <a:ext uri="{FF2B5EF4-FFF2-40B4-BE49-F238E27FC236}">
                <a16:creationId xmlns:a16="http://schemas.microsoft.com/office/drawing/2014/main" id="{AA2ECCB0-5F0F-40F7-AEAA-CA84E80489CD}"/>
              </a:ext>
            </a:extLst>
          </p:cNvPr>
          <p:cNvGraphicFramePr>
            <a:graphicFrameLocks noGrp="1"/>
          </p:cNvGraphicFramePr>
          <p:nvPr>
            <p:extLst/>
          </p:nvPr>
        </p:nvGraphicFramePr>
        <p:xfrm>
          <a:off x="604326" y="1606389"/>
          <a:ext cx="3735200" cy="4885491"/>
        </p:xfrm>
        <a:graphic>
          <a:graphicData uri="http://schemas.openxmlformats.org/drawingml/2006/table">
            <a:tbl>
              <a:tblPr>
                <a:tableStyleId>{5C22544A-7EE6-4342-B048-85BDC9FD1C3A}</a:tableStyleId>
              </a:tblPr>
              <a:tblGrid>
                <a:gridCol w="2060222">
                  <a:extLst>
                    <a:ext uri="{9D8B030D-6E8A-4147-A177-3AD203B41FA5}">
                      <a16:colId xmlns:a16="http://schemas.microsoft.com/office/drawing/2014/main" val="3293033647"/>
                    </a:ext>
                  </a:extLst>
                </a:gridCol>
                <a:gridCol w="1674978">
                  <a:extLst>
                    <a:ext uri="{9D8B030D-6E8A-4147-A177-3AD203B41FA5}">
                      <a16:colId xmlns:a16="http://schemas.microsoft.com/office/drawing/2014/main" val="473899078"/>
                    </a:ext>
                  </a:extLst>
                </a:gridCol>
              </a:tblGrid>
              <a:tr h="427791">
                <a:tc gridSpan="2">
                  <a:txBody>
                    <a:bodyPr/>
                    <a:lstStyle/>
                    <a:p>
                      <a:pPr algn="ctr" fontAlgn="ctr"/>
                      <a:r>
                        <a:rPr lang="en-GB" sz="1400" b="1" i="0" u="none" strike="noStrike" dirty="0">
                          <a:solidFill>
                            <a:srgbClr val="000000"/>
                          </a:solidFill>
                          <a:effectLst/>
                          <a:latin typeface="Arial" panose="020B0604020202020204" pitchFamily="34" charset="0"/>
                        </a:rPr>
                        <a:t>Top 20 EU route ports (all cargo types)</a:t>
                      </a:r>
                    </a:p>
                  </a:txBody>
                  <a:tcPr marL="9525" marR="9525" marT="9525" marB="0" anchor="ctr"/>
                </a:tc>
                <a:tc hMerge="1">
                  <a:txBody>
                    <a:bodyPr/>
                    <a:lstStyle/>
                    <a:p>
                      <a:pPr algn="ctr" fontAlgn="ctr"/>
                      <a:endParaRPr lang="en-GB" sz="1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29090238"/>
                  </a:ext>
                </a:extLst>
              </a:tr>
              <a:tr h="196553">
                <a:tc>
                  <a:txBody>
                    <a:bodyPr/>
                    <a:lstStyle/>
                    <a:p>
                      <a:pPr algn="l" fontAlgn="b"/>
                      <a:r>
                        <a:rPr lang="en-GB" sz="1400" u="none" strike="noStrike">
                          <a:effectLst/>
                        </a:rPr>
                        <a:t>Grimsby &amp; Immingham</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dirty="0">
                          <a:effectLst/>
                        </a:rPr>
                        <a:t>29,096</a:t>
                      </a:r>
                      <a:endParaRPr lang="en-GB"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11318354"/>
                  </a:ext>
                </a:extLst>
              </a:tr>
              <a:tr h="196553">
                <a:tc>
                  <a:txBody>
                    <a:bodyPr/>
                    <a:lstStyle/>
                    <a:p>
                      <a:pPr algn="l" fontAlgn="b"/>
                      <a:r>
                        <a:rPr lang="en-GB" sz="1400" u="none" strike="noStrike">
                          <a:effectLst/>
                        </a:rPr>
                        <a:t>Dover</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25,956</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200710561"/>
                  </a:ext>
                </a:extLst>
              </a:tr>
              <a:tr h="196553">
                <a:tc>
                  <a:txBody>
                    <a:bodyPr/>
                    <a:lstStyle/>
                    <a:p>
                      <a:pPr algn="l" fontAlgn="b"/>
                      <a:r>
                        <a:rPr lang="en-GB" sz="1400" u="none" strike="noStrike">
                          <a:effectLst/>
                        </a:rPr>
                        <a:t>London</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23,791</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23085083"/>
                  </a:ext>
                </a:extLst>
              </a:tr>
              <a:tr h="196553">
                <a:tc>
                  <a:txBody>
                    <a:bodyPr/>
                    <a:lstStyle/>
                    <a:p>
                      <a:pPr algn="l" fontAlgn="b"/>
                      <a:r>
                        <a:rPr lang="en-GB" sz="1400" u="none" strike="noStrike">
                          <a:effectLst/>
                        </a:rPr>
                        <a:t>Tees &amp; Hartlepool</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15,238</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91138620"/>
                  </a:ext>
                </a:extLst>
              </a:tr>
              <a:tr h="196553">
                <a:tc>
                  <a:txBody>
                    <a:bodyPr/>
                    <a:lstStyle/>
                    <a:p>
                      <a:pPr algn="l" fontAlgn="b"/>
                      <a:r>
                        <a:rPr lang="en-GB" sz="1400" u="none" strike="noStrike">
                          <a:effectLst/>
                        </a:rPr>
                        <a:t>Forth</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13,438</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72915011"/>
                  </a:ext>
                </a:extLst>
              </a:tr>
              <a:tr h="196553">
                <a:tc>
                  <a:txBody>
                    <a:bodyPr/>
                    <a:lstStyle/>
                    <a:p>
                      <a:pPr algn="l" fontAlgn="b"/>
                      <a:r>
                        <a:rPr lang="en-GB" sz="1400" u="none" strike="noStrike">
                          <a:effectLst/>
                        </a:rPr>
                        <a:t>Liverpool</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11,205</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18917911"/>
                  </a:ext>
                </a:extLst>
              </a:tr>
              <a:tr h="196553">
                <a:tc>
                  <a:txBody>
                    <a:bodyPr/>
                    <a:lstStyle/>
                    <a:p>
                      <a:pPr algn="l" fontAlgn="b"/>
                      <a:r>
                        <a:rPr lang="en-GB" sz="1400" u="none" strike="noStrike">
                          <a:effectLst/>
                        </a:rPr>
                        <a:t>Southampton</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8,600</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514964935"/>
                  </a:ext>
                </a:extLst>
              </a:tr>
              <a:tr h="196553">
                <a:tc>
                  <a:txBody>
                    <a:bodyPr/>
                    <a:lstStyle/>
                    <a:p>
                      <a:pPr algn="l" fontAlgn="b"/>
                      <a:r>
                        <a:rPr lang="en-GB" sz="1400" u="none" strike="noStrike">
                          <a:effectLst/>
                        </a:rPr>
                        <a:t>Hull</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8,336</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6936787"/>
                  </a:ext>
                </a:extLst>
              </a:tr>
              <a:tr h="196553">
                <a:tc>
                  <a:txBody>
                    <a:bodyPr/>
                    <a:lstStyle/>
                    <a:p>
                      <a:pPr algn="l" fontAlgn="b"/>
                      <a:r>
                        <a:rPr lang="en-GB" sz="1400" u="none" strike="noStrike">
                          <a:effectLst/>
                        </a:rPr>
                        <a:t>Felixstowe</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7,820</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33086844"/>
                  </a:ext>
                </a:extLst>
              </a:tr>
              <a:tr h="196553">
                <a:tc>
                  <a:txBody>
                    <a:bodyPr/>
                    <a:lstStyle/>
                    <a:p>
                      <a:pPr algn="l" fontAlgn="b"/>
                      <a:r>
                        <a:rPr lang="en-GB" sz="1400" u="none" strike="noStrike">
                          <a:effectLst/>
                        </a:rPr>
                        <a:t>Milford Haven</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6,589</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95604442"/>
                  </a:ext>
                </a:extLst>
              </a:tr>
              <a:tr h="196553">
                <a:tc>
                  <a:txBody>
                    <a:bodyPr/>
                    <a:lstStyle/>
                    <a:p>
                      <a:pPr algn="l" fontAlgn="b"/>
                      <a:r>
                        <a:rPr lang="en-GB" sz="1400" u="none" strike="noStrike">
                          <a:effectLst/>
                        </a:rPr>
                        <a:t>Manchester</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5,555</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758740"/>
                  </a:ext>
                </a:extLst>
              </a:tr>
              <a:tr h="196553">
                <a:tc>
                  <a:txBody>
                    <a:bodyPr/>
                    <a:lstStyle/>
                    <a:p>
                      <a:pPr algn="l" fontAlgn="b"/>
                      <a:r>
                        <a:rPr lang="en-GB" sz="1400" u="none" strike="noStrike">
                          <a:effectLst/>
                        </a:rPr>
                        <a:t>Holyhead</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5,230</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76943475"/>
                  </a:ext>
                </a:extLst>
              </a:tr>
              <a:tr h="196553">
                <a:tc>
                  <a:txBody>
                    <a:bodyPr/>
                    <a:lstStyle/>
                    <a:p>
                      <a:pPr algn="l" fontAlgn="b"/>
                      <a:r>
                        <a:rPr lang="en-GB" sz="1400" u="none" strike="noStrike">
                          <a:effectLst/>
                        </a:rPr>
                        <a:t>Harwich</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4,618</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52628388"/>
                  </a:ext>
                </a:extLst>
              </a:tr>
              <a:tr h="196553">
                <a:tc>
                  <a:txBody>
                    <a:bodyPr/>
                    <a:lstStyle/>
                    <a:p>
                      <a:pPr algn="l" fontAlgn="b"/>
                      <a:r>
                        <a:rPr lang="en-GB" sz="1400" u="none" strike="noStrike">
                          <a:effectLst/>
                        </a:rPr>
                        <a:t>Orkney</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4,047</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29815247"/>
                  </a:ext>
                </a:extLst>
              </a:tr>
              <a:tr h="196553">
                <a:tc>
                  <a:txBody>
                    <a:bodyPr/>
                    <a:lstStyle/>
                    <a:p>
                      <a:pPr algn="l" fontAlgn="b"/>
                      <a:r>
                        <a:rPr lang="en-GB" sz="1400" u="none" strike="noStrike">
                          <a:effectLst/>
                        </a:rPr>
                        <a:t>Sullom Voe</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3,792</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512504445"/>
                  </a:ext>
                </a:extLst>
              </a:tr>
              <a:tr h="196553">
                <a:tc>
                  <a:txBody>
                    <a:bodyPr/>
                    <a:lstStyle/>
                    <a:p>
                      <a:pPr algn="l" fontAlgn="b"/>
                      <a:r>
                        <a:rPr lang="en-GB" sz="1400" u="none" strike="noStrike">
                          <a:effectLst/>
                        </a:rPr>
                        <a:t>Belfast</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3,773</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59569041"/>
                  </a:ext>
                </a:extLst>
              </a:tr>
              <a:tr h="196553">
                <a:tc>
                  <a:txBody>
                    <a:bodyPr/>
                    <a:lstStyle/>
                    <a:p>
                      <a:pPr algn="l" fontAlgn="b"/>
                      <a:r>
                        <a:rPr lang="en-GB" sz="1400" u="none" strike="noStrike">
                          <a:effectLst/>
                        </a:rPr>
                        <a:t>Medway</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3,768</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354866"/>
                  </a:ext>
                </a:extLst>
              </a:tr>
              <a:tr h="196553">
                <a:tc>
                  <a:txBody>
                    <a:bodyPr/>
                    <a:lstStyle/>
                    <a:p>
                      <a:pPr algn="l" fontAlgn="b"/>
                      <a:r>
                        <a:rPr lang="en-GB" sz="1400" u="none" strike="noStrike">
                          <a:effectLst/>
                        </a:rPr>
                        <a:t>Glensanda</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3,621</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32718066"/>
                  </a:ext>
                </a:extLst>
              </a:tr>
              <a:tr h="196553">
                <a:tc>
                  <a:txBody>
                    <a:bodyPr/>
                    <a:lstStyle/>
                    <a:p>
                      <a:pPr algn="l" fontAlgn="b"/>
                      <a:r>
                        <a:rPr lang="en-GB" sz="1400" u="none" strike="noStrike">
                          <a:effectLst/>
                        </a:rPr>
                        <a:t>Clyde</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a:effectLst/>
                        </a:rPr>
                        <a:t>2,340</a:t>
                      </a:r>
                      <a:endParaRPr lang="en-GB"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99991666"/>
                  </a:ext>
                </a:extLst>
              </a:tr>
              <a:tr h="196553">
                <a:tc>
                  <a:txBody>
                    <a:bodyPr/>
                    <a:lstStyle/>
                    <a:p>
                      <a:pPr algn="l" fontAlgn="b"/>
                      <a:r>
                        <a:rPr lang="en-GB" sz="1400" u="none" strike="noStrike">
                          <a:effectLst/>
                        </a:rPr>
                        <a:t>Bristol</a:t>
                      </a:r>
                      <a:endParaRPr lang="en-GB"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GB" sz="1400" u="none" strike="noStrike" dirty="0">
                          <a:effectLst/>
                        </a:rPr>
                        <a:t>2,289</a:t>
                      </a:r>
                      <a:endParaRPr lang="en-GB"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81089579"/>
                  </a:ext>
                </a:extLst>
              </a:tr>
            </a:tbl>
          </a:graphicData>
        </a:graphic>
      </p:graphicFrame>
    </p:spTree>
    <p:extLst>
      <p:ext uri="{BB962C8B-B14F-4D97-AF65-F5344CB8AC3E}">
        <p14:creationId xmlns:p14="http://schemas.microsoft.com/office/powerpoint/2010/main" val="64899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AC0A-2BD9-42C0-84E4-392EFB021470}"/>
              </a:ext>
            </a:extLst>
          </p:cNvPr>
          <p:cNvSpPr>
            <a:spLocks noGrp="1"/>
          </p:cNvSpPr>
          <p:nvPr>
            <p:ph type="title"/>
          </p:nvPr>
        </p:nvSpPr>
        <p:spPr/>
        <p:txBody>
          <a:bodyPr/>
          <a:lstStyle/>
          <a:p>
            <a:r>
              <a:rPr lang="en-GB" dirty="0"/>
              <a:t>Air Freight – imports and exports</a:t>
            </a:r>
          </a:p>
        </p:txBody>
      </p:sp>
      <p:pic>
        <p:nvPicPr>
          <p:cNvPr id="6" name="Picture 5">
            <a:extLst>
              <a:ext uri="{FF2B5EF4-FFF2-40B4-BE49-F238E27FC236}">
                <a16:creationId xmlns:a16="http://schemas.microsoft.com/office/drawing/2014/main" id="{CFAE8EBD-1676-4CA1-B077-B75F44261669}"/>
              </a:ext>
            </a:extLst>
          </p:cNvPr>
          <p:cNvPicPr>
            <a:picLocks noChangeAspect="1"/>
          </p:cNvPicPr>
          <p:nvPr/>
        </p:nvPicPr>
        <p:blipFill>
          <a:blip r:embed="rId3"/>
          <a:stretch>
            <a:fillRect/>
          </a:stretch>
        </p:blipFill>
        <p:spPr>
          <a:xfrm>
            <a:off x="374108" y="1668380"/>
            <a:ext cx="11306501" cy="4913396"/>
          </a:xfrm>
          <a:prstGeom prst="rect">
            <a:avLst/>
          </a:prstGeom>
        </p:spPr>
      </p:pic>
    </p:spTree>
    <p:extLst>
      <p:ext uri="{BB962C8B-B14F-4D97-AF65-F5344CB8AC3E}">
        <p14:creationId xmlns:p14="http://schemas.microsoft.com/office/powerpoint/2010/main" val="102947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746251"/>
            <a:ext cx="5692689" cy="369332"/>
          </a:xfrm>
        </p:spPr>
        <p:txBody>
          <a:bodyPr/>
          <a:lstStyle/>
          <a:p>
            <a:r>
              <a:rPr lang="en-GB" dirty="0"/>
              <a:t>What we know</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457200" indent="-457200">
              <a:buFont typeface="+mj-lt"/>
              <a:buAutoNum type="arabicPeriod"/>
            </a:pPr>
            <a:endParaRPr lang="en-GB" sz="1500" dirty="0"/>
          </a:p>
          <a:p>
            <a:pPr marL="457200" indent="-457200">
              <a:buFont typeface="+mj-lt"/>
              <a:buAutoNum type="arabicPeriod"/>
            </a:pPr>
            <a:endParaRPr lang="en-GB" dirty="0"/>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graphicFrame>
        <p:nvGraphicFramePr>
          <p:cNvPr id="5" name="Diagram 4">
            <a:extLst>
              <a:ext uri="{FF2B5EF4-FFF2-40B4-BE49-F238E27FC236}">
                <a16:creationId xmlns:a16="http://schemas.microsoft.com/office/drawing/2014/main" id="{E382D4A3-D3ED-4E5F-95A8-5A07968E1856}"/>
              </a:ext>
            </a:extLst>
          </p:cNvPr>
          <p:cNvGraphicFramePr/>
          <p:nvPr>
            <p:extLst/>
          </p:nvPr>
        </p:nvGraphicFramePr>
        <p:xfrm>
          <a:off x="838201" y="1635473"/>
          <a:ext cx="10414687" cy="51030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000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053BD-32E5-4859-9076-5A45B54AC804}"/>
              </a:ext>
            </a:extLst>
          </p:cNvPr>
          <p:cNvSpPr>
            <a:spLocks noGrp="1"/>
          </p:cNvSpPr>
          <p:nvPr>
            <p:ph type="title"/>
          </p:nvPr>
        </p:nvSpPr>
        <p:spPr/>
        <p:txBody>
          <a:bodyPr/>
          <a:lstStyle/>
          <a:p>
            <a:r>
              <a:rPr lang="en-GB" dirty="0"/>
              <a:t>Total Air Freight handled, 2015 (thousand tonnes)</a:t>
            </a:r>
          </a:p>
        </p:txBody>
      </p:sp>
      <p:pic>
        <p:nvPicPr>
          <p:cNvPr id="3" name="Picture 2">
            <a:extLst>
              <a:ext uri="{FF2B5EF4-FFF2-40B4-BE49-F238E27FC236}">
                <a16:creationId xmlns:a16="http://schemas.microsoft.com/office/drawing/2014/main" id="{42EF903E-5A3C-4D5F-8B4F-0D01270E64A2}"/>
              </a:ext>
            </a:extLst>
          </p:cNvPr>
          <p:cNvPicPr>
            <a:picLocks noChangeAspect="1"/>
          </p:cNvPicPr>
          <p:nvPr/>
        </p:nvPicPr>
        <p:blipFill rotWithShape="1">
          <a:blip r:embed="rId3"/>
          <a:srcRect l="7468" b="5013"/>
          <a:stretch/>
        </p:blipFill>
        <p:spPr>
          <a:xfrm>
            <a:off x="1391288" y="1534331"/>
            <a:ext cx="7263770" cy="5008796"/>
          </a:xfrm>
          <a:prstGeom prst="rect">
            <a:avLst/>
          </a:prstGeom>
        </p:spPr>
      </p:pic>
    </p:spTree>
    <p:extLst>
      <p:ext uri="{BB962C8B-B14F-4D97-AF65-F5344CB8AC3E}">
        <p14:creationId xmlns:p14="http://schemas.microsoft.com/office/powerpoint/2010/main" val="147437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3A99-819F-4061-B7B0-A8BAC58D830C}"/>
              </a:ext>
            </a:extLst>
          </p:cNvPr>
          <p:cNvSpPr>
            <a:spLocks noGrp="1"/>
          </p:cNvSpPr>
          <p:nvPr>
            <p:ph type="title"/>
          </p:nvPr>
        </p:nvSpPr>
        <p:spPr/>
        <p:txBody>
          <a:bodyPr/>
          <a:lstStyle/>
          <a:p>
            <a:r>
              <a:rPr lang="en-GB" dirty="0"/>
              <a:t>Air Freight: Integrator freight volumes, 1,000 tonnes (2017)</a:t>
            </a:r>
          </a:p>
        </p:txBody>
      </p:sp>
      <p:pic>
        <p:nvPicPr>
          <p:cNvPr id="4" name="Picture 3">
            <a:extLst>
              <a:ext uri="{FF2B5EF4-FFF2-40B4-BE49-F238E27FC236}">
                <a16:creationId xmlns:a16="http://schemas.microsoft.com/office/drawing/2014/main" id="{21B9B6E0-0767-4160-A958-A2A6CA587768}"/>
              </a:ext>
            </a:extLst>
          </p:cNvPr>
          <p:cNvPicPr>
            <a:picLocks noChangeAspect="1"/>
          </p:cNvPicPr>
          <p:nvPr/>
        </p:nvPicPr>
        <p:blipFill rotWithShape="1">
          <a:blip r:embed="rId3"/>
          <a:srcRect t="8808" b="12746"/>
          <a:stretch/>
        </p:blipFill>
        <p:spPr>
          <a:xfrm>
            <a:off x="1184342" y="1627322"/>
            <a:ext cx="8806779" cy="4853759"/>
          </a:xfrm>
          <a:prstGeom prst="rect">
            <a:avLst/>
          </a:prstGeom>
        </p:spPr>
      </p:pic>
    </p:spTree>
    <p:extLst>
      <p:ext uri="{BB962C8B-B14F-4D97-AF65-F5344CB8AC3E}">
        <p14:creationId xmlns:p14="http://schemas.microsoft.com/office/powerpoint/2010/main" val="138122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C31EC-2FEA-4375-B981-55AAE4E4F2E0}"/>
              </a:ext>
            </a:extLst>
          </p:cNvPr>
          <p:cNvSpPr>
            <a:spLocks noGrp="1"/>
          </p:cNvSpPr>
          <p:nvPr>
            <p:ph type="title"/>
          </p:nvPr>
        </p:nvSpPr>
        <p:spPr/>
        <p:txBody>
          <a:bodyPr/>
          <a:lstStyle/>
          <a:p>
            <a:r>
              <a:rPr lang="en-GB" dirty="0"/>
              <a:t>Destination of UK freight volumes</a:t>
            </a:r>
          </a:p>
        </p:txBody>
      </p:sp>
      <p:sp>
        <p:nvSpPr>
          <p:cNvPr id="6" name="Rectangle 5">
            <a:extLst>
              <a:ext uri="{FF2B5EF4-FFF2-40B4-BE49-F238E27FC236}">
                <a16:creationId xmlns:a16="http://schemas.microsoft.com/office/drawing/2014/main" id="{F57C21E6-03D6-4A09-8081-6A6E59A67C2F}"/>
              </a:ext>
            </a:extLst>
          </p:cNvPr>
          <p:cNvSpPr/>
          <p:nvPr/>
        </p:nvSpPr>
        <p:spPr>
          <a:xfrm>
            <a:off x="550846" y="1720840"/>
            <a:ext cx="5272363" cy="36933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61B21"/>
                </a:solidFill>
                <a:effectLst/>
                <a:uLnTx/>
                <a:uFillTx/>
                <a:latin typeface="Calibri" panose="020F0502020204030204" pitchFamily="34" charset="0"/>
                <a:ea typeface="+mn-ea"/>
                <a:cs typeface="+mn-cs"/>
              </a:rPr>
              <a:t>Across all airports, North America was the largest market (accounting for 32% of volume), followed by Europe (25%, 18% of which was to the EU) and South and East Asia (19%).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61B21"/>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61B21"/>
                </a:solidFill>
                <a:effectLst/>
                <a:uLnTx/>
                <a:uFillTx/>
                <a:latin typeface="Calibri" panose="020F0502020204030204" pitchFamily="34" charset="0"/>
                <a:ea typeface="+mn-ea"/>
                <a:cs typeface="+mn-cs"/>
              </a:rPr>
              <a:t>Heathrow, and to a lesser extent Gatwick, handled predominately North American and Asian freight, benefitting from extensive passenger networks.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61B21"/>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61B21"/>
                </a:solidFill>
                <a:effectLst/>
                <a:uLnTx/>
                <a:uFillTx/>
                <a:latin typeface="Calibri" panose="020F0502020204030204" pitchFamily="34" charset="0"/>
                <a:ea typeface="+mn-ea"/>
                <a:cs typeface="+mn-cs"/>
              </a:rPr>
              <a:t>The large European share of volume at East Midlands </a:t>
            </a:r>
            <a:endParaRPr kumimoji="0" lang="en-GB" sz="1100" b="0" i="0" u="none" strike="noStrike" kern="1200" cap="none" spc="0" normalizeH="0" baseline="0" noProof="0" dirty="0">
              <a:ln>
                <a:noFill/>
              </a:ln>
              <a:solidFill>
                <a:srgbClr val="161B21"/>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61B21"/>
                </a:solidFill>
                <a:effectLst/>
                <a:uLnTx/>
                <a:uFillTx/>
                <a:latin typeface="Calibri" panose="020F0502020204030204" pitchFamily="34" charset="0"/>
                <a:ea typeface="+mn-ea"/>
                <a:cs typeface="+mn-cs"/>
              </a:rPr>
              <a:t>reflects the airport’s role within its integrators’ networks. Similarly, at Stansted, much of </a:t>
            </a:r>
            <a:r>
              <a:rPr kumimoji="0" lang="en-GB" sz="1800" b="0" i="0" u="none" strike="noStrike" kern="1200" cap="none" spc="0" normalizeH="0" baseline="0" noProof="0" dirty="0" err="1">
                <a:ln>
                  <a:noFill/>
                </a:ln>
                <a:solidFill>
                  <a:srgbClr val="161B21"/>
                </a:solidFill>
                <a:effectLst/>
                <a:uLnTx/>
                <a:uFillTx/>
                <a:latin typeface="Calibri" panose="020F0502020204030204" pitchFamily="34" charset="0"/>
                <a:ea typeface="+mn-ea"/>
                <a:cs typeface="+mn-cs"/>
              </a:rPr>
              <a:t>thefreight</a:t>
            </a:r>
            <a:r>
              <a:rPr kumimoji="0" lang="en-GB" sz="1800" b="0" i="0" u="none" strike="noStrike" kern="1200" cap="none" spc="0" normalizeH="0" baseline="0" noProof="0" dirty="0">
                <a:ln>
                  <a:noFill/>
                </a:ln>
                <a:solidFill>
                  <a:srgbClr val="161B21"/>
                </a:solidFill>
                <a:effectLst/>
                <a:uLnTx/>
                <a:uFillTx/>
                <a:latin typeface="Calibri" panose="020F0502020204030204" pitchFamily="34" charset="0"/>
                <a:ea typeface="+mn-ea"/>
                <a:cs typeface="+mn-cs"/>
              </a:rPr>
              <a:t> volume is on European and North American routes.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C0C56EF0-8D55-40E6-81A1-8DBC8FD03D07}"/>
              </a:ext>
            </a:extLst>
          </p:cNvPr>
          <p:cNvPicPr>
            <a:picLocks noChangeAspect="1"/>
          </p:cNvPicPr>
          <p:nvPr/>
        </p:nvPicPr>
        <p:blipFill rotWithShape="1">
          <a:blip r:embed="rId3"/>
          <a:srcRect l="27500" t="5146" r="30263" b="6198"/>
          <a:stretch/>
        </p:blipFill>
        <p:spPr>
          <a:xfrm>
            <a:off x="6368792" y="212758"/>
            <a:ext cx="5601366" cy="6613451"/>
          </a:xfrm>
          <a:prstGeom prst="rect">
            <a:avLst/>
          </a:prstGeom>
        </p:spPr>
      </p:pic>
    </p:spTree>
    <p:extLst>
      <p:ext uri="{BB962C8B-B14F-4D97-AF65-F5344CB8AC3E}">
        <p14:creationId xmlns:p14="http://schemas.microsoft.com/office/powerpoint/2010/main" val="78678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038F-33AB-4AD2-91B8-CC6B4B31A0E0}"/>
              </a:ext>
            </a:extLst>
          </p:cNvPr>
          <p:cNvSpPr>
            <a:spLocks noGrp="1"/>
          </p:cNvSpPr>
          <p:nvPr>
            <p:ph type="title"/>
          </p:nvPr>
        </p:nvSpPr>
        <p:spPr/>
        <p:txBody>
          <a:bodyPr/>
          <a:lstStyle/>
          <a:p>
            <a:r>
              <a:rPr lang="en-GB" dirty="0"/>
              <a:t>UK ships a large proportion of non-EU exports by air (49%)</a:t>
            </a:r>
          </a:p>
        </p:txBody>
      </p:sp>
      <p:pic>
        <p:nvPicPr>
          <p:cNvPr id="4" name="Picture 3">
            <a:extLst>
              <a:ext uri="{FF2B5EF4-FFF2-40B4-BE49-F238E27FC236}">
                <a16:creationId xmlns:a16="http://schemas.microsoft.com/office/drawing/2014/main" id="{53760748-0303-423F-901F-3506083F6C2E}"/>
              </a:ext>
            </a:extLst>
          </p:cNvPr>
          <p:cNvPicPr>
            <a:picLocks noChangeAspect="1"/>
          </p:cNvPicPr>
          <p:nvPr/>
        </p:nvPicPr>
        <p:blipFill>
          <a:blip r:embed="rId3"/>
          <a:stretch>
            <a:fillRect/>
          </a:stretch>
        </p:blipFill>
        <p:spPr>
          <a:xfrm>
            <a:off x="719400" y="1764304"/>
            <a:ext cx="5681400" cy="3631056"/>
          </a:xfrm>
          <a:prstGeom prst="rect">
            <a:avLst/>
          </a:prstGeom>
        </p:spPr>
      </p:pic>
      <p:pic>
        <p:nvPicPr>
          <p:cNvPr id="5" name="Picture 4">
            <a:extLst>
              <a:ext uri="{FF2B5EF4-FFF2-40B4-BE49-F238E27FC236}">
                <a16:creationId xmlns:a16="http://schemas.microsoft.com/office/drawing/2014/main" id="{AD20D19B-2CBB-41D2-AF10-9E3006CF227F}"/>
              </a:ext>
            </a:extLst>
          </p:cNvPr>
          <p:cNvPicPr>
            <a:picLocks noChangeAspect="1"/>
          </p:cNvPicPr>
          <p:nvPr/>
        </p:nvPicPr>
        <p:blipFill>
          <a:blip r:embed="rId4"/>
          <a:stretch>
            <a:fillRect/>
          </a:stretch>
        </p:blipFill>
        <p:spPr>
          <a:xfrm>
            <a:off x="6797462" y="1764304"/>
            <a:ext cx="5255054" cy="3551615"/>
          </a:xfrm>
          <a:prstGeom prst="rect">
            <a:avLst/>
          </a:prstGeom>
        </p:spPr>
      </p:pic>
      <p:sp>
        <p:nvSpPr>
          <p:cNvPr id="6" name="Rectangle 5">
            <a:extLst>
              <a:ext uri="{FF2B5EF4-FFF2-40B4-BE49-F238E27FC236}">
                <a16:creationId xmlns:a16="http://schemas.microsoft.com/office/drawing/2014/main" id="{78CA5964-8EDD-40B9-94CD-C5AEE79E3A04}"/>
              </a:ext>
            </a:extLst>
          </p:cNvPr>
          <p:cNvSpPr/>
          <p:nvPr/>
        </p:nvSpPr>
        <p:spPr>
          <a:xfrm>
            <a:off x="719400" y="5650084"/>
            <a:ext cx="1082683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Segoe UI Light" panose="020B0502040204020203" pitchFamily="34" charset="0"/>
              </a:rPr>
              <a:t>The UK ships a greater proportion of its extra-EU exports by air than most other European economies. Although Germany is by far the largest exporter to non-EU countries, only 25% of its goods by value are transported by air, whereas the UK, which is second largest total export market, ships a far higher proportion (49% by value) by air. </a:t>
            </a: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960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5" name="Rectangle 4">
            <a:extLst>
              <a:ext uri="{FF2B5EF4-FFF2-40B4-BE49-F238E27FC236}">
                <a16:creationId xmlns:a16="http://schemas.microsoft.com/office/drawing/2014/main" id="{7DAFDEFB-EA0A-4C29-8082-BA18BD27E32B}"/>
              </a:ext>
            </a:extLst>
          </p:cNvPr>
          <p:cNvSpPr/>
          <p:nvPr/>
        </p:nvSpPr>
        <p:spPr>
          <a:xfrm>
            <a:off x="4429426" y="2844224"/>
            <a:ext cx="3273653" cy="1169551"/>
          </a:xfrm>
          <a:prstGeom prst="rect">
            <a:avLst/>
          </a:prstGeom>
        </p:spPr>
        <p:txBody>
          <a:bodyPr wrap="none">
            <a:spAutoFit/>
          </a:bodyPr>
          <a:lstStyle/>
          <a:p>
            <a:r>
              <a:rPr lang="en-GB" sz="7000" dirty="0"/>
              <a:t>LUNCH</a:t>
            </a:r>
          </a:p>
        </p:txBody>
      </p:sp>
    </p:spTree>
    <p:extLst>
      <p:ext uri="{BB962C8B-B14F-4D97-AF65-F5344CB8AC3E}">
        <p14:creationId xmlns:p14="http://schemas.microsoft.com/office/powerpoint/2010/main" val="223784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19400" y="746251"/>
            <a:ext cx="5726556" cy="369332"/>
          </a:xfrm>
        </p:spPr>
        <p:txBody>
          <a:bodyPr/>
          <a:lstStyle/>
          <a:p>
            <a:r>
              <a:rPr lang="en-GB" dirty="0"/>
              <a:t>Panel discussion</a:t>
            </a:r>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4" name="Rectangle 3">
            <a:extLst>
              <a:ext uri="{FF2B5EF4-FFF2-40B4-BE49-F238E27FC236}">
                <a16:creationId xmlns:a16="http://schemas.microsoft.com/office/drawing/2014/main" id="{4E5E023E-91BB-4C7B-9594-93C2CCAA1EDC}"/>
              </a:ext>
            </a:extLst>
          </p:cNvPr>
          <p:cNvSpPr/>
          <p:nvPr/>
        </p:nvSpPr>
        <p:spPr>
          <a:xfrm>
            <a:off x="2876349" y="2490281"/>
            <a:ext cx="6460156" cy="2031325"/>
          </a:xfrm>
          <a:prstGeom prst="rect">
            <a:avLst/>
          </a:prstGeom>
        </p:spPr>
        <p:txBody>
          <a:bodyPr wrap="square">
            <a:spAutoFit/>
          </a:bodyPr>
          <a:lstStyle/>
          <a:p>
            <a:r>
              <a:rPr lang="en-US" sz="4200" dirty="0"/>
              <a:t>‘No Deal’ Trade &amp; Transport with, and on, the Island of Ireland</a:t>
            </a:r>
            <a:endParaRPr lang="en-GB" sz="3200" dirty="0"/>
          </a:p>
        </p:txBody>
      </p:sp>
      <p:sp>
        <p:nvSpPr>
          <p:cNvPr id="6" name="Rectangle 5">
            <a:extLst>
              <a:ext uri="{FF2B5EF4-FFF2-40B4-BE49-F238E27FC236}">
                <a16:creationId xmlns:a16="http://schemas.microsoft.com/office/drawing/2014/main" id="{D3210EA1-F8F4-4C63-8503-74F09FB0C93F}"/>
              </a:ext>
            </a:extLst>
          </p:cNvPr>
          <p:cNvSpPr/>
          <p:nvPr/>
        </p:nvSpPr>
        <p:spPr>
          <a:xfrm>
            <a:off x="2378241" y="4911420"/>
            <a:ext cx="7456371" cy="1200329"/>
          </a:xfrm>
          <a:prstGeom prst="rect">
            <a:avLst/>
          </a:prstGeom>
        </p:spPr>
        <p:txBody>
          <a:bodyPr wrap="square">
            <a:spAutoFit/>
          </a:bodyPr>
          <a:lstStyle/>
          <a:p>
            <a:r>
              <a:rPr lang="en-GB" b="1" dirty="0">
                <a:solidFill>
                  <a:srgbClr val="FF0000"/>
                </a:solidFill>
              </a:rPr>
              <a:t>Seamus Leheny, </a:t>
            </a:r>
            <a:r>
              <a:rPr lang="en-US" i="1" dirty="0">
                <a:solidFill>
                  <a:srgbClr val="FF0000"/>
                </a:solidFill>
              </a:rPr>
              <a:t>Policy Manager – Northern Ireland, FTA</a:t>
            </a:r>
            <a:endParaRPr lang="en-GB" i="1" dirty="0">
              <a:solidFill>
                <a:srgbClr val="FF0000"/>
              </a:solidFill>
            </a:endParaRPr>
          </a:p>
          <a:p>
            <a:r>
              <a:rPr lang="en-GB" b="1" dirty="0">
                <a:solidFill>
                  <a:srgbClr val="FF0000"/>
                </a:solidFill>
              </a:rPr>
              <a:t>John Lucy, </a:t>
            </a:r>
            <a:r>
              <a:rPr lang="en-GB" i="1" dirty="0">
                <a:solidFill>
                  <a:srgbClr val="FF0000"/>
                </a:solidFill>
              </a:rPr>
              <a:t>Manager - International Transport &amp; Trade Procedures, FTA </a:t>
            </a:r>
          </a:p>
          <a:p>
            <a:r>
              <a:rPr lang="en-GB" b="1" dirty="0">
                <a:solidFill>
                  <a:srgbClr val="FF0000"/>
                </a:solidFill>
              </a:rPr>
              <a:t>Aidan Flynn, </a:t>
            </a:r>
            <a:r>
              <a:rPr lang="en-GB" i="1" dirty="0">
                <a:solidFill>
                  <a:srgbClr val="FF0000"/>
                </a:solidFill>
              </a:rPr>
              <a:t>General Manager, FTA Ireland</a:t>
            </a:r>
          </a:p>
          <a:p>
            <a:r>
              <a:rPr lang="en-GB" b="1" dirty="0">
                <a:solidFill>
                  <a:srgbClr val="FF0000"/>
                </a:solidFill>
              </a:rPr>
              <a:t>Sally Gilson, </a:t>
            </a:r>
            <a:r>
              <a:rPr lang="en-GB" i="1" dirty="0">
                <a:solidFill>
                  <a:srgbClr val="FF0000"/>
                </a:solidFill>
              </a:rPr>
              <a:t>Head of Skills, FTA</a:t>
            </a:r>
          </a:p>
        </p:txBody>
      </p:sp>
    </p:spTree>
    <p:extLst>
      <p:ext uri="{BB962C8B-B14F-4D97-AF65-F5344CB8AC3E}">
        <p14:creationId xmlns:p14="http://schemas.microsoft.com/office/powerpoint/2010/main" val="37904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24A9114C-5BF4-46AC-8F84-DD6804358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598" y="365125"/>
            <a:ext cx="5331853" cy="6209366"/>
          </a:xfrm>
          <a:prstGeom prst="rect">
            <a:avLst/>
          </a:prstGeom>
        </p:spPr>
      </p:pic>
    </p:spTree>
    <p:extLst>
      <p:ext uri="{BB962C8B-B14F-4D97-AF65-F5344CB8AC3E}">
        <p14:creationId xmlns:p14="http://schemas.microsoft.com/office/powerpoint/2010/main" val="406628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324E7E2D-A4F2-4A6E-B901-3B788876D0D0}"/>
              </a:ext>
            </a:extLst>
          </p:cNvPr>
          <p:cNvPicPr>
            <a:picLocks noChangeAspect="1"/>
          </p:cNvPicPr>
          <p:nvPr/>
        </p:nvPicPr>
        <p:blipFill>
          <a:blip r:embed="rId3"/>
          <a:stretch>
            <a:fillRect/>
          </a:stretch>
        </p:blipFill>
        <p:spPr>
          <a:xfrm>
            <a:off x="1576802" y="1427554"/>
            <a:ext cx="9038395" cy="5138671"/>
          </a:xfrm>
          <a:prstGeom prst="rect">
            <a:avLst/>
          </a:prstGeom>
        </p:spPr>
      </p:pic>
    </p:spTree>
    <p:extLst>
      <p:ext uri="{BB962C8B-B14F-4D97-AF65-F5344CB8AC3E}">
        <p14:creationId xmlns:p14="http://schemas.microsoft.com/office/powerpoint/2010/main" val="3816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2001DCC-C7F8-40A7-99C7-393403225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179" y="1494839"/>
            <a:ext cx="4561150" cy="2561243"/>
          </a:xfrm>
          <a:prstGeom prst="rect">
            <a:avLst/>
          </a:prstGeom>
        </p:spPr>
      </p:pic>
      <p:pic>
        <p:nvPicPr>
          <p:cNvPr id="6" name="Content Placeholder 6">
            <a:extLst>
              <a:ext uri="{FF2B5EF4-FFF2-40B4-BE49-F238E27FC236}">
                <a16:creationId xmlns:a16="http://schemas.microsoft.com/office/drawing/2014/main" id="{5AD77AC0-E219-49F9-8A48-D877A75F9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1653" y="1494839"/>
            <a:ext cx="4323023" cy="2561243"/>
          </a:xfrm>
          <a:prstGeom prst="rect">
            <a:avLst/>
          </a:prstGeom>
        </p:spPr>
      </p:pic>
      <p:pic>
        <p:nvPicPr>
          <p:cNvPr id="7" name="Picture 6">
            <a:extLst>
              <a:ext uri="{FF2B5EF4-FFF2-40B4-BE49-F238E27FC236}">
                <a16:creationId xmlns:a16="http://schemas.microsoft.com/office/drawing/2014/main" id="{A9F88456-BC46-407D-A9F9-3FEC0A390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179" y="4215206"/>
            <a:ext cx="4561149" cy="2464591"/>
          </a:xfrm>
          <a:prstGeom prst="rect">
            <a:avLst/>
          </a:prstGeom>
        </p:spPr>
      </p:pic>
      <p:pic>
        <p:nvPicPr>
          <p:cNvPr id="8" name="Picture 7">
            <a:extLst>
              <a:ext uri="{FF2B5EF4-FFF2-40B4-BE49-F238E27FC236}">
                <a16:creationId xmlns:a16="http://schemas.microsoft.com/office/drawing/2014/main" id="{20E2A592-5A82-4529-89B0-257DFA811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1653" y="4213755"/>
            <a:ext cx="4323023" cy="2466041"/>
          </a:xfrm>
          <a:prstGeom prst="rect">
            <a:avLst/>
          </a:prstGeom>
        </p:spPr>
      </p:pic>
    </p:spTree>
    <p:extLst>
      <p:ext uri="{BB962C8B-B14F-4D97-AF65-F5344CB8AC3E}">
        <p14:creationId xmlns:p14="http://schemas.microsoft.com/office/powerpoint/2010/main" val="8978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B29E45CE-1CBE-4AF2-A23B-B9E90A018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397" y="1597293"/>
            <a:ext cx="8165206" cy="4876197"/>
          </a:xfrm>
          <a:prstGeom prst="rect">
            <a:avLst/>
          </a:prstGeom>
        </p:spPr>
      </p:pic>
    </p:spTree>
    <p:extLst>
      <p:ext uri="{BB962C8B-B14F-4D97-AF65-F5344CB8AC3E}">
        <p14:creationId xmlns:p14="http://schemas.microsoft.com/office/powerpoint/2010/main" val="131749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746251"/>
            <a:ext cx="5692689" cy="369332"/>
          </a:xfrm>
        </p:spPr>
        <p:txBody>
          <a:bodyPr/>
          <a:lstStyle/>
          <a:p>
            <a:r>
              <a:rPr lang="en-GB" dirty="0"/>
              <a:t>What we know</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457200" indent="-457200">
              <a:buFont typeface="+mj-lt"/>
              <a:buAutoNum type="arabicPeriod"/>
            </a:pPr>
            <a:r>
              <a:rPr lang="en-GB" dirty="0"/>
              <a:t>The UK intends to leave the EU on 29 March 2019, 11pm BST</a:t>
            </a:r>
          </a:p>
          <a:p>
            <a:pPr marL="457200" indent="-457200">
              <a:buFont typeface="+mj-lt"/>
              <a:buAutoNum type="arabicPeriod"/>
            </a:pPr>
            <a:endParaRPr lang="en-GB" sz="1500" dirty="0"/>
          </a:p>
          <a:p>
            <a:pPr marL="457200" indent="-457200">
              <a:buFont typeface="+mj-lt"/>
              <a:buAutoNum type="arabicPeriod"/>
            </a:pPr>
            <a:r>
              <a:rPr lang="en-GB" dirty="0"/>
              <a:t>The transition period is not a guarantee</a:t>
            </a:r>
          </a:p>
          <a:p>
            <a:pPr marL="457200" indent="-457200">
              <a:buFont typeface="+mj-lt"/>
              <a:buAutoNum type="arabicPeriod"/>
            </a:pPr>
            <a:endParaRPr lang="en-GB" sz="1500" dirty="0"/>
          </a:p>
          <a:p>
            <a:pPr marL="457200" indent="-457200">
              <a:buFont typeface="+mj-lt"/>
              <a:buAutoNum type="arabicPeriod"/>
            </a:pPr>
            <a:r>
              <a:rPr lang="en-GB" dirty="0"/>
              <a:t>Any transition would end at the latest in 2022</a:t>
            </a:r>
          </a:p>
          <a:p>
            <a:pPr marL="457200" indent="-457200">
              <a:buFont typeface="+mj-lt"/>
              <a:buAutoNum type="arabicPeriod"/>
            </a:pPr>
            <a:endParaRPr lang="en-GB" sz="1500" dirty="0"/>
          </a:p>
          <a:p>
            <a:pPr marL="457200" indent="-457200">
              <a:buFont typeface="+mj-lt"/>
              <a:buAutoNum type="arabicPeriod"/>
            </a:pPr>
            <a:r>
              <a:rPr lang="en-GB" dirty="0"/>
              <a:t>The UK Government intends to leave the Single Market &amp; Customs Union</a:t>
            </a:r>
          </a:p>
          <a:p>
            <a:pPr marL="457200" indent="-457200">
              <a:buFont typeface="+mj-lt"/>
              <a:buAutoNum type="arabicPeriod"/>
            </a:pPr>
            <a:endParaRPr lang="en-GB" sz="1200" dirty="0"/>
          </a:p>
          <a:p>
            <a:pPr marL="457200" indent="-457200">
              <a:buFont typeface="+mj-lt"/>
              <a:buAutoNum type="arabicPeriod"/>
            </a:pPr>
            <a:r>
              <a:rPr lang="en-GB" dirty="0"/>
              <a:t>In a no deal situation, tariffs will apply</a:t>
            </a:r>
          </a:p>
          <a:p>
            <a:pPr marL="457200" indent="-457200">
              <a:buFont typeface="+mj-lt"/>
              <a:buAutoNum type="arabicPeriod"/>
            </a:pPr>
            <a:endParaRPr lang="en-GB" sz="1500" dirty="0"/>
          </a:p>
          <a:p>
            <a:pPr marL="457200" indent="-457200">
              <a:buFont typeface="+mj-lt"/>
              <a:buAutoNum type="arabicPeriod"/>
            </a:pPr>
            <a:r>
              <a:rPr lang="en-GB" dirty="0"/>
              <a:t>Border delays &amp; disruptions are likely in a no deal scenario</a:t>
            </a:r>
          </a:p>
          <a:p>
            <a:pPr marL="457200" indent="-457200">
              <a:buFont typeface="+mj-lt"/>
              <a:buAutoNum type="arabicPeriod"/>
            </a:pPr>
            <a:endParaRPr lang="en-GB" sz="1500" dirty="0"/>
          </a:p>
          <a:p>
            <a:pPr marL="457200" indent="-457200">
              <a:buFont typeface="+mj-lt"/>
              <a:buAutoNum type="arabicPeriod"/>
            </a:pPr>
            <a:r>
              <a:rPr lang="en-GB" dirty="0"/>
              <a:t>New customs &amp; regulatory obligations will arise in the event of no deal</a:t>
            </a:r>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Tree>
    <p:extLst>
      <p:ext uri="{BB962C8B-B14F-4D97-AF65-F5344CB8AC3E}">
        <p14:creationId xmlns:p14="http://schemas.microsoft.com/office/powerpoint/2010/main" val="381797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C2DAD9FE-2A85-48FC-B0B9-753F97BCD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081" y="1624696"/>
            <a:ext cx="7531838" cy="5013895"/>
          </a:xfrm>
          <a:prstGeom prst="rect">
            <a:avLst/>
          </a:prstGeom>
        </p:spPr>
      </p:pic>
    </p:spTree>
    <p:extLst>
      <p:ext uri="{BB962C8B-B14F-4D97-AF65-F5344CB8AC3E}">
        <p14:creationId xmlns:p14="http://schemas.microsoft.com/office/powerpoint/2010/main" val="408205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B15B3D93-D10F-4ABF-9BE5-A87D2DD9F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09" y="1647848"/>
            <a:ext cx="5498891" cy="4451811"/>
          </a:xfrm>
          <a:prstGeom prst="rect">
            <a:avLst/>
          </a:prstGeom>
        </p:spPr>
      </p:pic>
      <p:pic>
        <p:nvPicPr>
          <p:cNvPr id="6" name="Content Placeholder 7">
            <a:extLst>
              <a:ext uri="{FF2B5EF4-FFF2-40B4-BE49-F238E27FC236}">
                <a16:creationId xmlns:a16="http://schemas.microsoft.com/office/drawing/2014/main" id="{37B68D9F-C8C4-4872-897C-557F05BAD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754" y="1644864"/>
            <a:ext cx="5242560" cy="4454795"/>
          </a:xfrm>
          <a:prstGeom prst="rect">
            <a:avLst/>
          </a:prstGeom>
        </p:spPr>
      </p:pic>
    </p:spTree>
    <p:extLst>
      <p:ext uri="{BB962C8B-B14F-4D97-AF65-F5344CB8AC3E}">
        <p14:creationId xmlns:p14="http://schemas.microsoft.com/office/powerpoint/2010/main" val="326212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E1C4EBE-9E69-4523-8BA8-92526FB43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062" y="1474310"/>
            <a:ext cx="7867000" cy="5383690"/>
          </a:xfrm>
          <a:prstGeom prst="rect">
            <a:avLst/>
          </a:prstGeom>
        </p:spPr>
      </p:pic>
    </p:spTree>
    <p:extLst>
      <p:ext uri="{BB962C8B-B14F-4D97-AF65-F5344CB8AC3E}">
        <p14:creationId xmlns:p14="http://schemas.microsoft.com/office/powerpoint/2010/main" val="274287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AD9B2CDE-D9AD-4027-BC8C-EEA77D8EEB51}"/>
              </a:ext>
            </a:extLst>
          </p:cNvPr>
          <p:cNvPicPr>
            <a:picLocks noChangeAspect="1"/>
          </p:cNvPicPr>
          <p:nvPr/>
        </p:nvPicPr>
        <p:blipFill>
          <a:blip r:embed="rId3"/>
          <a:stretch>
            <a:fillRect/>
          </a:stretch>
        </p:blipFill>
        <p:spPr>
          <a:xfrm>
            <a:off x="889861" y="1715565"/>
            <a:ext cx="10412278" cy="4481848"/>
          </a:xfrm>
          <a:prstGeom prst="rect">
            <a:avLst/>
          </a:prstGeom>
        </p:spPr>
      </p:pic>
    </p:spTree>
    <p:extLst>
      <p:ext uri="{BB962C8B-B14F-4D97-AF65-F5344CB8AC3E}">
        <p14:creationId xmlns:p14="http://schemas.microsoft.com/office/powerpoint/2010/main" val="42653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4A86-7684-4785-B982-5F377D86C477}"/>
              </a:ext>
            </a:extLst>
          </p:cNvPr>
          <p:cNvSpPr>
            <a:spLocks noGrp="1"/>
          </p:cNvSpPr>
          <p:nvPr>
            <p:ph type="title"/>
          </p:nvPr>
        </p:nvSpPr>
        <p:spPr/>
        <p:txBody>
          <a:bodyPr/>
          <a:lstStyle/>
          <a:p>
            <a:r>
              <a:rPr lang="en-GB" dirty="0">
                <a:solidFill>
                  <a:schemeClr val="tx1"/>
                </a:solidFill>
              </a:rPr>
              <a:t>LANDBRIDGE TRANSIT ROI – EU – ROI </a:t>
            </a:r>
          </a:p>
        </p:txBody>
      </p:sp>
      <p:pic>
        <p:nvPicPr>
          <p:cNvPr id="1026" name="Picture 2" descr="https://4.bp.blogspot.com/-dY1QZwi4Cmg/W2Why-BcrpI/AAAAAAAAK2E/n1W-KyqBwAsYpQ2EuZjIORlVSGRuN2qtQCLcBGAs/s1600/land%2Bbridge%2Bhard%2Bbrexit.png">
            <a:extLst>
              <a:ext uri="{FF2B5EF4-FFF2-40B4-BE49-F238E27FC236}">
                <a16:creationId xmlns:a16="http://schemas.microsoft.com/office/drawing/2014/main" id="{69D63827-EC21-409E-8F5E-34DA967BB50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0998" b="10998"/>
          <a:stretch>
            <a:fillRect/>
          </a:stretch>
        </p:blipFill>
        <p:spPr bwMode="auto">
          <a:xfrm>
            <a:off x="188494" y="1520792"/>
            <a:ext cx="11815011" cy="519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07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8390-1C46-432E-B6C0-EA6EF305B824}"/>
              </a:ext>
            </a:extLst>
          </p:cNvPr>
          <p:cNvSpPr>
            <a:spLocks noGrp="1"/>
          </p:cNvSpPr>
          <p:nvPr>
            <p:ph type="title"/>
          </p:nvPr>
        </p:nvSpPr>
        <p:spPr>
          <a:xfrm>
            <a:off x="719400" y="561585"/>
            <a:ext cx="8676000" cy="738664"/>
          </a:xfrm>
        </p:spPr>
        <p:txBody>
          <a:bodyPr/>
          <a:lstStyle/>
          <a:p>
            <a:r>
              <a:rPr lang="en-GB" dirty="0">
                <a:solidFill>
                  <a:schemeClr val="tx1"/>
                </a:solidFill>
              </a:rPr>
              <a:t>IMPLICATIONS FOR LANDBRIDGE TRADE IF NO TRANSIT AGREEMENT  </a:t>
            </a:r>
          </a:p>
        </p:txBody>
      </p:sp>
      <p:sp>
        <p:nvSpPr>
          <p:cNvPr id="6" name="Content Placeholder 5">
            <a:extLst>
              <a:ext uri="{FF2B5EF4-FFF2-40B4-BE49-F238E27FC236}">
                <a16:creationId xmlns:a16="http://schemas.microsoft.com/office/drawing/2014/main" id="{32C2DCAD-84FF-43E2-B431-D381A90867B2}"/>
              </a:ext>
            </a:extLst>
          </p:cNvPr>
          <p:cNvSpPr>
            <a:spLocks noGrp="1"/>
          </p:cNvSpPr>
          <p:nvPr>
            <p:ph idx="1"/>
          </p:nvPr>
        </p:nvSpPr>
        <p:spPr/>
        <p:txBody>
          <a:bodyPr/>
          <a:lstStyle/>
          <a:p>
            <a:pPr marL="342900" indent="-342900" algn="just">
              <a:lnSpc>
                <a:spcPct val="150000"/>
              </a:lnSpc>
              <a:buFont typeface="Arial" panose="020B0604020202020204" pitchFamily="34" charset="0"/>
              <a:buChar char="•"/>
            </a:pPr>
            <a:r>
              <a:rPr lang="en-GB" dirty="0"/>
              <a:t>SPEED, 20 HOURS BY RO </a:t>
            </a:r>
            <a:r>
              <a:rPr lang="en-GB" dirty="0" err="1"/>
              <a:t>RO</a:t>
            </a:r>
            <a:r>
              <a:rPr lang="en-GB" dirty="0"/>
              <a:t> , 40+ BY DIRECT FERRY, 60 + LO </a:t>
            </a:r>
            <a:r>
              <a:rPr lang="en-GB" dirty="0" err="1"/>
              <a:t>LO</a:t>
            </a:r>
            <a:r>
              <a:rPr lang="en-GB" dirty="0"/>
              <a:t> </a:t>
            </a:r>
          </a:p>
          <a:p>
            <a:pPr marL="342900" indent="-342900" algn="just">
              <a:lnSpc>
                <a:spcPct val="150000"/>
              </a:lnSpc>
              <a:buFont typeface="Arial" panose="020B0604020202020204" pitchFamily="34" charset="0"/>
              <a:buChar char="•"/>
            </a:pPr>
            <a:r>
              <a:rPr lang="en-GB" dirty="0"/>
              <a:t> FREQUENCY, MULTIPLE OPTIONS PER DAY</a:t>
            </a:r>
          </a:p>
          <a:p>
            <a:pPr marL="342900" indent="-342900" algn="just">
              <a:lnSpc>
                <a:spcPct val="150000"/>
              </a:lnSpc>
              <a:buFont typeface="Arial" panose="020B0604020202020204" pitchFamily="34" charset="0"/>
              <a:buChar char="•"/>
            </a:pPr>
            <a:r>
              <a:rPr lang="en-GB" dirty="0"/>
              <a:t> PORT OPTIONS, 80% VIA DUBLIN </a:t>
            </a:r>
          </a:p>
          <a:p>
            <a:pPr marL="342900" indent="-342900" algn="just">
              <a:lnSpc>
                <a:spcPct val="150000"/>
              </a:lnSpc>
              <a:buFont typeface="Arial" panose="020B0604020202020204" pitchFamily="34" charset="0"/>
              <a:buChar char="•"/>
            </a:pPr>
            <a:r>
              <a:rPr lang="en-GB" dirty="0"/>
              <a:t>150 K TRUCKS PER YEAR, 3 MIILION TONNES </a:t>
            </a:r>
          </a:p>
          <a:p>
            <a:pPr marL="342900" indent="-342900" algn="just">
              <a:lnSpc>
                <a:spcPct val="150000"/>
              </a:lnSpc>
              <a:buFont typeface="Arial" panose="020B0604020202020204" pitchFamily="34" charset="0"/>
              <a:buChar char="•"/>
            </a:pPr>
            <a:r>
              <a:rPr lang="en-GB" dirty="0"/>
              <a:t>MOST AT RISK INDUSTRIES: AGRI PRODUCTS, SEAFOODS &amp; AUTOMOTIVE </a:t>
            </a:r>
          </a:p>
          <a:p>
            <a:pPr marL="342900" indent="-342900" algn="just">
              <a:lnSpc>
                <a:spcPct val="150000"/>
              </a:lnSpc>
              <a:buFont typeface="Arial" panose="020B0604020202020204" pitchFamily="34" charset="0"/>
              <a:buChar char="•"/>
            </a:pPr>
            <a:r>
              <a:rPr lang="en-GB" dirty="0"/>
              <a:t>PERISHABLES, LIVE ANIMALS, JIT SUPPLY CHAINS</a:t>
            </a:r>
          </a:p>
          <a:p>
            <a:pPr marL="342900" indent="-342900" algn="just">
              <a:lnSpc>
                <a:spcPct val="150000"/>
              </a:lnSpc>
              <a:buFont typeface="Arial" panose="020B0604020202020204" pitchFamily="34" charset="0"/>
              <a:buChar char="•"/>
            </a:pPr>
            <a:r>
              <a:rPr lang="en-GB" dirty="0"/>
              <a:t>ANY ALTERNATIVE REQUIRES REMAPPING MULTIPLE INDUSTRIES SUPPLY CHAINS AND MAY SIMPLY BE UNSTAINABLE FOR SECTORS</a:t>
            </a:r>
          </a:p>
          <a:p>
            <a:endParaRPr lang="en-GB" dirty="0"/>
          </a:p>
        </p:txBody>
      </p:sp>
    </p:spTree>
    <p:extLst>
      <p:ext uri="{BB962C8B-B14F-4D97-AF65-F5344CB8AC3E}">
        <p14:creationId xmlns:p14="http://schemas.microsoft.com/office/powerpoint/2010/main" val="7276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609120" y="2305098"/>
            <a:ext cx="6205329" cy="2896402"/>
          </a:xfrm>
        </p:spPr>
        <p:txBody>
          <a:bodyPr/>
          <a:lstStyle/>
          <a:p>
            <a:r>
              <a:rPr lang="en-US" dirty="0"/>
              <a:t>The UK’s Future Immigration Policy</a:t>
            </a:r>
            <a:br>
              <a:rPr lang="en-US" sz="3200" dirty="0"/>
            </a:br>
            <a:br>
              <a:rPr lang="en-US" sz="3200" dirty="0"/>
            </a:br>
            <a:endParaRPr lang="en-GB" sz="3200" dirty="0"/>
          </a:p>
        </p:txBody>
      </p:sp>
      <p:pic>
        <p:nvPicPr>
          <p:cNvPr id="8" name="Picture 7">
            <a:extLst>
              <a:ext uri="{FF2B5EF4-FFF2-40B4-BE49-F238E27FC236}">
                <a16:creationId xmlns:a16="http://schemas.microsoft.com/office/drawing/2014/main" id="{764AC70A-FDE0-44BF-B9DD-4768497F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29" y="0"/>
            <a:ext cx="6869338" cy="6869338"/>
          </a:xfrm>
          <a:prstGeom prst="rect">
            <a:avLst/>
          </a:prstGeom>
        </p:spPr>
      </p:pic>
      <p:pic>
        <p:nvPicPr>
          <p:cNvPr id="10" name="Picture 9" descr="A picture containing outdoor&#10;&#10;Description generated with high confidence">
            <a:extLst>
              <a:ext uri="{FF2B5EF4-FFF2-40B4-BE49-F238E27FC236}">
                <a16:creationId xmlns:a16="http://schemas.microsoft.com/office/drawing/2014/main" id="{2D8B9EE6-E6A9-4E93-B54E-CA189694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657" y="-134505"/>
            <a:ext cx="1520463" cy="7622523"/>
          </a:xfrm>
          <a:prstGeom prst="rect">
            <a:avLst/>
          </a:prstGeom>
        </p:spPr>
      </p:pic>
      <p:sp>
        <p:nvSpPr>
          <p:cNvPr id="3" name="Rectangle 2">
            <a:extLst>
              <a:ext uri="{FF2B5EF4-FFF2-40B4-BE49-F238E27FC236}">
                <a16:creationId xmlns:a16="http://schemas.microsoft.com/office/drawing/2014/main" id="{73A51063-8DE7-4B9E-99EA-167207EAC880}"/>
              </a:ext>
            </a:extLst>
          </p:cNvPr>
          <p:cNvSpPr/>
          <p:nvPr/>
        </p:nvSpPr>
        <p:spPr>
          <a:xfrm>
            <a:off x="5609120" y="4451158"/>
            <a:ext cx="6096000" cy="1200329"/>
          </a:xfrm>
          <a:prstGeom prst="rect">
            <a:avLst/>
          </a:prstGeom>
        </p:spPr>
        <p:txBody>
          <a:bodyPr>
            <a:spAutoFit/>
          </a:bodyPr>
          <a:lstStyle/>
          <a:p>
            <a:r>
              <a:rPr lang="en-US" b="1" dirty="0"/>
              <a:t>Sally Gilson</a:t>
            </a:r>
            <a:br>
              <a:rPr lang="en-US" dirty="0"/>
            </a:br>
            <a:r>
              <a:rPr lang="en-US" i="1" dirty="0"/>
              <a:t>Head of Skills</a:t>
            </a:r>
            <a:br>
              <a:rPr lang="en-US" i="1" dirty="0"/>
            </a:br>
            <a:r>
              <a:rPr lang="en-US" i="1" dirty="0"/>
              <a:t>FTA</a:t>
            </a:r>
            <a:br>
              <a:rPr lang="en-US" sz="2400" dirty="0"/>
            </a:br>
            <a:endParaRPr lang="en-GB" dirty="0"/>
          </a:p>
        </p:txBody>
      </p:sp>
    </p:spTree>
    <p:extLst>
      <p:ext uri="{BB962C8B-B14F-4D97-AF65-F5344CB8AC3E}">
        <p14:creationId xmlns:p14="http://schemas.microsoft.com/office/powerpoint/2010/main" val="253724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p:txBody>
          <a:bodyPr/>
          <a:lstStyle/>
          <a:p>
            <a:r>
              <a:rPr lang="en-GB" dirty="0"/>
              <a:t>Logistics and EEA Workers</a:t>
            </a:r>
          </a:p>
        </p:txBody>
      </p:sp>
      <p:graphicFrame>
        <p:nvGraphicFramePr>
          <p:cNvPr id="11" name="Content Placeholder 10">
            <a:extLst>
              <a:ext uri="{FF2B5EF4-FFF2-40B4-BE49-F238E27FC236}">
                <a16:creationId xmlns:a16="http://schemas.microsoft.com/office/drawing/2014/main" id="{33377E7D-1FA2-4095-B588-C22E546628E5}"/>
              </a:ext>
            </a:extLst>
          </p:cNvPr>
          <p:cNvGraphicFramePr>
            <a:graphicFrameLocks noGrp="1"/>
          </p:cNvGraphicFramePr>
          <p:nvPr>
            <p:ph idx="1"/>
            <p:extLst/>
          </p:nvPr>
        </p:nvGraphicFramePr>
        <p:xfrm>
          <a:off x="719138" y="1720850"/>
          <a:ext cx="10741342" cy="4392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733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592363"/>
            <a:ext cx="8676000" cy="677108"/>
          </a:xfrm>
        </p:spPr>
        <p:txBody>
          <a:bodyPr/>
          <a:lstStyle/>
          <a:p>
            <a:r>
              <a:rPr lang="en-GB" sz="4400" dirty="0"/>
              <a:t>What we know</a:t>
            </a:r>
          </a:p>
        </p:txBody>
      </p:sp>
      <p:graphicFrame>
        <p:nvGraphicFramePr>
          <p:cNvPr id="4" name="Content Placeholder 3">
            <a:extLst>
              <a:ext uri="{FF2B5EF4-FFF2-40B4-BE49-F238E27FC236}">
                <a16:creationId xmlns:a16="http://schemas.microsoft.com/office/drawing/2014/main" id="{1A6F8BD1-ADC8-4B05-9317-EB028B791DC0}"/>
              </a:ext>
            </a:extLst>
          </p:cNvPr>
          <p:cNvGraphicFramePr>
            <a:graphicFrameLocks noGrp="1"/>
          </p:cNvGraphicFramePr>
          <p:nvPr>
            <p:ph idx="1"/>
            <p:extLst/>
          </p:nvPr>
        </p:nvGraphicFramePr>
        <p:xfrm>
          <a:off x="719138" y="1720850"/>
          <a:ext cx="10753725" cy="4392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361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AE19-2E64-4D76-B46E-D14354394790}"/>
              </a:ext>
            </a:extLst>
          </p:cNvPr>
          <p:cNvSpPr>
            <a:spLocks noGrp="1"/>
          </p:cNvSpPr>
          <p:nvPr>
            <p:ph type="title"/>
          </p:nvPr>
        </p:nvSpPr>
        <p:spPr/>
        <p:txBody>
          <a:bodyPr/>
          <a:lstStyle/>
          <a:p>
            <a:r>
              <a:rPr lang="en-GB" dirty="0"/>
              <a:t>Current System for Recruiting Non EU Workers</a:t>
            </a:r>
          </a:p>
        </p:txBody>
      </p:sp>
      <p:sp>
        <p:nvSpPr>
          <p:cNvPr id="3" name="Content Placeholder 2">
            <a:extLst>
              <a:ext uri="{FF2B5EF4-FFF2-40B4-BE49-F238E27FC236}">
                <a16:creationId xmlns:a16="http://schemas.microsoft.com/office/drawing/2014/main" id="{D992FCAA-FD0A-427D-8296-AA64D18A5F1D}"/>
              </a:ext>
            </a:extLst>
          </p:cNvPr>
          <p:cNvSpPr>
            <a:spLocks noGrp="1"/>
          </p:cNvSpPr>
          <p:nvPr>
            <p:ph idx="1"/>
          </p:nvPr>
        </p:nvSpPr>
        <p:spPr/>
        <p:txBody>
          <a:bodyPr/>
          <a:lstStyle/>
          <a:p>
            <a:r>
              <a:rPr lang="en-GB" dirty="0"/>
              <a:t>Main options for entry non EU;</a:t>
            </a:r>
          </a:p>
          <a:p>
            <a:endParaRPr lang="en-GB" dirty="0"/>
          </a:p>
          <a:p>
            <a:r>
              <a:rPr lang="en-GB" dirty="0"/>
              <a:t>Tier 2 System – RQF 6 and above, min salary £30k, max 1,700 visas per month</a:t>
            </a:r>
          </a:p>
          <a:p>
            <a:endParaRPr lang="en-GB" dirty="0"/>
          </a:p>
          <a:p>
            <a:r>
              <a:rPr lang="en-GB" dirty="0"/>
              <a:t>Youth Mobility Scheme – 8 countries, 18-30 year olds, min of £1,870 savings and 1,000 people per country</a:t>
            </a:r>
          </a:p>
          <a:p>
            <a:endParaRPr lang="en-GB" dirty="0"/>
          </a:p>
          <a:p>
            <a:r>
              <a:rPr lang="en-GB" dirty="0"/>
              <a:t>Shortage Occupation List – As per Tier 2, to qualify for SOL must be RQF level of 6 and above (Currently seeking a call for evidence)</a:t>
            </a:r>
          </a:p>
        </p:txBody>
      </p:sp>
    </p:spTree>
    <p:extLst>
      <p:ext uri="{BB962C8B-B14F-4D97-AF65-F5344CB8AC3E}">
        <p14:creationId xmlns:p14="http://schemas.microsoft.com/office/powerpoint/2010/main" val="270624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746251"/>
            <a:ext cx="5692689" cy="369332"/>
          </a:xfrm>
        </p:spPr>
        <p:txBody>
          <a:bodyPr/>
          <a:lstStyle/>
          <a:p>
            <a:r>
              <a:rPr lang="en-GB" dirty="0"/>
              <a:t>What we know</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457200" indent="-457200">
              <a:buFont typeface="+mj-lt"/>
              <a:buAutoNum type="arabicPeriod" startAt="8"/>
            </a:pPr>
            <a:r>
              <a:rPr lang="en-GB" dirty="0"/>
              <a:t>Air freight will be able to continue operating at least until end 2019 </a:t>
            </a:r>
          </a:p>
          <a:p>
            <a:pPr marL="457200" indent="-457200">
              <a:buFont typeface="+mj-lt"/>
              <a:buAutoNum type="arabicPeriod" startAt="8"/>
            </a:pPr>
            <a:endParaRPr lang="en-GB" sz="1500" dirty="0"/>
          </a:p>
          <a:p>
            <a:pPr marL="457200" indent="-457200">
              <a:buFont typeface="+mj-lt"/>
              <a:buAutoNum type="arabicPeriod" startAt="8"/>
            </a:pPr>
            <a:r>
              <a:rPr lang="en-GB" dirty="0"/>
              <a:t>International road haulage &amp; rail freight are dependent on agreements being concluded &amp; could face severe restrictions in a no deal scenario</a:t>
            </a:r>
          </a:p>
          <a:p>
            <a:pPr marL="457200" indent="-457200">
              <a:buFont typeface="+mj-lt"/>
              <a:buAutoNum type="arabicPeriod" startAt="8"/>
            </a:pPr>
            <a:endParaRPr lang="en-GB" sz="1500" dirty="0"/>
          </a:p>
          <a:p>
            <a:pPr marL="457200" indent="-457200">
              <a:buFont typeface="+mj-lt"/>
              <a:buAutoNum type="arabicPeriod" startAt="8"/>
            </a:pPr>
            <a:r>
              <a:rPr lang="en-GB" dirty="0"/>
              <a:t>The UK Government has pledged to protect the rights of EU citizens currently in the UK, but post-Brexit immigration rules are likely to be more restrictive </a:t>
            </a:r>
          </a:p>
          <a:p>
            <a:pPr marL="457200" indent="-457200">
              <a:buFont typeface="+mj-lt"/>
              <a:buAutoNum type="arabicPeriod" startAt="8"/>
            </a:pPr>
            <a:endParaRPr lang="en-GB" dirty="0"/>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Tree>
    <p:extLst>
      <p:ext uri="{BB962C8B-B14F-4D97-AF65-F5344CB8AC3E}">
        <p14:creationId xmlns:p14="http://schemas.microsoft.com/office/powerpoint/2010/main" val="222722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BCEB-66BF-4EC3-BFAA-566CF3445851}"/>
              </a:ext>
            </a:extLst>
          </p:cNvPr>
          <p:cNvSpPr>
            <a:spLocks noGrp="1"/>
          </p:cNvSpPr>
          <p:nvPr>
            <p:ph type="title"/>
          </p:nvPr>
        </p:nvSpPr>
        <p:spPr>
          <a:xfrm>
            <a:off x="719400" y="622051"/>
            <a:ext cx="8676000" cy="615553"/>
          </a:xfrm>
        </p:spPr>
        <p:txBody>
          <a:bodyPr/>
          <a:lstStyle/>
          <a:p>
            <a:r>
              <a:rPr lang="en-GB" sz="4000" dirty="0"/>
              <a:t>Migration Advisory Committee</a:t>
            </a:r>
          </a:p>
        </p:txBody>
      </p:sp>
      <p:sp>
        <p:nvSpPr>
          <p:cNvPr id="3" name="Content Placeholder 2">
            <a:extLst>
              <a:ext uri="{FF2B5EF4-FFF2-40B4-BE49-F238E27FC236}">
                <a16:creationId xmlns:a16="http://schemas.microsoft.com/office/drawing/2014/main" id="{AC615F2F-2CA2-41CD-8EBD-749B5B23315A}"/>
              </a:ext>
            </a:extLst>
          </p:cNvPr>
          <p:cNvSpPr>
            <a:spLocks noGrp="1"/>
          </p:cNvSpPr>
          <p:nvPr>
            <p:ph idx="1"/>
          </p:nvPr>
        </p:nvSpPr>
        <p:spPr/>
        <p:txBody>
          <a:bodyPr/>
          <a:lstStyle/>
          <a:p>
            <a:pPr marL="342900" indent="-342900">
              <a:buFont typeface="Arial" panose="020B0604020202020204" pitchFamily="34" charset="0"/>
              <a:buChar char="•"/>
            </a:pPr>
            <a:r>
              <a:rPr lang="en-GB" sz="3200" dirty="0"/>
              <a:t>Focus on higher skilled</a:t>
            </a:r>
          </a:p>
          <a:p>
            <a:pPr marL="342900" indent="-342900">
              <a:buFont typeface="Arial" panose="020B0604020202020204" pitchFamily="34" charset="0"/>
              <a:buChar char="•"/>
            </a:pPr>
            <a:r>
              <a:rPr lang="en-GB" sz="3200" dirty="0"/>
              <a:t>No preference for EU citizens</a:t>
            </a:r>
          </a:p>
          <a:p>
            <a:pPr marL="342900" indent="-342900">
              <a:buFont typeface="Arial" panose="020B0604020202020204" pitchFamily="34" charset="0"/>
              <a:buChar char="•"/>
            </a:pPr>
            <a:r>
              <a:rPr lang="en-GB" sz="3200" dirty="0"/>
              <a:t>Abolish cap on number of migrants under Tier 2</a:t>
            </a:r>
          </a:p>
          <a:p>
            <a:pPr marL="342900" indent="-342900">
              <a:buFont typeface="Arial" panose="020B0604020202020204" pitchFamily="34" charset="0"/>
              <a:buChar char="•"/>
            </a:pPr>
            <a:r>
              <a:rPr lang="en-GB" sz="3200" dirty="0"/>
              <a:t>Extend Tier 2 to RQF level 3 or above</a:t>
            </a:r>
          </a:p>
          <a:p>
            <a:pPr marL="342900" indent="-342900">
              <a:buFont typeface="Arial" panose="020B0604020202020204" pitchFamily="34" charset="0"/>
              <a:buChar char="•"/>
            </a:pPr>
            <a:r>
              <a:rPr lang="en-GB" sz="3200" dirty="0"/>
              <a:t>Retain minimum salary of £30,000 for Tier 2</a:t>
            </a:r>
          </a:p>
          <a:p>
            <a:pPr marL="342900" indent="-342900">
              <a:buFont typeface="Arial" panose="020B0604020202020204" pitchFamily="34" charset="0"/>
              <a:buChar char="•"/>
            </a:pPr>
            <a:r>
              <a:rPr lang="en-GB" sz="3200" dirty="0"/>
              <a:t>Avoid lower skilled sectoral schemes besides agriculture</a:t>
            </a:r>
          </a:p>
          <a:p>
            <a:pPr marL="342900" indent="-342900">
              <a:buFont typeface="Arial" panose="020B0604020202020204" pitchFamily="34" charset="0"/>
              <a:buChar char="•"/>
            </a:pPr>
            <a:r>
              <a:rPr lang="en-GB" sz="3200" dirty="0"/>
              <a:t>Extend Youth Mobility Scheme if extra lower skilled workers required</a:t>
            </a:r>
          </a:p>
          <a:p>
            <a:pPr marL="342900" indent="-342900">
              <a:buFont typeface="Arial" panose="020B0604020202020204" pitchFamily="34" charset="0"/>
              <a:buChar char="•"/>
            </a:pPr>
            <a:endParaRPr lang="en-GB" sz="3200" dirty="0"/>
          </a:p>
          <a:p>
            <a:pPr marL="342900" indent="-342900">
              <a:buFont typeface="Arial" panose="020B0604020202020204" pitchFamily="34" charset="0"/>
              <a:buChar char="•"/>
            </a:pPr>
            <a:endParaRPr lang="en-GB" sz="3200" dirty="0"/>
          </a:p>
        </p:txBody>
      </p:sp>
    </p:spTree>
    <p:extLst>
      <p:ext uri="{BB962C8B-B14F-4D97-AF65-F5344CB8AC3E}">
        <p14:creationId xmlns:p14="http://schemas.microsoft.com/office/powerpoint/2010/main" val="138037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3617-70F1-4417-8320-3BD2FEDEBB39}"/>
              </a:ext>
            </a:extLst>
          </p:cNvPr>
          <p:cNvSpPr>
            <a:spLocks noGrp="1"/>
          </p:cNvSpPr>
          <p:nvPr>
            <p:ph type="title"/>
          </p:nvPr>
        </p:nvSpPr>
        <p:spPr/>
        <p:txBody>
          <a:bodyPr/>
          <a:lstStyle/>
          <a:p>
            <a:r>
              <a:rPr lang="en-GB" dirty="0"/>
              <a:t>How the logistics sector would fair under recommendations</a:t>
            </a:r>
          </a:p>
        </p:txBody>
      </p:sp>
      <p:sp>
        <p:nvSpPr>
          <p:cNvPr id="3" name="Content Placeholder 2">
            <a:extLst>
              <a:ext uri="{FF2B5EF4-FFF2-40B4-BE49-F238E27FC236}">
                <a16:creationId xmlns:a16="http://schemas.microsoft.com/office/drawing/2014/main" id="{73D75394-83DE-424D-9251-DE5C64577873}"/>
              </a:ext>
            </a:extLst>
          </p:cNvPr>
          <p:cNvSpPr>
            <a:spLocks noGrp="1"/>
          </p:cNvSpPr>
          <p:nvPr>
            <p:ph idx="1"/>
          </p:nvPr>
        </p:nvSpPr>
        <p:spPr/>
        <p:txBody>
          <a:bodyPr/>
          <a:lstStyle/>
          <a:p>
            <a:pPr marL="342900" indent="-342900">
              <a:buFont typeface="Arial" panose="020B0604020202020204" pitchFamily="34" charset="0"/>
              <a:buChar char="•"/>
            </a:pPr>
            <a:r>
              <a:rPr lang="en-GB" dirty="0"/>
              <a:t>90% of logistics workers are below RQF level 2</a:t>
            </a:r>
          </a:p>
          <a:p>
            <a:endParaRPr lang="en-GB" dirty="0"/>
          </a:p>
          <a:p>
            <a:pPr marL="342900" indent="-342900">
              <a:buFont typeface="Arial" panose="020B0604020202020204" pitchFamily="34" charset="0"/>
              <a:buChar char="•"/>
            </a:pPr>
            <a:r>
              <a:rPr lang="en-GB" dirty="0"/>
              <a:t>88% earn below £30k</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Minimum £30,000 salary restrictive – especially for Northern Ireland where average wages are lower</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No provision for seasonal workers beyond Youth Mobility Scheme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White paper for immigration due by November</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Government recognise need for lower skilled workers in some sectors and a system likely to be devised</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7296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BCEB-66BF-4EC3-BFAA-566CF3445851}"/>
              </a:ext>
            </a:extLst>
          </p:cNvPr>
          <p:cNvSpPr>
            <a:spLocks noGrp="1"/>
          </p:cNvSpPr>
          <p:nvPr>
            <p:ph type="title"/>
          </p:nvPr>
        </p:nvSpPr>
        <p:spPr>
          <a:xfrm>
            <a:off x="719400" y="683606"/>
            <a:ext cx="8676000" cy="492443"/>
          </a:xfrm>
        </p:spPr>
        <p:txBody>
          <a:bodyPr/>
          <a:lstStyle/>
          <a:p>
            <a:r>
              <a:rPr lang="en-GB" sz="3200" dirty="0"/>
              <a:t>No Deal EU Citizens in UK</a:t>
            </a:r>
          </a:p>
        </p:txBody>
      </p:sp>
      <p:sp>
        <p:nvSpPr>
          <p:cNvPr id="3" name="Content Placeholder 2">
            <a:extLst>
              <a:ext uri="{FF2B5EF4-FFF2-40B4-BE49-F238E27FC236}">
                <a16:creationId xmlns:a16="http://schemas.microsoft.com/office/drawing/2014/main" id="{AC615F2F-2CA2-41CD-8EBD-749B5B23315A}"/>
              </a:ext>
            </a:extLst>
          </p:cNvPr>
          <p:cNvSpPr>
            <a:spLocks noGrp="1"/>
          </p:cNvSpPr>
          <p:nvPr>
            <p:ph idx="1"/>
          </p:nvPr>
        </p:nvSpPr>
        <p:spPr/>
        <p:txBody>
          <a:bodyPr/>
          <a:lstStyle/>
          <a:p>
            <a:pPr marL="342900" lvl="0" indent="-342900">
              <a:buFont typeface="Arial" panose="020B0604020202020204" pitchFamily="34" charset="0"/>
              <a:buChar char="•"/>
            </a:pPr>
            <a:r>
              <a:rPr lang="en-GB" dirty="0"/>
              <a:t>The UK Govt guarantees that EU citizens resident in UK by 29</a:t>
            </a:r>
            <a:r>
              <a:rPr lang="en-GB" baseline="30000" dirty="0"/>
              <a:t>th</a:t>
            </a:r>
            <a:r>
              <a:rPr lang="en-GB" dirty="0"/>
              <a:t> March 2019 will have right to stay and entitled to benefits and services</a:t>
            </a:r>
          </a:p>
          <a:p>
            <a:pPr marL="342900" lvl="0" indent="-342900">
              <a:buFont typeface="Arial" panose="020B0604020202020204" pitchFamily="34" charset="0"/>
              <a:buChar char="•"/>
            </a:pPr>
            <a:r>
              <a:rPr lang="en-GB" dirty="0"/>
              <a:t>Settle Scheme will continue to run in case of no deal</a:t>
            </a:r>
          </a:p>
          <a:p>
            <a:pPr marL="342900" lvl="0" indent="-342900">
              <a:buFont typeface="Arial" panose="020B0604020202020204" pitchFamily="34" charset="0"/>
              <a:buChar char="•"/>
            </a:pPr>
            <a:r>
              <a:rPr lang="en-GB" dirty="0"/>
              <a:t>After 1 January 2021 can no longer guarantee that National Identity card will be valid to enter UK</a:t>
            </a:r>
          </a:p>
          <a:p>
            <a:pPr marL="342900" lvl="0" indent="-342900">
              <a:buFont typeface="Arial" panose="020B0604020202020204" pitchFamily="34" charset="0"/>
              <a:buChar char="•"/>
            </a:pPr>
            <a:r>
              <a:rPr lang="en-GB" dirty="0"/>
              <a:t>Frontier workers – will protect the right of those that live in other state but travel regularly to and from UK because they are employed or self-employed. Many of this cohort will spend enough time in UK to qualify for settled status</a:t>
            </a:r>
          </a:p>
          <a:p>
            <a:pPr marL="342900" lvl="0" indent="-342900">
              <a:buFont typeface="Arial" panose="020B0604020202020204" pitchFamily="34" charset="0"/>
              <a:buChar char="•"/>
            </a:pPr>
            <a:r>
              <a:rPr lang="en-GB" dirty="0"/>
              <a:t>Other Frontier workers will be able to obtain a separate UK immigration status which will allow them to continue frontier working in the UK after exit*</a:t>
            </a:r>
          </a:p>
          <a:p>
            <a:pPr marL="342900" lvl="0" indent="-342900">
              <a:buFont typeface="Arial" panose="020B0604020202020204" pitchFamily="34" charset="0"/>
              <a:buChar char="•"/>
            </a:pPr>
            <a:r>
              <a:rPr lang="en-GB" dirty="0"/>
              <a:t>Professional qualifications will continue to be recognised as long as achieved by 29 March 2019</a:t>
            </a:r>
          </a:p>
        </p:txBody>
      </p:sp>
    </p:spTree>
    <p:extLst>
      <p:ext uri="{BB962C8B-B14F-4D97-AF65-F5344CB8AC3E}">
        <p14:creationId xmlns:p14="http://schemas.microsoft.com/office/powerpoint/2010/main" val="152700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F2D9-CD43-4CC7-86B6-778C8D7EEF65}"/>
              </a:ext>
            </a:extLst>
          </p:cNvPr>
          <p:cNvSpPr>
            <a:spLocks noGrp="1"/>
          </p:cNvSpPr>
          <p:nvPr>
            <p:ph type="title"/>
          </p:nvPr>
        </p:nvSpPr>
        <p:spPr/>
        <p:txBody>
          <a:bodyPr/>
          <a:lstStyle/>
          <a:p>
            <a:r>
              <a:rPr lang="en-GB" dirty="0"/>
              <a:t>No Deal – UK Nationals in EU and EFTA</a:t>
            </a:r>
          </a:p>
        </p:txBody>
      </p:sp>
      <p:sp>
        <p:nvSpPr>
          <p:cNvPr id="3" name="Content Placeholder 2">
            <a:extLst>
              <a:ext uri="{FF2B5EF4-FFF2-40B4-BE49-F238E27FC236}">
                <a16:creationId xmlns:a16="http://schemas.microsoft.com/office/drawing/2014/main" id="{59B1A3C8-C421-4BC7-9091-46808628A8F9}"/>
              </a:ext>
            </a:extLst>
          </p:cNvPr>
          <p:cNvSpPr>
            <a:spLocks noGrp="1"/>
          </p:cNvSpPr>
          <p:nvPr>
            <p:ph idx="1"/>
          </p:nvPr>
        </p:nvSpPr>
        <p:spPr/>
        <p:txBody>
          <a:bodyPr/>
          <a:lstStyle/>
          <a:p>
            <a:pPr marL="342900" lvl="0" indent="-342900">
              <a:buFont typeface="Arial" panose="020B0604020202020204" pitchFamily="34" charset="0"/>
              <a:buChar char="•"/>
            </a:pPr>
            <a:r>
              <a:rPr lang="en-GB" dirty="0"/>
              <a:t>UK cannot act unilaterally to protect rights of UK nationals in EU – withdrawal agreement only way to guarantee</a:t>
            </a:r>
          </a:p>
          <a:p>
            <a:pPr marL="342900" lvl="0" indent="-342900">
              <a:buFont typeface="Arial" panose="020B0604020202020204" pitchFamily="34" charset="0"/>
              <a:buChar char="•"/>
            </a:pPr>
            <a:r>
              <a:rPr lang="en-GB" dirty="0"/>
              <a:t>Continue to call on EU and member states to uphold commitments to citizens and protect rights of UK nationals including benefits and services</a:t>
            </a:r>
          </a:p>
          <a:p>
            <a:pPr marL="342900" lvl="0" indent="-342900">
              <a:buFont typeface="Arial" panose="020B0604020202020204" pitchFamily="34" charset="0"/>
              <a:buChar char="•"/>
            </a:pPr>
            <a:r>
              <a:rPr lang="en-GB" dirty="0"/>
              <a:t>UK Nationals that return due to no deal would have access to NHS</a:t>
            </a:r>
          </a:p>
          <a:p>
            <a:pPr marL="342900" lvl="0" indent="-342900">
              <a:buFont typeface="Arial" panose="020B0604020202020204" pitchFamily="34" charset="0"/>
              <a:buChar char="•"/>
            </a:pPr>
            <a:r>
              <a:rPr lang="en-GB" dirty="0"/>
              <a:t>Further detail will come re bringing EU or Non EU family members back home with them</a:t>
            </a:r>
          </a:p>
          <a:p>
            <a:pPr marL="342900" lvl="0" indent="-342900">
              <a:buFont typeface="Arial" panose="020B0604020202020204" pitchFamily="34" charset="0"/>
              <a:buChar char="•"/>
            </a:pPr>
            <a:r>
              <a:rPr lang="en-GB" dirty="0"/>
              <a:t>Still in discussions to protect past social security contributions and reciprocal healthcare</a:t>
            </a:r>
          </a:p>
          <a:p>
            <a:pPr marL="342900" lvl="0" indent="-342900">
              <a:buFont typeface="Arial" panose="020B0604020202020204" pitchFamily="34" charset="0"/>
              <a:buChar char="•"/>
            </a:pPr>
            <a:r>
              <a:rPr lang="en-GB" dirty="0"/>
              <a:t>UK seeking arrangements with EFTA states – EFTA states confirmed UK nationals living in those states will be able to stay</a:t>
            </a:r>
          </a:p>
          <a:p>
            <a:endParaRPr lang="en-GB" dirty="0"/>
          </a:p>
        </p:txBody>
      </p:sp>
    </p:spTree>
    <p:extLst>
      <p:ext uri="{BB962C8B-B14F-4D97-AF65-F5344CB8AC3E}">
        <p14:creationId xmlns:p14="http://schemas.microsoft.com/office/powerpoint/2010/main" val="26623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53F7-05BB-4686-A170-12EB9EBF52EC}"/>
              </a:ext>
            </a:extLst>
          </p:cNvPr>
          <p:cNvSpPr>
            <a:spLocks noGrp="1"/>
          </p:cNvSpPr>
          <p:nvPr>
            <p:ph type="title"/>
          </p:nvPr>
        </p:nvSpPr>
        <p:spPr/>
        <p:txBody>
          <a:bodyPr/>
          <a:lstStyle/>
          <a:p>
            <a:r>
              <a:rPr lang="en-GB" dirty="0"/>
              <a:t>How can we train new staff</a:t>
            </a:r>
          </a:p>
        </p:txBody>
      </p:sp>
      <p:sp>
        <p:nvSpPr>
          <p:cNvPr id="3" name="Content Placeholder 2">
            <a:extLst>
              <a:ext uri="{FF2B5EF4-FFF2-40B4-BE49-F238E27FC236}">
                <a16:creationId xmlns:a16="http://schemas.microsoft.com/office/drawing/2014/main" id="{535B75A3-9739-4BCA-9176-0923E0B96D21}"/>
              </a:ext>
            </a:extLst>
          </p:cNvPr>
          <p:cNvSpPr>
            <a:spLocks noGrp="1"/>
          </p:cNvSpPr>
          <p:nvPr>
            <p:ph idx="1"/>
          </p:nvPr>
        </p:nvSpPr>
        <p:spPr/>
        <p:txBody>
          <a:bodyPr/>
          <a:lstStyle/>
          <a:p>
            <a:r>
              <a:rPr lang="en-GB" dirty="0"/>
              <a:t>Brexit will create further skills gaps through skills shortages and new regulations/ procedures</a:t>
            </a:r>
          </a:p>
          <a:p>
            <a:endParaRPr lang="en-GB" dirty="0"/>
          </a:p>
          <a:p>
            <a:r>
              <a:rPr lang="en-GB" dirty="0"/>
              <a:t>Freight Forwarders and Customs Experts – can utilise apprenticeships and additional money from Government in the form of customs training grants</a:t>
            </a:r>
          </a:p>
          <a:p>
            <a:endParaRPr lang="en-GB" dirty="0"/>
          </a:p>
          <a:p>
            <a:r>
              <a:rPr lang="en-GB" dirty="0"/>
              <a:t>HGV Drivers – Apprenticeships currently only funded route, occasionally DWP training programmes but money limited</a:t>
            </a:r>
          </a:p>
          <a:p>
            <a:endParaRPr lang="en-GB" dirty="0"/>
          </a:p>
        </p:txBody>
      </p:sp>
    </p:spTree>
    <p:extLst>
      <p:ext uri="{BB962C8B-B14F-4D97-AF65-F5344CB8AC3E}">
        <p14:creationId xmlns:p14="http://schemas.microsoft.com/office/powerpoint/2010/main" val="1014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A878-546A-4AA9-A12E-2958072561C1}"/>
              </a:ext>
            </a:extLst>
          </p:cNvPr>
          <p:cNvSpPr>
            <a:spLocks noGrp="1"/>
          </p:cNvSpPr>
          <p:nvPr>
            <p:ph type="title"/>
          </p:nvPr>
        </p:nvSpPr>
        <p:spPr/>
        <p:txBody>
          <a:bodyPr>
            <a:normAutofit fontScale="90000"/>
          </a:bodyPr>
          <a:lstStyle/>
          <a:p>
            <a:r>
              <a:rPr lang="en-GB" sz="3200"/>
              <a:t>Logistics </a:t>
            </a:r>
            <a:r>
              <a:rPr lang="en-GB" sz="3200" dirty="0"/>
              <a:t>apprenticeships</a:t>
            </a:r>
          </a:p>
        </p:txBody>
      </p:sp>
      <p:pic>
        <p:nvPicPr>
          <p:cNvPr id="8" name="Content Placeholder 7">
            <a:extLst>
              <a:ext uri="{FF2B5EF4-FFF2-40B4-BE49-F238E27FC236}">
                <a16:creationId xmlns:a16="http://schemas.microsoft.com/office/drawing/2014/main" id="{107AD36E-6C88-4B93-B9FA-D64A830EEB14}"/>
              </a:ext>
            </a:extLst>
          </p:cNvPr>
          <p:cNvPicPr>
            <a:picLocks noGrp="1" noChangeAspect="1"/>
          </p:cNvPicPr>
          <p:nvPr>
            <p:ph idx="1"/>
          </p:nvPr>
        </p:nvPicPr>
        <p:blipFill>
          <a:blip r:embed="rId3"/>
          <a:stretch>
            <a:fillRect/>
          </a:stretch>
        </p:blipFill>
        <p:spPr>
          <a:xfrm>
            <a:off x="2074199" y="1426754"/>
            <a:ext cx="8102735" cy="4923246"/>
          </a:xfrm>
          <a:prstGeom prst="rect">
            <a:avLst/>
          </a:prstGeom>
        </p:spPr>
      </p:pic>
    </p:spTree>
    <p:extLst>
      <p:ext uri="{BB962C8B-B14F-4D97-AF65-F5344CB8AC3E}">
        <p14:creationId xmlns:p14="http://schemas.microsoft.com/office/powerpoint/2010/main" val="41466296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C6D5-C2FC-4ABB-B653-96BCF91F373F}"/>
              </a:ext>
            </a:extLst>
          </p:cNvPr>
          <p:cNvSpPr>
            <a:spLocks noGrp="1"/>
          </p:cNvSpPr>
          <p:nvPr>
            <p:ph type="title"/>
          </p:nvPr>
        </p:nvSpPr>
        <p:spPr/>
        <p:txBody>
          <a:bodyPr/>
          <a:lstStyle/>
          <a:p>
            <a:r>
              <a:rPr lang="en-GB" dirty="0"/>
              <a:t>Customs Training and IT Grants</a:t>
            </a:r>
          </a:p>
        </p:txBody>
      </p:sp>
      <p:sp>
        <p:nvSpPr>
          <p:cNvPr id="3" name="Content Placeholder 2">
            <a:extLst>
              <a:ext uri="{FF2B5EF4-FFF2-40B4-BE49-F238E27FC236}">
                <a16:creationId xmlns:a16="http://schemas.microsoft.com/office/drawing/2014/main" id="{22DF345D-C965-46D2-91B9-7F96F1700874}"/>
              </a:ext>
            </a:extLst>
          </p:cNvPr>
          <p:cNvSpPr>
            <a:spLocks noGrp="1"/>
          </p:cNvSpPr>
          <p:nvPr>
            <p:ph idx="1"/>
          </p:nvPr>
        </p:nvSpPr>
        <p:spPr/>
        <p:txBody>
          <a:bodyPr/>
          <a:lstStyle/>
          <a:p>
            <a:r>
              <a:rPr lang="en-GB" dirty="0"/>
              <a:t>Government announced a one off investment of £8million for customs training and IT improvements to support businesses through Brexit</a:t>
            </a:r>
          </a:p>
          <a:p>
            <a:endParaRPr lang="en-GB" dirty="0"/>
          </a:p>
          <a:p>
            <a:pPr marL="342900" lvl="0" indent="-342900">
              <a:buFont typeface="Arial" panose="020B0604020202020204" pitchFamily="34" charset="0"/>
              <a:buChar char="•"/>
            </a:pPr>
            <a:r>
              <a:rPr lang="en-GB" dirty="0"/>
              <a:t>There is £2 million available to provide training grants which will provide funding for up to 50% of the cost of training staff</a:t>
            </a:r>
          </a:p>
          <a:p>
            <a:pPr marL="342900" lvl="0" indent="-342900">
              <a:buFont typeface="Arial" panose="020B0604020202020204" pitchFamily="34" charset="0"/>
              <a:buChar char="•"/>
            </a:pPr>
            <a:endParaRPr lang="en-GB" dirty="0"/>
          </a:p>
          <a:p>
            <a:pPr marL="342900" lvl="0" indent="-342900">
              <a:buFont typeface="Arial" panose="020B0604020202020204" pitchFamily="34" charset="0"/>
              <a:buChar char="•"/>
            </a:pPr>
            <a:r>
              <a:rPr lang="en-GB" dirty="0"/>
              <a:t>There is £3 million available to support investment in IT improvements that increase the automation and productivity of completing customs declarations (NB. This grant is only applicable to customs intermediaries)</a:t>
            </a:r>
          </a:p>
          <a:p>
            <a:pPr marL="342900" lvl="0" indent="-342900">
              <a:buFont typeface="Arial" panose="020B0604020202020204" pitchFamily="34" charset="0"/>
              <a:buChar char="•"/>
            </a:pPr>
            <a:endParaRPr lang="en-GB" dirty="0"/>
          </a:p>
          <a:p>
            <a:pPr lvl="0"/>
            <a:r>
              <a:rPr lang="en-GB" dirty="0"/>
              <a:t>Applications will close on 5</a:t>
            </a:r>
            <a:r>
              <a:rPr lang="en-GB" baseline="30000" dirty="0"/>
              <a:t>th</a:t>
            </a:r>
            <a:r>
              <a:rPr lang="en-GB" dirty="0"/>
              <a:t> April 2019 or earlier if funding allocated</a:t>
            </a:r>
          </a:p>
          <a:p>
            <a:endParaRPr lang="en-GB" dirty="0"/>
          </a:p>
        </p:txBody>
      </p:sp>
    </p:spTree>
    <p:extLst>
      <p:ext uri="{BB962C8B-B14F-4D97-AF65-F5344CB8AC3E}">
        <p14:creationId xmlns:p14="http://schemas.microsoft.com/office/powerpoint/2010/main" val="183145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5650-2B59-4CE1-96C0-C215D76DE9AD}"/>
              </a:ext>
            </a:extLst>
          </p:cNvPr>
          <p:cNvSpPr>
            <a:spLocks noGrp="1"/>
          </p:cNvSpPr>
          <p:nvPr>
            <p:ph type="title"/>
          </p:nvPr>
        </p:nvSpPr>
        <p:spPr/>
        <p:txBody>
          <a:bodyPr/>
          <a:lstStyle/>
          <a:p>
            <a:r>
              <a:rPr lang="en-GB" dirty="0"/>
              <a:t>What is FTA campaigning for</a:t>
            </a:r>
          </a:p>
        </p:txBody>
      </p:sp>
      <p:sp>
        <p:nvSpPr>
          <p:cNvPr id="3" name="Content Placeholder 2">
            <a:extLst>
              <a:ext uri="{FF2B5EF4-FFF2-40B4-BE49-F238E27FC236}">
                <a16:creationId xmlns:a16="http://schemas.microsoft.com/office/drawing/2014/main" id="{417FBCE4-E461-4234-BAD1-F51DCAF51B46}"/>
              </a:ext>
            </a:extLst>
          </p:cNvPr>
          <p:cNvSpPr>
            <a:spLocks noGrp="1"/>
          </p:cNvSpPr>
          <p:nvPr>
            <p:ph idx="1"/>
          </p:nvPr>
        </p:nvSpPr>
        <p:spPr/>
        <p:txBody>
          <a:bodyPr/>
          <a:lstStyle/>
          <a:p>
            <a:r>
              <a:rPr lang="en-GB" dirty="0"/>
              <a:t>Continued access to lower skilled workers</a:t>
            </a:r>
          </a:p>
          <a:p>
            <a:endParaRPr lang="en-GB" dirty="0"/>
          </a:p>
          <a:p>
            <a:r>
              <a:rPr lang="en-GB" dirty="0"/>
              <a:t>Amendment to Shortage Occupation List and Future Immigration White Paper to reduce salary and qualification restrictions</a:t>
            </a:r>
          </a:p>
          <a:p>
            <a:endParaRPr lang="en-GB" dirty="0"/>
          </a:p>
          <a:p>
            <a:r>
              <a:rPr lang="en-GB" dirty="0"/>
              <a:t>Mechanism for employers to check rights to work for EU citizens</a:t>
            </a:r>
          </a:p>
          <a:p>
            <a:endParaRPr lang="en-GB" dirty="0"/>
          </a:p>
          <a:p>
            <a:r>
              <a:rPr lang="en-GB" dirty="0"/>
              <a:t>Assurances for frontier workers</a:t>
            </a:r>
          </a:p>
          <a:p>
            <a:endParaRPr lang="en-GB" dirty="0"/>
          </a:p>
          <a:p>
            <a:r>
              <a:rPr lang="en-GB" dirty="0"/>
              <a:t>Unused Apprenticeship Levy funds to be utilised for emergency Brexit training</a:t>
            </a:r>
          </a:p>
          <a:p>
            <a:endParaRPr lang="en-GB" dirty="0"/>
          </a:p>
          <a:p>
            <a:r>
              <a:rPr lang="en-GB" dirty="0"/>
              <a:t>Ultimately convert to Training Levy to include all vocational training</a:t>
            </a:r>
          </a:p>
          <a:p>
            <a:endParaRPr lang="en-GB" dirty="0"/>
          </a:p>
          <a:p>
            <a:endParaRPr lang="en-GB" dirty="0"/>
          </a:p>
        </p:txBody>
      </p:sp>
    </p:spTree>
    <p:extLst>
      <p:ext uri="{BB962C8B-B14F-4D97-AF65-F5344CB8AC3E}">
        <p14:creationId xmlns:p14="http://schemas.microsoft.com/office/powerpoint/2010/main" val="391550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19400" y="746251"/>
            <a:ext cx="5726556" cy="369332"/>
          </a:xfrm>
        </p:spPr>
        <p:txBody>
          <a:bodyPr/>
          <a:lstStyle/>
          <a:p>
            <a:r>
              <a:rPr lang="en-GB" dirty="0"/>
              <a:t>Panel discussion</a:t>
            </a:r>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4" name="Rectangle 3">
            <a:extLst>
              <a:ext uri="{FF2B5EF4-FFF2-40B4-BE49-F238E27FC236}">
                <a16:creationId xmlns:a16="http://schemas.microsoft.com/office/drawing/2014/main" id="{4E5E023E-91BB-4C7B-9594-93C2CCAA1EDC}"/>
              </a:ext>
            </a:extLst>
          </p:cNvPr>
          <p:cNvSpPr/>
          <p:nvPr/>
        </p:nvSpPr>
        <p:spPr>
          <a:xfrm>
            <a:off x="2876349" y="2490281"/>
            <a:ext cx="6439301" cy="1723549"/>
          </a:xfrm>
          <a:prstGeom prst="rect">
            <a:avLst/>
          </a:prstGeom>
        </p:spPr>
        <p:txBody>
          <a:bodyPr wrap="square">
            <a:spAutoFit/>
          </a:bodyPr>
          <a:lstStyle/>
          <a:p>
            <a:r>
              <a:rPr lang="en-US" sz="4200" dirty="0"/>
              <a:t>People Issues:</a:t>
            </a:r>
            <a:br>
              <a:rPr lang="en-US" dirty="0"/>
            </a:br>
            <a:r>
              <a:rPr lang="en-US" sz="3200" dirty="0"/>
              <a:t>Status of EU Employees under ‘No Deal’</a:t>
            </a:r>
            <a:endParaRPr lang="en-GB" sz="3200" dirty="0"/>
          </a:p>
        </p:txBody>
      </p:sp>
      <p:sp>
        <p:nvSpPr>
          <p:cNvPr id="3" name="Rectangle 2">
            <a:extLst>
              <a:ext uri="{FF2B5EF4-FFF2-40B4-BE49-F238E27FC236}">
                <a16:creationId xmlns:a16="http://schemas.microsoft.com/office/drawing/2014/main" id="{24905CD0-FF48-4B52-9E29-3367B9D1C4EA}"/>
              </a:ext>
            </a:extLst>
          </p:cNvPr>
          <p:cNvSpPr/>
          <p:nvPr/>
        </p:nvSpPr>
        <p:spPr>
          <a:xfrm>
            <a:off x="2876349" y="4826675"/>
            <a:ext cx="6156365" cy="2031325"/>
          </a:xfrm>
          <a:prstGeom prst="rect">
            <a:avLst/>
          </a:prstGeom>
        </p:spPr>
        <p:txBody>
          <a:bodyPr wrap="none">
            <a:spAutoFit/>
          </a:bodyPr>
          <a:lstStyle/>
          <a:p>
            <a:r>
              <a:rPr lang="en-GB" b="1" dirty="0">
                <a:solidFill>
                  <a:srgbClr val="FF0000"/>
                </a:solidFill>
              </a:rPr>
              <a:t>Sally Gilson, </a:t>
            </a:r>
            <a:r>
              <a:rPr lang="en-GB" i="1" dirty="0">
                <a:solidFill>
                  <a:srgbClr val="FF0000"/>
                </a:solidFill>
              </a:rPr>
              <a:t>Head of Skills, FTA</a:t>
            </a:r>
          </a:p>
          <a:p>
            <a:r>
              <a:rPr lang="en-GB" b="1" dirty="0">
                <a:solidFill>
                  <a:schemeClr val="accent3"/>
                </a:solidFill>
              </a:rPr>
              <a:t>David </a:t>
            </a:r>
            <a:r>
              <a:rPr lang="en-GB" b="1" dirty="0" err="1">
                <a:solidFill>
                  <a:schemeClr val="accent3"/>
                </a:solidFill>
              </a:rPr>
              <a:t>Yazdi</a:t>
            </a:r>
            <a:r>
              <a:rPr lang="en-GB" b="1" dirty="0">
                <a:solidFill>
                  <a:schemeClr val="accent3"/>
                </a:solidFill>
              </a:rPr>
              <a:t>, </a:t>
            </a:r>
            <a:r>
              <a:rPr lang="en-US" i="1" dirty="0">
                <a:solidFill>
                  <a:schemeClr val="accent3"/>
                </a:solidFill>
              </a:rPr>
              <a:t>Director, Solicitor and Co-founder, HY</a:t>
            </a:r>
          </a:p>
          <a:p>
            <a:r>
              <a:rPr lang="en-US" b="1" dirty="0">
                <a:solidFill>
                  <a:schemeClr val="accent3"/>
                </a:solidFill>
              </a:rPr>
              <a:t>Pauline Bastidon, </a:t>
            </a:r>
            <a:r>
              <a:rPr lang="en-US" i="1" dirty="0">
                <a:solidFill>
                  <a:schemeClr val="accent3"/>
                </a:solidFill>
              </a:rPr>
              <a:t>Head of European Policy &amp; Brexit, FTA</a:t>
            </a:r>
          </a:p>
          <a:p>
            <a:r>
              <a:rPr lang="sv-SE" b="1" dirty="0">
                <a:solidFill>
                  <a:schemeClr val="accent3"/>
                </a:solidFill>
              </a:rPr>
              <a:t>Aidan Flynn, </a:t>
            </a:r>
            <a:r>
              <a:rPr lang="sv-SE" i="1" dirty="0">
                <a:solidFill>
                  <a:schemeClr val="accent3"/>
                </a:solidFill>
              </a:rPr>
              <a:t>General Manager, FTA Ireland</a:t>
            </a:r>
          </a:p>
          <a:p>
            <a:endParaRPr lang="en-US" i="1" dirty="0">
              <a:solidFill>
                <a:schemeClr val="accent3"/>
              </a:solidFill>
            </a:endParaRPr>
          </a:p>
          <a:p>
            <a:endParaRPr lang="en-US" i="1" dirty="0">
              <a:solidFill>
                <a:schemeClr val="accent3"/>
              </a:solidFill>
            </a:endParaRPr>
          </a:p>
          <a:p>
            <a:endParaRPr lang="en-GB" i="1" dirty="0">
              <a:solidFill>
                <a:schemeClr val="accent3"/>
              </a:solidFill>
            </a:endParaRPr>
          </a:p>
        </p:txBody>
      </p:sp>
    </p:spTree>
    <p:extLst>
      <p:ext uri="{BB962C8B-B14F-4D97-AF65-F5344CB8AC3E}">
        <p14:creationId xmlns:p14="http://schemas.microsoft.com/office/powerpoint/2010/main" val="140109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5" name="Rectangle 4">
            <a:extLst>
              <a:ext uri="{FF2B5EF4-FFF2-40B4-BE49-F238E27FC236}">
                <a16:creationId xmlns:a16="http://schemas.microsoft.com/office/drawing/2014/main" id="{7DAFDEFB-EA0A-4C29-8082-BA18BD27E32B}"/>
              </a:ext>
            </a:extLst>
          </p:cNvPr>
          <p:cNvSpPr/>
          <p:nvPr/>
        </p:nvSpPr>
        <p:spPr>
          <a:xfrm>
            <a:off x="4182655" y="2844224"/>
            <a:ext cx="3826689" cy="1169551"/>
          </a:xfrm>
          <a:prstGeom prst="rect">
            <a:avLst/>
          </a:prstGeom>
        </p:spPr>
        <p:txBody>
          <a:bodyPr wrap="none">
            <a:spAutoFit/>
          </a:bodyPr>
          <a:lstStyle/>
          <a:p>
            <a:r>
              <a:rPr lang="en-GB" sz="7000" dirty="0"/>
              <a:t>COFFEE</a:t>
            </a:r>
          </a:p>
        </p:txBody>
      </p:sp>
    </p:spTree>
    <p:extLst>
      <p:ext uri="{BB962C8B-B14F-4D97-AF65-F5344CB8AC3E}">
        <p14:creationId xmlns:p14="http://schemas.microsoft.com/office/powerpoint/2010/main" val="29490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746251"/>
            <a:ext cx="5692689" cy="369332"/>
          </a:xfrm>
        </p:spPr>
        <p:txBody>
          <a:bodyPr/>
          <a:lstStyle/>
          <a:p>
            <a:r>
              <a:rPr lang="en-GB" dirty="0"/>
              <a:t>Withdrawal agreement</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457200" indent="-457200">
              <a:buFont typeface="+mj-lt"/>
              <a:buAutoNum type="arabicPeriod" startAt="8"/>
            </a:pPr>
            <a:endParaRPr lang="en-GB" dirty="0"/>
          </a:p>
          <a:p>
            <a:pPr marL="457200" indent="-457200">
              <a:buFont typeface="+mj-lt"/>
              <a:buAutoNum type="arabicPeriod" startAt="8"/>
            </a:pPr>
            <a:endParaRPr lang="en-GB" dirty="0"/>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5" name="Speech Bubble: Rectangle with Corners Rounded 4">
            <a:extLst>
              <a:ext uri="{FF2B5EF4-FFF2-40B4-BE49-F238E27FC236}">
                <a16:creationId xmlns:a16="http://schemas.microsoft.com/office/drawing/2014/main" id="{226531ED-273D-49A4-8258-38A6C6CD0B87}"/>
              </a:ext>
            </a:extLst>
          </p:cNvPr>
          <p:cNvSpPr/>
          <p:nvPr/>
        </p:nvSpPr>
        <p:spPr>
          <a:xfrm>
            <a:off x="575187" y="1681316"/>
            <a:ext cx="2802194" cy="1002890"/>
          </a:xfrm>
          <a:prstGeom prst="wedgeRoundRectCallout">
            <a:avLst>
              <a:gd name="adj1" fmla="val 60944"/>
              <a:gd name="adj2" fmla="val 1838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149420CD-ABFD-47C6-8FD7-E084EDEAF4FD}"/>
              </a:ext>
            </a:extLst>
          </p:cNvPr>
          <p:cNvSpPr txBox="1"/>
          <p:nvPr/>
        </p:nvSpPr>
        <p:spPr>
          <a:xfrm>
            <a:off x="621068" y="1951928"/>
            <a:ext cx="2710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90041"/>
                </a:solidFill>
                <a:effectLst/>
                <a:uLnTx/>
                <a:uFillTx/>
                <a:latin typeface="Arial"/>
                <a:ea typeface="+mn-ea"/>
                <a:cs typeface="+mn-cs"/>
              </a:rPr>
              <a:t>Transition period</a:t>
            </a:r>
          </a:p>
        </p:txBody>
      </p:sp>
      <p:sp>
        <p:nvSpPr>
          <p:cNvPr id="7" name="Content Placeholder 2">
            <a:extLst>
              <a:ext uri="{FF2B5EF4-FFF2-40B4-BE49-F238E27FC236}">
                <a16:creationId xmlns:a16="http://schemas.microsoft.com/office/drawing/2014/main" id="{8079F0AC-A88A-4932-95CF-DD24ECC66C32}"/>
              </a:ext>
            </a:extLst>
          </p:cNvPr>
          <p:cNvSpPr txBox="1">
            <a:spLocks/>
          </p:cNvSpPr>
          <p:nvPr/>
        </p:nvSpPr>
        <p:spPr>
          <a:xfrm>
            <a:off x="4232786" y="1720839"/>
            <a:ext cx="7239813" cy="43920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Status quo until end of December 2020 (incl. international agreements) – could be extended by 1 or 2 years at the UK’s request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558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Would apply unless/until superseded by a subsequent agreement ensuring there is no hard border </a:t>
            </a:r>
          </a:p>
          <a:p>
            <a:pPr marL="558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UK and EU in a ‘combined customs territory’ – no tariffs between UK and EU – EU external tariff applies to </a:t>
            </a:r>
            <a:r>
              <a:rPr kumimoji="0" lang="en-GB" sz="2400" b="0" i="0" u="none" strike="noStrike" kern="1200" cap="none" spc="0" normalizeH="0" baseline="0" noProof="0" dirty="0" err="1">
                <a:ln>
                  <a:noFill/>
                </a:ln>
                <a:solidFill>
                  <a:srgbClr val="000000"/>
                </a:solidFill>
                <a:effectLst/>
                <a:uLnTx/>
                <a:uFillTx/>
                <a:latin typeface="Arial"/>
                <a:ea typeface="+mn-ea"/>
                <a:cs typeface="+mn-cs"/>
              </a:rPr>
              <a:t>RoW</a:t>
            </a:r>
            <a:r>
              <a:rPr kumimoji="0" lang="en-GB" sz="2400" b="0" i="0" u="none" strike="noStrike" kern="1200" cap="none" spc="0" normalizeH="0" baseline="0" noProof="0" dirty="0">
                <a:ln>
                  <a:noFill/>
                </a:ln>
                <a:solidFill>
                  <a:srgbClr val="000000"/>
                </a:solidFill>
                <a:effectLst/>
                <a:uLnTx/>
                <a:uFillTx/>
                <a:latin typeface="Arial"/>
                <a:ea typeface="+mn-ea"/>
                <a:cs typeface="+mn-cs"/>
              </a:rPr>
              <a:t> goods</a:t>
            </a:r>
          </a:p>
          <a:p>
            <a:pPr marL="558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Union Customs Code and parts of the Single Market apply to NI</a:t>
            </a:r>
          </a:p>
        </p:txBody>
      </p:sp>
      <p:sp>
        <p:nvSpPr>
          <p:cNvPr id="8" name="Speech Bubble: Rectangle with Corners Rounded 7">
            <a:extLst>
              <a:ext uri="{FF2B5EF4-FFF2-40B4-BE49-F238E27FC236}">
                <a16:creationId xmlns:a16="http://schemas.microsoft.com/office/drawing/2014/main" id="{726DA033-17ED-4455-8DB8-A4DEFC2B9977}"/>
              </a:ext>
            </a:extLst>
          </p:cNvPr>
          <p:cNvSpPr/>
          <p:nvPr/>
        </p:nvSpPr>
        <p:spPr>
          <a:xfrm>
            <a:off x="609603" y="3672122"/>
            <a:ext cx="2802194" cy="1002890"/>
          </a:xfrm>
          <a:prstGeom prst="wedgeRoundRectCallout">
            <a:avLst>
              <a:gd name="adj1" fmla="val 59891"/>
              <a:gd name="adj2" fmla="val -2426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7095C2F0-6189-412E-B271-97F5F3C15B22}"/>
              </a:ext>
            </a:extLst>
          </p:cNvPr>
          <p:cNvSpPr txBox="1"/>
          <p:nvPr/>
        </p:nvSpPr>
        <p:spPr>
          <a:xfrm>
            <a:off x="719400" y="3916839"/>
            <a:ext cx="2710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90041"/>
                </a:solidFill>
                <a:effectLst/>
                <a:uLnTx/>
                <a:uFillTx/>
                <a:latin typeface="Arial"/>
                <a:ea typeface="+mn-ea"/>
                <a:cs typeface="+mn-cs"/>
              </a:rPr>
              <a:t>Irish backstop</a:t>
            </a:r>
          </a:p>
        </p:txBody>
      </p:sp>
    </p:spTree>
    <p:extLst>
      <p:ext uri="{BB962C8B-B14F-4D97-AF65-F5344CB8AC3E}">
        <p14:creationId xmlns:p14="http://schemas.microsoft.com/office/powerpoint/2010/main" val="400381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609120" y="1892143"/>
            <a:ext cx="6205329" cy="2070257"/>
          </a:xfrm>
        </p:spPr>
        <p:txBody>
          <a:bodyPr/>
          <a:lstStyle/>
          <a:p>
            <a:r>
              <a:rPr lang="en-US" sz="3200" dirty="0"/>
              <a:t>Top things you can do now to </a:t>
            </a:r>
            <a:br>
              <a:rPr lang="en-US" sz="3200" dirty="0"/>
            </a:br>
            <a:r>
              <a:rPr lang="en-US" sz="3200" dirty="0"/>
              <a:t>de-risk Brexit: </a:t>
            </a:r>
            <a:br>
              <a:rPr lang="en-US" dirty="0"/>
            </a:br>
            <a:r>
              <a:rPr lang="en-US" sz="2200" dirty="0"/>
              <a:t>FTA Speakers nominate their best advice to Members to de-risk Brexit, given the current situation</a:t>
            </a:r>
            <a:br>
              <a:rPr lang="en-US" sz="3200" dirty="0"/>
            </a:br>
            <a:br>
              <a:rPr lang="en-US" sz="3200" dirty="0"/>
            </a:br>
            <a:endParaRPr lang="en-GB" sz="3200" dirty="0"/>
          </a:p>
        </p:txBody>
      </p:sp>
      <p:pic>
        <p:nvPicPr>
          <p:cNvPr id="8" name="Picture 7">
            <a:extLst>
              <a:ext uri="{FF2B5EF4-FFF2-40B4-BE49-F238E27FC236}">
                <a16:creationId xmlns:a16="http://schemas.microsoft.com/office/drawing/2014/main" id="{764AC70A-FDE0-44BF-B9DD-4768497F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29" y="0"/>
            <a:ext cx="6869338" cy="6869338"/>
          </a:xfrm>
          <a:prstGeom prst="rect">
            <a:avLst/>
          </a:prstGeom>
        </p:spPr>
      </p:pic>
      <p:pic>
        <p:nvPicPr>
          <p:cNvPr id="10" name="Picture 9" descr="A picture containing outdoor&#10;&#10;Description generated with high confidence">
            <a:extLst>
              <a:ext uri="{FF2B5EF4-FFF2-40B4-BE49-F238E27FC236}">
                <a16:creationId xmlns:a16="http://schemas.microsoft.com/office/drawing/2014/main" id="{2D8B9EE6-E6A9-4E93-B54E-CA189694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657" y="-134505"/>
            <a:ext cx="1520463" cy="7622523"/>
          </a:xfrm>
          <a:prstGeom prst="rect">
            <a:avLst/>
          </a:prstGeom>
        </p:spPr>
      </p:pic>
      <p:sp>
        <p:nvSpPr>
          <p:cNvPr id="5" name="Rectangle 4">
            <a:extLst>
              <a:ext uri="{FF2B5EF4-FFF2-40B4-BE49-F238E27FC236}">
                <a16:creationId xmlns:a16="http://schemas.microsoft.com/office/drawing/2014/main" id="{BCA48F51-1534-4B51-AE17-0BFE00F04DCB}"/>
              </a:ext>
            </a:extLst>
          </p:cNvPr>
          <p:cNvSpPr/>
          <p:nvPr/>
        </p:nvSpPr>
        <p:spPr>
          <a:xfrm>
            <a:off x="5609120" y="4129784"/>
            <a:ext cx="6152148" cy="4770537"/>
          </a:xfrm>
          <a:prstGeom prst="rect">
            <a:avLst/>
          </a:prstGeom>
        </p:spPr>
        <p:txBody>
          <a:bodyPr wrap="square">
            <a:spAutoFit/>
          </a:bodyPr>
          <a:lstStyle/>
          <a:p>
            <a:r>
              <a:rPr lang="en-GB" sz="1400" b="1" dirty="0"/>
              <a:t>Sarah Laouadi, </a:t>
            </a:r>
            <a:r>
              <a:rPr lang="en-GB" sz="1400" i="1" dirty="0"/>
              <a:t>European Policy Manager, FTA </a:t>
            </a:r>
          </a:p>
          <a:p>
            <a:r>
              <a:rPr lang="en-US" sz="1400" b="1" dirty="0"/>
              <a:t>Heidi Skinner, </a:t>
            </a:r>
            <a:r>
              <a:rPr lang="en-US" sz="1400" i="1" dirty="0"/>
              <a:t>Policy and Public Affairs Manager, FTA</a:t>
            </a:r>
          </a:p>
          <a:p>
            <a:r>
              <a:rPr lang="en-GB" sz="1400" b="1" dirty="0"/>
              <a:t>Pauline Bastidon, </a:t>
            </a:r>
            <a:r>
              <a:rPr lang="en-GB" sz="1400" i="1" dirty="0"/>
              <a:t>Head of European Policy &amp; Brexit, FTA</a:t>
            </a:r>
          </a:p>
          <a:p>
            <a:r>
              <a:rPr lang="en-GB" sz="1400" b="1" dirty="0"/>
              <a:t>John Lucy, </a:t>
            </a:r>
            <a:r>
              <a:rPr lang="en-GB" sz="1400" i="1" dirty="0"/>
              <a:t>Manager - International Transport &amp; Trade Procedures, FTA</a:t>
            </a:r>
            <a:endParaRPr lang="en-GB" sz="1400" b="1" dirty="0"/>
          </a:p>
          <a:p>
            <a:r>
              <a:rPr lang="en-GB" sz="1400" b="1" dirty="0"/>
              <a:t>David Yazdi, </a:t>
            </a:r>
            <a:r>
              <a:rPr lang="en-US" sz="1400" i="1" dirty="0"/>
              <a:t>Director, Solicitor and Co-founder, HY</a:t>
            </a:r>
          </a:p>
          <a:p>
            <a:r>
              <a:rPr lang="en-GB" sz="1400" b="1" dirty="0"/>
              <a:t>Sally Gilson, </a:t>
            </a:r>
            <a:r>
              <a:rPr lang="en-GB" sz="1400" i="1" dirty="0"/>
              <a:t>Head of Skills, FTA</a:t>
            </a:r>
          </a:p>
          <a:p>
            <a:r>
              <a:rPr lang="en-GB" sz="1400" b="1" dirty="0"/>
              <a:t>Ian Gallagher, </a:t>
            </a:r>
            <a:r>
              <a:rPr lang="en-US" sz="1400" i="1" dirty="0"/>
              <a:t>Head of Compliance Information, FTA </a:t>
            </a:r>
          </a:p>
          <a:p>
            <a:r>
              <a:rPr lang="en-GB" sz="1400" b="1" dirty="0"/>
              <a:t>Alex Veitch, </a:t>
            </a:r>
            <a:r>
              <a:rPr lang="en-GB" sz="1400" i="1" dirty="0"/>
              <a:t>Head of Global Policy, FTA</a:t>
            </a:r>
            <a:br>
              <a:rPr lang="en-GB" sz="1400" dirty="0"/>
            </a:br>
            <a:r>
              <a:rPr lang="sv-SE" sz="1400" b="1" dirty="0"/>
              <a:t>Aidan Flynn, </a:t>
            </a:r>
            <a:r>
              <a:rPr lang="sv-SE" sz="1400" i="1" dirty="0"/>
              <a:t>General Manager, FTA Ireland</a:t>
            </a:r>
          </a:p>
          <a:p>
            <a:r>
              <a:rPr lang="en-GB" sz="1400" b="1" dirty="0"/>
              <a:t>Seamus Leheny, </a:t>
            </a:r>
            <a:r>
              <a:rPr lang="en-US" sz="1400" i="1" dirty="0"/>
              <a:t>Policy Manager – Northern Ireland, FTA </a:t>
            </a:r>
          </a:p>
          <a:p>
            <a:r>
              <a:rPr lang="en-US" sz="1400" b="1" dirty="0"/>
              <a:t>James Hookham, </a:t>
            </a:r>
            <a:r>
              <a:rPr lang="en-US" sz="1400" i="1" dirty="0"/>
              <a:t>Deputy Chief Executive, FTA</a:t>
            </a:r>
          </a:p>
          <a:p>
            <a:endParaRPr lang="en-US" i="1" dirty="0"/>
          </a:p>
          <a:p>
            <a:br>
              <a:rPr lang="en-US" sz="2400" dirty="0"/>
            </a:br>
            <a:endParaRPr lang="en-GB" i="1" dirty="0"/>
          </a:p>
          <a:p>
            <a:endParaRPr lang="en-GB" i="1" dirty="0"/>
          </a:p>
          <a:p>
            <a:endParaRPr lang="sv-SE" i="1" dirty="0"/>
          </a:p>
          <a:p>
            <a:endParaRPr lang="en-GB" i="1" dirty="0"/>
          </a:p>
          <a:p>
            <a:endParaRPr lang="en-GB" i="1" dirty="0"/>
          </a:p>
          <a:p>
            <a:endParaRPr lang="en-GB" i="1" dirty="0"/>
          </a:p>
        </p:txBody>
      </p:sp>
    </p:spTree>
    <p:extLst>
      <p:ext uri="{BB962C8B-B14F-4D97-AF65-F5344CB8AC3E}">
        <p14:creationId xmlns:p14="http://schemas.microsoft.com/office/powerpoint/2010/main" val="80423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93BC-73B8-4E39-9C48-D00463590371}"/>
              </a:ext>
            </a:extLst>
          </p:cNvPr>
          <p:cNvSpPr>
            <a:spLocks noGrp="1"/>
          </p:cNvSpPr>
          <p:nvPr>
            <p:ph type="title"/>
          </p:nvPr>
        </p:nvSpPr>
        <p:spPr>
          <a:xfrm>
            <a:off x="765777" y="688499"/>
            <a:ext cx="5726556" cy="369332"/>
          </a:xfrm>
        </p:spPr>
        <p:txBody>
          <a:bodyPr/>
          <a:lstStyle/>
          <a:p>
            <a:r>
              <a:rPr lang="en-GB" dirty="0"/>
              <a:t>Top tips to de-risk your Brexit</a:t>
            </a:r>
          </a:p>
        </p:txBody>
      </p:sp>
      <p:sp>
        <p:nvSpPr>
          <p:cNvPr id="3" name="Content Placeholder 2">
            <a:extLst>
              <a:ext uri="{FF2B5EF4-FFF2-40B4-BE49-F238E27FC236}">
                <a16:creationId xmlns:a16="http://schemas.microsoft.com/office/drawing/2014/main" id="{E9DD304A-61F3-4DB2-88C2-3E8F8A09C34E}"/>
              </a:ext>
            </a:extLst>
          </p:cNvPr>
          <p:cNvSpPr>
            <a:spLocks noGrp="1"/>
          </p:cNvSpPr>
          <p:nvPr>
            <p:ph idx="1"/>
          </p:nvPr>
        </p:nvSpPr>
        <p:spPr>
          <a:xfrm>
            <a:off x="673769" y="1530627"/>
            <a:ext cx="10924673" cy="5394960"/>
          </a:xfrm>
        </p:spPr>
        <p:txBody>
          <a:bodyPr/>
          <a:lstStyle/>
          <a:p>
            <a:r>
              <a:rPr lang="en-GB" sz="1500" b="1" dirty="0"/>
              <a:t>Sarah Laouadi</a:t>
            </a:r>
            <a:r>
              <a:rPr lang="en-GB" sz="1500" dirty="0"/>
              <a:t>: </a:t>
            </a:r>
            <a:r>
              <a:rPr lang="en-GB" sz="1500" u="sng" dirty="0">
                <a:hlinkClick r:id="rId3"/>
              </a:rPr>
              <a:t>Apply</a:t>
            </a:r>
            <a:r>
              <a:rPr lang="en-GB" sz="1500" dirty="0"/>
              <a:t> for ECMT road haulage permits but don’t forget to check if some of your operations can benefit from a permit exemption.</a:t>
            </a:r>
          </a:p>
          <a:p>
            <a:r>
              <a:rPr lang="en-GB" sz="1500" b="1" dirty="0"/>
              <a:t>Heidi Skinner</a:t>
            </a:r>
            <a:r>
              <a:rPr lang="en-GB" sz="1500" dirty="0"/>
              <a:t>: If your freight is traveling through Kent after we leave the EU please allow more time for delays. Without more knowledge about the controls and checks at the EU borders it is difficult to know exactly how long delays maybe but they should be factored in. </a:t>
            </a:r>
          </a:p>
          <a:p>
            <a:r>
              <a:rPr lang="en-GB" sz="1500" b="1" dirty="0"/>
              <a:t>Pauline Bastidon</a:t>
            </a:r>
            <a:r>
              <a:rPr lang="en-GB" sz="1500" dirty="0"/>
              <a:t>: Most border delays arise from non-Border checks, so plan carefully goods subject to non-Customs checks.</a:t>
            </a:r>
          </a:p>
          <a:p>
            <a:r>
              <a:rPr lang="en-GB" sz="1500" b="1" dirty="0"/>
              <a:t>John Lucy</a:t>
            </a:r>
            <a:r>
              <a:rPr lang="en-GB" sz="1500" dirty="0"/>
              <a:t>: If you haven’t done already start talking to freight forwarders who can do your customs and safety and security declarations and ensure you have compatible IT systems </a:t>
            </a:r>
          </a:p>
          <a:p>
            <a:r>
              <a:rPr lang="en-GB" sz="1500" b="1" dirty="0"/>
              <a:t>David Yazdi</a:t>
            </a:r>
            <a:r>
              <a:rPr lang="en-GB" sz="1500" dirty="0"/>
              <a:t>: Consider staff communications regarding the status of EU27 workers carefully, monitor staff behaviour and reinforce diversity policies to avoid discrimination/harassment cases on grounds of race.</a:t>
            </a:r>
          </a:p>
          <a:p>
            <a:r>
              <a:rPr lang="en-GB" sz="1500" b="1" dirty="0"/>
              <a:t>Sally Gilson</a:t>
            </a:r>
            <a:r>
              <a:rPr lang="en-GB" sz="1500" dirty="0"/>
              <a:t>: Work on your talent management programmes now, if you need help FTA consultancy will be able to assist!</a:t>
            </a:r>
          </a:p>
          <a:p>
            <a:r>
              <a:rPr lang="en-GB" sz="1500" b="1" dirty="0"/>
              <a:t>Ian Gallagher</a:t>
            </a:r>
            <a:r>
              <a:rPr lang="en-GB" sz="1500" dirty="0"/>
              <a:t>: Check whether hire companies have registered any trailers they hire to you before you take them out of the UK.</a:t>
            </a:r>
          </a:p>
          <a:p>
            <a:r>
              <a:rPr lang="en-GB" sz="1500" b="1" dirty="0"/>
              <a:t>Alex Veitch</a:t>
            </a:r>
            <a:r>
              <a:rPr lang="en-GB" sz="1500" dirty="0"/>
              <a:t>: Find a Customs facilitation or easement that works for your supply chain and make the most of cost and time savings available.</a:t>
            </a:r>
          </a:p>
          <a:p>
            <a:pPr lvl="0"/>
            <a:r>
              <a:rPr lang="en-GB" sz="1500" b="1" dirty="0"/>
              <a:t>Aidan Flynn</a:t>
            </a:r>
            <a:r>
              <a:rPr lang="en-GB" sz="1500" dirty="0"/>
              <a:t>: Watch out for announcement by Irish Customs on their arrangements for processing and clearing inbound shipments from Britain, including from the Mainland via the land-bridge.</a:t>
            </a:r>
          </a:p>
          <a:p>
            <a:pPr lvl="0"/>
            <a:r>
              <a:rPr lang="en-GB" sz="1500" b="1" dirty="0"/>
              <a:t>Seamus Leheny</a:t>
            </a:r>
            <a:r>
              <a:rPr lang="en-GB" sz="1500" dirty="0"/>
              <a:t>: Review your distribution strategies for the Island of Ireland and select the point of landing carefully depending on the eventual Brexit scenario.</a:t>
            </a:r>
          </a:p>
          <a:p>
            <a:endParaRPr lang="en-GB" sz="1500" dirty="0"/>
          </a:p>
          <a:p>
            <a:r>
              <a:rPr lang="en-GB" sz="1500" b="1" dirty="0"/>
              <a:t>Chairman’s reminder</a:t>
            </a:r>
            <a:r>
              <a:rPr lang="en-GB" sz="1500" dirty="0"/>
              <a:t>: Join FTA to stay informed on Brexit developments, or if you are already a Member join in, and make the most of your membership through Freight Councils, </a:t>
            </a:r>
            <a:r>
              <a:rPr lang="en-GB" sz="1500" dirty="0" err="1"/>
              <a:t>eNews</a:t>
            </a:r>
            <a:r>
              <a:rPr lang="en-GB" sz="1500" dirty="0"/>
              <a:t>, events and services.</a:t>
            </a:r>
          </a:p>
          <a:p>
            <a:pPr lvl="0"/>
            <a:endParaRPr lang="en-GB" sz="1600" dirty="0"/>
          </a:p>
          <a:p>
            <a:endParaRPr lang="en-GB" dirty="0"/>
          </a:p>
          <a:p>
            <a:endParaRPr lang="en-GB" dirty="0"/>
          </a:p>
          <a:p>
            <a:endParaRPr lang="en-GB" sz="1600" dirty="0"/>
          </a:p>
          <a:p>
            <a:endParaRPr lang="en-GB" sz="1600" dirty="0"/>
          </a:p>
          <a:p>
            <a:pPr marL="342900" indent="-342900">
              <a:buFont typeface="Arial" panose="020B0604020202020204" pitchFamily="34" charset="0"/>
              <a:buChar char="•"/>
            </a:pPr>
            <a:endParaRPr lang="en-GB" sz="2000" dirty="0"/>
          </a:p>
          <a:p>
            <a:endParaRPr lang="en-GB" sz="2000" dirty="0"/>
          </a:p>
        </p:txBody>
      </p:sp>
      <p:pic>
        <p:nvPicPr>
          <p:cNvPr id="5" name="Picture 4">
            <a:extLst>
              <a:ext uri="{FF2B5EF4-FFF2-40B4-BE49-F238E27FC236}">
                <a16:creationId xmlns:a16="http://schemas.microsoft.com/office/drawing/2014/main" id="{597F97CB-DC66-458B-93AA-90654179F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Tree>
    <p:extLst>
      <p:ext uri="{BB962C8B-B14F-4D97-AF65-F5344CB8AC3E}">
        <p14:creationId xmlns:p14="http://schemas.microsoft.com/office/powerpoint/2010/main" val="408540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609120" y="2314930"/>
            <a:ext cx="6205329" cy="2896402"/>
          </a:xfrm>
        </p:spPr>
        <p:txBody>
          <a:bodyPr/>
          <a:lstStyle/>
          <a:p>
            <a:r>
              <a:rPr lang="en-US" dirty="0"/>
              <a:t>Chairman’s closing session</a:t>
            </a:r>
            <a:br>
              <a:rPr lang="en-US" sz="3200" dirty="0"/>
            </a:br>
            <a:br>
              <a:rPr lang="en-US" sz="3200" dirty="0"/>
            </a:br>
            <a:br>
              <a:rPr lang="en-US" sz="3200" dirty="0"/>
            </a:br>
            <a:r>
              <a:rPr lang="en-US" sz="2200" b="1" dirty="0">
                <a:solidFill>
                  <a:schemeClr val="tx1"/>
                </a:solidFill>
              </a:rPr>
              <a:t>James Hookham</a:t>
            </a:r>
            <a:br>
              <a:rPr lang="en-US" sz="2200" dirty="0">
                <a:solidFill>
                  <a:schemeClr val="tx1"/>
                </a:solidFill>
              </a:rPr>
            </a:br>
            <a:r>
              <a:rPr lang="en-US" sz="2200" i="1" dirty="0">
                <a:solidFill>
                  <a:schemeClr val="tx1"/>
                </a:solidFill>
              </a:rPr>
              <a:t>Deputy Chief Executive </a:t>
            </a:r>
            <a:br>
              <a:rPr lang="en-US" sz="2200" i="1" dirty="0">
                <a:solidFill>
                  <a:schemeClr val="tx1"/>
                </a:solidFill>
              </a:rPr>
            </a:br>
            <a:r>
              <a:rPr lang="en-US" sz="2200" i="1" dirty="0">
                <a:solidFill>
                  <a:schemeClr val="tx1"/>
                </a:solidFill>
              </a:rPr>
              <a:t>FTA</a:t>
            </a:r>
            <a:br>
              <a:rPr lang="en-US" sz="2200" dirty="0"/>
            </a:br>
            <a:endParaRPr lang="en-GB" sz="2200" dirty="0"/>
          </a:p>
        </p:txBody>
      </p:sp>
      <p:pic>
        <p:nvPicPr>
          <p:cNvPr id="8" name="Picture 7">
            <a:extLst>
              <a:ext uri="{FF2B5EF4-FFF2-40B4-BE49-F238E27FC236}">
                <a16:creationId xmlns:a16="http://schemas.microsoft.com/office/drawing/2014/main" id="{764AC70A-FDE0-44BF-B9DD-4768497F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29" y="0"/>
            <a:ext cx="6869338" cy="6869338"/>
          </a:xfrm>
          <a:prstGeom prst="rect">
            <a:avLst/>
          </a:prstGeom>
        </p:spPr>
      </p:pic>
      <p:pic>
        <p:nvPicPr>
          <p:cNvPr id="10" name="Picture 9" descr="A picture containing outdoor&#10;&#10;Description generated with high confidence">
            <a:extLst>
              <a:ext uri="{FF2B5EF4-FFF2-40B4-BE49-F238E27FC236}">
                <a16:creationId xmlns:a16="http://schemas.microsoft.com/office/drawing/2014/main" id="{2D8B9EE6-E6A9-4E93-B54E-CA189694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657" y="-134505"/>
            <a:ext cx="1520463" cy="7622523"/>
          </a:xfrm>
          <a:prstGeom prst="rect">
            <a:avLst/>
          </a:prstGeom>
        </p:spPr>
      </p:pic>
    </p:spTree>
    <p:extLst>
      <p:ext uri="{BB962C8B-B14F-4D97-AF65-F5344CB8AC3E}">
        <p14:creationId xmlns:p14="http://schemas.microsoft.com/office/powerpoint/2010/main" val="285124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57283CB-36AE-4BA0-832D-CFCADEA557CD}"/>
              </a:ext>
            </a:extLst>
          </p:cNvPr>
          <p:cNvSpPr>
            <a:spLocks noGrp="1"/>
          </p:cNvSpPr>
          <p:nvPr>
            <p:ph type="subTitle" idx="1"/>
          </p:nvPr>
        </p:nvSpPr>
        <p:spPr>
          <a:xfrm>
            <a:off x="5865109" y="6165926"/>
            <a:ext cx="6206400" cy="215444"/>
          </a:xfrm>
        </p:spPr>
        <p:txBody>
          <a:bodyPr/>
          <a:lstStyle/>
          <a:p>
            <a:r>
              <a:rPr lang="en-GB" dirty="0"/>
              <a:t>19</a:t>
            </a:r>
            <a:r>
              <a:rPr lang="en-GB" baseline="30000" dirty="0"/>
              <a:t>th</a:t>
            </a:r>
            <a:r>
              <a:rPr lang="en-GB" dirty="0"/>
              <a:t> December 2018</a:t>
            </a:r>
          </a:p>
        </p:txBody>
      </p:sp>
      <p:pic>
        <p:nvPicPr>
          <p:cNvPr id="8" name="Picture 7">
            <a:extLst>
              <a:ext uri="{FF2B5EF4-FFF2-40B4-BE49-F238E27FC236}">
                <a16:creationId xmlns:a16="http://schemas.microsoft.com/office/drawing/2014/main" id="{764AC70A-FDE0-44BF-B9DD-4768497F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629" y="0"/>
            <a:ext cx="6869338" cy="6869338"/>
          </a:xfrm>
          <a:prstGeom prst="rect">
            <a:avLst/>
          </a:prstGeom>
        </p:spPr>
      </p:pic>
      <p:pic>
        <p:nvPicPr>
          <p:cNvPr id="10" name="Picture 9" descr="A picture containing outdoor&#10;&#10;Description generated with high confidence">
            <a:extLst>
              <a:ext uri="{FF2B5EF4-FFF2-40B4-BE49-F238E27FC236}">
                <a16:creationId xmlns:a16="http://schemas.microsoft.com/office/drawing/2014/main" id="{2D8B9EE6-E6A9-4E93-B54E-CA189694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657" y="-134505"/>
            <a:ext cx="1520463" cy="7622523"/>
          </a:xfrm>
          <a:prstGeom prst="rect">
            <a:avLst/>
          </a:prstGeom>
        </p:spPr>
      </p:pic>
      <p:sp>
        <p:nvSpPr>
          <p:cNvPr id="9" name="Title 1">
            <a:extLst>
              <a:ext uri="{FF2B5EF4-FFF2-40B4-BE49-F238E27FC236}">
                <a16:creationId xmlns:a16="http://schemas.microsoft.com/office/drawing/2014/main" id="{47971862-C17C-4CAE-9F4B-E10F4EB8DF9D}"/>
              </a:ext>
            </a:extLst>
          </p:cNvPr>
          <p:cNvSpPr txBox="1">
            <a:spLocks/>
          </p:cNvSpPr>
          <p:nvPr/>
        </p:nvSpPr>
        <p:spPr>
          <a:xfrm>
            <a:off x="5865109" y="2621845"/>
            <a:ext cx="6205329" cy="2896402"/>
          </a:xfrm>
          <a:prstGeom prst="rect">
            <a:avLst/>
          </a:prstGeom>
          <a:noFill/>
        </p:spPr>
        <p:txBody>
          <a:bodyPr vert="horz" lIns="0" tIns="0" rIns="0" bIns="0" rtlCol="0" anchor="t" anchorCtr="0">
            <a:noAutofit/>
          </a:bodyPr>
          <a:lstStyle>
            <a:lvl1pPr algn="l" defTabSz="914400" rtl="0" eaLnBrk="1" latinLnBrk="0" hangingPunct="1">
              <a:lnSpc>
                <a:spcPct val="100000"/>
              </a:lnSpc>
              <a:spcBef>
                <a:spcPct val="0"/>
              </a:spcBef>
              <a:buNone/>
              <a:defRPr sz="4200" kern="1200">
                <a:solidFill>
                  <a:schemeClr val="accent3"/>
                </a:solidFill>
                <a:latin typeface="+mj-lt"/>
                <a:ea typeface="+mj-ea"/>
                <a:cs typeface="+mj-cs"/>
              </a:defRPr>
            </a:lvl1pPr>
          </a:lstStyle>
          <a:p>
            <a:r>
              <a:rPr lang="en-US" dirty="0"/>
              <a:t>Getting Logistics Ready for Brexit</a:t>
            </a:r>
            <a:br>
              <a:rPr lang="en-US" dirty="0"/>
            </a:br>
            <a:br>
              <a:rPr lang="en-US" dirty="0"/>
            </a:br>
            <a:r>
              <a:rPr lang="en-US" sz="3200" dirty="0"/>
              <a:t>NB: </a:t>
            </a:r>
            <a:r>
              <a:rPr lang="en-GB" sz="2000" i="1" dirty="0"/>
              <a:t>The slides reflect our understanding as at the date of the conference and may no longer be accurate as the situation changes</a:t>
            </a:r>
          </a:p>
        </p:txBody>
      </p:sp>
    </p:spTree>
    <p:extLst>
      <p:ext uri="{BB962C8B-B14F-4D97-AF65-F5344CB8AC3E}">
        <p14:creationId xmlns:p14="http://schemas.microsoft.com/office/powerpoint/2010/main" val="313517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99F9-69B4-4B2F-9431-D6E55BBD3F13}"/>
              </a:ext>
            </a:extLst>
          </p:cNvPr>
          <p:cNvSpPr>
            <a:spLocks noGrp="1"/>
          </p:cNvSpPr>
          <p:nvPr>
            <p:ph type="title"/>
          </p:nvPr>
        </p:nvSpPr>
        <p:spPr>
          <a:xfrm>
            <a:off x="719400" y="746251"/>
            <a:ext cx="5692689" cy="369332"/>
          </a:xfrm>
        </p:spPr>
        <p:txBody>
          <a:bodyPr/>
          <a:lstStyle/>
          <a:p>
            <a:r>
              <a:rPr lang="en-GB" dirty="0"/>
              <a:t>Withdrawal agreement</a:t>
            </a:r>
          </a:p>
        </p:txBody>
      </p:sp>
      <p:sp>
        <p:nvSpPr>
          <p:cNvPr id="3" name="Content Placeholder 2">
            <a:extLst>
              <a:ext uri="{FF2B5EF4-FFF2-40B4-BE49-F238E27FC236}">
                <a16:creationId xmlns:a16="http://schemas.microsoft.com/office/drawing/2014/main" id="{C289DC90-5117-4795-9158-9C4FBE1C0C4A}"/>
              </a:ext>
            </a:extLst>
          </p:cNvPr>
          <p:cNvSpPr>
            <a:spLocks noGrp="1"/>
          </p:cNvSpPr>
          <p:nvPr>
            <p:ph idx="1"/>
          </p:nvPr>
        </p:nvSpPr>
        <p:spPr/>
        <p:txBody>
          <a:bodyPr/>
          <a:lstStyle/>
          <a:p>
            <a:pPr marL="457200" indent="-457200">
              <a:buFont typeface="+mj-lt"/>
              <a:buAutoNum type="arabicPeriod" startAt="8"/>
            </a:pPr>
            <a:endParaRPr lang="en-GB" dirty="0"/>
          </a:p>
          <a:p>
            <a:pPr marL="457200" indent="-457200">
              <a:buFont typeface="+mj-lt"/>
              <a:buAutoNum type="arabicPeriod" startAt="8"/>
            </a:pPr>
            <a:endParaRPr lang="en-GB" dirty="0"/>
          </a:p>
        </p:txBody>
      </p:sp>
      <p:pic>
        <p:nvPicPr>
          <p:cNvPr id="4" name="Picture 3">
            <a:extLst>
              <a:ext uri="{FF2B5EF4-FFF2-40B4-BE49-F238E27FC236}">
                <a16:creationId xmlns:a16="http://schemas.microsoft.com/office/drawing/2014/main" id="{576C5D35-5A96-4F4D-A2F2-AFA8DC77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49" y="398098"/>
            <a:ext cx="2280260" cy="1132529"/>
          </a:xfrm>
          <a:prstGeom prst="rect">
            <a:avLst/>
          </a:prstGeom>
        </p:spPr>
      </p:pic>
      <p:sp>
        <p:nvSpPr>
          <p:cNvPr id="12" name="Content Placeholder 2">
            <a:extLst>
              <a:ext uri="{FF2B5EF4-FFF2-40B4-BE49-F238E27FC236}">
                <a16:creationId xmlns:a16="http://schemas.microsoft.com/office/drawing/2014/main" id="{EC5E730B-AAE1-467F-ABAF-B03191B037A5}"/>
              </a:ext>
            </a:extLst>
          </p:cNvPr>
          <p:cNvSpPr txBox="1">
            <a:spLocks/>
          </p:cNvSpPr>
          <p:nvPr/>
        </p:nvSpPr>
        <p:spPr>
          <a:xfrm>
            <a:off x="871800" y="1873239"/>
            <a:ext cx="10753200" cy="43920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Provides for status-quo like transition until at least 2021</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Managed departure from the EU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No hard border on the island of Ireland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No tariffs / checks on rules of origin no matter what – UK-wide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Legal guarantee for UK workers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Opportunity to remove frictions through future relationship </a:t>
            </a:r>
          </a:p>
        </p:txBody>
      </p:sp>
    </p:spTree>
    <p:extLst>
      <p:ext uri="{BB962C8B-B14F-4D97-AF65-F5344CB8AC3E}">
        <p14:creationId xmlns:p14="http://schemas.microsoft.com/office/powerpoint/2010/main" val="396180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TotalTime>
  <Words>4028</Words>
  <Application>Microsoft Office PowerPoint</Application>
  <PresentationFormat>Widescreen</PresentationFormat>
  <Paragraphs>626</Paragraphs>
  <Slides>83</Slides>
  <Notes>83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83</vt:i4>
      </vt:variant>
    </vt:vector>
  </HeadingPairs>
  <TitlesOfParts>
    <vt:vector size="94" baseType="lpstr">
      <vt:lpstr>Arial</vt:lpstr>
      <vt:lpstr>Calibri</vt:lpstr>
      <vt:lpstr>Overpass</vt:lpstr>
      <vt:lpstr>Overpass ExtraBold</vt:lpstr>
      <vt:lpstr>Overpass Light</vt:lpstr>
      <vt:lpstr>Segoe UI Light</vt:lpstr>
      <vt:lpstr>Times New Roman</vt:lpstr>
      <vt:lpstr>Verdana</vt:lpstr>
      <vt:lpstr>Wingdings</vt:lpstr>
      <vt:lpstr>FTA</vt:lpstr>
      <vt:lpstr>1_FTA</vt:lpstr>
      <vt:lpstr>Getting Logistics Ready for Brexit  NB: The slides reflect our understanding as at the date of the conference and may no longer be accurate as the situation changes</vt:lpstr>
      <vt:lpstr>Chairman’s Welcome &amp; Introductions: “No Deal is Still a Risk”  James Hookham Deputy Chief Executive  FTA     </vt:lpstr>
      <vt:lpstr>Overview &amp; Conference Structure  Pauline Bastidon Head of European Policy &amp; Brexit FTA</vt:lpstr>
      <vt:lpstr>What we know</vt:lpstr>
      <vt:lpstr>What we know</vt:lpstr>
      <vt:lpstr>What we know</vt:lpstr>
      <vt:lpstr>What we know</vt:lpstr>
      <vt:lpstr>Withdrawal agreement</vt:lpstr>
      <vt:lpstr>Withdrawal agreement</vt:lpstr>
      <vt:lpstr>Future relationship</vt:lpstr>
      <vt:lpstr>Future relationship</vt:lpstr>
      <vt:lpstr>Next steps</vt:lpstr>
      <vt:lpstr>Next steps – UK Parliament vote</vt:lpstr>
      <vt:lpstr>Brexit scenarios</vt:lpstr>
      <vt:lpstr>Brexit scenarios</vt:lpstr>
      <vt:lpstr>Impact of no-deal Brexit – key challenges for logistics</vt:lpstr>
      <vt:lpstr>Mini-deals in the event of no deal?</vt:lpstr>
      <vt:lpstr>Panel discussion</vt:lpstr>
      <vt:lpstr>CUSTOMS PROCESSES FOR UK RO RO OPERATIONS IN EVENT OF D1ND  MARCH  2019: </vt:lpstr>
      <vt:lpstr>D1ND RO RO IMPORTS BASIC LEGAL RESPONSIBILITY + PROCESS #1 </vt:lpstr>
      <vt:lpstr>D1ND RO RO IMPORTS BASIC LEGAL RESPONSIBILITY + PROCESS #2 </vt:lpstr>
      <vt:lpstr> eCMR</vt:lpstr>
      <vt:lpstr>Making Customs Simpl(er)</vt:lpstr>
      <vt:lpstr>Panel discussion</vt:lpstr>
      <vt:lpstr>Sanitary and phystosanitary (SPS) checks</vt:lpstr>
      <vt:lpstr>PowerPoint Presentation</vt:lpstr>
      <vt:lpstr>PowerPoint Presentation</vt:lpstr>
      <vt:lpstr>Transport options are constrained by availability of BIPs</vt:lpstr>
      <vt:lpstr>PowerPoint Presentation</vt:lpstr>
      <vt:lpstr>Panel discussion</vt:lpstr>
      <vt:lpstr>Road haulage options – depending on negotiations outcome</vt:lpstr>
      <vt:lpstr>Do I need ECMT permits?</vt:lpstr>
      <vt:lpstr>Own-account exemption </vt:lpstr>
      <vt:lpstr>Exemption for transport of works and objects of art for fairs and exhibitions*</vt:lpstr>
      <vt:lpstr>Exemption for accessories and animals to/from theatrical, musical, film, sports or circus performances, fairs or fetes, and those intended for radio recordings or for film or TV production*</vt:lpstr>
      <vt:lpstr>Transport of livestock in specialised vehicles</vt:lpstr>
      <vt:lpstr>Annual ECMT permit (or ‘ECMT licence’)</vt:lpstr>
      <vt:lpstr>ECMT accompanying documents</vt:lpstr>
      <vt:lpstr>PowerPoint Presentation</vt:lpstr>
      <vt:lpstr>2 types of International Driving Permits</vt:lpstr>
      <vt:lpstr>UNACCOMPANIED TRAILER CONSIDERATIONS</vt:lpstr>
      <vt:lpstr>PowerPoint Presentation</vt:lpstr>
      <vt:lpstr>M20 J8-9</vt:lpstr>
      <vt:lpstr>Panel discussion</vt:lpstr>
      <vt:lpstr>International Rail Freight – origins and destinations</vt:lpstr>
      <vt:lpstr>International Rail Freight - Trends</vt:lpstr>
      <vt:lpstr>UK major ports* by cargo, 2017 (*&gt;2mt)</vt:lpstr>
      <vt:lpstr>UK major ports by route, 2017</vt:lpstr>
      <vt:lpstr>Air Freight – imports and exports</vt:lpstr>
      <vt:lpstr>Total Air Freight handled, 2015 (thousand tonnes)</vt:lpstr>
      <vt:lpstr>Air Freight: Integrator freight volumes, 1,000 tonnes (2017)</vt:lpstr>
      <vt:lpstr>Destination of UK freight volumes</vt:lpstr>
      <vt:lpstr>UK ships a large proportion of non-EU exports by air (49%)</vt:lpstr>
      <vt:lpstr>PowerPoint Presentation</vt:lpstr>
      <vt:lpstr>Panel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LANDBRIDGE TRANSIT ROI – EU – ROI </vt:lpstr>
      <vt:lpstr>IMPLICATIONS FOR LANDBRIDGE TRADE IF NO TRANSIT AGREEMENT  </vt:lpstr>
      <vt:lpstr>The UK’s Future Immigration Policy  </vt:lpstr>
      <vt:lpstr>Logistics and EEA Workers</vt:lpstr>
      <vt:lpstr>What we know</vt:lpstr>
      <vt:lpstr>Current System for Recruiting Non EU Workers</vt:lpstr>
      <vt:lpstr>Migration Advisory Committee</vt:lpstr>
      <vt:lpstr>How the logistics sector would fair under recommendations</vt:lpstr>
      <vt:lpstr>No Deal EU Citizens in UK</vt:lpstr>
      <vt:lpstr>No Deal – UK Nationals in EU and EFTA</vt:lpstr>
      <vt:lpstr>How can we train new staff</vt:lpstr>
      <vt:lpstr>Logistics apprenticeships</vt:lpstr>
      <vt:lpstr>Customs Training and IT Grants</vt:lpstr>
      <vt:lpstr>What is FTA campaigning for</vt:lpstr>
      <vt:lpstr>Panel discussion</vt:lpstr>
      <vt:lpstr>PowerPoint Presentation</vt:lpstr>
      <vt:lpstr>Top things you can do now to  de-risk Brexit:  FTA Speakers nominate their best advice to Members to de-risk Brexit, given the current situation  </vt:lpstr>
      <vt:lpstr>Top tips to de-risk your Brexit</vt:lpstr>
      <vt:lpstr>Chairman’s closing session   James Hookham Deputy Chief Executive  FTA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timroe</dc:creator>
  <cp:lastModifiedBy>Katia Yakovleva</cp:lastModifiedBy>
  <cp:revision>80</cp:revision>
  <dcterms:created xsi:type="dcterms:W3CDTF">2018-06-06T13:36:43Z</dcterms:created>
  <dcterms:modified xsi:type="dcterms:W3CDTF">2018-12-31T10:42:00Z</dcterms:modified>
</cp:coreProperties>
</file>